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71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99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0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06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83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57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9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87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70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10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5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Нереляционные</a:t>
            </a:r>
            <a:r>
              <a:rPr lang="ru-RU" dirty="0" smtClean="0"/>
              <a:t> БД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6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44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Вот признаки проектов, для которых идеально подойдут </a:t>
            </a:r>
            <a:r>
              <a:rPr lang="ru-RU" dirty="0" smtClean="0">
                <a:solidFill>
                  <a:srgbClr val="FF0000"/>
                </a:solidFill>
              </a:rPr>
              <a:t>SQL-базы</a:t>
            </a:r>
            <a:r>
              <a:rPr lang="ru-RU" dirty="0" smtClean="0"/>
              <a:t>:</a:t>
            </a:r>
          </a:p>
          <a:p>
            <a:r>
              <a:rPr lang="ru-RU" dirty="0" smtClean="0"/>
              <a:t>    Имеются логические требования к данным, которые могут быть определены заранее.</a:t>
            </a:r>
          </a:p>
          <a:p>
            <a:r>
              <a:rPr lang="ru-RU" dirty="0" smtClean="0"/>
              <a:t>    Очень важна целостность данных.</a:t>
            </a:r>
          </a:p>
          <a:p>
            <a:r>
              <a:rPr lang="ru-RU" dirty="0" smtClean="0"/>
              <a:t>    Нужна основанная на устоявшихся стандартах, хорошо зарекомендовавшая себя технология, используя которую можно рассчитывать на большой опыт разработчиков и техническую поддержку.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 вот свойства проектов, для которых подойдёт что-то из сферы </a:t>
            </a:r>
            <a:r>
              <a:rPr lang="ru-RU" dirty="0" err="1" smtClean="0">
                <a:solidFill>
                  <a:srgbClr val="FF0000"/>
                </a:solidFill>
              </a:rPr>
              <a:t>NoSQL</a:t>
            </a:r>
            <a:r>
              <a:rPr lang="ru-RU" dirty="0" smtClean="0"/>
              <a:t>:</a:t>
            </a:r>
          </a:p>
          <a:p>
            <a:r>
              <a:rPr lang="ru-RU" dirty="0" smtClean="0"/>
              <a:t>    Требования к данным нечёткие, неопределённые, или развивающиеся с развитием проекта.</a:t>
            </a:r>
          </a:p>
          <a:p>
            <a:r>
              <a:rPr lang="ru-RU" dirty="0" smtClean="0"/>
              <a:t>    Цель проекта может корректироваться со временем, при этом важна возможность немедленного начала разработки.</a:t>
            </a:r>
          </a:p>
          <a:p>
            <a:r>
              <a:rPr lang="ru-RU" dirty="0" smtClean="0"/>
              <a:t>    Одни из основных требований к базе данных — скорость обработки данных и масштабируемость.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32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Реляционные БД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1"/>
          <a:stretch/>
        </p:blipFill>
        <p:spPr>
          <a:xfrm>
            <a:off x="2643051" y="1550126"/>
            <a:ext cx="6905897" cy="45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+mj-lt"/>
                <a:ea typeface="+mj-ea"/>
                <a:cs typeface="+mj-cs"/>
              </a:rPr>
              <a:t>с</a:t>
            </a:r>
            <a:r>
              <a:rPr lang="ru-RU" sz="2400" dirty="0" smtClean="0">
                <a:latin typeface="+mj-lt"/>
                <a:ea typeface="+mj-ea"/>
                <a:cs typeface="+mj-cs"/>
              </a:rPr>
              <a:t>ложная структура(нормализация); </a:t>
            </a:r>
          </a:p>
          <a:p>
            <a:r>
              <a:rPr lang="ru-RU" sz="2400" dirty="0" smtClean="0">
                <a:latin typeface="+mj-lt"/>
                <a:ea typeface="+mj-ea"/>
                <a:cs typeface="+mj-cs"/>
              </a:rPr>
              <a:t>низкая производительность(поиск по ключу); </a:t>
            </a:r>
          </a:p>
          <a:p>
            <a:r>
              <a:rPr lang="ru-RU" sz="2400" dirty="0" smtClean="0">
                <a:latin typeface="+mj-lt"/>
                <a:ea typeface="+mj-ea"/>
                <a:cs typeface="+mj-cs"/>
              </a:rPr>
              <a:t>ограниченный набор типов данных; </a:t>
            </a:r>
          </a:p>
          <a:p>
            <a:r>
              <a:rPr lang="ru-RU" sz="2400" dirty="0" smtClean="0">
                <a:latin typeface="+mj-lt"/>
                <a:ea typeface="+mj-ea"/>
                <a:cs typeface="+mj-cs"/>
              </a:rPr>
              <a:t>недостаточное естественное представление данных (двумерные таблицы); </a:t>
            </a:r>
          </a:p>
          <a:p>
            <a:r>
              <a:rPr lang="ru-RU" sz="2400" dirty="0" smtClean="0">
                <a:latin typeface="+mj-lt"/>
                <a:ea typeface="+mj-ea"/>
                <a:cs typeface="+mj-cs"/>
              </a:rPr>
              <a:t>дорогое создание и поддержание базы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211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+mj-lt"/>
                <a:ea typeface="+mj-ea"/>
                <a:cs typeface="+mj-cs"/>
              </a:rPr>
              <a:t>Базы данных </a:t>
            </a:r>
            <a:r>
              <a:rPr lang="ru-RU" sz="3200" dirty="0" err="1">
                <a:latin typeface="+mj-lt"/>
                <a:ea typeface="+mj-ea"/>
                <a:cs typeface="+mj-cs"/>
              </a:rPr>
              <a:t>NoSQL</a:t>
            </a:r>
            <a:r>
              <a:rPr lang="ru-RU" sz="3200" dirty="0">
                <a:latin typeface="+mj-lt"/>
                <a:ea typeface="+mj-ea"/>
                <a:cs typeface="+mj-cs"/>
              </a:rPr>
              <a:t> специально созданы для определенных моделей данных и обладают гибкими схемами, что позволяет разрабатывать современные приложения. Базы данных </a:t>
            </a:r>
            <a:r>
              <a:rPr lang="ru-RU" sz="3200" dirty="0" err="1">
                <a:latin typeface="+mj-lt"/>
                <a:ea typeface="+mj-ea"/>
                <a:cs typeface="+mj-cs"/>
              </a:rPr>
              <a:t>NoSQL</a:t>
            </a:r>
            <a:r>
              <a:rPr lang="ru-RU" sz="3200" dirty="0">
                <a:latin typeface="+mj-lt"/>
                <a:ea typeface="+mj-ea"/>
                <a:cs typeface="+mj-cs"/>
              </a:rPr>
              <a:t> получили широкое распространение в связи с </a:t>
            </a:r>
            <a:r>
              <a:rPr lang="ru-RU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простотой разработки</a:t>
            </a:r>
            <a:r>
              <a:rPr lang="ru-RU" sz="3200" dirty="0">
                <a:latin typeface="+mj-lt"/>
                <a:ea typeface="+mj-ea"/>
                <a:cs typeface="+mj-cs"/>
              </a:rPr>
              <a:t>, </a:t>
            </a:r>
            <a:r>
              <a:rPr lang="ru-RU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функциональностью</a:t>
            </a:r>
            <a:r>
              <a:rPr lang="ru-RU" sz="3200" dirty="0">
                <a:latin typeface="+mj-lt"/>
                <a:ea typeface="+mj-ea"/>
                <a:cs typeface="+mj-cs"/>
              </a:rPr>
              <a:t> и производительностью при любых масштабах.</a:t>
            </a:r>
          </a:p>
        </p:txBody>
      </p:sp>
    </p:spTree>
    <p:extLst>
      <p:ext uri="{BB962C8B-B14F-4D97-AF65-F5344CB8AC3E}">
        <p14:creationId xmlns:p14="http://schemas.microsoft.com/office/powerpoint/2010/main" val="214584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en-US" dirty="0" smtClean="0"/>
              <a:t>SQL </a:t>
            </a:r>
            <a:r>
              <a:rPr lang="ru-RU" dirty="0" smtClean="0"/>
              <a:t>и </a:t>
            </a:r>
            <a:r>
              <a:rPr lang="en-US" dirty="0" smtClean="0"/>
              <a:t>NoSQL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66876"/>
            <a:ext cx="10629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Вариант </a:t>
            </a:r>
            <a:r>
              <a:rPr lang="ru-RU" b="1" dirty="0" smtClean="0"/>
              <a:t>a</a:t>
            </a:r>
            <a:r>
              <a:rPr lang="ru-RU" dirty="0" smtClean="0"/>
              <a:t> — это </a:t>
            </a:r>
            <a:r>
              <a:rPr lang="ru-RU" dirty="0" err="1" smtClean="0"/>
              <a:t>бессхемная</a:t>
            </a:r>
            <a:r>
              <a:rPr lang="ru-RU" dirty="0" smtClean="0"/>
              <a:t> структура, построенная в виде графа, характерная для </a:t>
            </a:r>
            <a:r>
              <a:rPr lang="ru-RU" dirty="0" err="1" smtClean="0"/>
              <a:t>NoSQL</a:t>
            </a:r>
            <a:r>
              <a:rPr lang="ru-RU" dirty="0" smtClean="0"/>
              <a:t>-решений. Вариант </a:t>
            </a:r>
            <a:r>
              <a:rPr lang="ru-RU" b="1" dirty="0" smtClean="0"/>
              <a:t>b</a:t>
            </a:r>
            <a:r>
              <a:rPr lang="ru-RU" dirty="0" smtClean="0"/>
              <a:t> показывает, как те же данные можно представить в структурированном виде, типичном для SQL.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590206"/>
            <a:ext cx="94297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3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Бессхемность</a:t>
            </a:r>
            <a:r>
              <a:rPr lang="ru-RU" dirty="0" smtClean="0"/>
              <a:t> </a:t>
            </a:r>
            <a:r>
              <a:rPr lang="en-US" dirty="0" smtClean="0"/>
              <a:t>NoSQL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 smtClean="0">
                <a:solidFill>
                  <a:srgbClr val="FF0000"/>
                </a:solidFill>
                <a:latin typeface="+mj-lt"/>
              </a:rPr>
              <a:t>Бессхемность</a:t>
            </a:r>
            <a:r>
              <a:rPr lang="ru-RU" dirty="0" smtClean="0">
                <a:latin typeface="+mj-lt"/>
              </a:rPr>
              <a:t> означает, что два документа в структуре данных </a:t>
            </a:r>
            <a:r>
              <a:rPr lang="en-US" dirty="0" smtClean="0">
                <a:latin typeface="+mj-lt"/>
              </a:rPr>
              <a:t>NoSQL </a:t>
            </a:r>
            <a:r>
              <a:rPr lang="ru-RU" dirty="0" smtClean="0">
                <a:latin typeface="+mj-lt"/>
              </a:rPr>
              <a:t>не должны иметь одинаковые поля и могут хранить данные разных типов. Вот, например, массив объектов, набор полей которых не совпадает.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cars = [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Model: "BMW", Color: "Red", Manufactured: 2016 },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Model: "Mercedes", Type: "Coupe", Color: "Black", Manufactured: "1-1-2017"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4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Ключ-значение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БД на основе пар «ключ‑значение». Базы данных с использованием пар «ключ‑значение» поддерживают высокую </a:t>
            </a:r>
            <a:r>
              <a:rPr lang="ru-RU" dirty="0" err="1">
                <a:latin typeface="+mj-lt"/>
              </a:rPr>
              <a:t>разделяемость</a:t>
            </a:r>
            <a:r>
              <a:rPr lang="ru-RU" dirty="0">
                <a:latin typeface="+mj-lt"/>
              </a:rPr>
              <a:t> и обеспечивают беспрецедентное горизонтальное масштабирование, недостижимое при использовании других типов БД. Хорошими примерами использования для баз данных типа «ключ‑значение» являются игровые, рекламные приложения и приложения </a:t>
            </a:r>
            <a:r>
              <a:rPr lang="ru-RU" dirty="0" err="1">
                <a:latin typeface="+mj-lt"/>
              </a:rPr>
              <a:t>IoT</a:t>
            </a:r>
            <a:r>
              <a:rPr lang="ru-RU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84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latin typeface="+mj-lt"/>
                <a:cs typeface="Courier New" panose="02070309020205020404" pitchFamily="49" charset="0"/>
              </a:rPr>
              <a:t>Документ-ориентированные</a:t>
            </a:r>
            <a:r>
              <a:rPr lang="ru-RU" dirty="0" smtClean="0">
                <a:latin typeface="+mj-lt"/>
                <a:cs typeface="Courier New" panose="02070309020205020404" pitchFamily="49" charset="0"/>
              </a:rPr>
              <a:t>. В коде приложения данные часто представлены как объект или документ в формате, подобном JSON, поскольку для разработчиков это эффективная и интуитивная модель данных. Документные базы данных позволяют разработчикам хранить и запрашивать данные в БД с помощью той же документной модели, которую они используют в коде приложения. </a:t>
            </a:r>
            <a:endParaRPr lang="ru-RU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6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Графовые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latin typeface="+mj-lt"/>
              </a:rPr>
              <a:t>Графовые БД. </a:t>
            </a:r>
            <a:r>
              <a:rPr lang="ru-RU" dirty="0" smtClean="0">
                <a:latin typeface="+mj-lt"/>
              </a:rPr>
              <a:t>Графовые базы данных упрощают разработку и запуск приложений, работающих с наборами </a:t>
            </a:r>
            <a:r>
              <a:rPr lang="ru-RU" dirty="0" err="1" smtClean="0">
                <a:latin typeface="+mj-lt"/>
              </a:rPr>
              <a:t>сложносвязанных</a:t>
            </a:r>
            <a:r>
              <a:rPr lang="ru-RU" dirty="0" smtClean="0">
                <a:latin typeface="+mj-lt"/>
              </a:rPr>
              <a:t> данных. Типичные примеры использования </a:t>
            </a:r>
            <a:r>
              <a:rPr lang="ru-RU" dirty="0" err="1" smtClean="0">
                <a:latin typeface="+mj-lt"/>
              </a:rPr>
              <a:t>графовых</a:t>
            </a:r>
            <a:r>
              <a:rPr lang="ru-RU" dirty="0" smtClean="0">
                <a:latin typeface="+mj-lt"/>
              </a:rPr>
              <a:t> баз данных – социальные сети, сервисы рекомендаций, системы выявления мошенничества и графы знаний. БД в памяти. Часто в игровых и рекламных приложениях используются таблицы лидеров, хранение сессий и аналитика в реальном времени. Такие возможности требуют отклика в пределах нескольких микросекунд, при этом резкое возрастание трафика возможно в любой момент.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839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488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Тема Office</vt:lpstr>
      <vt:lpstr>Нереляционные БД</vt:lpstr>
      <vt:lpstr>Реляционные БД</vt:lpstr>
      <vt:lpstr>Недостатки  SQL</vt:lpstr>
      <vt:lpstr>NoSQL</vt:lpstr>
      <vt:lpstr>Сравнение SQL и NoSQL</vt:lpstr>
      <vt:lpstr>Бессхемность NoSQL</vt:lpstr>
      <vt:lpstr>Ключ-значение</vt:lpstr>
      <vt:lpstr>Документ</vt:lpstr>
      <vt:lpstr>Графовые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Maksim Termosa</dc:creator>
  <cp:lastModifiedBy>Maksim Termosa</cp:lastModifiedBy>
  <cp:revision>7</cp:revision>
  <dcterms:created xsi:type="dcterms:W3CDTF">2019-10-28T13:09:33Z</dcterms:created>
  <dcterms:modified xsi:type="dcterms:W3CDTF">2019-10-28T14:16:37Z</dcterms:modified>
</cp:coreProperties>
</file>