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Inter SemiBold"/>
      <p:regular r:id="rId17"/>
      <p:bold r:id="rId18"/>
    </p:embeddedFont>
    <p:embeddedFont>
      <p:font typeface="Inter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38">
          <p15:clr>
            <a:srgbClr val="A4A3A4"/>
          </p15:clr>
        </p15:guide>
        <p15:guide id="2" pos="7242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10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8"/>
        <p:guide pos="7242"/>
        <p:guide pos="799" orient="horz"/>
        <p:guide pos="3974" orient="horz"/>
        <p:guide pos="102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InterSemiBold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regular.fntdata"/><Relationship Id="rId6" Type="http://schemas.openxmlformats.org/officeDocument/2006/relationships/slide" Target="slides/slide1.xml"/><Relationship Id="rId18" Type="http://schemas.openxmlformats.org/officeDocument/2006/relationships/font" Target="fonts/Inter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e83cb41f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e83cb41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2e83cb41f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fdcf08474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fdcf08474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fdcf08474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dcf08474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fdcf08474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2fdcf08474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4e11c66d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4e11c66d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64e11c66d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505746fb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505746fbe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6505746fbe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75220fbc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75220fbc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675220fbc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eceea6048_0_8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2eceea6048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Resource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56067" y="2440000"/>
            <a:ext cx="70776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806233" y="455467"/>
            <a:ext cx="8905600" cy="1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db-fiddle.com/f/vie46S3s6rU38eXeyW3V2z/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b-fiddle.com/f/3GkjazzAb1eMXxx3ddadv9/0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github.com/londheshubham/sql-for-interviews/blob/main/instructions.tx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github.com/londheshubham/sql-for-interviews/blob/main/instructions.tx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825" y="351625"/>
            <a:ext cx="6072524" cy="43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300" y="729850"/>
            <a:ext cx="3409812" cy="7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585925" y="3635775"/>
            <a:ext cx="49959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>
                <a:solidFill>
                  <a:srgbClr val="43434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SQL for interviews</a:t>
            </a:r>
            <a:endParaRPr sz="4800">
              <a:solidFill>
                <a:srgbClr val="434343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95325" y="661425"/>
            <a:ext cx="571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95325" y="1306950"/>
            <a:ext cx="57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IN" sz="36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Shubham Kishor Londhe</a:t>
            </a:r>
            <a:endParaRPr b="1" sz="3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95325" y="2047400"/>
            <a:ext cx="55911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Software Development Engineer - 2, Univ.ai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I currently work as a backend developer here at univ.ai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 I work on 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nodejs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python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, and 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postgresql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 Past experience includes a year at 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apty.io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R&amp;D engineer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, Bangalore.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I have a graduate degree from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IIT Jodhpur</a:t>
            </a:r>
            <a:r>
              <a:rPr lang="en-IN">
                <a:solidFill>
                  <a:srgbClr val="43434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Data and Computational Sciences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and an undergraduate degree from 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Walchand Institute Of Technology, Solapur</a:t>
            </a:r>
            <a:r>
              <a:rPr lang="en-IN">
                <a:solidFill>
                  <a:srgbClr val="43434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Electronics and Telecommunication, Engineering</a:t>
            </a:r>
            <a:r>
              <a:rPr lang="en-IN">
                <a:solidFill>
                  <a:srgbClr val="43434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>
              <a:solidFill>
                <a:srgbClr val="434343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052" y="178600"/>
            <a:ext cx="1339423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695325" y="4653500"/>
            <a:ext cx="5591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Special thanks to 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Dr. Rahul Dave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and the whole </a:t>
            </a:r>
            <a:r>
              <a:rPr b="1"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Univ.ai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team for this opportunity to speak.</a:t>
            </a:r>
            <a:endParaRPr b="1" sz="18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550" y="633400"/>
            <a:ext cx="4713377" cy="6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695325" y="661425"/>
            <a:ext cx="57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IN" sz="24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What is SQL!</a:t>
            </a:r>
            <a:endParaRPr b="1" sz="24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95325" y="1383150"/>
            <a:ext cx="57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72300" y="1315125"/>
            <a:ext cx="5591100" cy="4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As we have attended a couple classes by Dr. Rahul Dave, hope we all are confident with databases and its jargon.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So this session is focused on writing SQL queries and answering most of the common questions asked in interviews on SQL.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SQL Server, MySQL, and PostgreSQL we can say are just flavours of sql which differ a little with each other.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This class will be focused on mostly writing queries around postgresql database. Postgresql being a open source and the most loved database. If one masters writing SQL queries in any of these flavours of SQL, he/she can naturally gain competence in other flavours of SQL as well since these only differ slightly in some query languages syntax and some database features.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052" y="178600"/>
            <a:ext cx="1339423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59525" y="3969150"/>
            <a:ext cx="257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800" y="2274450"/>
            <a:ext cx="5823801" cy="304778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6169350" y="1268425"/>
            <a:ext cx="5591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SQL and relational databases being one of the oldest technologies and it will be the most preferred way to store the data in years to come.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695325" y="661425"/>
            <a:ext cx="57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IN" sz="24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Why Learn SQL?</a:t>
            </a:r>
            <a:endParaRPr b="1" sz="24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95325" y="1383150"/>
            <a:ext cx="57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72300" y="1315125"/>
            <a:ext cx="55911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SQL is one of the most 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predominantly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used database 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technologies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no matter what the scale of the company be a 20 employee startup or a large scale organization like Google, Amazon or Netflix all these rely upon some or other form of sql for the data storage and 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retrieval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Writing 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efficient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and clean queries is part of daily job of a developer, data 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scientist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, business analyst or  data analyst hence this is a must have skill.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And writing sql queries is sought after and well paid skill.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052" y="178600"/>
            <a:ext cx="1339423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59525" y="3969150"/>
            <a:ext cx="257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69350" y="1268425"/>
            <a:ext cx="55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22475" y="3759625"/>
            <a:ext cx="57195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What does an interviewer expects?</a:t>
            </a:r>
            <a:endParaRPr b="1" sz="24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For a mid to junior role having logical approach, being familiar with the syntax and databases is more than sufficient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For senior roles you may be expected to write mission critical queries, reduce lag time, optimize existing queries. 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321975" y="1787775"/>
            <a:ext cx="57195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Most </a:t>
            </a:r>
            <a:r>
              <a:rPr b="1" lang="en-IN" sz="24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commonly</a:t>
            </a:r>
            <a:r>
              <a:rPr b="1" lang="en-IN" sz="24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asked question</a:t>
            </a:r>
            <a:endParaRPr b="1" sz="24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Select the employee name with third highest salary from employees table.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</a:rPr>
              <a:t>SELECT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name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FROM</a:t>
            </a:r>
            <a:r>
              <a:rPr lang="en-IN" sz="1100">
                <a:solidFill>
                  <a:schemeClr val="dk1"/>
                </a:solidFill>
              </a:rPr>
              <a:t> employee;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</a:rPr>
              <a:t>SELECT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name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FROM</a:t>
            </a:r>
            <a:r>
              <a:rPr lang="en-IN" sz="1100">
                <a:solidFill>
                  <a:schemeClr val="dk1"/>
                </a:solidFill>
              </a:rPr>
              <a:t> employee </a:t>
            </a:r>
            <a:r>
              <a:rPr lang="en-IN" sz="1000">
                <a:solidFill>
                  <a:schemeClr val="dk1"/>
                </a:solidFill>
              </a:rPr>
              <a:t>ORDER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BY</a:t>
            </a:r>
            <a:r>
              <a:rPr lang="en-IN" sz="1100">
                <a:solidFill>
                  <a:schemeClr val="dk1"/>
                </a:solidFill>
              </a:rPr>
              <a:t> salary;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</a:rPr>
              <a:t>SELECT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name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FROM</a:t>
            </a:r>
            <a:r>
              <a:rPr lang="en-IN" sz="1100">
                <a:solidFill>
                  <a:schemeClr val="dk1"/>
                </a:solidFill>
              </a:rPr>
              <a:t> employee </a:t>
            </a:r>
            <a:r>
              <a:rPr lang="en-IN" sz="1000">
                <a:solidFill>
                  <a:schemeClr val="dk1"/>
                </a:solidFill>
              </a:rPr>
              <a:t>ORDER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BY</a:t>
            </a:r>
            <a:r>
              <a:rPr lang="en-IN" sz="1100">
                <a:solidFill>
                  <a:schemeClr val="dk1"/>
                </a:solidFill>
              </a:rPr>
              <a:t> salary </a:t>
            </a:r>
            <a:r>
              <a:rPr lang="en-IN" sz="1000">
                <a:solidFill>
                  <a:schemeClr val="dk1"/>
                </a:solidFill>
              </a:rPr>
              <a:t>DESC</a:t>
            </a:r>
            <a:r>
              <a:rPr lang="en-IN" sz="1100">
                <a:solidFill>
                  <a:schemeClr val="dk1"/>
                </a:solidFill>
              </a:rPr>
              <a:t> LIMIT </a:t>
            </a:r>
            <a:r>
              <a:rPr lang="en-IN" sz="1000">
                <a:solidFill>
                  <a:schemeClr val="dk1"/>
                </a:solidFill>
              </a:rPr>
              <a:t>1</a:t>
            </a:r>
            <a:r>
              <a:rPr lang="en-IN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</a:rPr>
              <a:t>SELECT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name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FROM</a:t>
            </a:r>
            <a:r>
              <a:rPr lang="en-IN" sz="1100">
                <a:solidFill>
                  <a:schemeClr val="dk1"/>
                </a:solidFill>
              </a:rPr>
              <a:t> employee </a:t>
            </a:r>
            <a:r>
              <a:rPr lang="en-IN" sz="1000">
                <a:solidFill>
                  <a:schemeClr val="dk1"/>
                </a:solidFill>
              </a:rPr>
              <a:t>ORDER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BY</a:t>
            </a:r>
            <a:r>
              <a:rPr lang="en-IN" sz="1100">
                <a:solidFill>
                  <a:schemeClr val="dk1"/>
                </a:solidFill>
              </a:rPr>
              <a:t> salary </a:t>
            </a:r>
            <a:r>
              <a:rPr lang="en-IN" sz="1000">
                <a:solidFill>
                  <a:schemeClr val="dk1"/>
                </a:solidFill>
              </a:rPr>
              <a:t>DESC</a:t>
            </a:r>
            <a:r>
              <a:rPr lang="en-IN" sz="1100">
                <a:solidFill>
                  <a:schemeClr val="dk1"/>
                </a:solidFill>
              </a:rPr>
              <a:t> LIMIT </a:t>
            </a:r>
            <a:r>
              <a:rPr lang="en-IN" sz="1000">
                <a:solidFill>
                  <a:schemeClr val="dk1"/>
                </a:solidFill>
              </a:rPr>
              <a:t>1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OFFSET</a:t>
            </a:r>
            <a:r>
              <a:rPr lang="en-IN" sz="1100">
                <a:solidFill>
                  <a:schemeClr val="dk1"/>
                </a:solidFill>
              </a:rPr>
              <a:t> </a:t>
            </a:r>
            <a:r>
              <a:rPr lang="en-IN" sz="1000">
                <a:solidFill>
                  <a:schemeClr val="dk1"/>
                </a:solidFill>
              </a:rPr>
              <a:t>2</a:t>
            </a:r>
            <a:r>
              <a:rPr lang="en-IN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Link to exercise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</a:rPr>
              <a:t>Link to code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695325" y="661425"/>
            <a:ext cx="57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IN" sz="24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Query writing session</a:t>
            </a:r>
            <a:endParaRPr b="1" sz="24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695325" y="1383150"/>
            <a:ext cx="57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72300" y="1315125"/>
            <a:ext cx="55911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Let’s get our hands dirty</a:t>
            </a: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Here we will be touching mostly all aspects of writing queries ie fetching data from various tables.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We will be following a social media application data model which has users, posts, comments, favorites, friends table which has relation between them.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Before jumping to the code, I will guide on how to setup postgresql in your local or we can make use of sqlfiddle. Kindly follow these instructions: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u="sng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Instructions to setup postgresql</a:t>
            </a:r>
            <a:endParaRPr sz="1100" u="sng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</a:rPr>
              <a:t>Link to code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Link to exercise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2052" y="178600"/>
            <a:ext cx="1339423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759525" y="3969150"/>
            <a:ext cx="257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169350" y="1268425"/>
            <a:ext cx="55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17">
            <a:hlinkClick r:id="rId5"/>
          </p:cNvPr>
          <p:cNvSpPr txBox="1"/>
          <p:nvPr/>
        </p:nvSpPr>
        <p:spPr>
          <a:xfrm>
            <a:off x="522475" y="3759625"/>
            <a:ext cx="57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321975" y="1787775"/>
            <a:ext cx="57195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695325" y="661425"/>
            <a:ext cx="57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IN" sz="24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Some more queries</a:t>
            </a:r>
            <a:endParaRPr b="1" sz="24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95325" y="1383150"/>
            <a:ext cx="57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72300" y="1315125"/>
            <a:ext cx="55911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SQL queries we write at univ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I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SQL keywords like coalesce, sum, jsonb, on conflict do nothing and subquerying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052" y="178600"/>
            <a:ext cx="1339423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759525" y="3969150"/>
            <a:ext cx="257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169350" y="1268425"/>
            <a:ext cx="55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18">
            <a:hlinkClick r:id="rId4"/>
          </p:cNvPr>
          <p:cNvSpPr txBox="1"/>
          <p:nvPr/>
        </p:nvSpPr>
        <p:spPr>
          <a:xfrm>
            <a:off x="522475" y="3759625"/>
            <a:ext cx="57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321975" y="1787775"/>
            <a:ext cx="57195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052" y="178600"/>
            <a:ext cx="1339423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1492200" y="3939193"/>
            <a:ext cx="92076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shubham@univ.ai</a:t>
            </a:r>
            <a:endParaRPr i="1"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I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+91 735 002 9666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020350" y="2495061"/>
            <a:ext cx="81513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7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sz="7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