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C5547-1980-43FF-884E-BA5FBA6E078A}" type="datetimeFigureOut">
              <a:rPr lang="uk-UA" smtClean="0"/>
              <a:t>01.08.2016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EC7D5-32B4-4BA2-80D7-AAB900C501AF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EC7D5-32B4-4BA2-80D7-AAB900C501AF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.location" TargetMode="External"/><Relationship Id="rId2" Type="http://schemas.openxmlformats.org/officeDocument/2006/relationships/hyperlink" Target="https://developer.mozilla.org/en/DOM/window.navigato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700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sz="4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5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Иерархия объектов клиентского </a:t>
            </a:r>
            <a:r>
              <a:rPr lang="en-US" sz="2800" dirty="0">
                <a:latin typeface="Calibri" pitchFamily="34" charset="0"/>
              </a:rPr>
              <a:t>JS</a:t>
            </a:r>
          </a:p>
        </p:txBody>
      </p:sp>
      <p:pic>
        <p:nvPicPr>
          <p:cNvPr id="4098" name="Picture 2" descr="https://learn.javascript.ru/article/browser-environment/windowObje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5904656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80120"/>
          </a:xfrm>
        </p:spPr>
        <p:txBody>
          <a:bodyPr/>
          <a:lstStyle/>
          <a:p>
            <a:r>
              <a:rPr lang="en-US" sz="2800" dirty="0" err="1">
                <a:latin typeface="Calibri" pitchFamily="34" charset="0"/>
              </a:rPr>
              <a:t>BOM</a:t>
            </a:r>
            <a:r>
              <a:rPr lang="en-US" sz="2800" dirty="0">
                <a:latin typeface="Calibri" pitchFamily="34" charset="0"/>
              </a:rPr>
              <a:t> &amp; DOM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3744416" cy="5184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itchFamily="34" charset="0"/>
              </a:rPr>
              <a:t>BOM</a:t>
            </a:r>
            <a:r>
              <a:rPr lang="en-US" b="1" dirty="0">
                <a:latin typeface="Calibri" pitchFamily="34" charset="0"/>
              </a:rPr>
              <a:t> (Browser Object Model)</a:t>
            </a:r>
            <a:r>
              <a:rPr lang="ru-RU" dirty="0">
                <a:latin typeface="Calibri" pitchFamily="34" charset="0"/>
              </a:rPr>
              <a:t> – это объекты для работы с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браузером, кроме документа.</a:t>
            </a:r>
          </a:p>
          <a:p>
            <a:pPr algn="just"/>
            <a:r>
              <a:rPr lang="ru-RU" dirty="0">
                <a:latin typeface="Calibri" pitchFamily="34" charset="0"/>
              </a:rPr>
              <a:t>Например: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Объект </a:t>
            </a:r>
            <a:r>
              <a:rPr lang="ru-RU" dirty="0" err="1">
                <a:latin typeface="Calibri" pitchFamily="34" charset="0"/>
                <a:hlinkClick r:id="rId2"/>
              </a:rPr>
              <a:t>navigator</a:t>
            </a:r>
            <a:r>
              <a:rPr lang="ru-RU" dirty="0">
                <a:latin typeface="Calibri" pitchFamily="34" charset="0"/>
              </a:rPr>
              <a:t> содержит общую информацию о браузере и операционной системе. </a:t>
            </a:r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Объект </a:t>
            </a:r>
            <a:r>
              <a:rPr lang="ru-RU" dirty="0" err="1">
                <a:latin typeface="Calibri" pitchFamily="34" charset="0"/>
                <a:hlinkClick r:id="rId3"/>
              </a:rPr>
              <a:t>location</a:t>
            </a:r>
            <a:r>
              <a:rPr lang="ru-RU" dirty="0">
                <a:latin typeface="Calibri" pitchFamily="34" charset="0"/>
              </a:rPr>
              <a:t> содержит информацию о текущем </a:t>
            </a:r>
            <a:r>
              <a:rPr lang="ru-RU" dirty="0" err="1">
                <a:latin typeface="Calibri" pitchFamily="34" charset="0"/>
              </a:rPr>
              <a:t>URL</a:t>
            </a:r>
            <a:r>
              <a:rPr lang="ru-RU" dirty="0">
                <a:latin typeface="Calibri" pitchFamily="34" charset="0"/>
              </a:rPr>
              <a:t> страницы и позволяет перенаправить посетителя на новый </a:t>
            </a:r>
            <a:r>
              <a:rPr lang="ru-RU" dirty="0" err="1">
                <a:latin typeface="Calibri" pitchFamily="34" charset="0"/>
              </a:rPr>
              <a:t>URL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Функции </a:t>
            </a:r>
            <a:r>
              <a:rPr lang="ru-RU" dirty="0" err="1">
                <a:latin typeface="Calibri" pitchFamily="34" charset="0"/>
              </a:rPr>
              <a:t>alert</a:t>
            </a:r>
            <a:r>
              <a:rPr lang="ru-RU" dirty="0">
                <a:latin typeface="Calibri" pitchFamily="34" charset="0"/>
              </a:rPr>
              <a:t>/</a:t>
            </a:r>
            <a:r>
              <a:rPr lang="ru-RU" dirty="0" err="1">
                <a:latin typeface="Calibri" pitchFamily="34" charset="0"/>
              </a:rPr>
              <a:t>confirm</a:t>
            </a:r>
            <a:r>
              <a:rPr lang="ru-RU" dirty="0">
                <a:latin typeface="Calibri" pitchFamily="34" charset="0"/>
              </a:rPr>
              <a:t>/</a:t>
            </a:r>
            <a:r>
              <a:rPr lang="ru-RU" dirty="0" err="1">
                <a:latin typeface="Calibri" pitchFamily="34" charset="0"/>
              </a:rPr>
              <a:t>prompt</a:t>
            </a:r>
            <a:r>
              <a:rPr lang="ru-RU" dirty="0">
                <a:latin typeface="Calibri" pitchFamily="34" charset="0"/>
              </a:rPr>
              <a:t> – тоже входят в </a:t>
            </a:r>
            <a:r>
              <a:rPr lang="ru-RU" dirty="0" err="1">
                <a:latin typeface="Calibri" pitchFamily="34" charset="0"/>
              </a:rPr>
              <a:t>BOM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268760"/>
            <a:ext cx="4320480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</a:rPr>
              <a:t>DOM (Document Object Model) </a:t>
            </a:r>
            <a:r>
              <a:rPr lang="en-US" dirty="0">
                <a:latin typeface="Calibri" pitchFamily="34" charset="0"/>
              </a:rPr>
              <a:t>- </a:t>
            </a:r>
            <a:r>
              <a:rPr lang="ru-RU" dirty="0">
                <a:latin typeface="Calibri" pitchFamily="34" charset="0"/>
              </a:rPr>
              <a:t>объектная модель документа – структура объектов представляющая загруженный </a:t>
            </a:r>
            <a:r>
              <a:rPr lang="ru-RU" dirty="0" err="1">
                <a:latin typeface="Calibri" pitchFamily="34" charset="0"/>
              </a:rPr>
              <a:t>HTML</a:t>
            </a:r>
            <a:r>
              <a:rPr lang="ru-RU" dirty="0">
                <a:latin typeface="Calibri" pitchFamily="34" charset="0"/>
              </a:rPr>
              <a:t> или </a:t>
            </a:r>
            <a:r>
              <a:rPr lang="ru-RU" dirty="0" err="1">
                <a:latin typeface="Calibri" pitchFamily="34" charset="0"/>
              </a:rPr>
              <a:t>XML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контент</a:t>
            </a:r>
            <a:r>
              <a:rPr lang="ru-RU" dirty="0">
                <a:latin typeface="Calibri" pitchFamily="34" charset="0"/>
              </a:rPr>
              <a:t> и позволяющая манипулировать этим </a:t>
            </a:r>
            <a:r>
              <a:rPr lang="ru-RU" dirty="0" err="1">
                <a:latin typeface="Calibri" pitchFamily="34" charset="0"/>
              </a:rPr>
              <a:t>контентом</a:t>
            </a:r>
            <a:r>
              <a:rPr lang="ru-RU" dirty="0">
                <a:latin typeface="Calibri" pitchFamily="34" charset="0"/>
              </a:rPr>
              <a:t>. </a:t>
            </a:r>
            <a:endParaRPr lang="en-US" dirty="0">
              <a:latin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DOM может быть представлен в виде дерева узлов, каждый узел которого представляет собой элемент, атрибут, текстовый, графический или любой другой объект. </a:t>
            </a:r>
            <a:endParaRPr lang="en-US" dirty="0">
              <a:latin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Узлы связаны между собой отношениями «</a:t>
            </a:r>
            <a:r>
              <a:rPr lang="ru-RU" dirty="0" err="1">
                <a:latin typeface="Calibri" pitchFamily="34" charset="0"/>
              </a:rPr>
              <a:t>родительский-дочерний</a:t>
            </a:r>
            <a:r>
              <a:rPr lang="ru-RU" dirty="0">
                <a:latin typeface="Calibri" pitchFamily="34" charset="0"/>
              </a:rPr>
              <a:t>». </a:t>
            </a:r>
            <a:endParaRPr lang="en-US" dirty="0">
              <a:latin typeface="Calibri" pitchFamily="34" charset="0"/>
            </a:endParaRP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Объект </a:t>
            </a:r>
            <a:r>
              <a:rPr lang="en-US" b="1" dirty="0">
                <a:latin typeface="Calibri" pitchFamily="34" charset="0"/>
              </a:rPr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45343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Иерархия </a:t>
            </a:r>
            <a:r>
              <a:rPr lang="en-US" sz="2800" dirty="0">
                <a:latin typeface="Calibri" pitchFamily="34" charset="0"/>
              </a:rPr>
              <a:t>DOM</a:t>
            </a:r>
          </a:p>
        </p:txBody>
      </p:sp>
      <p:pic>
        <p:nvPicPr>
          <p:cNvPr id="21506" name="Picture 2" descr="https://learn.javascript.ru/article/basic-dom-node-properties/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344816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45343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Доступ к </a:t>
            </a:r>
            <a:r>
              <a:rPr lang="en-US" sz="2800" dirty="0">
                <a:latin typeface="Calibri" pitchFamily="34" charset="0"/>
              </a:rPr>
              <a:t>html-</a:t>
            </a:r>
            <a:r>
              <a:rPr lang="ru-RU" sz="2800" dirty="0">
                <a:latin typeface="Calibri" pitchFamily="34" charset="0"/>
              </a:rPr>
              <a:t>элементам страницы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20486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document.getElementBy</a:t>
            </a:r>
            <a:r>
              <a:rPr lang="en-US" b="1" dirty="0" err="1">
                <a:latin typeface="Calibri" pitchFamily="34" charset="0"/>
              </a:rPr>
              <a:t>Id</a:t>
            </a:r>
            <a:r>
              <a:rPr lang="en-US" dirty="0">
                <a:latin typeface="Calibri" pitchFamily="34" charset="0"/>
              </a:rPr>
              <a:t>(id) </a:t>
            </a:r>
            <a:r>
              <a:rPr lang="ru-RU" dirty="0">
                <a:latin typeface="Calibri" pitchFamily="34" charset="0"/>
              </a:rPr>
              <a:t>-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</a:t>
            </a:r>
            <a:r>
              <a:rPr lang="uk-UA" dirty="0">
                <a:latin typeface="Calibri" pitchFamily="34" charset="0"/>
              </a:rPr>
              <a:t> </a:t>
            </a:r>
          </a:p>
          <a:p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document.getElement</a:t>
            </a:r>
            <a:r>
              <a:rPr lang="en-US" b="1" dirty="0" err="1">
                <a:latin typeface="Calibri" pitchFamily="34" charset="0"/>
              </a:rPr>
              <a:t>s</a:t>
            </a:r>
            <a:r>
              <a:rPr lang="en-US" dirty="0" err="1">
                <a:latin typeface="Calibri" pitchFamily="34" charset="0"/>
              </a:rPr>
              <a:t>By</a:t>
            </a:r>
            <a:r>
              <a:rPr lang="en-US" b="1" dirty="0" err="1">
                <a:latin typeface="Calibri" pitchFamily="34" charset="0"/>
              </a:rPr>
              <a:t>Name</a:t>
            </a:r>
            <a:r>
              <a:rPr lang="en-US" dirty="0">
                <a:latin typeface="Calibri" pitchFamily="34" charset="0"/>
              </a:rPr>
              <a:t>(name)</a:t>
            </a:r>
            <a:r>
              <a:rPr lang="ru-RU" dirty="0">
                <a:latin typeface="Calibri" pitchFamily="34" charset="0"/>
              </a:rPr>
              <a:t> -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массив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элементов</a:t>
            </a:r>
            <a:r>
              <a:rPr lang="uk-UA" dirty="0">
                <a:latin typeface="Calibri" pitchFamily="34" charset="0"/>
              </a:rPr>
              <a:t> </a:t>
            </a:r>
          </a:p>
          <a:p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document.getElement</a:t>
            </a:r>
            <a:r>
              <a:rPr lang="en-US" b="1" dirty="0" err="1">
                <a:latin typeface="Calibri" pitchFamily="34" charset="0"/>
              </a:rPr>
              <a:t>s</a:t>
            </a:r>
            <a:r>
              <a:rPr lang="en-US" dirty="0" err="1">
                <a:latin typeface="Calibri" pitchFamily="34" charset="0"/>
              </a:rPr>
              <a:t>By</a:t>
            </a:r>
            <a:r>
              <a:rPr lang="en-US" b="1" dirty="0" err="1">
                <a:latin typeface="Calibri" pitchFamily="34" charset="0"/>
              </a:rPr>
              <a:t>TagName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tagName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 -  </a:t>
            </a:r>
            <a:r>
              <a:rPr lang="uk-UA" dirty="0" err="1">
                <a:latin typeface="Calibri" pitchFamily="34" charset="0"/>
              </a:rPr>
              <a:t>возвращает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массив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элементов</a:t>
            </a:r>
            <a:endParaRPr lang="uk-UA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19675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Document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96751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Типы элементов </a:t>
            </a:r>
            <a:r>
              <a:rPr lang="en-US" sz="2800" dirty="0">
                <a:latin typeface="Calibri" pitchFamily="34" charset="0"/>
              </a:rPr>
              <a:t>DOM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20962"/>
              </p:ext>
            </p:extLst>
          </p:nvPr>
        </p:nvGraphicFramePr>
        <p:xfrm>
          <a:off x="395536" y="1628800"/>
          <a:ext cx="8208912" cy="4152273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258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err="1">
                          <a:latin typeface="Calibri" panose="020F0502020204030204" pitchFamily="34" charset="0"/>
                        </a:rPr>
                        <a:t>Интерфейс</a:t>
                      </a:r>
                      <a:endParaRPr lang="uk-UA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alibri" pitchFamily="34" charset="0"/>
                        </a:rPr>
                        <a:t>Константа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err="1">
                          <a:latin typeface="Calibri" panose="020F0502020204030204" pitchFamily="34" charset="0"/>
                        </a:rPr>
                        <a:t>Значение</a:t>
                      </a:r>
                      <a:r>
                        <a:rPr lang="uk-UA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nodeType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Node.ELEMENT_NODE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Node.TEXT_NODE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1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Node.DOCUMENT_NODE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Comment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Node.COMMENT_NODE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4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itchFamily="34" charset="0"/>
                        </a:rPr>
                        <a:t>DocumentFragment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Node.DOCUMENT_FRAGMENT_NODE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itchFamily="34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libri" pitchFamily="34" charset="0"/>
                        </a:rPr>
                        <a:t>Attr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Node.ATTRIBUTE_NODE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45343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Работа с </a:t>
            </a:r>
            <a:r>
              <a:rPr lang="en-US" sz="2800" dirty="0">
                <a:latin typeface="Calibri" pitchFamily="34" charset="0"/>
              </a:rPr>
              <a:t>DOM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34076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itchFamily="34" charset="0"/>
              </a:rPr>
              <a:t>Свойства и методы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276872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Свойства</a:t>
            </a:r>
            <a:r>
              <a:rPr lang="en-US" b="1" dirty="0">
                <a:latin typeface="Calibri" pitchFamily="34" charset="0"/>
              </a:rPr>
              <a:t>:</a:t>
            </a:r>
          </a:p>
          <a:p>
            <a:r>
              <a:rPr lang="en-US" dirty="0" err="1">
                <a:latin typeface="Calibri" pitchFamily="34" charset="0"/>
              </a:rPr>
              <a:t>childNodes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firstChild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lastChild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nextSibling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previousSibling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parentNode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276872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Методы</a:t>
            </a:r>
            <a:r>
              <a:rPr lang="en-US" b="1" dirty="0">
                <a:latin typeface="Calibri" pitchFamily="34" charset="0"/>
              </a:rPr>
              <a:t>:</a:t>
            </a:r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appendChild</a:t>
            </a:r>
            <a:r>
              <a:rPr lang="en-US" dirty="0">
                <a:latin typeface="Calibri" pitchFamily="34" charset="0"/>
              </a:rPr>
              <a:t>(node)</a:t>
            </a:r>
          </a:p>
          <a:p>
            <a:r>
              <a:rPr lang="en-US" dirty="0" err="1">
                <a:latin typeface="Calibri" pitchFamily="34" charset="0"/>
              </a:rPr>
              <a:t>insertBefore</a:t>
            </a:r>
            <a:r>
              <a:rPr lang="en-US" dirty="0">
                <a:latin typeface="Calibri" pitchFamily="34" charset="0"/>
              </a:rPr>
              <a:t>(node, ref)</a:t>
            </a:r>
          </a:p>
          <a:p>
            <a:r>
              <a:rPr lang="en-US" dirty="0" err="1">
                <a:latin typeface="Calibri" pitchFamily="34" charset="0"/>
              </a:rPr>
              <a:t>removeChild</a:t>
            </a:r>
            <a:r>
              <a:rPr lang="en-US" dirty="0">
                <a:latin typeface="Calibri" pitchFamily="34" charset="0"/>
              </a:rPr>
              <a:t>(node)</a:t>
            </a:r>
          </a:p>
          <a:p>
            <a:r>
              <a:rPr lang="en-US" dirty="0" err="1">
                <a:latin typeface="Calibri" pitchFamily="34" charset="0"/>
              </a:rPr>
              <a:t>replaceChild</a:t>
            </a:r>
            <a:r>
              <a:rPr lang="en-US" dirty="0">
                <a:latin typeface="Calibri" pitchFamily="34" charset="0"/>
              </a:rPr>
              <a:t>(new, old)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275</TotalTime>
  <Words>180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Тема1</vt:lpstr>
      <vt:lpstr>DOM</vt:lpstr>
      <vt:lpstr>Иерархия объектов клиентского JS</vt:lpstr>
      <vt:lpstr>BOM &amp; DOM</vt:lpstr>
      <vt:lpstr>Иерархия DOM</vt:lpstr>
      <vt:lpstr>Доступ к html-элементам страницы</vt:lpstr>
      <vt:lpstr>Типы элементов DOM</vt:lpstr>
      <vt:lpstr>Работа с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Окружение</dc:title>
  <dc:creator>Ledy</dc:creator>
  <cp:lastModifiedBy>Oleksandr Petryk</cp:lastModifiedBy>
  <cp:revision>32</cp:revision>
  <dcterms:created xsi:type="dcterms:W3CDTF">2016-06-14T08:05:46Z</dcterms:created>
  <dcterms:modified xsi:type="dcterms:W3CDTF">2016-08-01T09:05:12Z</dcterms:modified>
</cp:coreProperties>
</file>