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E275-BFD2-8942-94D7-E55ADA03D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49D8A-F21A-9C45-A620-10C607039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42F0F-3477-3349-BCC4-5309A0D2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CA03-0487-B241-A34C-3182C6492041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AF055-B251-644C-8AC0-763ABCB4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46BA7-9E2F-4045-9CB5-77695E4D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9E23-DE09-E343-BAAC-7F1E7649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7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769E-5CDE-B748-906C-4742B78A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4B742-2967-0F41-AF06-D70751948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AAFC3-AA48-FA43-8DEC-A0F4264B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CA03-0487-B241-A34C-3182C6492041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D2985-792B-944B-8D89-7D5D5504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28612-D2FA-EF41-AFBA-01CED101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9E23-DE09-E343-BAAC-7F1E7649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6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7DE02-E560-9040-AB7D-B5AECC859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82619-38DB-4643-9591-49A10C3A6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92C46-A34E-6B4A-930C-49B647AC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CA03-0487-B241-A34C-3182C6492041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9463F-75EB-8545-96B1-30A117D1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2BBA1-613D-C645-9952-64700E85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9E23-DE09-E343-BAAC-7F1E7649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0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55BF-AD09-5240-9A37-BDFC1D27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050B1-D236-244B-95F8-EB8ED985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5686A-86CC-6045-B87B-2EC2F41A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CA03-0487-B241-A34C-3182C6492041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06B4D-905F-0D43-BB0E-D3A3E9D3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B4E29-7CE1-7C4F-BEB4-02029D55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9E23-DE09-E343-BAAC-7F1E7649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42AF-786C-EF46-98C6-B040DE9D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BB790-649D-0F42-8254-983CCF89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D4DF6-2CEC-4445-A91F-99D1B621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CA03-0487-B241-A34C-3182C6492041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654B6-BA31-8C40-B36A-2DBC9807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71D0-87BD-AB43-BDCC-27B85848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9E23-DE09-E343-BAAC-7F1E7649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1EFE-B3E2-B24F-9E13-9CFFB450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C982-1025-9449-95FC-B82408102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BA03E-DBDC-394F-B77D-9D68227CC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44EB2-AD33-984A-9C57-6846F2F6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CA03-0487-B241-A34C-3182C6492041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E08CA-EF91-A544-81D5-54F1F4CC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3F702-B9E2-9444-B4AF-5D75F022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9E23-DE09-E343-BAAC-7F1E7649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6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564D-360D-604C-A458-EF212A58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4C8E1-E77D-2749-814F-6A9EDCD56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0C6A2-5589-D24F-8A47-FAC5FA5F1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ED00A-5EC9-704F-8F7D-1FDEC1177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E9192-D59C-DE42-9BCD-AA94B41E8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5DBF1-D05F-C745-B8ED-CFC3AF81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CA03-0487-B241-A34C-3182C6492041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249E7-5D96-9548-A73A-60EB3EAC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398E9-C8E8-274E-8A21-BD6DE5D7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9E23-DE09-E343-BAAC-7F1E7649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33E7-AB5D-7A4C-A8FC-148FD201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EE628-A73D-C94A-94B8-7C7375E1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CA03-0487-B241-A34C-3182C6492041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B4932-F8AC-064F-AA77-D61585B8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67BF4-A972-A142-9A29-9FF66889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9E23-DE09-E343-BAAC-7F1E7649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2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C1324-98BC-8B42-A6F2-B47DC904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CA03-0487-B241-A34C-3182C6492041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0F549-B6B4-BC4A-BD2F-9B43C4C2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6FA2F-2513-2549-A995-E42EC242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9E23-DE09-E343-BAAC-7F1E7649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1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4196-CB27-324B-8BCE-A0DD094C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DDE5-019F-494E-9C54-A13E1BE76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C01E9-7A3E-4948-B240-E4E7557F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B7D0F-6A66-0649-98CE-7CB9099A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CA03-0487-B241-A34C-3182C6492041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2C8F4-7FB3-FA43-89A4-EA2A27BE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14DBF-D096-5441-9C13-24564A59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9E23-DE09-E343-BAAC-7F1E7649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6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B677-EB4A-E847-AFE0-20A035F0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3AB00-5EC4-304E-9385-D297AF0C0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3B4C7-8384-7849-A1B6-8F6C7C79F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58863-FE4D-0A4D-901C-3E292B2D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CA03-0487-B241-A34C-3182C6492041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697B4-4EF3-574F-9B3D-F04B7071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5D681-F582-924D-A722-E362FA8E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9E23-DE09-E343-BAAC-7F1E7649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3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C2FAB-B21F-3E46-9D83-3750FAAB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77902-122C-4F44-8BD5-A1330F26F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9745F-15E1-5447-B9D0-D013F48D1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BCA03-0487-B241-A34C-3182C6492041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6FA9-B4A8-3741-854A-893315E37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750F2-7373-154D-8596-438081FAB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9E23-DE09-E343-BAAC-7F1E7649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0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ndonjevans/Capstone-Two/blob/master/Capstone%20Two%20Data%20acquisition%20and%20wrangling.ipyn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ondonjevans/Capstone-Two/blob/master/Capstone%20Two%20Preprocessing.ipyn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ndonjevans/Capstone-Two/blob/master/Capstone%20Two%20EDA.ipyn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ndonjevans/Capstone-Two/blob/master/Capstone%20Two%20-%20Modelling.ipyn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90BA0-4423-3C47-B10B-CF4180F8B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Automated Trading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AF00A-474B-7C40-B243-D321C0CC1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Using Python and </a:t>
            </a:r>
            <a:r>
              <a:rPr lang="en-US">
                <a:solidFill>
                  <a:srgbClr val="FFFFFF"/>
                </a:solidFill>
              </a:rPr>
              <a:t>Keras</a:t>
            </a:r>
            <a:r>
              <a:rPr lang="en-US" dirty="0">
                <a:solidFill>
                  <a:srgbClr val="FFFFFF"/>
                </a:solidFill>
              </a:rPr>
              <a:t> neural nets</a:t>
            </a:r>
          </a:p>
        </p:txBody>
      </p:sp>
    </p:spTree>
    <p:extLst>
      <p:ext uri="{BB962C8B-B14F-4D97-AF65-F5344CB8AC3E}">
        <p14:creationId xmlns:p14="http://schemas.microsoft.com/office/powerpoint/2010/main" val="200185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F31BFC-D608-DD4A-9D12-CD5F8662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GB" sz="3400" b="1">
                <a:solidFill>
                  <a:srgbClr val="FFFFFF"/>
                </a:solidFill>
              </a:rPr>
              <a:t>Thanks</a:t>
            </a:r>
            <a:br>
              <a:rPr lang="en-GB" sz="3400" b="1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FBF40-BF6D-6145-9AAC-7EE2D66B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2371725"/>
            <a:ext cx="6955124" cy="3038475"/>
          </a:xfrm>
        </p:spPr>
        <p:txBody>
          <a:bodyPr anchor="t">
            <a:normAutofit/>
          </a:bodyPr>
          <a:lstStyle/>
          <a:p>
            <a:r>
              <a:rPr lang="en-GB" sz="2400">
                <a:solidFill>
                  <a:srgbClr val="FFFFFF"/>
                </a:solidFill>
              </a:rPr>
              <a:t>A huge thank you to my exceptional Springboard mentor Dhiraj Khanna, who's phenomenal advice helped me in many different ways.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32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097DA9-F5BE-A34F-BAAE-905B17F0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8F52-AAF2-8045-B3D2-30EB5071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Financial markets are getting less stable over time, leading to higher volatility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This creates a huge opportunity to profit, if an automated agent can be trained to take advantage of price movements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I have been trading for 20 years and want to automate as much as possible</a:t>
            </a:r>
          </a:p>
        </p:txBody>
      </p:sp>
    </p:spTree>
    <p:extLst>
      <p:ext uri="{BB962C8B-B14F-4D97-AF65-F5344CB8AC3E}">
        <p14:creationId xmlns:p14="http://schemas.microsoft.com/office/powerpoint/2010/main" val="357824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ADE5D5-4300-CB48-8993-08F1DB94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3F3F3F"/>
                </a:solidFill>
              </a:rPr>
              <a:t>What factors are there to consider?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EA02-7AC6-7349-9A73-9416954B6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First and foremost – risk management!  Markets move fast and can be very, very dangerous without proper safety precautions such as stop-losses and circuit breakers.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Reliability of the agent, ability to learn over time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907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E5EE2-DFB6-E447-B299-E57456B9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Data Acquisition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C876-5F0C-D24E-8CFD-4046C047C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2371725"/>
            <a:ext cx="6955124" cy="3038475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  <a:hlinkClick r:id="rId3"/>
              </a:rPr>
              <a:t>Notebook here</a:t>
            </a:r>
            <a:endParaRPr lang="en-US" sz="1700" dirty="0">
              <a:solidFill>
                <a:srgbClr val="FFFFFF"/>
              </a:solidFill>
            </a:endParaRPr>
          </a:p>
          <a:p>
            <a:endParaRPr lang="en-US" sz="1700" dirty="0">
              <a:solidFill>
                <a:srgbClr val="FFFFFF"/>
              </a:solidFill>
            </a:endParaRPr>
          </a:p>
          <a:p>
            <a:r>
              <a:rPr lang="en-GB" sz="1700" dirty="0">
                <a:solidFill>
                  <a:srgbClr val="FFFFFF"/>
                </a:solidFill>
              </a:rPr>
              <a:t>I have been collecting intraday trading data for Bitcoin vs USD from </a:t>
            </a:r>
            <a:r>
              <a:rPr lang="en-GB" sz="1700" dirty="0" err="1">
                <a:solidFill>
                  <a:srgbClr val="FFFFFF"/>
                </a:solidFill>
              </a:rPr>
              <a:t>Tiingo</a:t>
            </a:r>
            <a:r>
              <a:rPr lang="en-GB" sz="1700" dirty="0">
                <a:solidFill>
                  <a:srgbClr val="FFFFFF"/>
                </a:solidFill>
              </a:rPr>
              <a:t> with a frequency of 1 minute for about 6 weeks, and as of the 14th of October 2020 that amounted to about 95,000 rows of data. A huge benefit of financial data is that it is generally very clean, so there was not a huge amount of work to do on this front, </a:t>
            </a:r>
            <a:r>
              <a:rPr lang="en-GB" sz="1700" dirty="0">
                <a:solidFill>
                  <a:srgbClr val="FFFFFF"/>
                </a:solidFill>
                <a:hlinkClick r:id="rId4"/>
              </a:rPr>
              <a:t>with very little pre-processing necessary</a:t>
            </a:r>
            <a:r>
              <a:rPr lang="en-GB" sz="1700" dirty="0">
                <a:solidFill>
                  <a:srgbClr val="FFFFFF"/>
                </a:solidFill>
              </a:rPr>
              <a:t>. I also downloaded daily price data, but for Bitcoin this amounts to under 3,000 rows of data, so I will initially be analysing the daily data.</a:t>
            </a: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093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83BAA7-B4D8-8647-8715-A7E0B29D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Show me the money!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9D80-02C8-D744-B683-7EB7234DE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I calculated a reward metric which is a figure that risk-adjusts the overall profit on a trade, by dividing the profit by the maximum drawdown during the holding period. I initially made the trade holding period 5 minutes, but will eventually explore many different timeframes. I will add a large range of technical indicators as features to the dataset, and then explore whether they have predictive power in predicting reward as y.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47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098965-2857-0046-AF21-17E649A3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17" y="2770632"/>
            <a:ext cx="4672584" cy="2101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39162-9AC8-8A43-A17A-FC849793C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22" y="1938528"/>
            <a:ext cx="4672280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hlinkClick r:id="rId3"/>
              </a:rPr>
              <a:t>Notebook here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building, cage, light&#10;&#10;Description automatically generated">
            <a:extLst>
              <a:ext uri="{FF2B5EF4-FFF2-40B4-BE49-F238E27FC236}">
                <a16:creationId xmlns:a16="http://schemas.microsoft.com/office/drawing/2014/main" id="{03C07AEB-F866-1140-BDAD-86EA0F6AEC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86" r="25961" b="2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723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F1926C-F29A-3145-A610-A5FB5E2E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Features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E52BA18-8C90-A049-B6D9-5F1335A5D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778" r="22880" b="-2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E212-81A8-9F48-88CD-63D7731C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 used my domain knowledge to create a range of indicators, including my personal </a:t>
            </a:r>
            <a:r>
              <a:rPr lang="en-US" sz="2000" dirty="0" err="1">
                <a:solidFill>
                  <a:srgbClr val="000000"/>
                </a:solidFill>
              </a:rPr>
              <a:t>favourite</a:t>
            </a:r>
            <a:r>
              <a:rPr lang="en-US" sz="2000" dirty="0">
                <a:solidFill>
                  <a:srgbClr val="000000"/>
                </a:solidFill>
              </a:rPr>
              <a:t>, the VPOC</a:t>
            </a:r>
          </a:p>
        </p:txBody>
      </p:sp>
    </p:spTree>
    <p:extLst>
      <p:ext uri="{BB962C8B-B14F-4D97-AF65-F5344CB8AC3E}">
        <p14:creationId xmlns:p14="http://schemas.microsoft.com/office/powerpoint/2010/main" val="134576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AB2DF-F6BA-CD44-BB38-0A4FA835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000000"/>
                </a:solidFill>
              </a:rPr>
              <a:t>The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597F-B15D-2E47-B885-E580D9734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hlinkClick r:id="rId3"/>
              </a:rPr>
              <a:t>Notebook here</a:t>
            </a: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Encouraging initial results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ABB6D2C-E6AC-B541-9D69-252153264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392" y="2415102"/>
            <a:ext cx="4142232" cy="29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5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B47606-0EF2-084E-A715-3F26D300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</a:rPr>
              <a:t>Further work</a:t>
            </a:r>
            <a:br>
              <a:rPr lang="en-GB" sz="4000" b="1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9C57-994A-1B44-8EFD-516AFBBB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GB" sz="2200" dirty="0">
                <a:solidFill>
                  <a:srgbClr val="FFFFFF"/>
                </a:solidFill>
              </a:rPr>
              <a:t>I have much more work to do in terms of adding and refining features, hyperparameter tuning and model tweaking, but the early results are very encouraging.</a:t>
            </a:r>
          </a:p>
          <a:p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Automated Trading</vt:lpstr>
      <vt:lpstr>The Opportunity</vt:lpstr>
      <vt:lpstr>What factors are there to consider?</vt:lpstr>
      <vt:lpstr>Data Acquisition and Preparation</vt:lpstr>
      <vt:lpstr>Show me the money!</vt:lpstr>
      <vt:lpstr>EDA</vt:lpstr>
      <vt:lpstr>Features</vt:lpstr>
      <vt:lpstr>The Modeling</vt:lpstr>
      <vt:lpstr>Further work 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Trading</dc:title>
  <dc:creator>Jos Evans</dc:creator>
  <cp:lastModifiedBy>Jos Evans</cp:lastModifiedBy>
  <cp:revision>1</cp:revision>
  <dcterms:created xsi:type="dcterms:W3CDTF">2020-10-14T14:32:39Z</dcterms:created>
  <dcterms:modified xsi:type="dcterms:W3CDTF">2020-10-14T14:32:42Z</dcterms:modified>
</cp:coreProperties>
</file>