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D7C036-86BA-B843-BDB9-558850E4008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F17DEF0-2111-4F40-9E3C-D097ED7C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://rapidapi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2E41-3991-D044-B19E-65F9478A8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BB1B-1829-1E45-82EA-85C135080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23799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A2B69-449E-064E-B61B-76B7B7C4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$64 million Question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FCB3-1E3B-D64A-90EA-CA397578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Can transfer learning from </a:t>
            </a:r>
            <a:r>
              <a:rPr lang="en-US" dirty="0" err="1"/>
              <a:t>FastAi</a:t>
            </a:r>
            <a:r>
              <a:rPr lang="en-US" dirty="0"/>
              <a:t> CNN models be used to learn to predict price movements in financial markets, based on chart patterns?</a:t>
            </a:r>
          </a:p>
        </p:txBody>
      </p:sp>
    </p:spTree>
    <p:extLst>
      <p:ext uri="{BB962C8B-B14F-4D97-AF65-F5344CB8AC3E}">
        <p14:creationId xmlns:p14="http://schemas.microsoft.com/office/powerpoint/2010/main" val="356693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EBF51-AEFF-4144-9677-EF77B123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The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D55A-50C8-5A4A-B600-385E7CC3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100" y="4687316"/>
            <a:ext cx="4972512" cy="151708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I have been accumulating price data on hundreds of different assets for trading purposes, from a variety of sources.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hlinkClick r:id="rId7"/>
              </a:rPr>
              <a:t>http://rapidapi.com</a:t>
            </a:r>
            <a:r>
              <a:rPr lang="en-US" sz="2200" dirty="0">
                <a:solidFill>
                  <a:srgbClr val="FFFFFF"/>
                </a:solidFill>
              </a:rPr>
              <a:t> is very helpful for anybody wishing to do the same.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21" descr="Financial">
            <a:extLst>
              <a:ext uri="{FF2B5EF4-FFF2-40B4-BE49-F238E27FC236}">
                <a16:creationId xmlns:a16="http://schemas.microsoft.com/office/drawing/2014/main" id="{1F0AC462-DEA0-4170-8F55-45C3525B7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7CCEC-4152-6943-A64D-59D9694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The how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EACF503-C4CF-AF49-9266-16A3653F2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1EE55E-7341-43EB-9420-7D15974E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I took the Open, High, Low, Close and Volume data and programmatically transformed them into candle charts as shown on the left.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6799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55D8-B4A4-B24D-8B81-47008294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F0B6537A-5797-244C-8881-86C1334D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96" y="2156670"/>
            <a:ext cx="3573675" cy="2635584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1C34147-ECE1-4FB2-9DB7-53391B2E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dirty="0"/>
              <a:t>I then used an algorithm to search for substantial price moves up or down, and saved a chart of the </a:t>
            </a:r>
            <a:r>
              <a:rPr lang="en-US" b="1" i="1" dirty="0" err="1"/>
              <a:t>preceeding</a:t>
            </a:r>
            <a:r>
              <a:rPr lang="en-US" b="1" i="1" dirty="0"/>
              <a:t> </a:t>
            </a:r>
            <a:r>
              <a:rPr lang="en-US" dirty="0"/>
              <a:t>20 candle bars for each instance.</a:t>
            </a:r>
          </a:p>
          <a:p>
            <a:endParaRPr lang="en-US" i="1" dirty="0"/>
          </a:p>
          <a:p>
            <a:r>
              <a:rPr lang="en-US" dirty="0"/>
              <a:t>I generated about 30,000 features in total, with some variations in size of price moves and timeframes.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82076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DD74D-5900-2349-80A5-2779EB00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838" y="2681784"/>
            <a:ext cx="5226137" cy="1407494"/>
          </a:xfrm>
        </p:spPr>
        <p:txBody>
          <a:bodyPr>
            <a:normAutofit/>
          </a:bodyPr>
          <a:lstStyle/>
          <a:p>
            <a:r>
              <a:rPr lang="en-US" sz="4000"/>
              <a:t>training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EA2124-723B-D544-B034-F6EF2952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8" r="23865" b="2"/>
          <a:stretch/>
        </p:blipFill>
        <p:spPr>
          <a:xfrm>
            <a:off x="5233763" y="10"/>
            <a:ext cx="4480560" cy="2516773"/>
          </a:xfrm>
          <a:custGeom>
            <a:avLst/>
            <a:gdLst/>
            <a:ahLst/>
            <a:cxnLst/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D50C-1391-FA4F-BFC3-2BCEF19D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837" y="4189863"/>
            <a:ext cx="5226137" cy="1982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imported a pre-trained </a:t>
            </a:r>
            <a:r>
              <a:rPr lang="en-US" dirty="0" err="1"/>
              <a:t>FastAi</a:t>
            </a:r>
            <a:r>
              <a:rPr lang="en-US" dirty="0"/>
              <a:t> CNN model, and had it learn to classify the charts as either up or down.</a:t>
            </a:r>
          </a:p>
          <a:p>
            <a:r>
              <a:rPr lang="en-US" dirty="0"/>
              <a:t>I trained two models, each on a different quality of image.</a:t>
            </a:r>
          </a:p>
          <a:p>
            <a:r>
              <a:rPr lang="en-US" dirty="0"/>
              <a:t>As I had so many features, training took a very long time!</a:t>
            </a:r>
          </a:p>
        </p:txBody>
      </p:sp>
      <p:pic>
        <p:nvPicPr>
          <p:cNvPr id="7" name="Picture 6" descr="A turtle on a dirt road&#10;&#10;Description automatically generated">
            <a:extLst>
              <a:ext uri="{FF2B5EF4-FFF2-40B4-BE49-F238E27FC236}">
                <a16:creationId xmlns:a16="http://schemas.microsoft.com/office/drawing/2014/main" id="{3CBB5FC9-9EBD-8D46-9241-0597B877C0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4" r="28157" b="1"/>
          <a:stretch/>
        </p:blipFill>
        <p:spPr>
          <a:xfrm>
            <a:off x="20" y="537668"/>
            <a:ext cx="5681184" cy="6320333"/>
          </a:xfrm>
          <a:custGeom>
            <a:avLst/>
            <a:gdLst/>
            <a:ahLst/>
            <a:cxnLst/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6E3E53-A85C-4F1C-8D49-274B28584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18F255-8818-4B29-BE51-E6C53C9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9FAC86-F2AD-430F-A01E-366FAC8A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83382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16ACC-665F-8F43-9A55-83277109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2510BBC-6212-DB4A-BEF5-042A652F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2" y="1224105"/>
            <a:ext cx="3376350" cy="1679733"/>
          </a:xfrm>
          <a:prstGeom prst="rect">
            <a:avLst/>
          </a:prstGeom>
        </p:spPr>
      </p:pic>
      <p:pic>
        <p:nvPicPr>
          <p:cNvPr id="7" name="Content Placeholder 6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0188992E-A355-0A42-BE02-A767F06BD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13" y="3823957"/>
            <a:ext cx="3340259" cy="2214736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22BDDBD-BDF5-484A-83FE-0D4868E42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dirty="0"/>
              <a:t>The effort was worthwhile – the best  model’s accuracy increased to nearly 70% over about 20 epochs.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602245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B167-3182-4B43-97FE-377B8851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Callbacks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E45E82-CD71-874B-9336-385DC7B0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r="2694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4F34B9-5FD8-4BDE-8CE2-B85B173E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</a:rPr>
              <a:t>FastAi’s</a:t>
            </a:r>
            <a:r>
              <a:rPr lang="en-US" sz="1800" dirty="0">
                <a:solidFill>
                  <a:srgbClr val="000000"/>
                </a:solidFill>
              </a:rPr>
              <a:t> callback functionality enables visual analysis of areas in the charts the model considers to have predictive properties.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70657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F3FB7-0799-4996-B56D-BF47FE12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0AA106-479D-46C1-B4BF-F54D88ADF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BC8287-A617-4B12-870D-ABECE6CD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F661C-EFAB-F346-ACF2-56C8CAD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616206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Next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ECFF08-6F66-4F4F-AB7F-FB45F521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790199"/>
            <a:ext cx="6143778" cy="6687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Trade!!</a:t>
            </a:r>
          </a:p>
        </p:txBody>
      </p:sp>
      <p:pic>
        <p:nvPicPr>
          <p:cNvPr id="5" name="Content Placeholder 4" descr="A picture containing computer, indoor, computer, table&#10;&#10;Description automatically generated">
            <a:extLst>
              <a:ext uri="{FF2B5EF4-FFF2-40B4-BE49-F238E27FC236}">
                <a16:creationId xmlns:a16="http://schemas.microsoft.com/office/drawing/2014/main" id="{F7F5BFD4-AB34-3347-9ACD-6243FDF87B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008" r="16131" b="1"/>
          <a:stretch/>
        </p:blipFill>
        <p:spPr>
          <a:xfrm>
            <a:off x="7552265" y="1105435"/>
            <a:ext cx="3721608" cy="458030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8FE4DFC-AB96-44B6-9BAC-0E630259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8BBCB1-A2A5-478A-AE49-8FB1AEF52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FCB00A6-19A8-422D-8B21-1474F5402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5EF781F-763B-4AC8-B3ED-0451FB15B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71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Capstone 3</vt:lpstr>
      <vt:lpstr>The $64 million Question</vt:lpstr>
      <vt:lpstr>The how</vt:lpstr>
      <vt:lpstr>The how</vt:lpstr>
      <vt:lpstr>Feature engineering</vt:lpstr>
      <vt:lpstr>training</vt:lpstr>
      <vt:lpstr>Results</vt:lpstr>
      <vt:lpstr>Callbacks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3</dc:title>
  <dc:creator>Jos Evans</dc:creator>
  <cp:lastModifiedBy>Jos Evans</cp:lastModifiedBy>
  <cp:revision>1</cp:revision>
  <dcterms:created xsi:type="dcterms:W3CDTF">2020-11-30T11:27:15Z</dcterms:created>
  <dcterms:modified xsi:type="dcterms:W3CDTF">2020-11-30T11:27:30Z</dcterms:modified>
</cp:coreProperties>
</file>