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65" r:id="rId2"/>
    <p:sldId id="636" r:id="rId3"/>
    <p:sldId id="640" r:id="rId4"/>
    <p:sldId id="638" r:id="rId5"/>
    <p:sldId id="639" r:id="rId6"/>
    <p:sldId id="632" r:id="rId7"/>
    <p:sldId id="604" r:id="rId8"/>
    <p:sldId id="620" r:id="rId9"/>
    <p:sldId id="608" r:id="rId10"/>
    <p:sldId id="635" r:id="rId11"/>
    <p:sldId id="644" r:id="rId12"/>
    <p:sldId id="641" r:id="rId13"/>
  </p:sldIdLst>
  <p:sldSz cx="9144000" cy="6858000" type="screen4x3"/>
  <p:notesSz cx="6858000" cy="99456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99FF"/>
    <a:srgbClr val="FF0000"/>
    <a:srgbClr val="C3D69B"/>
    <a:srgbClr val="800080"/>
    <a:srgbClr val="800000"/>
    <a:srgbClr val="D9D9D9"/>
    <a:srgbClr val="000099"/>
    <a:srgbClr val="006600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412" autoAdjust="0"/>
    <p:restoredTop sz="59813" autoAdjust="0"/>
  </p:normalViewPr>
  <p:slideViewPr>
    <p:cSldViewPr showGuides="1">
      <p:cViewPr varScale="1">
        <p:scale>
          <a:sx n="70" d="100"/>
          <a:sy n="70" d="100"/>
        </p:scale>
        <p:origin x="-11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49" d="100"/>
          <a:sy n="49" d="100"/>
        </p:scale>
        <p:origin x="-2994" y="-90"/>
      </p:cViewPr>
      <p:guideLst>
        <p:guide orient="horz" pos="3132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C1B63DC-0915-4781-A081-D06FDA532F0B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EDE240B-DB7E-44A3-A461-F4BA81C541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5D8BDA-07DA-4FEA-A7AB-BA090B96ED67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5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721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7269B44-614B-4D2B-A25B-A06C68B9107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1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10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11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12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2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3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4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5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6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D74433-CD03-4E57-A693-111BB008C152}" type="slidenum">
              <a:rPr lang="en-GB" smtClean="0"/>
              <a:pPr/>
              <a:t>7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6D74433-CD03-4E57-A693-111BB008C152}" type="slidenum">
              <a:rPr lang="en-GB" smtClean="0"/>
              <a:pPr/>
              <a:t>8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981075" y="4724400"/>
            <a:ext cx="4895850" cy="44751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A0CA594-0082-4FB4-BD73-6786A7BD0AAC}" type="slidenum">
              <a:rPr lang="en-GB" smtClean="0"/>
              <a:pPr/>
              <a:t>9</a:t>
            </a:fld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014CC-7428-461D-92CD-AFAA5EFB4F60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461CA-A1EF-4244-8EF3-E718F3D603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DD354-5F89-471A-81E6-BF6C3550F624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D5D8F-A2A7-41BE-A30C-A321495F404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BAAC7-5A39-444D-9C1D-EEF72B398064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D2619-DA6A-4410-A94E-8777F19D701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ABFD2-9883-42F1-A085-297A19680400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4ACD0-A7A5-4B7E-AB2E-23883630C7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E2064-7854-4088-AED8-5B79E6BF4DB5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70217-4449-4E0A-88A5-9962863B992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DD6F1-0265-421A-B04E-D6EB41F5B054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5A9727-8AF6-4179-BE73-832D618EC5F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632D3-B385-4508-8F3B-C8C37CBD013B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C6969-8EA6-4F7B-A8B3-0D50CB37E98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1F805-4A70-47C5-BD22-6D6E0EE03BCC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443C-5C40-47A3-B69A-933F49BBF90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31FE2-0372-46C9-9E09-43243172097F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D25040-7482-47F8-99A5-FE583205A9D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89FDD-B72E-469A-BAC1-E95BF33195B2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12947-CC55-49F1-9A85-AAA46B4190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9CBA5-8692-4172-95C3-CE121881C473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0D47A7-FC7A-405E-BA7E-3E3D6378A8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585F1A-1E8E-4C37-BF4F-D7BD224FB448}" type="datetimeFigureOut">
              <a:rPr lang="en-GB"/>
              <a:pPr>
                <a:defRPr/>
              </a:pPr>
              <a:t>20/11/2014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2E1C73-A744-40F8-9040-D73094119AC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54548" y="1844824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London  20 Nov 2014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4149080"/>
            <a:ext cx="576064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/>
              <a:t>Alan Newman, Psychologist      </a:t>
            </a: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80435" y="2813447"/>
            <a:ext cx="69831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400" dirty="0" smtClean="0"/>
              <a:t>Do Facts Speak For Themselves?</a:t>
            </a:r>
            <a:endParaRPr lang="en-GB" sz="3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71600" y="3429000"/>
            <a:ext cx="7200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Q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541834"/>
            <a:ext cx="1302990" cy="1302990"/>
          </a:xfrm>
          <a:prstGeom prst="rect">
            <a:avLst/>
          </a:prstGeom>
        </p:spPr>
      </p:pic>
      <p:pic>
        <p:nvPicPr>
          <p:cNvPr id="18" name="Picture 17" descr="meet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287498"/>
            <a:ext cx="1152128" cy="7406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6021288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11560" y="1484784"/>
            <a:ext cx="6488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smtClean="0">
                <a:solidFill>
                  <a:srgbClr val="FF0000"/>
                </a:solidFill>
              </a:rPr>
              <a:t>BBC Big Risk Test  -  Cambridge University</a:t>
            </a:r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04664"/>
            <a:ext cx="50680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MULTIPLE  (RISK) SELVES</a:t>
            </a:r>
            <a:endParaRPr lang="en-GB" sz="3000" b="1" dirty="0"/>
          </a:p>
        </p:txBody>
      </p:sp>
      <p:pic>
        <p:nvPicPr>
          <p:cNvPr id="8" name="Picture 7" descr="Gamblers brain Bernardi_figure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8" y="2348880"/>
            <a:ext cx="3528392" cy="327376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83568" y="2348880"/>
            <a:ext cx="4572000" cy="2308324"/>
          </a:xfrm>
          <a:prstGeom prst="rect">
            <a:avLst/>
          </a:prstGeom>
          <a:solidFill>
            <a:srgbClr val="FF0000"/>
          </a:solidFill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</a:rPr>
              <a:t>  Understanding and Judging risk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</a:rPr>
              <a:t>  Experiential and Analytical risk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</a:rPr>
              <a:t>  Health, Safety and Physical risk</a:t>
            </a:r>
          </a:p>
          <a:p>
            <a:pPr>
              <a:lnSpc>
                <a:spcPct val="20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GB" b="1" dirty="0" smtClean="0">
                <a:solidFill>
                  <a:schemeClr val="bg1"/>
                </a:solidFill>
              </a:rPr>
              <a:t>  Psychological, Ethical and Social risk</a:t>
            </a:r>
          </a:p>
        </p:txBody>
      </p:sp>
      <p:pic>
        <p:nvPicPr>
          <p:cNvPr id="11" name="Picture 10" descr="QS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43608" y="210731"/>
            <a:ext cx="2638864" cy="53860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4400" dirty="0" smtClean="0"/>
              <a:t>3</a:t>
            </a:r>
            <a:endParaRPr lang="en-GB" sz="344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6092826"/>
            <a:ext cx="9144000" cy="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Q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6136" y="2060848"/>
            <a:ext cx="2016224" cy="2524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Ancestry data</a:t>
            </a:r>
          </a:p>
          <a:p>
            <a:pPr>
              <a:lnSpc>
                <a:spcPts val="2400"/>
              </a:lnSpc>
            </a:pPr>
            <a:r>
              <a:rPr lang="en-GB" sz="1600" b="1" dirty="0" smtClean="0">
                <a:solidFill>
                  <a:schemeClr val="bg1"/>
                </a:solidFill>
              </a:rPr>
              <a:t>Bucket list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CV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Family stories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Film &amp; Music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The imagined self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Politics &amp; Religion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Social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980728"/>
            <a:ext cx="3888432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An insight  from our use of Amazon</a:t>
            </a:r>
          </a:p>
          <a:p>
            <a:pPr>
              <a:lnSpc>
                <a:spcPct val="150000"/>
              </a:lnSpc>
            </a:pPr>
            <a:endParaRPr lang="en-GB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Most  brains don’t do ‘data’. 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A lesson from Africa</a:t>
            </a:r>
          </a:p>
          <a:p>
            <a:pPr>
              <a:lnSpc>
                <a:spcPct val="150000"/>
              </a:lnSpc>
            </a:pPr>
            <a:endParaRPr lang="en-GB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QS’s major challenge?  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Stories trump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54548" y="1844824"/>
            <a:ext cx="2234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/>
              <a:t>London  20 Nov 2014</a:t>
            </a:r>
            <a:endParaRPr lang="en-GB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80" y="4149080"/>
            <a:ext cx="5760640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/>
              <a:t>Alan Newman, Psychologist      </a:t>
            </a:r>
            <a:r>
              <a:rPr lang="en-GB" sz="1400" dirty="0" smtClean="0">
                <a:solidFill>
                  <a:srgbClr val="000099"/>
                </a:solidFill>
              </a:rPr>
              <a:t>agnewman.is @ virgin.net</a:t>
            </a:r>
            <a:endParaRPr lang="en-GB" sz="1400" dirty="0">
              <a:solidFill>
                <a:srgbClr val="000099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89531" y="2813447"/>
            <a:ext cx="236494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400" dirty="0" smtClean="0"/>
              <a:t>Thank  You</a:t>
            </a:r>
            <a:endParaRPr lang="en-GB" sz="3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31840" y="3429000"/>
            <a:ext cx="288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Q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541834"/>
            <a:ext cx="1302990" cy="1302990"/>
          </a:xfrm>
          <a:prstGeom prst="rect">
            <a:avLst/>
          </a:prstGeom>
        </p:spPr>
      </p:pic>
      <p:pic>
        <p:nvPicPr>
          <p:cNvPr id="18" name="Picture 17" descr="meetu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7262" y="5373216"/>
            <a:ext cx="1109475" cy="713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 flipV="1">
            <a:off x="0" y="6092826"/>
            <a:ext cx="9144000" cy="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Q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1560" y="980728"/>
            <a:ext cx="4608512" cy="4320480"/>
          </a:xfrm>
          <a:prstGeom prst="ellipse">
            <a:avLst/>
          </a:prstGeom>
          <a:solidFill>
            <a:srgbClr val="FF0000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/>
          <p:cNvSpPr/>
          <p:nvPr/>
        </p:nvSpPr>
        <p:spPr>
          <a:xfrm>
            <a:off x="3923928" y="980728"/>
            <a:ext cx="4608512" cy="4320480"/>
          </a:xfrm>
          <a:prstGeom prst="ellipse">
            <a:avLst/>
          </a:prstGeom>
          <a:solidFill>
            <a:srgbClr val="0000CC">
              <a:alpha val="50196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1547664" y="1428452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/>
              <a:t>THE QUANTIFIED SELF</a:t>
            </a:r>
            <a:endParaRPr lang="en-GB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259632" y="1988840"/>
            <a:ext cx="2664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Connected home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Diet and nutrition data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 data (</a:t>
            </a:r>
            <a:r>
              <a:rPr lang="en-GB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e.g. Credit Score</a:t>
            </a: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IQ &amp; EQ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Medical data (e.g. DNA)</a:t>
            </a:r>
          </a:p>
          <a:p>
            <a:pPr>
              <a:lnSpc>
                <a:spcPct val="150000"/>
              </a:lnSpc>
            </a:pPr>
            <a:r>
              <a:rPr lang="en-GB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exercise data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Social data</a:t>
            </a:r>
          </a:p>
          <a:p>
            <a:pPr>
              <a:lnSpc>
                <a:spcPct val="150000"/>
              </a:lnSpc>
            </a:pPr>
            <a:r>
              <a:rPr lang="en-GB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Travel and telematics data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87829" y="1412776"/>
            <a:ext cx="2693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smtClean="0">
                <a:solidFill>
                  <a:schemeClr val="bg1"/>
                </a:solidFill>
              </a:rPr>
              <a:t>THE NARRATIVE SELF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6136" y="2060848"/>
            <a:ext cx="20162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Ancestry data</a:t>
            </a:r>
          </a:p>
          <a:p>
            <a:pPr>
              <a:lnSpc>
                <a:spcPts val="2400"/>
              </a:lnSpc>
            </a:pPr>
            <a:r>
              <a:rPr lang="en-GB" sz="1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Bucket list</a:t>
            </a:r>
          </a:p>
          <a:p>
            <a:pPr>
              <a:lnSpc>
                <a:spcPts val="24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CV</a:t>
            </a:r>
          </a:p>
          <a:p>
            <a:pPr>
              <a:lnSpc>
                <a:spcPts val="24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Family stories</a:t>
            </a:r>
          </a:p>
          <a:p>
            <a:pPr>
              <a:lnSpc>
                <a:spcPts val="24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Film &amp; Music</a:t>
            </a:r>
          </a:p>
          <a:p>
            <a:pPr>
              <a:lnSpc>
                <a:spcPts val="24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The imagined self</a:t>
            </a:r>
          </a:p>
          <a:p>
            <a:pPr>
              <a:lnSpc>
                <a:spcPts val="24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Politics &amp; Religion</a:t>
            </a:r>
          </a:p>
          <a:p>
            <a:pPr>
              <a:lnSpc>
                <a:spcPts val="2400"/>
              </a:lnSpc>
            </a:pPr>
            <a:r>
              <a:rPr lang="en-GB" sz="1400" dirty="0" smtClean="0">
                <a:solidFill>
                  <a:schemeClr val="bg1"/>
                </a:solidFill>
              </a:rPr>
              <a:t>Social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5785" y="2844225"/>
            <a:ext cx="912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SWEET</a:t>
            </a:r>
          </a:p>
          <a:p>
            <a:pPr algn="ctr"/>
            <a:r>
              <a:rPr lang="en-GB" sz="1600" b="1" dirty="0" smtClean="0">
                <a:solidFill>
                  <a:schemeClr val="bg1"/>
                </a:solidFill>
              </a:rPr>
              <a:t>SPOT</a:t>
            </a:r>
            <a:endParaRPr lang="en-GB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043608" y="210731"/>
            <a:ext cx="2638864" cy="538609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34400" dirty="0" smtClean="0"/>
              <a:t>3</a:t>
            </a:r>
            <a:endParaRPr lang="en-GB" sz="344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6092826"/>
            <a:ext cx="9144000" cy="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Q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6136" y="2060848"/>
            <a:ext cx="2016224" cy="2524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Ancestry data</a:t>
            </a:r>
          </a:p>
          <a:p>
            <a:pPr>
              <a:lnSpc>
                <a:spcPts val="2400"/>
              </a:lnSpc>
            </a:pPr>
            <a:r>
              <a:rPr lang="en-GB" sz="1600" b="1" dirty="0" smtClean="0">
                <a:solidFill>
                  <a:schemeClr val="bg1"/>
                </a:solidFill>
              </a:rPr>
              <a:t>Bucket list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CV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Family stories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Film &amp; Music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The imagined self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Politics &amp; Religion</a:t>
            </a:r>
          </a:p>
          <a:p>
            <a:pPr>
              <a:lnSpc>
                <a:spcPts val="2400"/>
              </a:lnSpc>
            </a:pPr>
            <a:r>
              <a:rPr lang="en-GB" sz="1600" dirty="0" smtClean="0">
                <a:solidFill>
                  <a:schemeClr val="bg1"/>
                </a:solidFill>
              </a:rPr>
              <a:t>Social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980728"/>
            <a:ext cx="3888432" cy="378565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An insight from our use of Amazon</a:t>
            </a:r>
          </a:p>
          <a:p>
            <a:pPr>
              <a:lnSpc>
                <a:spcPct val="150000"/>
              </a:lnSpc>
            </a:pPr>
            <a:endParaRPr lang="en-GB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Most brains don’t do ‘data’. 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A lesson from Africa</a:t>
            </a:r>
          </a:p>
          <a:p>
            <a:pPr>
              <a:lnSpc>
                <a:spcPct val="150000"/>
              </a:lnSpc>
            </a:pPr>
            <a:endParaRPr lang="en-GB" sz="20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QS’s major challenge?  </a:t>
            </a:r>
          </a:p>
          <a:p>
            <a:pPr>
              <a:lnSpc>
                <a:spcPct val="150000"/>
              </a:lnSpc>
            </a:pPr>
            <a:r>
              <a:rPr lang="en-GB" sz="2000" b="1" dirty="0" smtClean="0">
                <a:solidFill>
                  <a:schemeClr val="bg1"/>
                </a:solidFill>
              </a:rPr>
              <a:t>Stories trump numbers.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680521"/>
          </a:xfrm>
        </p:spPr>
        <p:txBody>
          <a:bodyPr/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Age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Alumnus of [ University ]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Apple tribe-member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Birth sign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Brought up overseas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Bucket lister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Charity activist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Children / twins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Diabetic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Divorced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Dyslexic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/>
              <a:t>Economist subscriber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680521"/>
          </a:xfrm>
        </p:spPr>
        <p:txBody>
          <a:bodyPr/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Football team supported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Gender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(London) marathon runner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Major illness in the family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MENSA member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Nationality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Political beliefs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QS practitioner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Religious beliefs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Special holiday destination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Sports enthusiast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/>
              <a:t>Where you live</a:t>
            </a:r>
            <a:endParaRPr lang="en-GB" sz="24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6092826"/>
            <a:ext cx="9144000" cy="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Q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GB" sz="4800" dirty="0" smtClean="0">
                <a:solidFill>
                  <a:schemeClr val="bg1"/>
                </a:solidFill>
              </a:rPr>
              <a:t>What makes you, </a:t>
            </a:r>
            <a:r>
              <a:rPr lang="en-GB" sz="4800" b="1" dirty="0" smtClean="0">
                <a:solidFill>
                  <a:schemeClr val="bg1"/>
                </a:solidFill>
              </a:rPr>
              <a:t>YOU ?</a:t>
            </a:r>
            <a:endParaRPr lang="en-GB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57200" y="1196752"/>
            <a:ext cx="4038600" cy="4680521"/>
          </a:xfrm>
        </p:spPr>
        <p:txBody>
          <a:bodyPr/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Age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Alumnus of [ University ]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Apple tribe-member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Birth sign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</a:rPr>
              <a:t>Brought up overseas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</a:rPr>
              <a:t>Bucket lister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Charity activist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Children / twins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Diabetic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Divorced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Dyslexic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GB" sz="2400" b="1" dirty="0" smtClean="0">
                <a:solidFill>
                  <a:srgbClr val="FF0000"/>
                </a:solidFill>
              </a:rPr>
              <a:t>Economist subscriber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038600" cy="4680521"/>
          </a:xfrm>
        </p:spPr>
        <p:txBody>
          <a:bodyPr/>
          <a:lstStyle/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Football team supported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Gender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London marathon runner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Major illness in the family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MENSA member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Nationality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Political beliefs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QS practitioner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Religious beliefs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Special holiday destination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Sports enthusiast</a:t>
            </a:r>
          </a:p>
          <a:p>
            <a:pPr marL="457200" indent="-457200">
              <a:lnSpc>
                <a:spcPts val="3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GB" sz="2400" dirty="0" smtClean="0">
                <a:solidFill>
                  <a:schemeClr val="bg1">
                    <a:lumMod val="75000"/>
                  </a:schemeClr>
                </a:solidFill>
              </a:rPr>
              <a:t>Where you live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0" y="6092826"/>
            <a:ext cx="9144000" cy="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Q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GB" sz="4800" dirty="0" smtClean="0">
                <a:solidFill>
                  <a:schemeClr val="bg1"/>
                </a:solidFill>
              </a:rPr>
              <a:t>What makes you, </a:t>
            </a:r>
            <a:r>
              <a:rPr lang="en-GB" sz="4800" b="1" dirty="0" smtClean="0">
                <a:solidFill>
                  <a:schemeClr val="bg1"/>
                </a:solidFill>
              </a:rPr>
              <a:t>YOU ?</a:t>
            </a:r>
            <a:endParaRPr lang="en-GB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1975 Poko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40968"/>
            <a:ext cx="4572000" cy="2952328"/>
          </a:xfrm>
          <a:prstGeom prst="rect">
            <a:avLst/>
          </a:prstGeom>
        </p:spPr>
      </p:pic>
      <p:pic>
        <p:nvPicPr>
          <p:cNvPr id="29" name="Picture 28" descr="Shaba - chameleon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045296"/>
            <a:ext cx="4572000" cy="3048000"/>
          </a:xfrm>
          <a:prstGeom prst="rect">
            <a:avLst/>
          </a:prstGeom>
        </p:spPr>
      </p:pic>
      <p:pic>
        <p:nvPicPr>
          <p:cNvPr id="24" name="Picture 23" descr="1975 - Marakwet harvesting maize (2)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355976" y="0"/>
            <a:ext cx="4788024" cy="322763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0" y="6092826"/>
            <a:ext cx="9144000" cy="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QS.jpe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  <p:pic>
        <p:nvPicPr>
          <p:cNvPr id="25" name="Picture 24" descr="1976 Marakwet science lab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212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0" y="6092825"/>
            <a:ext cx="9144000" cy="47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62151" y="836712"/>
            <a:ext cx="3053698" cy="190949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GB" sz="5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50750" y="836712"/>
            <a:ext cx="3053698" cy="190949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88 %</a:t>
            </a:r>
            <a:endParaRPr lang="en-GB" sz="5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62151" y="2975350"/>
            <a:ext cx="3053698" cy="190949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7 %</a:t>
            </a:r>
            <a:endParaRPr lang="en-GB" sz="5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50750" y="2975350"/>
            <a:ext cx="3053698" cy="190949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932040" y="4941168"/>
            <a:ext cx="1051491" cy="403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STORY</a:t>
            </a:r>
            <a:endParaRPr lang="en-GB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62151" y="4884849"/>
            <a:ext cx="1246645" cy="403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Negative</a:t>
            </a:r>
            <a:endParaRPr lang="en-GB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51649" y="4884849"/>
            <a:ext cx="1162978" cy="4031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Positive</a:t>
            </a:r>
            <a:endParaRPr lang="en-GB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83568" y="4005064"/>
            <a:ext cx="1487700" cy="70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30% Effective</a:t>
            </a:r>
            <a:endParaRPr lang="en-GB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1052736"/>
            <a:ext cx="1487700" cy="705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/>
              <a:t>90% Effective</a:t>
            </a:r>
            <a:endParaRPr lang="en-GB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5589240"/>
            <a:ext cx="20794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 smtClean="0">
                <a:latin typeface="+mn-lt"/>
              </a:rPr>
              <a:t>Source:  Freymuth &amp; Ronan 2004</a:t>
            </a:r>
            <a:endParaRPr lang="en-GB" sz="11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09793" y="3429000"/>
            <a:ext cx="68480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5400" b="1" dirty="0" smtClean="0">
                <a:solidFill>
                  <a:srgbClr val="C00000"/>
                </a:solidFill>
              </a:rPr>
              <a:t>B</a:t>
            </a:r>
            <a:endParaRPr lang="en-GB" sz="54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2708920"/>
            <a:ext cx="1794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TREATMENT</a:t>
            </a:r>
            <a:endParaRPr lang="en-GB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3" name="Picture 22" descr="Q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 flipV="1">
            <a:off x="0" y="6092825"/>
            <a:ext cx="9144000" cy="47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95536" y="836712"/>
            <a:ext cx="8208912" cy="5014138"/>
            <a:chOff x="395536" y="836712"/>
            <a:chExt cx="8208912" cy="5014138"/>
          </a:xfrm>
        </p:grpSpPr>
        <p:sp>
          <p:nvSpPr>
            <p:cNvPr id="7" name="Rectangle 6"/>
            <p:cNvSpPr/>
            <p:nvPr/>
          </p:nvSpPr>
          <p:spPr>
            <a:xfrm>
              <a:off x="2262151" y="836712"/>
              <a:ext cx="3053698" cy="19094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39 %</a:t>
              </a:r>
              <a:endParaRPr lang="en-GB" sz="5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50750" y="836712"/>
              <a:ext cx="3053698" cy="19094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88 %</a:t>
              </a:r>
              <a:endParaRPr lang="en-GB" sz="5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62151" y="2975350"/>
              <a:ext cx="3053698" cy="19094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54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7 %</a:t>
              </a:r>
              <a:endParaRPr lang="en-GB" sz="5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50750" y="2975350"/>
              <a:ext cx="3053698" cy="190949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32040" y="4941168"/>
              <a:ext cx="1051491" cy="40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STORY</a:t>
              </a:r>
              <a:endPara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62151" y="4884849"/>
              <a:ext cx="1246645" cy="40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Negative</a:t>
              </a:r>
              <a:endParaRPr lang="en-GB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51649" y="4884849"/>
              <a:ext cx="1162978" cy="4031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/>
                <a:t>Positive</a:t>
              </a:r>
              <a:endParaRPr lang="en-GB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568" y="4005064"/>
              <a:ext cx="1487700" cy="70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/>
                <a:t>30% Effective</a:t>
              </a:r>
              <a:endParaRPr lang="en-GB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83568" y="1052736"/>
              <a:ext cx="1487700" cy="70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b="1" dirty="0" smtClean="0"/>
                <a:t>90% Effective</a:t>
              </a:r>
              <a:endParaRPr lang="en-GB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267744" y="5589240"/>
              <a:ext cx="20794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>
                  <a:latin typeface="+mn-lt"/>
                </a:rPr>
                <a:t>Source:  Freymuth &amp; Ronan 2004</a:t>
              </a:r>
              <a:endParaRPr lang="en-GB" sz="1100" dirty="0">
                <a:latin typeface="+mn-lt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372200" y="3429000"/>
              <a:ext cx="176202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5400" b="1" dirty="0" smtClean="0">
                  <a:solidFill>
                    <a:srgbClr val="C00000"/>
                  </a:solidFill>
                </a:rPr>
                <a:t>78 %</a:t>
              </a:r>
              <a:endParaRPr lang="en-GB" sz="5400" b="1" dirty="0">
                <a:solidFill>
                  <a:srgbClr val="C0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5536" y="2708920"/>
              <a:ext cx="17942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TREATMENT</a:t>
              </a:r>
              <a:endParaRPr lang="en-GB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23" name="Picture 22" descr="QS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0" y="6021288"/>
            <a:ext cx="914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money_large_promo (2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620688"/>
            <a:ext cx="9144001" cy="5400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443841"/>
            <a:ext cx="537717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BBC Big Money Test  -  OU  and  UCL</a:t>
            </a:r>
          </a:p>
          <a:p>
            <a:endParaRPr lang="en-GB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 Bargain hunter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 Gambler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 Miser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 Spender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400" dirty="0" smtClean="0"/>
              <a:t> Tycoon</a:t>
            </a:r>
          </a:p>
          <a:p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04664"/>
            <a:ext cx="55601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b="1" dirty="0" smtClean="0"/>
              <a:t>MULTIPLE  (MONEY) SELVES</a:t>
            </a:r>
            <a:endParaRPr lang="en-GB" sz="3000" b="1" dirty="0"/>
          </a:p>
        </p:txBody>
      </p:sp>
      <p:pic>
        <p:nvPicPr>
          <p:cNvPr id="8" name="Picture 7" descr="QS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6165304"/>
            <a:ext cx="576064" cy="5760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32240" y="6237312"/>
            <a:ext cx="2148344" cy="402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GB" sz="1400" dirty="0" smtClean="0">
                <a:solidFill>
                  <a:srgbClr val="000099"/>
                </a:solidFill>
              </a:rPr>
              <a:t>agnewman.is@virgin.net</a:t>
            </a:r>
            <a:endParaRPr lang="en-GB" sz="1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11144</TotalTime>
  <Words>427</Words>
  <Application>Microsoft Office PowerPoint</Application>
  <PresentationFormat>On-screen Show (4:3)</PresentationFormat>
  <Paragraphs>166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What makes you, YOU ?</vt:lpstr>
      <vt:lpstr>What makes you, YOU ?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 Newman</dc:creator>
  <cp:lastModifiedBy>Alan Newman</cp:lastModifiedBy>
  <cp:revision>1040</cp:revision>
  <dcterms:created xsi:type="dcterms:W3CDTF">2011-04-30T01:40:02Z</dcterms:created>
  <dcterms:modified xsi:type="dcterms:W3CDTF">2014-11-20T16:19:57Z</dcterms:modified>
</cp:coreProperties>
</file>