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2" r:id="rId16"/>
    <p:sldId id="270" r:id="rId17"/>
    <p:sldId id="271" r:id="rId18"/>
    <p:sldId id="273" r:id="rId19"/>
    <p:sldId id="277" r:id="rId20"/>
    <p:sldId id="274" r:id="rId21"/>
    <p:sldId id="279" r:id="rId22"/>
    <p:sldId id="276" r:id="rId23"/>
    <p:sldId id="275" r:id="rId24"/>
    <p:sldId id="27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AA68CE-02FB-48C6-AEA1-1FAC4923F4F4}" type="datetimeFigureOut">
              <a:rPr lang="en-GB" smtClean="0"/>
              <a:t>16/06/2013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A83B1E-DCD7-4DF9-889C-0B0B93E4F6FA}" type="slidenum">
              <a:rPr lang="en-GB" smtClean="0"/>
              <a:t>‹#›</a:t>
            </a:fld>
            <a:endParaRPr lang="en-GB"/>
          </a:p>
        </p:txBody>
      </p:sp>
    </p:spTree>
    <p:extLst>
      <p:ext uri="{BB962C8B-B14F-4D97-AF65-F5344CB8AC3E}">
        <p14:creationId xmlns:p14="http://schemas.microsoft.com/office/powerpoint/2010/main" val="1752763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5A83B1E-DCD7-4DF9-889C-0B0B93E4F6FA}" type="slidenum">
              <a:rPr lang="en-GB" smtClean="0"/>
              <a:t>1</a:t>
            </a:fld>
            <a:endParaRPr lang="en-GB"/>
          </a:p>
        </p:txBody>
      </p:sp>
    </p:spTree>
    <p:extLst>
      <p:ext uri="{BB962C8B-B14F-4D97-AF65-F5344CB8AC3E}">
        <p14:creationId xmlns:p14="http://schemas.microsoft.com/office/powerpoint/2010/main" val="1822662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B47FF1BA-BB75-4260-B9E9-87EAB6C64C43}" type="datetime1">
              <a:rPr lang="en-GB" smtClean="0"/>
              <a:t>17/06/2013</a:t>
            </a:fld>
            <a:endParaRPr lang="en-GB"/>
          </a:p>
        </p:txBody>
      </p:sp>
      <p:sp>
        <p:nvSpPr>
          <p:cNvPr id="5" name="Footer Placeholder 4"/>
          <p:cNvSpPr>
            <a:spLocks noGrp="1"/>
          </p:cNvSpPr>
          <p:nvPr>
            <p:ph type="ftr" sz="quarter" idx="11"/>
          </p:nvPr>
        </p:nvSpPr>
        <p:spPr/>
        <p:txBody>
          <a:bodyPr/>
          <a:lstStyle/>
          <a:p>
            <a:r>
              <a:rPr lang="en-GB" smtClean="0"/>
              <a:t>Daily Measurement of Cancerousness                                                                                                                                              Dr Ian Clements  Cissbury Research Institute</a:t>
            </a:r>
            <a:endParaRPr lang="en-GB"/>
          </a:p>
        </p:txBody>
      </p:sp>
      <p:sp>
        <p:nvSpPr>
          <p:cNvPr id="6" name="Slide Number Placeholder 5"/>
          <p:cNvSpPr>
            <a:spLocks noGrp="1"/>
          </p:cNvSpPr>
          <p:nvPr>
            <p:ph type="sldNum" sz="quarter" idx="12"/>
          </p:nvPr>
        </p:nvSpPr>
        <p:spPr/>
        <p:txBody>
          <a:bodyPr/>
          <a:lstStyle/>
          <a:p>
            <a:fld id="{84F2DA32-BCBA-43C4-A9D0-4BE71CFEBDD1}" type="slidenum">
              <a:rPr lang="en-GB" smtClean="0"/>
              <a:t>‹#›</a:t>
            </a:fld>
            <a:endParaRPr lang="en-GB"/>
          </a:p>
        </p:txBody>
      </p:sp>
    </p:spTree>
    <p:extLst>
      <p:ext uri="{BB962C8B-B14F-4D97-AF65-F5344CB8AC3E}">
        <p14:creationId xmlns:p14="http://schemas.microsoft.com/office/powerpoint/2010/main" val="2000086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9B4866B-729E-41BF-A7DA-336A867B7C43}" type="datetime1">
              <a:rPr lang="en-GB" smtClean="0"/>
              <a:t>17/06/2013</a:t>
            </a:fld>
            <a:endParaRPr lang="en-GB"/>
          </a:p>
        </p:txBody>
      </p:sp>
      <p:sp>
        <p:nvSpPr>
          <p:cNvPr id="5" name="Footer Placeholder 4"/>
          <p:cNvSpPr>
            <a:spLocks noGrp="1"/>
          </p:cNvSpPr>
          <p:nvPr>
            <p:ph type="ftr" sz="quarter" idx="11"/>
          </p:nvPr>
        </p:nvSpPr>
        <p:spPr/>
        <p:txBody>
          <a:bodyPr/>
          <a:lstStyle/>
          <a:p>
            <a:r>
              <a:rPr lang="en-GB" smtClean="0"/>
              <a:t>Daily Measurement of Cancerousness                                                                                                                                              Dr Ian Clements  Cissbury Research Institute</a:t>
            </a:r>
            <a:endParaRPr lang="en-GB"/>
          </a:p>
        </p:txBody>
      </p:sp>
      <p:sp>
        <p:nvSpPr>
          <p:cNvPr id="6" name="Slide Number Placeholder 5"/>
          <p:cNvSpPr>
            <a:spLocks noGrp="1"/>
          </p:cNvSpPr>
          <p:nvPr>
            <p:ph type="sldNum" sz="quarter" idx="12"/>
          </p:nvPr>
        </p:nvSpPr>
        <p:spPr/>
        <p:txBody>
          <a:bodyPr/>
          <a:lstStyle/>
          <a:p>
            <a:fld id="{84F2DA32-BCBA-43C4-A9D0-4BE71CFEBDD1}" type="slidenum">
              <a:rPr lang="en-GB" smtClean="0"/>
              <a:t>‹#›</a:t>
            </a:fld>
            <a:endParaRPr lang="en-GB"/>
          </a:p>
        </p:txBody>
      </p:sp>
    </p:spTree>
    <p:extLst>
      <p:ext uri="{BB962C8B-B14F-4D97-AF65-F5344CB8AC3E}">
        <p14:creationId xmlns:p14="http://schemas.microsoft.com/office/powerpoint/2010/main" val="2361949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89D11D3-C3B2-46EB-A801-6E8CE17048A1}" type="datetime1">
              <a:rPr lang="en-GB" smtClean="0"/>
              <a:t>17/06/2013</a:t>
            </a:fld>
            <a:endParaRPr lang="en-GB"/>
          </a:p>
        </p:txBody>
      </p:sp>
      <p:sp>
        <p:nvSpPr>
          <p:cNvPr id="5" name="Footer Placeholder 4"/>
          <p:cNvSpPr>
            <a:spLocks noGrp="1"/>
          </p:cNvSpPr>
          <p:nvPr>
            <p:ph type="ftr" sz="quarter" idx="11"/>
          </p:nvPr>
        </p:nvSpPr>
        <p:spPr/>
        <p:txBody>
          <a:bodyPr/>
          <a:lstStyle/>
          <a:p>
            <a:r>
              <a:rPr lang="en-GB" smtClean="0"/>
              <a:t>Daily Measurement of Cancerousness                                                                                                                                              Dr Ian Clements  Cissbury Research Institute</a:t>
            </a:r>
            <a:endParaRPr lang="en-GB"/>
          </a:p>
        </p:txBody>
      </p:sp>
      <p:sp>
        <p:nvSpPr>
          <p:cNvPr id="6" name="Slide Number Placeholder 5"/>
          <p:cNvSpPr>
            <a:spLocks noGrp="1"/>
          </p:cNvSpPr>
          <p:nvPr>
            <p:ph type="sldNum" sz="quarter" idx="12"/>
          </p:nvPr>
        </p:nvSpPr>
        <p:spPr/>
        <p:txBody>
          <a:bodyPr/>
          <a:lstStyle/>
          <a:p>
            <a:fld id="{84F2DA32-BCBA-43C4-A9D0-4BE71CFEBDD1}" type="slidenum">
              <a:rPr lang="en-GB" smtClean="0"/>
              <a:t>‹#›</a:t>
            </a:fld>
            <a:endParaRPr lang="en-GB"/>
          </a:p>
        </p:txBody>
      </p:sp>
    </p:spTree>
    <p:extLst>
      <p:ext uri="{BB962C8B-B14F-4D97-AF65-F5344CB8AC3E}">
        <p14:creationId xmlns:p14="http://schemas.microsoft.com/office/powerpoint/2010/main" val="3749416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85D41C2-9B84-46C6-8351-4187F0998017}" type="datetime1">
              <a:rPr lang="en-GB" smtClean="0"/>
              <a:t>17/06/2013</a:t>
            </a:fld>
            <a:endParaRPr lang="en-GB"/>
          </a:p>
        </p:txBody>
      </p:sp>
      <p:sp>
        <p:nvSpPr>
          <p:cNvPr id="5" name="Footer Placeholder 4"/>
          <p:cNvSpPr>
            <a:spLocks noGrp="1"/>
          </p:cNvSpPr>
          <p:nvPr>
            <p:ph type="ftr" sz="quarter" idx="11"/>
          </p:nvPr>
        </p:nvSpPr>
        <p:spPr/>
        <p:txBody>
          <a:bodyPr/>
          <a:lstStyle/>
          <a:p>
            <a:r>
              <a:rPr lang="en-GB" smtClean="0"/>
              <a:t>Daily Measurement of Cancerousness                                                                                                                                              Dr Ian Clements  Cissbury Research Institute</a:t>
            </a:r>
            <a:endParaRPr lang="en-GB"/>
          </a:p>
        </p:txBody>
      </p:sp>
      <p:sp>
        <p:nvSpPr>
          <p:cNvPr id="6" name="Slide Number Placeholder 5"/>
          <p:cNvSpPr>
            <a:spLocks noGrp="1"/>
          </p:cNvSpPr>
          <p:nvPr>
            <p:ph type="sldNum" sz="quarter" idx="12"/>
          </p:nvPr>
        </p:nvSpPr>
        <p:spPr/>
        <p:txBody>
          <a:bodyPr/>
          <a:lstStyle/>
          <a:p>
            <a:fld id="{84F2DA32-BCBA-43C4-A9D0-4BE71CFEBDD1}" type="slidenum">
              <a:rPr lang="en-GB" smtClean="0"/>
              <a:t>‹#›</a:t>
            </a:fld>
            <a:endParaRPr lang="en-GB"/>
          </a:p>
        </p:txBody>
      </p:sp>
    </p:spTree>
    <p:extLst>
      <p:ext uri="{BB962C8B-B14F-4D97-AF65-F5344CB8AC3E}">
        <p14:creationId xmlns:p14="http://schemas.microsoft.com/office/powerpoint/2010/main" val="943457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B28E3B-672A-4127-80E7-C86F4D247BB8}" type="datetime1">
              <a:rPr lang="en-GB" smtClean="0"/>
              <a:t>17/06/2013</a:t>
            </a:fld>
            <a:endParaRPr lang="en-GB"/>
          </a:p>
        </p:txBody>
      </p:sp>
      <p:sp>
        <p:nvSpPr>
          <p:cNvPr id="5" name="Footer Placeholder 4"/>
          <p:cNvSpPr>
            <a:spLocks noGrp="1"/>
          </p:cNvSpPr>
          <p:nvPr>
            <p:ph type="ftr" sz="quarter" idx="11"/>
          </p:nvPr>
        </p:nvSpPr>
        <p:spPr/>
        <p:txBody>
          <a:bodyPr/>
          <a:lstStyle/>
          <a:p>
            <a:r>
              <a:rPr lang="en-GB" smtClean="0"/>
              <a:t>Daily Measurement of Cancerousness                                                                                                                                              Dr Ian Clements  Cissbury Research Institute</a:t>
            </a:r>
            <a:endParaRPr lang="en-GB"/>
          </a:p>
        </p:txBody>
      </p:sp>
      <p:sp>
        <p:nvSpPr>
          <p:cNvPr id="6" name="Slide Number Placeholder 5"/>
          <p:cNvSpPr>
            <a:spLocks noGrp="1"/>
          </p:cNvSpPr>
          <p:nvPr>
            <p:ph type="sldNum" sz="quarter" idx="12"/>
          </p:nvPr>
        </p:nvSpPr>
        <p:spPr/>
        <p:txBody>
          <a:bodyPr/>
          <a:lstStyle/>
          <a:p>
            <a:fld id="{84F2DA32-BCBA-43C4-A9D0-4BE71CFEBDD1}" type="slidenum">
              <a:rPr lang="en-GB" smtClean="0"/>
              <a:t>‹#›</a:t>
            </a:fld>
            <a:endParaRPr lang="en-GB"/>
          </a:p>
        </p:txBody>
      </p:sp>
    </p:spTree>
    <p:extLst>
      <p:ext uri="{BB962C8B-B14F-4D97-AF65-F5344CB8AC3E}">
        <p14:creationId xmlns:p14="http://schemas.microsoft.com/office/powerpoint/2010/main" val="3971774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5DF34D28-B319-42B6-A9CC-075FC5CBA217}" type="datetime1">
              <a:rPr lang="en-GB" smtClean="0"/>
              <a:t>17/06/2013</a:t>
            </a:fld>
            <a:endParaRPr lang="en-GB"/>
          </a:p>
        </p:txBody>
      </p:sp>
      <p:sp>
        <p:nvSpPr>
          <p:cNvPr id="6" name="Footer Placeholder 5"/>
          <p:cNvSpPr>
            <a:spLocks noGrp="1"/>
          </p:cNvSpPr>
          <p:nvPr>
            <p:ph type="ftr" sz="quarter" idx="11"/>
          </p:nvPr>
        </p:nvSpPr>
        <p:spPr/>
        <p:txBody>
          <a:bodyPr/>
          <a:lstStyle/>
          <a:p>
            <a:r>
              <a:rPr lang="en-GB" smtClean="0"/>
              <a:t>Daily Measurement of Cancerousness                                                                                                                                              Dr Ian Clements  Cissbury Research Institute</a:t>
            </a:r>
            <a:endParaRPr lang="en-GB"/>
          </a:p>
        </p:txBody>
      </p:sp>
      <p:sp>
        <p:nvSpPr>
          <p:cNvPr id="7" name="Slide Number Placeholder 6"/>
          <p:cNvSpPr>
            <a:spLocks noGrp="1"/>
          </p:cNvSpPr>
          <p:nvPr>
            <p:ph type="sldNum" sz="quarter" idx="12"/>
          </p:nvPr>
        </p:nvSpPr>
        <p:spPr/>
        <p:txBody>
          <a:bodyPr/>
          <a:lstStyle/>
          <a:p>
            <a:fld id="{84F2DA32-BCBA-43C4-A9D0-4BE71CFEBDD1}" type="slidenum">
              <a:rPr lang="en-GB" smtClean="0"/>
              <a:t>‹#›</a:t>
            </a:fld>
            <a:endParaRPr lang="en-GB"/>
          </a:p>
        </p:txBody>
      </p:sp>
    </p:spTree>
    <p:extLst>
      <p:ext uri="{BB962C8B-B14F-4D97-AF65-F5344CB8AC3E}">
        <p14:creationId xmlns:p14="http://schemas.microsoft.com/office/powerpoint/2010/main" val="323235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255CAA8A-AFB3-453C-9C47-33B230E21E0E}" type="datetime1">
              <a:rPr lang="en-GB" smtClean="0"/>
              <a:t>17/06/2013</a:t>
            </a:fld>
            <a:endParaRPr lang="en-GB"/>
          </a:p>
        </p:txBody>
      </p:sp>
      <p:sp>
        <p:nvSpPr>
          <p:cNvPr id="8" name="Footer Placeholder 7"/>
          <p:cNvSpPr>
            <a:spLocks noGrp="1"/>
          </p:cNvSpPr>
          <p:nvPr>
            <p:ph type="ftr" sz="quarter" idx="11"/>
          </p:nvPr>
        </p:nvSpPr>
        <p:spPr/>
        <p:txBody>
          <a:bodyPr/>
          <a:lstStyle/>
          <a:p>
            <a:r>
              <a:rPr lang="en-GB" smtClean="0"/>
              <a:t>Daily Measurement of Cancerousness                                                                                                                                              Dr Ian Clements  Cissbury Research Institute</a:t>
            </a:r>
            <a:endParaRPr lang="en-GB"/>
          </a:p>
        </p:txBody>
      </p:sp>
      <p:sp>
        <p:nvSpPr>
          <p:cNvPr id="9" name="Slide Number Placeholder 8"/>
          <p:cNvSpPr>
            <a:spLocks noGrp="1"/>
          </p:cNvSpPr>
          <p:nvPr>
            <p:ph type="sldNum" sz="quarter" idx="12"/>
          </p:nvPr>
        </p:nvSpPr>
        <p:spPr/>
        <p:txBody>
          <a:bodyPr/>
          <a:lstStyle/>
          <a:p>
            <a:fld id="{84F2DA32-BCBA-43C4-A9D0-4BE71CFEBDD1}" type="slidenum">
              <a:rPr lang="en-GB" smtClean="0"/>
              <a:t>‹#›</a:t>
            </a:fld>
            <a:endParaRPr lang="en-GB"/>
          </a:p>
        </p:txBody>
      </p:sp>
    </p:spTree>
    <p:extLst>
      <p:ext uri="{BB962C8B-B14F-4D97-AF65-F5344CB8AC3E}">
        <p14:creationId xmlns:p14="http://schemas.microsoft.com/office/powerpoint/2010/main" val="405989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1D97E068-EB5B-4D30-AA49-10917C74F45A}" type="datetime1">
              <a:rPr lang="en-GB" smtClean="0"/>
              <a:t>17/06/2013</a:t>
            </a:fld>
            <a:endParaRPr lang="en-GB"/>
          </a:p>
        </p:txBody>
      </p:sp>
      <p:sp>
        <p:nvSpPr>
          <p:cNvPr id="4" name="Footer Placeholder 3"/>
          <p:cNvSpPr>
            <a:spLocks noGrp="1"/>
          </p:cNvSpPr>
          <p:nvPr>
            <p:ph type="ftr" sz="quarter" idx="11"/>
          </p:nvPr>
        </p:nvSpPr>
        <p:spPr/>
        <p:txBody>
          <a:bodyPr/>
          <a:lstStyle/>
          <a:p>
            <a:r>
              <a:rPr lang="en-GB" smtClean="0"/>
              <a:t>Daily Measurement of Cancerousness                                                                                                                                              Dr Ian Clements  Cissbury Research Institute</a:t>
            </a:r>
            <a:endParaRPr lang="en-GB"/>
          </a:p>
        </p:txBody>
      </p:sp>
      <p:sp>
        <p:nvSpPr>
          <p:cNvPr id="5" name="Slide Number Placeholder 4"/>
          <p:cNvSpPr>
            <a:spLocks noGrp="1"/>
          </p:cNvSpPr>
          <p:nvPr>
            <p:ph type="sldNum" sz="quarter" idx="12"/>
          </p:nvPr>
        </p:nvSpPr>
        <p:spPr/>
        <p:txBody>
          <a:bodyPr/>
          <a:lstStyle/>
          <a:p>
            <a:fld id="{84F2DA32-BCBA-43C4-A9D0-4BE71CFEBDD1}" type="slidenum">
              <a:rPr lang="en-GB" smtClean="0"/>
              <a:t>‹#›</a:t>
            </a:fld>
            <a:endParaRPr lang="en-GB"/>
          </a:p>
        </p:txBody>
      </p:sp>
    </p:spTree>
    <p:extLst>
      <p:ext uri="{BB962C8B-B14F-4D97-AF65-F5344CB8AC3E}">
        <p14:creationId xmlns:p14="http://schemas.microsoft.com/office/powerpoint/2010/main" val="439098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BD2801-A691-4503-98D9-D5EC3E1D23D5}" type="datetime1">
              <a:rPr lang="en-GB" smtClean="0"/>
              <a:t>17/06/2013</a:t>
            </a:fld>
            <a:endParaRPr lang="en-GB"/>
          </a:p>
        </p:txBody>
      </p:sp>
      <p:sp>
        <p:nvSpPr>
          <p:cNvPr id="3" name="Footer Placeholder 2"/>
          <p:cNvSpPr>
            <a:spLocks noGrp="1"/>
          </p:cNvSpPr>
          <p:nvPr>
            <p:ph type="ftr" sz="quarter" idx="11"/>
          </p:nvPr>
        </p:nvSpPr>
        <p:spPr/>
        <p:txBody>
          <a:bodyPr/>
          <a:lstStyle/>
          <a:p>
            <a:r>
              <a:rPr lang="en-GB" smtClean="0"/>
              <a:t>Daily Measurement of Cancerousness                                                                                                                                              Dr Ian Clements  Cissbury Research Institute</a:t>
            </a:r>
            <a:endParaRPr lang="en-GB"/>
          </a:p>
        </p:txBody>
      </p:sp>
      <p:sp>
        <p:nvSpPr>
          <p:cNvPr id="4" name="Slide Number Placeholder 3"/>
          <p:cNvSpPr>
            <a:spLocks noGrp="1"/>
          </p:cNvSpPr>
          <p:nvPr>
            <p:ph type="sldNum" sz="quarter" idx="12"/>
          </p:nvPr>
        </p:nvSpPr>
        <p:spPr/>
        <p:txBody>
          <a:bodyPr/>
          <a:lstStyle/>
          <a:p>
            <a:fld id="{84F2DA32-BCBA-43C4-A9D0-4BE71CFEBDD1}" type="slidenum">
              <a:rPr lang="en-GB" smtClean="0"/>
              <a:t>‹#›</a:t>
            </a:fld>
            <a:endParaRPr lang="en-GB"/>
          </a:p>
        </p:txBody>
      </p:sp>
    </p:spTree>
    <p:extLst>
      <p:ext uri="{BB962C8B-B14F-4D97-AF65-F5344CB8AC3E}">
        <p14:creationId xmlns:p14="http://schemas.microsoft.com/office/powerpoint/2010/main" val="4093502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9DB5B3-8716-4F74-9BE6-47123AC56716}" type="datetime1">
              <a:rPr lang="en-GB" smtClean="0"/>
              <a:t>17/06/2013</a:t>
            </a:fld>
            <a:endParaRPr lang="en-GB"/>
          </a:p>
        </p:txBody>
      </p:sp>
      <p:sp>
        <p:nvSpPr>
          <p:cNvPr id="6" name="Footer Placeholder 5"/>
          <p:cNvSpPr>
            <a:spLocks noGrp="1"/>
          </p:cNvSpPr>
          <p:nvPr>
            <p:ph type="ftr" sz="quarter" idx="11"/>
          </p:nvPr>
        </p:nvSpPr>
        <p:spPr/>
        <p:txBody>
          <a:bodyPr/>
          <a:lstStyle/>
          <a:p>
            <a:r>
              <a:rPr lang="en-GB" smtClean="0"/>
              <a:t>Daily Measurement of Cancerousness                                                                                                                                              Dr Ian Clements  Cissbury Research Institute</a:t>
            </a:r>
            <a:endParaRPr lang="en-GB"/>
          </a:p>
        </p:txBody>
      </p:sp>
      <p:sp>
        <p:nvSpPr>
          <p:cNvPr id="7" name="Slide Number Placeholder 6"/>
          <p:cNvSpPr>
            <a:spLocks noGrp="1"/>
          </p:cNvSpPr>
          <p:nvPr>
            <p:ph type="sldNum" sz="quarter" idx="12"/>
          </p:nvPr>
        </p:nvSpPr>
        <p:spPr/>
        <p:txBody>
          <a:bodyPr/>
          <a:lstStyle/>
          <a:p>
            <a:fld id="{84F2DA32-BCBA-43C4-A9D0-4BE71CFEBDD1}" type="slidenum">
              <a:rPr lang="en-GB" smtClean="0"/>
              <a:t>‹#›</a:t>
            </a:fld>
            <a:endParaRPr lang="en-GB"/>
          </a:p>
        </p:txBody>
      </p:sp>
    </p:spTree>
    <p:extLst>
      <p:ext uri="{BB962C8B-B14F-4D97-AF65-F5344CB8AC3E}">
        <p14:creationId xmlns:p14="http://schemas.microsoft.com/office/powerpoint/2010/main" val="1612529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10230D-9612-433E-A19D-7EA0E773F331}" type="datetime1">
              <a:rPr lang="en-GB" smtClean="0"/>
              <a:t>17/06/2013</a:t>
            </a:fld>
            <a:endParaRPr lang="en-GB"/>
          </a:p>
        </p:txBody>
      </p:sp>
      <p:sp>
        <p:nvSpPr>
          <p:cNvPr id="6" name="Footer Placeholder 5"/>
          <p:cNvSpPr>
            <a:spLocks noGrp="1"/>
          </p:cNvSpPr>
          <p:nvPr>
            <p:ph type="ftr" sz="quarter" idx="11"/>
          </p:nvPr>
        </p:nvSpPr>
        <p:spPr/>
        <p:txBody>
          <a:bodyPr/>
          <a:lstStyle/>
          <a:p>
            <a:r>
              <a:rPr lang="en-GB" smtClean="0"/>
              <a:t>Daily Measurement of Cancerousness                                                                                                                                              Dr Ian Clements  Cissbury Research Institute</a:t>
            </a:r>
            <a:endParaRPr lang="en-GB"/>
          </a:p>
        </p:txBody>
      </p:sp>
      <p:sp>
        <p:nvSpPr>
          <p:cNvPr id="7" name="Slide Number Placeholder 6"/>
          <p:cNvSpPr>
            <a:spLocks noGrp="1"/>
          </p:cNvSpPr>
          <p:nvPr>
            <p:ph type="sldNum" sz="quarter" idx="12"/>
          </p:nvPr>
        </p:nvSpPr>
        <p:spPr/>
        <p:txBody>
          <a:bodyPr/>
          <a:lstStyle/>
          <a:p>
            <a:fld id="{84F2DA32-BCBA-43C4-A9D0-4BE71CFEBDD1}" type="slidenum">
              <a:rPr lang="en-GB" smtClean="0"/>
              <a:t>‹#›</a:t>
            </a:fld>
            <a:endParaRPr lang="en-GB"/>
          </a:p>
        </p:txBody>
      </p:sp>
    </p:spTree>
    <p:extLst>
      <p:ext uri="{BB962C8B-B14F-4D97-AF65-F5344CB8AC3E}">
        <p14:creationId xmlns:p14="http://schemas.microsoft.com/office/powerpoint/2010/main" val="562273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3900DA-3D52-4E40-8D06-E965D5FAD599}" type="datetime1">
              <a:rPr lang="en-GB" smtClean="0"/>
              <a:t>17/06/2013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smtClean="0"/>
              <a:t>Daily Measurement of Cancerousness                                                                                                                                              Dr Ian Clements  Cissbury Research Institute</a:t>
            </a:r>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F2DA32-BCBA-43C4-A9D0-4BE71CFEBDD1}" type="slidenum">
              <a:rPr lang="en-GB" smtClean="0"/>
              <a:t>‹#›</a:t>
            </a:fld>
            <a:endParaRPr lang="en-GB"/>
          </a:p>
        </p:txBody>
      </p:sp>
    </p:spTree>
    <p:extLst>
      <p:ext uri="{BB962C8B-B14F-4D97-AF65-F5344CB8AC3E}">
        <p14:creationId xmlns:p14="http://schemas.microsoft.com/office/powerpoint/2010/main" val="27748092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Self-Monitoring</a:t>
            </a:r>
            <a:endParaRPr lang="en-GB" dirty="0"/>
          </a:p>
        </p:txBody>
      </p:sp>
      <p:sp>
        <p:nvSpPr>
          <p:cNvPr id="3" name="Subtitle 2"/>
          <p:cNvSpPr>
            <a:spLocks noGrp="1"/>
          </p:cNvSpPr>
          <p:nvPr>
            <p:ph type="subTitle" idx="1"/>
          </p:nvPr>
        </p:nvSpPr>
        <p:spPr/>
        <p:txBody>
          <a:bodyPr/>
          <a:lstStyle/>
          <a:p>
            <a:r>
              <a:rPr lang="en-GB" dirty="0" smtClean="0"/>
              <a:t>The missing dimension of Cancer Survivorship</a:t>
            </a:r>
            <a:endParaRPr lang="en-GB" dirty="0"/>
          </a:p>
        </p:txBody>
      </p:sp>
      <p:sp>
        <p:nvSpPr>
          <p:cNvPr id="4" name="Footer Placeholder 3"/>
          <p:cNvSpPr>
            <a:spLocks noGrp="1"/>
          </p:cNvSpPr>
          <p:nvPr>
            <p:ph type="ftr" sz="quarter" idx="11"/>
          </p:nvPr>
        </p:nvSpPr>
        <p:spPr>
          <a:xfrm>
            <a:off x="326003" y="6356350"/>
            <a:ext cx="10225378" cy="365125"/>
          </a:xfrm>
        </p:spPr>
        <p:txBody>
          <a:bodyPr/>
          <a:lstStyle/>
          <a:p>
            <a:r>
              <a:rPr lang="en-GB" dirty="0" smtClean="0"/>
              <a:t>Daily Measurement of Cancerousness                                                                                                                                              Dr Ian Clements  Cissbury Research Institute</a:t>
            </a:r>
            <a:endParaRPr lang="en-GB" dirty="0"/>
          </a:p>
        </p:txBody>
      </p:sp>
      <p:sp>
        <p:nvSpPr>
          <p:cNvPr id="5" name="Slide Number Placeholder 4"/>
          <p:cNvSpPr>
            <a:spLocks noGrp="1"/>
          </p:cNvSpPr>
          <p:nvPr>
            <p:ph type="sldNum" sz="quarter" idx="12"/>
          </p:nvPr>
        </p:nvSpPr>
        <p:spPr>
          <a:xfrm>
            <a:off x="10161766" y="6356350"/>
            <a:ext cx="1192033" cy="426113"/>
          </a:xfrm>
        </p:spPr>
        <p:txBody>
          <a:bodyPr/>
          <a:lstStyle/>
          <a:p>
            <a:r>
              <a:rPr lang="en-GB" dirty="0" smtClean="0"/>
              <a:t>                              </a:t>
            </a:r>
            <a:fld id="{84F2DA32-BCBA-43C4-A9D0-4BE71CFEBDD1}" type="slidenum">
              <a:rPr lang="en-GB" smtClean="0"/>
              <a:t>1</a:t>
            </a:fld>
            <a:endParaRPr lang="en-GB" dirty="0"/>
          </a:p>
        </p:txBody>
      </p:sp>
    </p:spTree>
    <p:extLst>
      <p:ext uri="{BB962C8B-B14F-4D97-AF65-F5344CB8AC3E}">
        <p14:creationId xmlns:p14="http://schemas.microsoft.com/office/powerpoint/2010/main" val="10569889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4F2DA32-BCBA-43C4-A9D0-4BE71CFEBDD1}" type="slidenum">
              <a:rPr lang="en-GB" smtClean="0"/>
              <a:t>10</a:t>
            </a:fld>
            <a:endParaRPr lang="en-GB"/>
          </a:p>
        </p:txBody>
      </p:sp>
      <p:sp>
        <p:nvSpPr>
          <p:cNvPr id="4" name="TextBox 3"/>
          <p:cNvSpPr txBox="1"/>
          <p:nvPr/>
        </p:nvSpPr>
        <p:spPr>
          <a:xfrm>
            <a:off x="2231136" y="1216152"/>
            <a:ext cx="8705088" cy="5262979"/>
          </a:xfrm>
          <a:prstGeom prst="rect">
            <a:avLst/>
          </a:prstGeom>
          <a:noFill/>
        </p:spPr>
        <p:txBody>
          <a:bodyPr wrap="square" rtlCol="0">
            <a:spAutoFit/>
          </a:bodyPr>
          <a:lstStyle/>
          <a:p>
            <a:r>
              <a:rPr lang="en-GB" sz="2800" dirty="0" smtClean="0"/>
              <a:t>Now, you know that something’s are supposed to help, and something's harm:</a:t>
            </a:r>
          </a:p>
          <a:p>
            <a:endParaRPr lang="en-GB" sz="2800" dirty="0" smtClean="0"/>
          </a:p>
          <a:p>
            <a:r>
              <a:rPr lang="en-GB" sz="2800" dirty="0" smtClean="0"/>
              <a:t>exercise, no smoking, no alcohol, no obesity, and many things touted on the web</a:t>
            </a:r>
          </a:p>
          <a:p>
            <a:endParaRPr lang="en-GB" sz="2800" dirty="0"/>
          </a:p>
          <a:p>
            <a:r>
              <a:rPr lang="en-GB" sz="2800" dirty="0" smtClean="0"/>
              <a:t>But: are they actually working in your case?</a:t>
            </a:r>
          </a:p>
          <a:p>
            <a:endParaRPr lang="en-GB" sz="2800" dirty="0"/>
          </a:p>
          <a:p>
            <a:r>
              <a:rPr lang="en-GB" sz="2800" dirty="0" smtClean="0"/>
              <a:t>You want/need to know at least weekly, if not daily – in between doctor visits</a:t>
            </a:r>
          </a:p>
          <a:p>
            <a:endParaRPr lang="en-GB" sz="2800" dirty="0"/>
          </a:p>
          <a:p>
            <a:r>
              <a:rPr lang="en-GB" sz="2800" dirty="0" smtClean="0"/>
              <a:t>What to do?</a:t>
            </a:r>
            <a:endParaRPr lang="en-GB" sz="2800" dirty="0"/>
          </a:p>
        </p:txBody>
      </p:sp>
      <p:sp>
        <p:nvSpPr>
          <p:cNvPr id="5" name="Footer Placeholder 4"/>
          <p:cNvSpPr>
            <a:spLocks noGrp="1"/>
          </p:cNvSpPr>
          <p:nvPr>
            <p:ph type="ftr" sz="quarter" idx="11"/>
          </p:nvPr>
        </p:nvSpPr>
        <p:spPr>
          <a:xfrm>
            <a:off x="262393" y="6356350"/>
            <a:ext cx="10281037" cy="365125"/>
          </a:xfrm>
        </p:spPr>
        <p:txBody>
          <a:bodyPr/>
          <a:lstStyle/>
          <a:p>
            <a:r>
              <a:rPr lang="en-GB" dirty="0" smtClean="0"/>
              <a:t>Daily Measurement of Cancerousness                                                                                                                                              Dr Ian Clements  Cissbury Research Institute</a:t>
            </a:r>
            <a:endParaRPr lang="en-GB" dirty="0"/>
          </a:p>
        </p:txBody>
      </p:sp>
    </p:spTree>
    <p:extLst>
      <p:ext uri="{BB962C8B-B14F-4D97-AF65-F5344CB8AC3E}">
        <p14:creationId xmlns:p14="http://schemas.microsoft.com/office/powerpoint/2010/main" val="4230974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4F2DA32-BCBA-43C4-A9D0-4BE71CFEBDD1}" type="slidenum">
              <a:rPr lang="en-GB" smtClean="0"/>
              <a:t>11</a:t>
            </a:fld>
            <a:endParaRPr lang="en-GB"/>
          </a:p>
        </p:txBody>
      </p:sp>
      <p:sp>
        <p:nvSpPr>
          <p:cNvPr id="4" name="TextBox 3"/>
          <p:cNvSpPr txBox="1"/>
          <p:nvPr/>
        </p:nvSpPr>
        <p:spPr>
          <a:xfrm>
            <a:off x="2185416" y="914400"/>
            <a:ext cx="8430768" cy="3108543"/>
          </a:xfrm>
          <a:prstGeom prst="rect">
            <a:avLst/>
          </a:prstGeom>
          <a:noFill/>
        </p:spPr>
        <p:txBody>
          <a:bodyPr wrap="square" rtlCol="0">
            <a:spAutoFit/>
          </a:bodyPr>
          <a:lstStyle/>
          <a:p>
            <a:r>
              <a:rPr lang="en-GB" sz="2800" dirty="0" smtClean="0"/>
              <a:t>You can do molecular cancer markers, not much favoured by most of the doctors I’ve had.</a:t>
            </a:r>
          </a:p>
          <a:p>
            <a:endParaRPr lang="en-GB" sz="2800" dirty="0"/>
          </a:p>
          <a:p>
            <a:r>
              <a:rPr lang="en-GB" sz="2800" dirty="0" smtClean="0"/>
              <a:t>These require a sample to be sent away, with results a week or so later. </a:t>
            </a:r>
          </a:p>
          <a:p>
            <a:endParaRPr lang="en-GB" sz="2800" dirty="0"/>
          </a:p>
          <a:p>
            <a:r>
              <a:rPr lang="en-GB" sz="2800" dirty="0" smtClean="0"/>
              <a:t>Useful, but still a time delay</a:t>
            </a:r>
            <a:endParaRPr lang="en-GB" sz="2800" dirty="0"/>
          </a:p>
        </p:txBody>
      </p:sp>
      <p:sp>
        <p:nvSpPr>
          <p:cNvPr id="5" name="Footer Placeholder 4"/>
          <p:cNvSpPr>
            <a:spLocks noGrp="1"/>
          </p:cNvSpPr>
          <p:nvPr>
            <p:ph type="ftr" sz="quarter" idx="11"/>
          </p:nvPr>
        </p:nvSpPr>
        <p:spPr>
          <a:xfrm>
            <a:off x="333955" y="6356350"/>
            <a:ext cx="10282229" cy="365125"/>
          </a:xfrm>
        </p:spPr>
        <p:txBody>
          <a:bodyPr/>
          <a:lstStyle/>
          <a:p>
            <a:r>
              <a:rPr lang="en-GB" dirty="0" smtClean="0"/>
              <a:t>Daily Measurement of Cancerousness                                                                                                                                              Dr Ian Clements  Cissbury Research Institute</a:t>
            </a:r>
            <a:endParaRPr lang="en-GB" dirty="0"/>
          </a:p>
        </p:txBody>
      </p:sp>
    </p:spTree>
    <p:extLst>
      <p:ext uri="{BB962C8B-B14F-4D97-AF65-F5344CB8AC3E}">
        <p14:creationId xmlns:p14="http://schemas.microsoft.com/office/powerpoint/2010/main" val="1950073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4F2DA32-BCBA-43C4-A9D0-4BE71CFEBDD1}" type="slidenum">
              <a:rPr lang="en-GB" smtClean="0"/>
              <a:t>12</a:t>
            </a:fld>
            <a:endParaRPr lang="en-GB"/>
          </a:p>
        </p:txBody>
      </p:sp>
      <p:sp>
        <p:nvSpPr>
          <p:cNvPr id="4" name="TextBox 3"/>
          <p:cNvSpPr txBox="1"/>
          <p:nvPr/>
        </p:nvSpPr>
        <p:spPr>
          <a:xfrm>
            <a:off x="2186609" y="2097554"/>
            <a:ext cx="7626096" cy="1815882"/>
          </a:xfrm>
          <a:prstGeom prst="rect">
            <a:avLst/>
          </a:prstGeom>
          <a:noFill/>
        </p:spPr>
        <p:txBody>
          <a:bodyPr wrap="square" rtlCol="0">
            <a:spAutoFit/>
          </a:bodyPr>
          <a:lstStyle/>
          <a:p>
            <a:pPr algn="ctr"/>
            <a:r>
              <a:rPr lang="en-GB" sz="2800" dirty="0" smtClean="0"/>
              <a:t>Of course, what you’d really like, is a more or less continuous – perhaps daily (a hypochondriacs dream) – indication of whether you are getting better or not.</a:t>
            </a:r>
            <a:endParaRPr lang="en-GB" sz="2800" dirty="0"/>
          </a:p>
        </p:txBody>
      </p:sp>
      <p:sp>
        <p:nvSpPr>
          <p:cNvPr id="5" name="Footer Placeholder 4"/>
          <p:cNvSpPr>
            <a:spLocks noGrp="1"/>
          </p:cNvSpPr>
          <p:nvPr>
            <p:ph type="ftr" sz="quarter" idx="11"/>
          </p:nvPr>
        </p:nvSpPr>
        <p:spPr>
          <a:xfrm>
            <a:off x="357809" y="6356350"/>
            <a:ext cx="10265134" cy="365125"/>
          </a:xfrm>
        </p:spPr>
        <p:txBody>
          <a:bodyPr/>
          <a:lstStyle/>
          <a:p>
            <a:r>
              <a:rPr lang="en-GB" dirty="0" smtClean="0"/>
              <a:t>Daily Measurement of Cancerousness                                                                                                                                              Dr Ian Clements  Cissbury Research Institute</a:t>
            </a:r>
            <a:endParaRPr lang="en-GB" dirty="0"/>
          </a:p>
        </p:txBody>
      </p:sp>
    </p:spTree>
    <p:extLst>
      <p:ext uri="{BB962C8B-B14F-4D97-AF65-F5344CB8AC3E}">
        <p14:creationId xmlns:p14="http://schemas.microsoft.com/office/powerpoint/2010/main" val="3989658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4F2DA32-BCBA-43C4-A9D0-4BE71CFEBDD1}" type="slidenum">
              <a:rPr lang="en-GB" smtClean="0"/>
              <a:t>13</a:t>
            </a:fld>
            <a:endParaRPr lang="en-GB"/>
          </a:p>
        </p:txBody>
      </p:sp>
      <p:sp>
        <p:nvSpPr>
          <p:cNvPr id="4" name="TextBox 3"/>
          <p:cNvSpPr txBox="1"/>
          <p:nvPr/>
        </p:nvSpPr>
        <p:spPr>
          <a:xfrm>
            <a:off x="1459992" y="1554082"/>
            <a:ext cx="9893808" cy="2677656"/>
          </a:xfrm>
          <a:prstGeom prst="rect">
            <a:avLst/>
          </a:prstGeom>
          <a:noFill/>
        </p:spPr>
        <p:txBody>
          <a:bodyPr wrap="square" rtlCol="0">
            <a:spAutoFit/>
          </a:bodyPr>
          <a:lstStyle/>
          <a:p>
            <a:pPr algn="ctr"/>
            <a:r>
              <a:rPr lang="en-GB" sz="2800" dirty="0" smtClean="0"/>
              <a:t>When I was diagnosed with terminal cancer and told there was nothing they could do for me; </a:t>
            </a:r>
          </a:p>
          <a:p>
            <a:pPr algn="ctr"/>
            <a:r>
              <a:rPr lang="en-GB" sz="2800" dirty="0" smtClean="0"/>
              <a:t>go home and make final preparations; </a:t>
            </a:r>
          </a:p>
          <a:p>
            <a:pPr algn="ctr"/>
            <a:r>
              <a:rPr lang="en-GB" sz="2800" dirty="0" smtClean="0"/>
              <a:t>I did what any self-respecting </a:t>
            </a:r>
            <a:r>
              <a:rPr lang="en-GB" sz="2800" dirty="0" err="1" smtClean="0"/>
              <a:t>QSer</a:t>
            </a:r>
            <a:r>
              <a:rPr lang="en-GB" sz="2800" dirty="0" smtClean="0"/>
              <a:t> would do: </a:t>
            </a:r>
          </a:p>
          <a:p>
            <a:pPr algn="ctr"/>
            <a:r>
              <a:rPr lang="en-GB" sz="2800" dirty="0" smtClean="0"/>
              <a:t>I started measuring even  more of my lifestyle in the hope of surviving longer.</a:t>
            </a:r>
            <a:endParaRPr lang="en-GB" sz="2800" dirty="0"/>
          </a:p>
        </p:txBody>
      </p:sp>
      <p:sp>
        <p:nvSpPr>
          <p:cNvPr id="5" name="Footer Placeholder 4"/>
          <p:cNvSpPr>
            <a:spLocks noGrp="1"/>
          </p:cNvSpPr>
          <p:nvPr>
            <p:ph type="ftr" sz="quarter" idx="11"/>
          </p:nvPr>
        </p:nvSpPr>
        <p:spPr>
          <a:xfrm>
            <a:off x="214685" y="6356350"/>
            <a:ext cx="10360550" cy="365125"/>
          </a:xfrm>
        </p:spPr>
        <p:txBody>
          <a:bodyPr/>
          <a:lstStyle/>
          <a:p>
            <a:r>
              <a:rPr lang="en-GB" dirty="0" smtClean="0"/>
              <a:t>Daily Measurement of Cancerousness                                                                                                                                              Dr Ian Clements  Cissbury Research Institute</a:t>
            </a:r>
            <a:endParaRPr lang="en-GB" dirty="0"/>
          </a:p>
        </p:txBody>
      </p:sp>
    </p:spTree>
    <p:extLst>
      <p:ext uri="{BB962C8B-B14F-4D97-AF65-F5344CB8AC3E}">
        <p14:creationId xmlns:p14="http://schemas.microsoft.com/office/powerpoint/2010/main" val="2208008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4F2DA32-BCBA-43C4-A9D0-4BE71CFEBDD1}" type="slidenum">
              <a:rPr lang="en-GB" smtClean="0"/>
              <a:t>14</a:t>
            </a:fld>
            <a:endParaRPr lang="en-GB"/>
          </a:p>
        </p:txBody>
      </p:sp>
      <p:sp>
        <p:nvSpPr>
          <p:cNvPr id="4" name="TextBox 3"/>
          <p:cNvSpPr txBox="1"/>
          <p:nvPr/>
        </p:nvSpPr>
        <p:spPr>
          <a:xfrm>
            <a:off x="676656" y="1042416"/>
            <a:ext cx="10872216" cy="2185214"/>
          </a:xfrm>
          <a:prstGeom prst="rect">
            <a:avLst/>
          </a:prstGeom>
          <a:noFill/>
        </p:spPr>
        <p:txBody>
          <a:bodyPr wrap="square" rtlCol="0">
            <a:spAutoFit/>
          </a:bodyPr>
          <a:lstStyle/>
          <a:p>
            <a:r>
              <a:rPr lang="en-GB" sz="2800" dirty="0" smtClean="0"/>
              <a:t>Amongst the many things I did, was buy a body composition monitor</a:t>
            </a:r>
          </a:p>
          <a:p>
            <a:endParaRPr lang="en-GB" dirty="0"/>
          </a:p>
          <a:p>
            <a:endParaRPr lang="en-GB" dirty="0" smtClean="0"/>
          </a:p>
          <a:p>
            <a:endParaRPr lang="en-GB" dirty="0"/>
          </a:p>
          <a:p>
            <a:endParaRPr lang="en-GB" dirty="0" smtClean="0"/>
          </a:p>
          <a:p>
            <a:endParaRPr lang="en-GB" dirty="0"/>
          </a:p>
          <a:p>
            <a:endParaRPr lang="en-GB"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7136" y="1802361"/>
            <a:ext cx="3419856" cy="3523339"/>
          </a:xfrm>
          <a:prstGeom prst="rect">
            <a:avLst/>
          </a:prstGeom>
        </p:spPr>
      </p:pic>
      <p:sp>
        <p:nvSpPr>
          <p:cNvPr id="7" name="Footer Placeholder 6"/>
          <p:cNvSpPr>
            <a:spLocks noGrp="1"/>
          </p:cNvSpPr>
          <p:nvPr>
            <p:ph type="ftr" sz="quarter" idx="11"/>
          </p:nvPr>
        </p:nvSpPr>
        <p:spPr>
          <a:xfrm>
            <a:off x="238539" y="6356350"/>
            <a:ext cx="10281037" cy="365125"/>
          </a:xfrm>
        </p:spPr>
        <p:txBody>
          <a:bodyPr/>
          <a:lstStyle/>
          <a:p>
            <a:r>
              <a:rPr lang="en-GB" dirty="0" smtClean="0"/>
              <a:t>Daily Measurement of Cancerousness                                                                                                                                              Dr Ian Clements  Cissbury Research Institute</a:t>
            </a:r>
            <a:endParaRPr lang="en-GB" dirty="0"/>
          </a:p>
        </p:txBody>
      </p:sp>
    </p:spTree>
    <p:extLst>
      <p:ext uri="{BB962C8B-B14F-4D97-AF65-F5344CB8AC3E}">
        <p14:creationId xmlns:p14="http://schemas.microsoft.com/office/powerpoint/2010/main" val="3377625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4F2DA32-BCBA-43C4-A9D0-4BE71CFEBDD1}" type="slidenum">
              <a:rPr lang="en-GB" smtClean="0"/>
              <a:t>15</a:t>
            </a:fld>
            <a:endParaRPr lang="en-GB"/>
          </a:p>
        </p:txBody>
      </p:sp>
      <p:sp>
        <p:nvSpPr>
          <p:cNvPr id="4" name="TextBox 3"/>
          <p:cNvSpPr txBox="1"/>
          <p:nvPr/>
        </p:nvSpPr>
        <p:spPr>
          <a:xfrm>
            <a:off x="2587752" y="1325880"/>
            <a:ext cx="7434072" cy="3108543"/>
          </a:xfrm>
          <a:prstGeom prst="rect">
            <a:avLst/>
          </a:prstGeom>
          <a:noFill/>
        </p:spPr>
        <p:txBody>
          <a:bodyPr wrap="square" rtlCol="0">
            <a:spAutoFit/>
          </a:bodyPr>
          <a:lstStyle/>
          <a:p>
            <a:r>
              <a:rPr lang="en-GB" sz="2800" dirty="0" smtClean="0"/>
              <a:t>Another thing I did, against the advice of the doctors (“waste of time; they only tell you you’ve got cancer – and we know you do have”), was to do molecular cancer markers – just occasionally at first, now monthly. This became a measure of my cancerousness; because they do actually come with a continuous scale.</a:t>
            </a:r>
            <a:endParaRPr lang="en-GB" sz="2800" dirty="0"/>
          </a:p>
        </p:txBody>
      </p:sp>
      <p:sp>
        <p:nvSpPr>
          <p:cNvPr id="5" name="Footer Placeholder 4"/>
          <p:cNvSpPr>
            <a:spLocks noGrp="1"/>
          </p:cNvSpPr>
          <p:nvPr>
            <p:ph type="ftr" sz="quarter" idx="11"/>
          </p:nvPr>
        </p:nvSpPr>
        <p:spPr>
          <a:xfrm>
            <a:off x="198783" y="6356350"/>
            <a:ext cx="10288987" cy="365125"/>
          </a:xfrm>
        </p:spPr>
        <p:txBody>
          <a:bodyPr/>
          <a:lstStyle/>
          <a:p>
            <a:r>
              <a:rPr lang="en-GB" dirty="0" smtClean="0"/>
              <a:t>Daily Measurement of Cancerousness                                                                                                                                              Dr Ian Clements  Cissbury Research Institute</a:t>
            </a:r>
            <a:endParaRPr lang="en-GB" dirty="0"/>
          </a:p>
        </p:txBody>
      </p:sp>
    </p:spTree>
    <p:extLst>
      <p:ext uri="{BB962C8B-B14F-4D97-AF65-F5344CB8AC3E}">
        <p14:creationId xmlns:p14="http://schemas.microsoft.com/office/powerpoint/2010/main" val="769080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4F2DA32-BCBA-43C4-A9D0-4BE71CFEBDD1}" type="slidenum">
              <a:rPr lang="en-GB" smtClean="0"/>
              <a:t>16</a:t>
            </a:fld>
            <a:endParaRPr lang="en-GB"/>
          </a:p>
        </p:txBody>
      </p:sp>
      <p:sp>
        <p:nvSpPr>
          <p:cNvPr id="4" name="TextBox 3"/>
          <p:cNvSpPr txBox="1"/>
          <p:nvPr/>
        </p:nvSpPr>
        <p:spPr>
          <a:xfrm>
            <a:off x="1179576" y="932688"/>
            <a:ext cx="10174224" cy="3539430"/>
          </a:xfrm>
          <a:prstGeom prst="rect">
            <a:avLst/>
          </a:prstGeom>
          <a:noFill/>
        </p:spPr>
        <p:txBody>
          <a:bodyPr wrap="square" rtlCol="0">
            <a:spAutoFit/>
          </a:bodyPr>
          <a:lstStyle/>
          <a:p>
            <a:r>
              <a:rPr lang="en-GB" sz="2800" dirty="0" smtClean="0"/>
              <a:t>With this, I can measure a whole range of body composition things – weight, fat, muscle-mass, water, and – most importantly – of each limb.</a:t>
            </a:r>
          </a:p>
          <a:p>
            <a:endParaRPr lang="en-GB" sz="2800" dirty="0"/>
          </a:p>
          <a:p>
            <a:r>
              <a:rPr lang="en-GB" sz="2800" dirty="0" smtClean="0"/>
              <a:t>From the latter, I could calculate the differences.</a:t>
            </a:r>
          </a:p>
          <a:p>
            <a:endParaRPr lang="en-GB" sz="2800" dirty="0"/>
          </a:p>
          <a:p>
            <a:r>
              <a:rPr lang="en-GB" sz="2800" dirty="0" smtClean="0"/>
              <a:t>Why would I do this? Initially, for no other reason than I am a nerd/geek – I like playing with numbers.</a:t>
            </a:r>
            <a:endParaRPr lang="en-GB" sz="2800" dirty="0"/>
          </a:p>
        </p:txBody>
      </p:sp>
      <p:sp>
        <p:nvSpPr>
          <p:cNvPr id="5" name="Footer Placeholder 4"/>
          <p:cNvSpPr>
            <a:spLocks noGrp="1"/>
          </p:cNvSpPr>
          <p:nvPr>
            <p:ph type="ftr" sz="quarter" idx="11"/>
          </p:nvPr>
        </p:nvSpPr>
        <p:spPr>
          <a:xfrm>
            <a:off x="246489" y="6356350"/>
            <a:ext cx="10233329" cy="365125"/>
          </a:xfrm>
        </p:spPr>
        <p:txBody>
          <a:bodyPr/>
          <a:lstStyle/>
          <a:p>
            <a:r>
              <a:rPr lang="en-GB" dirty="0" smtClean="0"/>
              <a:t>Daily Measurement of Cancerousness                                                                                                                                              Dr Ian Clements  Cissbury Research Institute</a:t>
            </a:r>
            <a:endParaRPr lang="en-GB" dirty="0"/>
          </a:p>
        </p:txBody>
      </p:sp>
    </p:spTree>
    <p:extLst>
      <p:ext uri="{BB962C8B-B14F-4D97-AF65-F5344CB8AC3E}">
        <p14:creationId xmlns:p14="http://schemas.microsoft.com/office/powerpoint/2010/main" val="4113919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4F2DA32-BCBA-43C4-A9D0-4BE71CFEBDD1}" type="slidenum">
              <a:rPr lang="en-GB" smtClean="0"/>
              <a:t>17</a:t>
            </a:fld>
            <a:endParaRPr lang="en-GB"/>
          </a:p>
        </p:txBody>
      </p:sp>
      <p:sp>
        <p:nvSpPr>
          <p:cNvPr id="4" name="TextBox 3"/>
          <p:cNvSpPr txBox="1"/>
          <p:nvPr/>
        </p:nvSpPr>
        <p:spPr>
          <a:xfrm>
            <a:off x="1653872" y="1658642"/>
            <a:ext cx="8567928" cy="2677656"/>
          </a:xfrm>
          <a:prstGeom prst="rect">
            <a:avLst/>
          </a:prstGeom>
          <a:noFill/>
        </p:spPr>
        <p:txBody>
          <a:bodyPr wrap="square" rtlCol="0">
            <a:spAutoFit/>
          </a:bodyPr>
          <a:lstStyle/>
          <a:p>
            <a:r>
              <a:rPr lang="en-GB" sz="2800" dirty="0" smtClean="0"/>
              <a:t>In the fullness of time, with my constant looking at all these numbers graphically, I noticed that the – I have to be careful here – the difference of the fat of each leg (OK, I nearly said something like: “the fat between the legs”; oops, there, I did it) seemed to roughly parallel the changes in cancerousness</a:t>
            </a:r>
            <a:endParaRPr lang="en-GB" sz="2800" dirty="0"/>
          </a:p>
        </p:txBody>
      </p:sp>
      <p:sp>
        <p:nvSpPr>
          <p:cNvPr id="5" name="Footer Placeholder 4"/>
          <p:cNvSpPr>
            <a:spLocks noGrp="1"/>
          </p:cNvSpPr>
          <p:nvPr>
            <p:ph type="ftr" sz="quarter" idx="11"/>
          </p:nvPr>
        </p:nvSpPr>
        <p:spPr>
          <a:xfrm>
            <a:off x="206734" y="6356350"/>
            <a:ext cx="10376452" cy="365125"/>
          </a:xfrm>
        </p:spPr>
        <p:txBody>
          <a:bodyPr/>
          <a:lstStyle/>
          <a:p>
            <a:r>
              <a:rPr lang="en-GB" dirty="0" smtClean="0"/>
              <a:t>Daily Measurement of Cancerousness                                                                                                                                              Dr Ian Clements  Cissbury Research Institute</a:t>
            </a:r>
            <a:endParaRPr lang="en-GB" dirty="0"/>
          </a:p>
        </p:txBody>
      </p:sp>
    </p:spTree>
    <p:extLst>
      <p:ext uri="{BB962C8B-B14F-4D97-AF65-F5344CB8AC3E}">
        <p14:creationId xmlns:p14="http://schemas.microsoft.com/office/powerpoint/2010/main" val="3436199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4F2DA32-BCBA-43C4-A9D0-4BE71CFEBDD1}" type="slidenum">
              <a:rPr lang="en-GB" smtClean="0"/>
              <a:t>18</a:t>
            </a:fld>
            <a:endParaRPr lang="en-GB" dirty="0"/>
          </a:p>
        </p:txBody>
      </p:sp>
      <p:sp>
        <p:nvSpPr>
          <p:cNvPr id="4" name="TextBox 3"/>
          <p:cNvSpPr txBox="1"/>
          <p:nvPr/>
        </p:nvSpPr>
        <p:spPr>
          <a:xfrm>
            <a:off x="472440" y="429768"/>
            <a:ext cx="11247120" cy="954107"/>
          </a:xfrm>
          <a:prstGeom prst="rect">
            <a:avLst/>
          </a:prstGeom>
          <a:noFill/>
        </p:spPr>
        <p:txBody>
          <a:bodyPr wrap="square" rtlCol="0">
            <a:spAutoFit/>
          </a:bodyPr>
          <a:lstStyle/>
          <a:p>
            <a:pPr algn="ctr"/>
            <a:r>
              <a:rPr lang="en-GB" sz="2800" dirty="0" smtClean="0"/>
              <a:t>And so to the results</a:t>
            </a:r>
          </a:p>
          <a:p>
            <a:pPr algn="ctr"/>
            <a:r>
              <a:rPr lang="en-GB" sz="2800" dirty="0" smtClean="0"/>
              <a:t>First, the graphs of the cancerousness and the leg out-of-balanceness</a:t>
            </a:r>
            <a:endParaRPr lang="en-GB" sz="2800" dirty="0"/>
          </a:p>
        </p:txBody>
      </p:sp>
      <p:pic>
        <p:nvPicPr>
          <p:cNvPr id="5" name="Picture 4"/>
          <p:cNvPicPr>
            <a:picLocks noChangeAspect="1"/>
          </p:cNvPicPr>
          <p:nvPr/>
        </p:nvPicPr>
        <p:blipFill>
          <a:blip r:embed="rId2"/>
          <a:stretch>
            <a:fillRect/>
          </a:stretch>
        </p:blipFill>
        <p:spPr>
          <a:xfrm>
            <a:off x="726750" y="1446238"/>
            <a:ext cx="10516800" cy="3926915"/>
          </a:xfrm>
          <a:prstGeom prst="rect">
            <a:avLst/>
          </a:prstGeom>
        </p:spPr>
      </p:pic>
      <p:sp>
        <p:nvSpPr>
          <p:cNvPr id="6" name="Footer Placeholder 5"/>
          <p:cNvSpPr>
            <a:spLocks noGrp="1"/>
          </p:cNvSpPr>
          <p:nvPr>
            <p:ph type="ftr" sz="quarter" idx="11"/>
          </p:nvPr>
        </p:nvSpPr>
        <p:spPr>
          <a:xfrm>
            <a:off x="262393" y="6356350"/>
            <a:ext cx="10336696" cy="365125"/>
          </a:xfrm>
        </p:spPr>
        <p:txBody>
          <a:bodyPr/>
          <a:lstStyle/>
          <a:p>
            <a:r>
              <a:rPr lang="en-GB" dirty="0" smtClean="0"/>
              <a:t>Daily Measurement of Cancerousness                                                                                                                                              Dr Ian Clements  Cissbury Research Institute</a:t>
            </a:r>
            <a:endParaRPr lang="en-GB" dirty="0"/>
          </a:p>
        </p:txBody>
      </p:sp>
      <p:sp>
        <p:nvSpPr>
          <p:cNvPr id="7" name="TextBox 6"/>
          <p:cNvSpPr txBox="1"/>
          <p:nvPr/>
        </p:nvSpPr>
        <p:spPr>
          <a:xfrm>
            <a:off x="821109" y="5680085"/>
            <a:ext cx="10328082" cy="369332"/>
          </a:xfrm>
          <a:prstGeom prst="rect">
            <a:avLst/>
          </a:prstGeom>
          <a:noFill/>
        </p:spPr>
        <p:txBody>
          <a:bodyPr wrap="square" rtlCol="0">
            <a:spAutoFit/>
          </a:bodyPr>
          <a:lstStyle/>
          <a:p>
            <a:r>
              <a:rPr lang="en-GB" dirty="0" smtClean="0"/>
              <a:t>Note: Initial diagnosis Oct ‘07; chemo Feb-Jul ‘08; some cancer June ’11; worse Jan ’13; chemo Mar-Apr ‘13</a:t>
            </a:r>
            <a:endParaRPr lang="en-GB" dirty="0"/>
          </a:p>
        </p:txBody>
      </p:sp>
    </p:spTree>
    <p:extLst>
      <p:ext uri="{BB962C8B-B14F-4D97-AF65-F5344CB8AC3E}">
        <p14:creationId xmlns:p14="http://schemas.microsoft.com/office/powerpoint/2010/main" val="11573355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89613" y="6356350"/>
            <a:ext cx="10360549" cy="365125"/>
          </a:xfrm>
        </p:spPr>
        <p:txBody>
          <a:bodyPr/>
          <a:lstStyle/>
          <a:p>
            <a:r>
              <a:rPr lang="en-GB" dirty="0" smtClean="0"/>
              <a:t>Daily Measurement of Cancerousness                                                                                                                                              Dr Ian Clements  Cissbury Research Institute</a:t>
            </a:r>
            <a:endParaRPr lang="en-GB" dirty="0"/>
          </a:p>
        </p:txBody>
      </p:sp>
      <p:sp>
        <p:nvSpPr>
          <p:cNvPr id="3" name="Slide Number Placeholder 2"/>
          <p:cNvSpPr>
            <a:spLocks noGrp="1"/>
          </p:cNvSpPr>
          <p:nvPr>
            <p:ph type="sldNum" sz="quarter" idx="12"/>
          </p:nvPr>
        </p:nvSpPr>
        <p:spPr/>
        <p:txBody>
          <a:bodyPr/>
          <a:lstStyle/>
          <a:p>
            <a:fld id="{84F2DA32-BCBA-43C4-A9D0-4BE71CFEBDD1}" type="slidenum">
              <a:rPr lang="en-GB" smtClean="0"/>
              <a:t>19</a:t>
            </a:fld>
            <a:endParaRPr lang="en-GB"/>
          </a:p>
        </p:txBody>
      </p:sp>
      <p:pic>
        <p:nvPicPr>
          <p:cNvPr id="4" name="Picture 3"/>
          <p:cNvPicPr>
            <a:picLocks noChangeAspect="1"/>
          </p:cNvPicPr>
          <p:nvPr/>
        </p:nvPicPr>
        <p:blipFill>
          <a:blip r:embed="rId2"/>
          <a:stretch>
            <a:fillRect/>
          </a:stretch>
        </p:blipFill>
        <p:spPr>
          <a:xfrm>
            <a:off x="778498" y="1423283"/>
            <a:ext cx="10848948" cy="4230095"/>
          </a:xfrm>
          <a:prstGeom prst="rect">
            <a:avLst/>
          </a:prstGeom>
        </p:spPr>
      </p:pic>
      <p:sp>
        <p:nvSpPr>
          <p:cNvPr id="5" name="TextBox 4"/>
          <p:cNvSpPr txBox="1"/>
          <p:nvPr/>
        </p:nvSpPr>
        <p:spPr>
          <a:xfrm>
            <a:off x="1105231" y="572494"/>
            <a:ext cx="9994790" cy="369332"/>
          </a:xfrm>
          <a:prstGeom prst="rect">
            <a:avLst/>
          </a:prstGeom>
          <a:noFill/>
        </p:spPr>
        <p:txBody>
          <a:bodyPr wrap="square" rtlCol="0">
            <a:spAutoFit/>
          </a:bodyPr>
          <a:lstStyle/>
          <a:p>
            <a:r>
              <a:rPr lang="en-GB" dirty="0" smtClean="0"/>
              <a:t>And the second one, specific to my cancer: Cxbladder (the other two are more general)</a:t>
            </a:r>
            <a:endParaRPr lang="en-GB" dirty="0"/>
          </a:p>
        </p:txBody>
      </p:sp>
    </p:spTree>
    <p:extLst>
      <p:ext uri="{BB962C8B-B14F-4D97-AF65-F5344CB8AC3E}">
        <p14:creationId xmlns:p14="http://schemas.microsoft.com/office/powerpoint/2010/main" val="454743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4F2DA32-BCBA-43C4-A9D0-4BE71CFEBDD1}" type="slidenum">
              <a:rPr lang="en-GB" smtClean="0"/>
              <a:t>2</a:t>
            </a:fld>
            <a:endParaRPr lang="en-GB"/>
          </a:p>
        </p:txBody>
      </p:sp>
      <p:sp>
        <p:nvSpPr>
          <p:cNvPr id="6" name="Rectangle 5"/>
          <p:cNvSpPr/>
          <p:nvPr/>
        </p:nvSpPr>
        <p:spPr>
          <a:xfrm>
            <a:off x="2071185" y="2503132"/>
            <a:ext cx="8790163" cy="553357"/>
          </a:xfrm>
          <a:prstGeom prst="rect">
            <a:avLst/>
          </a:prstGeom>
        </p:spPr>
        <p:txBody>
          <a:bodyPr wrap="none">
            <a:spAutoFit/>
          </a:bodyPr>
          <a:lstStyle/>
          <a:p>
            <a:pPr>
              <a:lnSpc>
                <a:spcPct val="107000"/>
              </a:lnSpc>
              <a:spcAft>
                <a:spcPts val="800"/>
              </a:spcAft>
            </a:pPr>
            <a:r>
              <a:rPr lang="en-GB" sz="2800" dirty="0" smtClean="0">
                <a:effectLst/>
                <a:latin typeface="Calibri" panose="020F0502020204030204" pitchFamily="34" charset="0"/>
                <a:ea typeface="Calibri" panose="020F0502020204030204" pitchFamily="34" charset="0"/>
                <a:cs typeface="Times New Roman" panose="02020603050405020304" pitchFamily="18" charset="0"/>
              </a:rPr>
              <a:t>Why would </a:t>
            </a:r>
            <a:r>
              <a:rPr lang="en-GB" sz="2800" u="sng" dirty="0" smtClean="0">
                <a:effectLst/>
                <a:latin typeface="Calibri" panose="020F0502020204030204" pitchFamily="34" charset="0"/>
                <a:ea typeface="Calibri" panose="020F0502020204030204" pitchFamily="34" charset="0"/>
                <a:cs typeface="Times New Roman" panose="02020603050405020304" pitchFamily="18" charset="0"/>
              </a:rPr>
              <a:t>you</a:t>
            </a:r>
            <a:r>
              <a:rPr lang="en-GB" sz="2800" dirty="0" smtClean="0">
                <a:effectLst/>
                <a:latin typeface="Calibri" panose="020F0502020204030204" pitchFamily="34" charset="0"/>
                <a:ea typeface="Calibri" panose="020F0502020204030204" pitchFamily="34" charset="0"/>
                <a:cs typeface="Times New Roman" panose="02020603050405020304" pitchFamily="18" charset="0"/>
              </a:rPr>
              <a:t> be interested in a cancerousness measure?</a:t>
            </a:r>
            <a:endParaRPr lang="en-GB"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Footer Placeholder 1"/>
          <p:cNvSpPr>
            <a:spLocks noGrp="1"/>
          </p:cNvSpPr>
          <p:nvPr>
            <p:ph type="ftr" sz="quarter" idx="11"/>
          </p:nvPr>
        </p:nvSpPr>
        <p:spPr>
          <a:xfrm>
            <a:off x="214685" y="6356350"/>
            <a:ext cx="10559332" cy="365125"/>
          </a:xfrm>
        </p:spPr>
        <p:txBody>
          <a:bodyPr/>
          <a:lstStyle/>
          <a:p>
            <a:r>
              <a:rPr lang="en-GB" dirty="0" smtClean="0"/>
              <a:t>Daily Measurement of Cancerousness                                                                                                                                              Dr Ian Clements  Cissbury Research Institute</a:t>
            </a:r>
            <a:endParaRPr lang="en-GB" dirty="0"/>
          </a:p>
        </p:txBody>
      </p:sp>
    </p:spTree>
    <p:extLst>
      <p:ext uri="{BB962C8B-B14F-4D97-AF65-F5344CB8AC3E}">
        <p14:creationId xmlns:p14="http://schemas.microsoft.com/office/powerpoint/2010/main" val="11079035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4F2DA32-BCBA-43C4-A9D0-4BE71CFEBDD1}" type="slidenum">
              <a:rPr lang="en-GB" smtClean="0"/>
              <a:t>20</a:t>
            </a:fld>
            <a:endParaRPr lang="en-GB"/>
          </a:p>
        </p:txBody>
      </p:sp>
      <p:sp>
        <p:nvSpPr>
          <p:cNvPr id="4" name="TextBox 3"/>
          <p:cNvSpPr txBox="1"/>
          <p:nvPr/>
        </p:nvSpPr>
        <p:spPr>
          <a:xfrm>
            <a:off x="2130552" y="621792"/>
            <a:ext cx="7571232" cy="1815882"/>
          </a:xfrm>
          <a:prstGeom prst="rect">
            <a:avLst/>
          </a:prstGeom>
          <a:noFill/>
        </p:spPr>
        <p:txBody>
          <a:bodyPr wrap="square" rtlCol="0">
            <a:spAutoFit/>
          </a:bodyPr>
          <a:lstStyle/>
          <a:p>
            <a:r>
              <a:rPr lang="en-GB" sz="2800" dirty="0" smtClean="0"/>
              <a:t>Next, the stats: the correlation between the molecular cancer markers and my cancer markers – of which I found 4: two body composition ones and two urine ones</a:t>
            </a:r>
            <a:endParaRPr lang="en-GB" sz="2800" dirty="0"/>
          </a:p>
        </p:txBody>
      </p:sp>
      <p:pic>
        <p:nvPicPr>
          <p:cNvPr id="5" name="Picture 4"/>
          <p:cNvPicPr>
            <a:picLocks noChangeAspect="1"/>
          </p:cNvPicPr>
          <p:nvPr/>
        </p:nvPicPr>
        <p:blipFill>
          <a:blip r:embed="rId2"/>
          <a:stretch>
            <a:fillRect/>
          </a:stretch>
        </p:blipFill>
        <p:spPr>
          <a:xfrm>
            <a:off x="2340865" y="2600913"/>
            <a:ext cx="7439282" cy="3232960"/>
          </a:xfrm>
          <a:prstGeom prst="rect">
            <a:avLst/>
          </a:prstGeom>
        </p:spPr>
      </p:pic>
      <p:sp>
        <p:nvSpPr>
          <p:cNvPr id="6" name="Footer Placeholder 5"/>
          <p:cNvSpPr>
            <a:spLocks noGrp="1"/>
          </p:cNvSpPr>
          <p:nvPr>
            <p:ph type="ftr" sz="quarter" idx="11"/>
          </p:nvPr>
        </p:nvSpPr>
        <p:spPr>
          <a:xfrm>
            <a:off x="206733" y="6356350"/>
            <a:ext cx="10622943" cy="365125"/>
          </a:xfrm>
        </p:spPr>
        <p:txBody>
          <a:bodyPr/>
          <a:lstStyle/>
          <a:p>
            <a:r>
              <a:rPr lang="en-GB" dirty="0" smtClean="0"/>
              <a:t>Daily Measurement of Cancerousness                                                                                                                                              Dr Ian Clements  Cissbury Research Institute</a:t>
            </a:r>
            <a:endParaRPr lang="en-GB" dirty="0"/>
          </a:p>
        </p:txBody>
      </p:sp>
    </p:spTree>
    <p:extLst>
      <p:ext uri="{BB962C8B-B14F-4D97-AF65-F5344CB8AC3E}">
        <p14:creationId xmlns:p14="http://schemas.microsoft.com/office/powerpoint/2010/main" val="1809446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405517" y="6356350"/>
            <a:ext cx="10273085" cy="365125"/>
          </a:xfrm>
        </p:spPr>
        <p:txBody>
          <a:bodyPr/>
          <a:lstStyle/>
          <a:p>
            <a:r>
              <a:rPr lang="en-GB" dirty="0" smtClean="0"/>
              <a:t>Daily Measurement of Cancerousness                                                                                                                                              Dr Ian Clements  Cissbury Research Institute</a:t>
            </a:r>
            <a:endParaRPr lang="en-GB" dirty="0"/>
          </a:p>
        </p:txBody>
      </p:sp>
      <p:sp>
        <p:nvSpPr>
          <p:cNvPr id="3" name="Slide Number Placeholder 2"/>
          <p:cNvSpPr>
            <a:spLocks noGrp="1"/>
          </p:cNvSpPr>
          <p:nvPr>
            <p:ph type="sldNum" sz="quarter" idx="12"/>
          </p:nvPr>
        </p:nvSpPr>
        <p:spPr/>
        <p:txBody>
          <a:bodyPr/>
          <a:lstStyle/>
          <a:p>
            <a:fld id="{84F2DA32-BCBA-43C4-A9D0-4BE71CFEBDD1}" type="slidenum">
              <a:rPr lang="en-GB" smtClean="0"/>
              <a:t>21</a:t>
            </a:fld>
            <a:endParaRPr lang="en-GB"/>
          </a:p>
        </p:txBody>
      </p:sp>
      <p:sp>
        <p:nvSpPr>
          <p:cNvPr id="5" name="TextBox 4"/>
          <p:cNvSpPr txBox="1"/>
          <p:nvPr/>
        </p:nvSpPr>
        <p:spPr>
          <a:xfrm>
            <a:off x="1160890" y="380414"/>
            <a:ext cx="9517712" cy="369332"/>
          </a:xfrm>
          <a:prstGeom prst="rect">
            <a:avLst/>
          </a:prstGeom>
          <a:noFill/>
        </p:spPr>
        <p:txBody>
          <a:bodyPr wrap="square" rtlCol="0">
            <a:spAutoFit/>
          </a:bodyPr>
          <a:lstStyle/>
          <a:p>
            <a:r>
              <a:rPr lang="en-GB" dirty="0"/>
              <a:t>P</a:t>
            </a:r>
            <a:r>
              <a:rPr lang="en-GB" dirty="0" smtClean="0"/>
              <a:t>lot of Molecular Cancer Marker NMP-22 vs. 2 Day Avg. L-R Leg Fat Difference -74 Days</a:t>
            </a:r>
            <a:endParaRPr lang="en-GB" dirty="0"/>
          </a:p>
        </p:txBody>
      </p:sp>
      <p:sp>
        <p:nvSpPr>
          <p:cNvPr id="6" name="TextBox 5"/>
          <p:cNvSpPr txBox="1"/>
          <p:nvPr/>
        </p:nvSpPr>
        <p:spPr>
          <a:xfrm>
            <a:off x="1160890" y="3027055"/>
            <a:ext cx="9008828" cy="369332"/>
          </a:xfrm>
          <a:prstGeom prst="rect">
            <a:avLst/>
          </a:prstGeom>
          <a:noFill/>
        </p:spPr>
        <p:txBody>
          <a:bodyPr wrap="square" rtlCol="0">
            <a:spAutoFit/>
          </a:bodyPr>
          <a:lstStyle/>
          <a:p>
            <a:r>
              <a:rPr lang="en-GB" dirty="0" smtClean="0"/>
              <a:t>Plot of Molecular Cancer Marker Cxbladder vs. </a:t>
            </a:r>
            <a:r>
              <a:rPr lang="en-GB" dirty="0"/>
              <a:t>2 Day Avg. L-R Leg Fat </a:t>
            </a:r>
            <a:r>
              <a:rPr lang="en-GB" dirty="0" smtClean="0"/>
              <a:t>Difference </a:t>
            </a:r>
            <a:endParaRPr lang="en-GB" dirty="0"/>
          </a:p>
        </p:txBody>
      </p:sp>
      <p:pic>
        <p:nvPicPr>
          <p:cNvPr id="9" name="Picture 8"/>
          <p:cNvPicPr>
            <a:picLocks noChangeAspect="1"/>
          </p:cNvPicPr>
          <p:nvPr/>
        </p:nvPicPr>
        <p:blipFill>
          <a:blip r:embed="rId2"/>
          <a:stretch>
            <a:fillRect/>
          </a:stretch>
        </p:blipFill>
        <p:spPr>
          <a:xfrm>
            <a:off x="1510748" y="3529167"/>
            <a:ext cx="7278925" cy="2198922"/>
          </a:xfrm>
          <a:prstGeom prst="rect">
            <a:avLst/>
          </a:prstGeom>
        </p:spPr>
      </p:pic>
      <p:pic>
        <p:nvPicPr>
          <p:cNvPr id="11" name="Picture 10"/>
          <p:cNvPicPr>
            <a:picLocks noChangeAspect="1"/>
          </p:cNvPicPr>
          <p:nvPr/>
        </p:nvPicPr>
        <p:blipFill>
          <a:blip r:embed="rId3"/>
          <a:stretch>
            <a:fillRect/>
          </a:stretch>
        </p:blipFill>
        <p:spPr>
          <a:xfrm>
            <a:off x="1510748" y="749746"/>
            <a:ext cx="7330609" cy="2144529"/>
          </a:xfrm>
          <a:prstGeom prst="rect">
            <a:avLst/>
          </a:prstGeom>
        </p:spPr>
      </p:pic>
    </p:spTree>
    <p:extLst>
      <p:ext uri="{BB962C8B-B14F-4D97-AF65-F5344CB8AC3E}">
        <p14:creationId xmlns:p14="http://schemas.microsoft.com/office/powerpoint/2010/main" val="14727171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286246" y="6356350"/>
            <a:ext cx="10296939" cy="365125"/>
          </a:xfrm>
        </p:spPr>
        <p:txBody>
          <a:bodyPr/>
          <a:lstStyle/>
          <a:p>
            <a:r>
              <a:rPr lang="en-GB" dirty="0" smtClean="0"/>
              <a:t>Daily Measurement of Cancerousness                                                                                                                                              Dr Ian Clements  Cissbury Research Institute</a:t>
            </a:r>
            <a:endParaRPr lang="en-GB" dirty="0"/>
          </a:p>
        </p:txBody>
      </p:sp>
      <p:sp>
        <p:nvSpPr>
          <p:cNvPr id="3" name="Slide Number Placeholder 2"/>
          <p:cNvSpPr>
            <a:spLocks noGrp="1"/>
          </p:cNvSpPr>
          <p:nvPr>
            <p:ph type="sldNum" sz="quarter" idx="12"/>
          </p:nvPr>
        </p:nvSpPr>
        <p:spPr/>
        <p:txBody>
          <a:bodyPr/>
          <a:lstStyle/>
          <a:p>
            <a:fld id="{84F2DA32-BCBA-43C4-A9D0-4BE71CFEBDD1}" type="slidenum">
              <a:rPr lang="en-GB" smtClean="0"/>
              <a:t>22</a:t>
            </a:fld>
            <a:endParaRPr lang="en-GB"/>
          </a:p>
        </p:txBody>
      </p:sp>
      <p:sp>
        <p:nvSpPr>
          <p:cNvPr id="4" name="TextBox 3"/>
          <p:cNvSpPr txBox="1"/>
          <p:nvPr/>
        </p:nvSpPr>
        <p:spPr>
          <a:xfrm>
            <a:off x="2369489" y="755374"/>
            <a:ext cx="7673008" cy="5816977"/>
          </a:xfrm>
          <a:prstGeom prst="rect">
            <a:avLst/>
          </a:prstGeom>
          <a:noFill/>
        </p:spPr>
        <p:txBody>
          <a:bodyPr wrap="square" rtlCol="0">
            <a:spAutoFit/>
          </a:bodyPr>
          <a:lstStyle/>
          <a:p>
            <a:r>
              <a:rPr lang="en-GB" sz="2800" dirty="0" smtClean="0"/>
              <a:t>The take-home message from the previous table is that there are easy surrogates to the molecular biomarkers, that are both available to the patient and could be done daily, and can be done </a:t>
            </a:r>
            <a:r>
              <a:rPr lang="en-GB" sz="2800" dirty="0" err="1" smtClean="0"/>
              <a:t>inbetween</a:t>
            </a:r>
            <a:r>
              <a:rPr lang="en-GB" sz="2800" dirty="0" smtClean="0"/>
              <a:t> times for self-assessment</a:t>
            </a:r>
          </a:p>
          <a:p>
            <a:endParaRPr lang="en-GB" sz="2800" dirty="0"/>
          </a:p>
          <a:p>
            <a:r>
              <a:rPr lang="en-GB" sz="2800" dirty="0" smtClean="0"/>
              <a:t>That of the fat difference of the legs is the one I think is credible, easy, repeatable, and a continuous metric usable for data analysis. However, neither my biomarkers nor the molecular ones are a substitute for the traditional assessments that the medical professionals do.</a:t>
            </a:r>
          </a:p>
          <a:p>
            <a:endParaRPr lang="en-GB" dirty="0"/>
          </a:p>
          <a:p>
            <a:endParaRPr lang="en-GB" dirty="0"/>
          </a:p>
        </p:txBody>
      </p:sp>
    </p:spTree>
    <p:extLst>
      <p:ext uri="{BB962C8B-B14F-4D97-AF65-F5344CB8AC3E}">
        <p14:creationId xmlns:p14="http://schemas.microsoft.com/office/powerpoint/2010/main" val="16063185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8052" y="6356350"/>
            <a:ext cx="10360550" cy="365125"/>
          </a:xfrm>
        </p:spPr>
        <p:txBody>
          <a:bodyPr/>
          <a:lstStyle/>
          <a:p>
            <a:r>
              <a:rPr lang="en-GB" dirty="0" smtClean="0"/>
              <a:t>Daily Measurement of Cancerousness                                                                                                                                              Dr Ian Clements  Cissbury Research Institute</a:t>
            </a:r>
            <a:endParaRPr lang="en-GB" dirty="0"/>
          </a:p>
        </p:txBody>
      </p:sp>
      <p:sp>
        <p:nvSpPr>
          <p:cNvPr id="3" name="Slide Number Placeholder 2"/>
          <p:cNvSpPr>
            <a:spLocks noGrp="1"/>
          </p:cNvSpPr>
          <p:nvPr>
            <p:ph type="sldNum" sz="quarter" idx="12"/>
          </p:nvPr>
        </p:nvSpPr>
        <p:spPr/>
        <p:txBody>
          <a:bodyPr/>
          <a:lstStyle/>
          <a:p>
            <a:fld id="{84F2DA32-BCBA-43C4-A9D0-4BE71CFEBDD1}" type="slidenum">
              <a:rPr lang="en-GB" smtClean="0"/>
              <a:t>23</a:t>
            </a:fld>
            <a:endParaRPr lang="en-GB"/>
          </a:p>
        </p:txBody>
      </p:sp>
      <p:sp>
        <p:nvSpPr>
          <p:cNvPr id="4" name="TextBox 3"/>
          <p:cNvSpPr txBox="1"/>
          <p:nvPr/>
        </p:nvSpPr>
        <p:spPr>
          <a:xfrm>
            <a:off x="1272209" y="532736"/>
            <a:ext cx="8571506" cy="5262979"/>
          </a:xfrm>
          <a:prstGeom prst="rect">
            <a:avLst/>
          </a:prstGeom>
          <a:noFill/>
        </p:spPr>
        <p:txBody>
          <a:bodyPr wrap="square" rtlCol="0">
            <a:spAutoFit/>
          </a:bodyPr>
          <a:lstStyle/>
          <a:p>
            <a:r>
              <a:rPr lang="en-GB" sz="2800" dirty="0" smtClean="0"/>
              <a:t>Please note:</a:t>
            </a:r>
          </a:p>
          <a:p>
            <a:endParaRPr lang="en-GB" sz="2800" dirty="0"/>
          </a:p>
          <a:p>
            <a:r>
              <a:rPr lang="en-GB" sz="2800" dirty="0" smtClean="0"/>
              <a:t>This is not a substitute for the consulting with medical experts – it is something to use </a:t>
            </a:r>
            <a:r>
              <a:rPr lang="en-GB" sz="2800" dirty="0" err="1" smtClean="0"/>
              <a:t>inbetween</a:t>
            </a:r>
            <a:r>
              <a:rPr lang="en-GB" sz="2800" dirty="0" smtClean="0"/>
              <a:t> visits to them</a:t>
            </a:r>
          </a:p>
          <a:p>
            <a:endParaRPr lang="en-GB" sz="2800" dirty="0"/>
          </a:p>
          <a:p>
            <a:r>
              <a:rPr lang="en-GB" sz="2800" dirty="0" smtClean="0"/>
              <a:t>My theory is not yet proven – tho’ there’s a lot of supportive research (see </a:t>
            </a:r>
            <a:r>
              <a:rPr lang="en-GB" sz="2800" dirty="0"/>
              <a:t>my blog - www.bladdercancerfight.blogspot.co.uk)</a:t>
            </a:r>
            <a:endParaRPr lang="en-GB" sz="2800" dirty="0" smtClean="0"/>
          </a:p>
          <a:p>
            <a:endParaRPr lang="en-GB" sz="2800" dirty="0"/>
          </a:p>
          <a:p>
            <a:r>
              <a:rPr lang="en-GB" sz="2800" dirty="0" smtClean="0"/>
              <a:t>This out-of-balanceness may turn out to be a general health measure – something like a thermometer, and so have wider application</a:t>
            </a:r>
            <a:endParaRPr lang="en-GB" sz="2800" dirty="0"/>
          </a:p>
        </p:txBody>
      </p:sp>
    </p:spTree>
    <p:extLst>
      <p:ext uri="{BB962C8B-B14F-4D97-AF65-F5344CB8AC3E}">
        <p14:creationId xmlns:p14="http://schemas.microsoft.com/office/powerpoint/2010/main" val="36485609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421419" y="6356350"/>
            <a:ext cx="10241280" cy="365125"/>
          </a:xfrm>
        </p:spPr>
        <p:txBody>
          <a:bodyPr/>
          <a:lstStyle/>
          <a:p>
            <a:r>
              <a:rPr lang="en-GB" dirty="0" smtClean="0"/>
              <a:t>Daily Measurement of Cancerousness                                                                                                                                              Dr Ian Clements  Cissbury Research Institute</a:t>
            </a:r>
            <a:endParaRPr lang="en-GB" dirty="0"/>
          </a:p>
        </p:txBody>
      </p:sp>
      <p:sp>
        <p:nvSpPr>
          <p:cNvPr id="3" name="Slide Number Placeholder 2"/>
          <p:cNvSpPr>
            <a:spLocks noGrp="1"/>
          </p:cNvSpPr>
          <p:nvPr>
            <p:ph type="sldNum" sz="quarter" idx="12"/>
          </p:nvPr>
        </p:nvSpPr>
        <p:spPr/>
        <p:txBody>
          <a:bodyPr/>
          <a:lstStyle/>
          <a:p>
            <a:fld id="{84F2DA32-BCBA-43C4-A9D0-4BE71CFEBDD1}" type="slidenum">
              <a:rPr lang="en-GB" smtClean="0"/>
              <a:t>24</a:t>
            </a:fld>
            <a:endParaRPr lang="en-GB"/>
          </a:p>
        </p:txBody>
      </p:sp>
      <p:sp>
        <p:nvSpPr>
          <p:cNvPr id="4" name="TextBox 3"/>
          <p:cNvSpPr txBox="1"/>
          <p:nvPr/>
        </p:nvSpPr>
        <p:spPr>
          <a:xfrm>
            <a:off x="1953370" y="1494845"/>
            <a:ext cx="8285259" cy="3539430"/>
          </a:xfrm>
          <a:prstGeom prst="rect">
            <a:avLst/>
          </a:prstGeom>
          <a:noFill/>
        </p:spPr>
        <p:txBody>
          <a:bodyPr wrap="square" rtlCol="0">
            <a:spAutoFit/>
          </a:bodyPr>
          <a:lstStyle/>
          <a:p>
            <a:pPr algn="ctr"/>
            <a:r>
              <a:rPr lang="en-GB" sz="3200" dirty="0" smtClean="0"/>
              <a:t>Finally</a:t>
            </a:r>
          </a:p>
          <a:p>
            <a:endParaRPr lang="en-GB" sz="3200" dirty="0"/>
          </a:p>
          <a:p>
            <a:r>
              <a:rPr lang="en-GB" sz="3200" dirty="0" smtClean="0"/>
              <a:t>Self-monitoring with a body composition monitor is a useful tool for assessing cancer  progress between doctor visits, potentially allowing lifestyle relationships with it to be explored.</a:t>
            </a:r>
            <a:endParaRPr lang="en-GB" sz="3200" dirty="0"/>
          </a:p>
        </p:txBody>
      </p:sp>
    </p:spTree>
    <p:extLst>
      <p:ext uri="{BB962C8B-B14F-4D97-AF65-F5344CB8AC3E}">
        <p14:creationId xmlns:p14="http://schemas.microsoft.com/office/powerpoint/2010/main" val="2838365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4F2DA32-BCBA-43C4-A9D0-4BE71CFEBDD1}" type="slidenum">
              <a:rPr lang="en-GB" smtClean="0"/>
              <a:t>3</a:t>
            </a:fld>
            <a:endParaRPr lang="en-GB"/>
          </a:p>
        </p:txBody>
      </p:sp>
      <p:sp>
        <p:nvSpPr>
          <p:cNvPr id="4" name="Rectangle 3"/>
          <p:cNvSpPr/>
          <p:nvPr/>
        </p:nvSpPr>
        <p:spPr>
          <a:xfrm>
            <a:off x="1908313" y="1708002"/>
            <a:ext cx="9032682" cy="1577996"/>
          </a:xfrm>
          <a:prstGeom prst="rect">
            <a:avLst/>
          </a:prstGeom>
        </p:spPr>
        <p:txBody>
          <a:bodyPr wrap="square">
            <a:spAutoFit/>
          </a:bodyPr>
          <a:lstStyle/>
          <a:p>
            <a:pPr algn="ctr">
              <a:lnSpc>
                <a:spcPct val="107000"/>
              </a:lnSpc>
              <a:spcAft>
                <a:spcPts val="800"/>
              </a:spcAft>
            </a:pPr>
            <a:r>
              <a:rPr lang="en-GB" sz="2800" dirty="0" smtClean="0">
                <a:effectLst/>
                <a:latin typeface="Calibri" panose="020F0502020204030204" pitchFamily="34" charset="0"/>
                <a:ea typeface="Calibri" panose="020F0502020204030204" pitchFamily="34" charset="0"/>
                <a:cs typeface="Times New Roman" panose="02020603050405020304" pitchFamily="18" charset="0"/>
              </a:rPr>
              <a:t>Why would </a:t>
            </a:r>
            <a:r>
              <a:rPr lang="en-GB" sz="2800" u="sng" dirty="0" smtClean="0">
                <a:effectLst/>
                <a:latin typeface="Calibri" panose="020F0502020204030204" pitchFamily="34" charset="0"/>
                <a:ea typeface="Calibri" panose="020F0502020204030204" pitchFamily="34" charset="0"/>
                <a:cs typeface="Times New Roman" panose="02020603050405020304" pitchFamily="18" charset="0"/>
              </a:rPr>
              <a:t>you</a:t>
            </a:r>
            <a:r>
              <a:rPr lang="en-GB" sz="2800" dirty="0" smtClean="0">
                <a:effectLst/>
                <a:latin typeface="Calibri" panose="020F0502020204030204" pitchFamily="34" charset="0"/>
                <a:ea typeface="Calibri" panose="020F0502020204030204" pitchFamily="34" charset="0"/>
                <a:cs typeface="Times New Roman" panose="02020603050405020304" pitchFamily="18" charset="0"/>
              </a:rPr>
              <a:t> be interested in a cancerousness measure?</a:t>
            </a:r>
          </a:p>
          <a:p>
            <a:pPr algn="ctr">
              <a:lnSpc>
                <a:spcPct val="107000"/>
              </a:lnSpc>
              <a:spcAft>
                <a:spcPts val="800"/>
              </a:spcAft>
            </a:pPr>
            <a:r>
              <a:rPr lang="en-GB" sz="2800" dirty="0"/>
              <a:t>47% of people will be diagnosed with cancer at some time in their lives by </a:t>
            </a:r>
            <a:r>
              <a:rPr lang="en-GB" sz="2800" dirty="0" smtClean="0"/>
              <a:t>2020</a:t>
            </a:r>
            <a:endParaRPr lang="en-GB"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Footer Placeholder 5"/>
          <p:cNvSpPr>
            <a:spLocks noGrp="1"/>
          </p:cNvSpPr>
          <p:nvPr>
            <p:ph type="ftr" sz="quarter" idx="11"/>
          </p:nvPr>
        </p:nvSpPr>
        <p:spPr>
          <a:xfrm>
            <a:off x="341906" y="6356350"/>
            <a:ext cx="10471868" cy="365125"/>
          </a:xfrm>
        </p:spPr>
        <p:txBody>
          <a:bodyPr/>
          <a:lstStyle/>
          <a:p>
            <a:r>
              <a:rPr lang="en-GB" dirty="0" smtClean="0"/>
              <a:t>Daily Measurement of Cancerousness                                                                                                                                              Dr Ian Clements  Cissbury Research Institute</a:t>
            </a:r>
            <a:endParaRPr lang="en-GB" dirty="0"/>
          </a:p>
        </p:txBody>
      </p:sp>
    </p:spTree>
    <p:extLst>
      <p:ext uri="{BB962C8B-B14F-4D97-AF65-F5344CB8AC3E}">
        <p14:creationId xmlns:p14="http://schemas.microsoft.com/office/powerpoint/2010/main" val="41911080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4F2DA32-BCBA-43C4-A9D0-4BE71CFEBDD1}" type="slidenum">
              <a:rPr lang="en-GB" smtClean="0"/>
              <a:t>4</a:t>
            </a:fld>
            <a:endParaRPr lang="en-GB"/>
          </a:p>
        </p:txBody>
      </p:sp>
      <p:sp>
        <p:nvSpPr>
          <p:cNvPr id="4" name="Rectangle 3"/>
          <p:cNvSpPr/>
          <p:nvPr/>
        </p:nvSpPr>
        <p:spPr>
          <a:xfrm>
            <a:off x="1224501" y="1487564"/>
            <a:ext cx="9072438" cy="2141612"/>
          </a:xfrm>
          <a:prstGeom prst="rect">
            <a:avLst/>
          </a:prstGeom>
        </p:spPr>
        <p:txBody>
          <a:bodyPr wrap="square">
            <a:spAutoFit/>
          </a:bodyPr>
          <a:lstStyle/>
          <a:p>
            <a:pPr algn="ctr">
              <a:lnSpc>
                <a:spcPct val="107000"/>
              </a:lnSpc>
              <a:spcAft>
                <a:spcPts val="800"/>
              </a:spcAft>
            </a:pPr>
            <a:r>
              <a:rPr lang="en-GB" sz="2800" dirty="0" smtClean="0">
                <a:effectLst/>
                <a:latin typeface="Calibri" panose="020F0502020204030204" pitchFamily="34" charset="0"/>
                <a:ea typeface="Calibri" panose="020F0502020204030204" pitchFamily="34" charset="0"/>
                <a:cs typeface="Times New Roman" panose="02020603050405020304" pitchFamily="18" charset="0"/>
              </a:rPr>
              <a:t>Why would </a:t>
            </a:r>
            <a:r>
              <a:rPr lang="en-GB" sz="2800" u="sng" dirty="0" smtClean="0">
                <a:effectLst/>
                <a:latin typeface="Calibri" panose="020F0502020204030204" pitchFamily="34" charset="0"/>
                <a:ea typeface="Calibri" panose="020F0502020204030204" pitchFamily="34" charset="0"/>
                <a:cs typeface="Times New Roman" panose="02020603050405020304" pitchFamily="18" charset="0"/>
              </a:rPr>
              <a:t>you</a:t>
            </a:r>
            <a:r>
              <a:rPr lang="en-GB" sz="2800" dirty="0" smtClean="0">
                <a:effectLst/>
                <a:latin typeface="Calibri" panose="020F0502020204030204" pitchFamily="34" charset="0"/>
                <a:ea typeface="Calibri" panose="020F0502020204030204" pitchFamily="34" charset="0"/>
                <a:cs typeface="Times New Roman" panose="02020603050405020304" pitchFamily="18" charset="0"/>
              </a:rPr>
              <a:t> be interested in a cancerousness measure?</a:t>
            </a:r>
          </a:p>
          <a:p>
            <a:pPr algn="ctr">
              <a:lnSpc>
                <a:spcPct val="107000"/>
              </a:lnSpc>
              <a:spcAft>
                <a:spcPts val="800"/>
              </a:spcAft>
            </a:pPr>
            <a:r>
              <a:rPr lang="en-GB" sz="2800" dirty="0" smtClean="0"/>
              <a:t>47% of people will be diagnosed with cancer at some time in their lives by 2020</a:t>
            </a:r>
          </a:p>
          <a:p>
            <a:pPr algn="ctr">
              <a:lnSpc>
                <a:spcPct val="107000"/>
              </a:lnSpc>
              <a:spcAft>
                <a:spcPts val="800"/>
              </a:spcAft>
            </a:pPr>
            <a:r>
              <a:rPr lang="en-GB" sz="2800" dirty="0"/>
              <a:t>30% will die of it</a:t>
            </a:r>
            <a:endParaRPr lang="en-GB"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Footer Placeholder 4"/>
          <p:cNvSpPr>
            <a:spLocks noGrp="1"/>
          </p:cNvSpPr>
          <p:nvPr>
            <p:ph type="ftr" sz="quarter" idx="11"/>
          </p:nvPr>
        </p:nvSpPr>
        <p:spPr>
          <a:xfrm>
            <a:off x="262393" y="6356350"/>
            <a:ext cx="10400306" cy="365125"/>
          </a:xfrm>
        </p:spPr>
        <p:txBody>
          <a:bodyPr/>
          <a:lstStyle/>
          <a:p>
            <a:r>
              <a:rPr lang="en-GB" dirty="0" smtClean="0"/>
              <a:t>Daily Measurement of Cancerousness                                                                                                                                              Dr Ian Clements  Cissbury Research Institute</a:t>
            </a:r>
            <a:endParaRPr lang="en-GB" dirty="0"/>
          </a:p>
        </p:txBody>
      </p:sp>
    </p:spTree>
    <p:extLst>
      <p:ext uri="{BB962C8B-B14F-4D97-AF65-F5344CB8AC3E}">
        <p14:creationId xmlns:p14="http://schemas.microsoft.com/office/powerpoint/2010/main" val="24876053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4F2DA32-BCBA-43C4-A9D0-4BE71CFEBDD1}" type="slidenum">
              <a:rPr lang="en-GB" smtClean="0"/>
              <a:t>5</a:t>
            </a:fld>
            <a:endParaRPr lang="en-GB"/>
          </a:p>
        </p:txBody>
      </p:sp>
      <p:sp>
        <p:nvSpPr>
          <p:cNvPr id="4" name="Rectangle 3"/>
          <p:cNvSpPr/>
          <p:nvPr/>
        </p:nvSpPr>
        <p:spPr>
          <a:xfrm>
            <a:off x="1288111" y="1407355"/>
            <a:ext cx="9151952" cy="2705228"/>
          </a:xfrm>
          <a:prstGeom prst="rect">
            <a:avLst/>
          </a:prstGeom>
        </p:spPr>
        <p:txBody>
          <a:bodyPr wrap="square">
            <a:spAutoFit/>
          </a:bodyPr>
          <a:lstStyle/>
          <a:p>
            <a:pPr algn="ctr">
              <a:lnSpc>
                <a:spcPct val="107000"/>
              </a:lnSpc>
              <a:spcAft>
                <a:spcPts val="800"/>
              </a:spcAft>
            </a:pPr>
            <a:r>
              <a:rPr lang="en-GB" sz="2800" dirty="0" smtClean="0">
                <a:effectLst/>
                <a:latin typeface="Calibri" panose="020F0502020204030204" pitchFamily="34" charset="0"/>
                <a:ea typeface="Calibri" panose="020F0502020204030204" pitchFamily="34" charset="0"/>
                <a:cs typeface="Times New Roman" panose="02020603050405020304" pitchFamily="18" charset="0"/>
              </a:rPr>
              <a:t>Why would </a:t>
            </a:r>
            <a:r>
              <a:rPr lang="en-GB" sz="2800" u="sng" dirty="0" smtClean="0">
                <a:effectLst/>
                <a:latin typeface="Calibri" panose="020F0502020204030204" pitchFamily="34" charset="0"/>
                <a:ea typeface="Calibri" panose="020F0502020204030204" pitchFamily="34" charset="0"/>
                <a:cs typeface="Times New Roman" panose="02020603050405020304" pitchFamily="18" charset="0"/>
              </a:rPr>
              <a:t>you</a:t>
            </a:r>
            <a:r>
              <a:rPr lang="en-GB" sz="2800" dirty="0" smtClean="0">
                <a:effectLst/>
                <a:latin typeface="Calibri" panose="020F0502020204030204" pitchFamily="34" charset="0"/>
                <a:ea typeface="Calibri" panose="020F0502020204030204" pitchFamily="34" charset="0"/>
                <a:cs typeface="Times New Roman" panose="02020603050405020304" pitchFamily="18" charset="0"/>
              </a:rPr>
              <a:t> be interested in a cancerousness measure?</a:t>
            </a:r>
          </a:p>
          <a:p>
            <a:pPr algn="ctr">
              <a:lnSpc>
                <a:spcPct val="107000"/>
              </a:lnSpc>
              <a:spcAft>
                <a:spcPts val="800"/>
              </a:spcAft>
            </a:pPr>
            <a:r>
              <a:rPr lang="en-GB" sz="2800" dirty="0" smtClean="0"/>
              <a:t>47% of people will be diagnosed with cancer at some time in their lives by 2020</a:t>
            </a:r>
          </a:p>
          <a:p>
            <a:pPr algn="ctr">
              <a:lnSpc>
                <a:spcPct val="107000"/>
              </a:lnSpc>
              <a:spcAft>
                <a:spcPts val="800"/>
              </a:spcAft>
            </a:pPr>
            <a:r>
              <a:rPr lang="en-GB" sz="2800" dirty="0" smtClean="0"/>
              <a:t>30% will die of it</a:t>
            </a:r>
          </a:p>
          <a:p>
            <a:pPr algn="ctr">
              <a:lnSpc>
                <a:spcPct val="107000"/>
              </a:lnSpc>
              <a:spcAft>
                <a:spcPts val="800"/>
              </a:spcAft>
            </a:pPr>
            <a:r>
              <a:rPr lang="en-GB" sz="2800" dirty="0"/>
              <a:t>survivors will live many years with it</a:t>
            </a:r>
            <a:endParaRPr lang="en-GB"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Footer Placeholder 4"/>
          <p:cNvSpPr>
            <a:spLocks noGrp="1"/>
          </p:cNvSpPr>
          <p:nvPr>
            <p:ph type="ftr" sz="quarter" idx="11"/>
          </p:nvPr>
        </p:nvSpPr>
        <p:spPr>
          <a:xfrm>
            <a:off x="214685" y="6356350"/>
            <a:ext cx="10352598" cy="365125"/>
          </a:xfrm>
        </p:spPr>
        <p:txBody>
          <a:bodyPr/>
          <a:lstStyle/>
          <a:p>
            <a:r>
              <a:rPr lang="en-GB" dirty="0" smtClean="0"/>
              <a:t>Daily Measurement of Cancerousness                                                                                                                                              Dr Ian Clements  Cissbury Research Institute</a:t>
            </a:r>
            <a:endParaRPr lang="en-GB" dirty="0"/>
          </a:p>
        </p:txBody>
      </p:sp>
    </p:spTree>
    <p:extLst>
      <p:ext uri="{BB962C8B-B14F-4D97-AF65-F5344CB8AC3E}">
        <p14:creationId xmlns:p14="http://schemas.microsoft.com/office/powerpoint/2010/main" val="20938168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4F2DA32-BCBA-43C4-A9D0-4BE71CFEBDD1}" type="slidenum">
              <a:rPr lang="en-GB" smtClean="0"/>
              <a:t>6</a:t>
            </a:fld>
            <a:endParaRPr lang="en-GB"/>
          </a:p>
        </p:txBody>
      </p:sp>
      <p:sp>
        <p:nvSpPr>
          <p:cNvPr id="4" name="TextBox 3"/>
          <p:cNvSpPr txBox="1"/>
          <p:nvPr/>
        </p:nvSpPr>
        <p:spPr>
          <a:xfrm>
            <a:off x="914400" y="1526650"/>
            <a:ext cx="9716494" cy="523220"/>
          </a:xfrm>
          <a:prstGeom prst="rect">
            <a:avLst/>
          </a:prstGeom>
          <a:noFill/>
        </p:spPr>
        <p:txBody>
          <a:bodyPr wrap="square" rtlCol="0">
            <a:spAutoFit/>
          </a:bodyPr>
          <a:lstStyle/>
          <a:p>
            <a:pPr algn="ctr"/>
            <a:r>
              <a:rPr lang="en-GB" sz="2800" dirty="0" smtClean="0"/>
              <a:t>So it may be of interest to know if you are getting better or worse</a:t>
            </a:r>
            <a:endParaRPr lang="en-GB" sz="2800" dirty="0"/>
          </a:p>
        </p:txBody>
      </p:sp>
      <p:sp>
        <p:nvSpPr>
          <p:cNvPr id="5" name="Footer Placeholder 4"/>
          <p:cNvSpPr>
            <a:spLocks noGrp="1"/>
          </p:cNvSpPr>
          <p:nvPr>
            <p:ph type="ftr" sz="quarter" idx="11"/>
          </p:nvPr>
        </p:nvSpPr>
        <p:spPr>
          <a:xfrm>
            <a:off x="286247" y="6356350"/>
            <a:ext cx="10225377" cy="365125"/>
          </a:xfrm>
        </p:spPr>
        <p:txBody>
          <a:bodyPr/>
          <a:lstStyle/>
          <a:p>
            <a:r>
              <a:rPr lang="en-GB" dirty="0" smtClean="0"/>
              <a:t>Daily Measurement of Cancerousness                                                                                                                                              Dr Ian Clements  Cissbury Research Institute</a:t>
            </a:r>
            <a:endParaRPr lang="en-GB" dirty="0"/>
          </a:p>
        </p:txBody>
      </p:sp>
    </p:spTree>
    <p:extLst>
      <p:ext uri="{BB962C8B-B14F-4D97-AF65-F5344CB8AC3E}">
        <p14:creationId xmlns:p14="http://schemas.microsoft.com/office/powerpoint/2010/main" val="32892382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4F2DA32-BCBA-43C4-A9D0-4BE71CFEBDD1}" type="slidenum">
              <a:rPr lang="en-GB" smtClean="0"/>
              <a:t>7</a:t>
            </a:fld>
            <a:endParaRPr lang="en-GB"/>
          </a:p>
        </p:txBody>
      </p:sp>
      <p:sp>
        <p:nvSpPr>
          <p:cNvPr id="4" name="Rectangle 3"/>
          <p:cNvSpPr/>
          <p:nvPr/>
        </p:nvSpPr>
        <p:spPr>
          <a:xfrm>
            <a:off x="1184744" y="2374315"/>
            <a:ext cx="9652884" cy="954107"/>
          </a:xfrm>
          <a:prstGeom prst="rect">
            <a:avLst/>
          </a:prstGeom>
        </p:spPr>
        <p:txBody>
          <a:bodyPr wrap="square">
            <a:spAutoFit/>
          </a:bodyPr>
          <a:lstStyle/>
          <a:p>
            <a:pPr algn="ctr"/>
            <a:r>
              <a:rPr lang="en-GB" sz="2800" dirty="0" smtClean="0"/>
              <a:t>So it may be of interest to know if you are getting better or worse now and then</a:t>
            </a:r>
            <a:endParaRPr lang="en-GB" sz="2800" dirty="0"/>
          </a:p>
        </p:txBody>
      </p:sp>
      <p:sp>
        <p:nvSpPr>
          <p:cNvPr id="5" name="Footer Placeholder 4"/>
          <p:cNvSpPr>
            <a:spLocks noGrp="1"/>
          </p:cNvSpPr>
          <p:nvPr>
            <p:ph type="ftr" sz="quarter" idx="11"/>
          </p:nvPr>
        </p:nvSpPr>
        <p:spPr>
          <a:xfrm>
            <a:off x="262393" y="6356350"/>
            <a:ext cx="10392355" cy="365125"/>
          </a:xfrm>
        </p:spPr>
        <p:txBody>
          <a:bodyPr/>
          <a:lstStyle/>
          <a:p>
            <a:r>
              <a:rPr lang="en-GB" dirty="0" smtClean="0"/>
              <a:t>Daily Measurement of Cancerousness                                                                                                                                              Dr Ian Clements  Cissbury Research Institute</a:t>
            </a:r>
            <a:endParaRPr lang="en-GB" dirty="0"/>
          </a:p>
        </p:txBody>
      </p:sp>
    </p:spTree>
    <p:extLst>
      <p:ext uri="{BB962C8B-B14F-4D97-AF65-F5344CB8AC3E}">
        <p14:creationId xmlns:p14="http://schemas.microsoft.com/office/powerpoint/2010/main" val="29227556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4F2DA32-BCBA-43C4-A9D0-4BE71CFEBDD1}" type="slidenum">
              <a:rPr lang="en-GB" smtClean="0"/>
              <a:t>8</a:t>
            </a:fld>
            <a:endParaRPr lang="en-GB"/>
          </a:p>
        </p:txBody>
      </p:sp>
      <p:sp>
        <p:nvSpPr>
          <p:cNvPr id="4" name="TextBox 3"/>
          <p:cNvSpPr txBox="1"/>
          <p:nvPr/>
        </p:nvSpPr>
        <p:spPr>
          <a:xfrm>
            <a:off x="1804946" y="1701579"/>
            <a:ext cx="9159903" cy="3539430"/>
          </a:xfrm>
          <a:prstGeom prst="rect">
            <a:avLst/>
          </a:prstGeom>
          <a:noFill/>
        </p:spPr>
        <p:txBody>
          <a:bodyPr wrap="square" rtlCol="0">
            <a:spAutoFit/>
          </a:bodyPr>
          <a:lstStyle/>
          <a:p>
            <a:pPr algn="ctr"/>
            <a:r>
              <a:rPr lang="en-GB" sz="2800" dirty="0" smtClean="0"/>
              <a:t>Alas, the doctors will only be able to tell you when it is changed big time</a:t>
            </a:r>
          </a:p>
          <a:p>
            <a:pPr algn="ctr"/>
            <a:endParaRPr lang="en-GB" sz="2800" dirty="0"/>
          </a:p>
          <a:p>
            <a:pPr algn="ctr"/>
            <a:r>
              <a:rPr lang="en-GB" sz="2800" dirty="0" smtClean="0"/>
              <a:t>“The lumps are bigger”</a:t>
            </a:r>
          </a:p>
          <a:p>
            <a:pPr algn="ctr"/>
            <a:endParaRPr lang="en-GB" sz="2800" dirty="0"/>
          </a:p>
          <a:p>
            <a:pPr algn="ctr"/>
            <a:r>
              <a:rPr lang="en-GB" sz="2800" dirty="0" smtClean="0"/>
              <a:t>“The shadows are smaller”</a:t>
            </a:r>
          </a:p>
          <a:p>
            <a:pPr algn="ctr"/>
            <a:endParaRPr lang="en-GB" sz="2800" dirty="0"/>
          </a:p>
          <a:p>
            <a:pPr algn="ctr"/>
            <a:r>
              <a:rPr lang="en-GB" sz="2800" dirty="0" smtClean="0"/>
              <a:t>Than 3/6/12 months ago</a:t>
            </a:r>
            <a:endParaRPr lang="en-GB" sz="2800" dirty="0"/>
          </a:p>
        </p:txBody>
      </p:sp>
      <p:sp>
        <p:nvSpPr>
          <p:cNvPr id="5" name="Footer Placeholder 4"/>
          <p:cNvSpPr>
            <a:spLocks noGrp="1"/>
          </p:cNvSpPr>
          <p:nvPr>
            <p:ph type="ftr" sz="quarter" idx="11"/>
          </p:nvPr>
        </p:nvSpPr>
        <p:spPr>
          <a:xfrm>
            <a:off x="222637" y="6356350"/>
            <a:ext cx="10225377" cy="365125"/>
          </a:xfrm>
        </p:spPr>
        <p:txBody>
          <a:bodyPr/>
          <a:lstStyle/>
          <a:p>
            <a:r>
              <a:rPr lang="en-GB" dirty="0" smtClean="0"/>
              <a:t>Daily Measurement of Cancerousness                                                                                                                                              Dr Ian Clements  Cissbury Research Institute</a:t>
            </a:r>
            <a:endParaRPr lang="en-GB" dirty="0"/>
          </a:p>
        </p:txBody>
      </p:sp>
    </p:spTree>
    <p:extLst>
      <p:ext uri="{BB962C8B-B14F-4D97-AF65-F5344CB8AC3E}">
        <p14:creationId xmlns:p14="http://schemas.microsoft.com/office/powerpoint/2010/main" val="39148784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4F2DA32-BCBA-43C4-A9D0-4BE71CFEBDD1}" type="slidenum">
              <a:rPr lang="en-GB" smtClean="0"/>
              <a:t>9</a:t>
            </a:fld>
            <a:endParaRPr lang="en-GB"/>
          </a:p>
        </p:txBody>
      </p:sp>
      <p:sp>
        <p:nvSpPr>
          <p:cNvPr id="4" name="TextBox 3"/>
          <p:cNvSpPr txBox="1"/>
          <p:nvPr/>
        </p:nvSpPr>
        <p:spPr>
          <a:xfrm>
            <a:off x="2350008" y="1746504"/>
            <a:ext cx="6446520" cy="1384995"/>
          </a:xfrm>
          <a:prstGeom prst="rect">
            <a:avLst/>
          </a:prstGeom>
          <a:noFill/>
        </p:spPr>
        <p:txBody>
          <a:bodyPr wrap="square" rtlCol="0">
            <a:spAutoFit/>
          </a:bodyPr>
          <a:lstStyle/>
          <a:p>
            <a:r>
              <a:rPr lang="en-GB" sz="2800" dirty="0" smtClean="0"/>
              <a:t>What they cannot tell you is whether you are getting better or worse week by week; in practice, often hardly month by month</a:t>
            </a:r>
            <a:endParaRPr lang="en-GB" sz="2800" dirty="0"/>
          </a:p>
        </p:txBody>
      </p:sp>
      <p:sp>
        <p:nvSpPr>
          <p:cNvPr id="5" name="Footer Placeholder 4"/>
          <p:cNvSpPr>
            <a:spLocks noGrp="1"/>
          </p:cNvSpPr>
          <p:nvPr>
            <p:ph type="ftr" sz="quarter" idx="11"/>
          </p:nvPr>
        </p:nvSpPr>
        <p:spPr>
          <a:xfrm>
            <a:off x="238539" y="6356350"/>
            <a:ext cx="10296939" cy="365125"/>
          </a:xfrm>
        </p:spPr>
        <p:txBody>
          <a:bodyPr/>
          <a:lstStyle/>
          <a:p>
            <a:r>
              <a:rPr lang="en-GB" dirty="0" smtClean="0"/>
              <a:t>Daily Measurement of Cancerousness                                                                                                                                              Dr Ian Clements  Cissbury Research Institute</a:t>
            </a:r>
            <a:endParaRPr lang="en-GB" dirty="0"/>
          </a:p>
        </p:txBody>
      </p:sp>
    </p:spTree>
    <p:extLst>
      <p:ext uri="{BB962C8B-B14F-4D97-AF65-F5344CB8AC3E}">
        <p14:creationId xmlns:p14="http://schemas.microsoft.com/office/powerpoint/2010/main" val="5265588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1126</TotalTime>
  <Words>1185</Words>
  <Application>Microsoft Office PowerPoint</Application>
  <PresentationFormat>Widescreen</PresentationFormat>
  <Paragraphs>122</Paragraphs>
  <Slides>24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Times New Roman</vt:lpstr>
      <vt:lpstr>Office Theme</vt:lpstr>
      <vt:lpstr>Self-Monitoring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Self-Monitoring</dc:title>
  <dc:creator>Ian</dc:creator>
  <cp:lastModifiedBy>Ian</cp:lastModifiedBy>
  <cp:revision>23</cp:revision>
  <dcterms:created xsi:type="dcterms:W3CDTF">2013-06-15T17:37:24Z</dcterms:created>
  <dcterms:modified xsi:type="dcterms:W3CDTF">2013-06-17T13:43:58Z</dcterms:modified>
</cp:coreProperties>
</file>