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59" r:id="rId4"/>
    <p:sldId id="261" r:id="rId5"/>
    <p:sldId id="257" r:id="rId6"/>
    <p:sldId id="260" r:id="rId7"/>
    <p:sldId id="263" r:id="rId8"/>
    <p:sldId id="264" r:id="rId9"/>
    <p:sldId id="267" r:id="rId10"/>
    <p:sldId id="265" r:id="rId11"/>
    <p:sldId id="266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845F23FF-B0BA-43CC-BC35-CC02944F2FE9}" type="datetimeFigureOut">
              <a:rPr lang="en-GB" smtClean="0"/>
              <a:t>21/04/2014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94ED0D47-9727-4833-8805-40532372585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-angel-blog.tumblr.com/" TargetMode="External"/><Relationship Id="rId2" Type="http://schemas.openxmlformats.org/officeDocument/2006/relationships/hyperlink" Target="mailto:Chris.angel054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Harnessing the</a:t>
            </a:r>
            <a:br>
              <a:rPr lang="en-GB" dirty="0"/>
            </a:br>
            <a:r>
              <a:rPr lang="en-GB" dirty="0" smtClean="0"/>
              <a:t>Competitive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Spirit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Gameification</a:t>
            </a:r>
            <a:r>
              <a:rPr lang="en-GB" dirty="0"/>
              <a:t> of Quantified Self</a:t>
            </a:r>
          </a:p>
        </p:txBody>
      </p:sp>
    </p:spTree>
    <p:extLst>
      <p:ext uri="{BB962C8B-B14F-4D97-AF65-F5344CB8AC3E}">
        <p14:creationId xmlns:p14="http://schemas.microsoft.com/office/powerpoint/2010/main" val="1657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April </a:t>
            </a:r>
            <a:r>
              <a:rPr lang="en-GB" dirty="0" smtClean="0"/>
              <a:t>17</a:t>
            </a:r>
            <a:r>
              <a:rPr lang="en-GB" dirty="0" smtClean="0"/>
              <a:t>, </a:t>
            </a:r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111 </a:t>
            </a:r>
            <a:r>
              <a:rPr lang="en-GB" dirty="0"/>
              <a:t>Kg </a:t>
            </a:r>
            <a:r>
              <a:rPr lang="en-GB" dirty="0" smtClean="0"/>
              <a:t>(</a:t>
            </a:r>
            <a:r>
              <a:rPr lang="en-GB" dirty="0" smtClean="0"/>
              <a:t>17 </a:t>
            </a:r>
            <a:r>
              <a:rPr lang="en-GB" dirty="0" smtClean="0"/>
              <a:t>St 7 </a:t>
            </a:r>
            <a:r>
              <a:rPr lang="en-GB" dirty="0"/>
              <a:t>Lbs; </a:t>
            </a:r>
            <a:r>
              <a:rPr lang="en-GB" dirty="0" smtClean="0"/>
              <a:t>244.7 </a:t>
            </a:r>
            <a:r>
              <a:rPr lang="en-GB" dirty="0"/>
              <a:t>Lbs)</a:t>
            </a:r>
            <a:br>
              <a:rPr lang="en-GB" dirty="0"/>
            </a:br>
            <a:endParaRPr lang="en-GB" dirty="0"/>
          </a:p>
          <a:p>
            <a:r>
              <a:rPr lang="en-GB" strike="sngStrike" dirty="0"/>
              <a:t>High blood pressure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strike="sngStrike" dirty="0"/>
              <a:t>Type 2 diabetes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High energy</a:t>
            </a:r>
            <a:r>
              <a:rPr lang="en-GB" dirty="0"/>
              <a:t>, motivation &amp; mood</a:t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Lots </a:t>
            </a:r>
            <a:r>
              <a:rPr lang="en-GB" dirty="0"/>
              <a:t>to wear</a:t>
            </a:r>
            <a:r>
              <a:rPr lang="en-GB" dirty="0" smtClean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Did I Learn?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game has become the objective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I enjoy </a:t>
            </a:r>
            <a:r>
              <a:rPr lang="en-GB" dirty="0" smtClean="0"/>
              <a:t>both the game and the ritual of playing it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Weight loss comes as a result of the game and harnessing my competitive nature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No magic formula – yet!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Chris.angel0547@gmail.com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    @</a:t>
            </a:r>
            <a:r>
              <a:rPr lang="en-GB" dirty="0" err="1" smtClean="0"/>
              <a:t>QuantifiedChris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>
                <a:hlinkClick r:id="rId3"/>
              </a:rPr>
              <a:t>chris-angel-blog.tumblr.com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0936"/>
            <a:ext cx="288032" cy="2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 Name is Chris and I Am…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Impatient</a:t>
            </a:r>
          </a:p>
          <a:p>
            <a:r>
              <a:rPr lang="en-GB" dirty="0" smtClean="0"/>
              <a:t>Competitive</a:t>
            </a:r>
          </a:p>
          <a:p>
            <a:r>
              <a:rPr lang="en-GB" dirty="0" err="1" smtClean="0"/>
              <a:t>OCD</a:t>
            </a:r>
            <a:endParaRPr lang="en-GB" dirty="0" smtClean="0"/>
          </a:p>
          <a:p>
            <a:r>
              <a:rPr lang="en-GB" dirty="0" smtClean="0"/>
              <a:t>Detail focussed</a:t>
            </a:r>
          </a:p>
          <a:p>
            <a:r>
              <a:rPr lang="en-GB" dirty="0" smtClean="0"/>
              <a:t>Obsessive/addictive</a:t>
            </a:r>
          </a:p>
          <a:p>
            <a:r>
              <a:rPr lang="en-GB" dirty="0" smtClean="0"/>
              <a:t>A lover of habit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9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December 31, 2013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139 Kg (21 St 12 Lbs; 306 Lbs)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High blood pressure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Type 2 diabetes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Low energy, motivation &amp; </a:t>
            </a:r>
            <a:r>
              <a:rPr lang="en-GB" dirty="0" smtClean="0"/>
              <a:t>mood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Nothing to wear!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4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What factors promote the fastest weight loss in </a:t>
            </a:r>
            <a:r>
              <a:rPr lang="en-GB" b="1" i="1" u="sng" dirty="0" smtClean="0"/>
              <a:t>my</a:t>
            </a:r>
            <a:r>
              <a:rPr lang="en-GB" dirty="0" smtClean="0"/>
              <a:t> body?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Can tracking yield data that supports accurate prediction of weight loss based on known inputs?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Can data stop the cycle of loss and regain?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49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Quantified Chris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Fitbit</a:t>
            </a:r>
            <a:endParaRPr lang="en-GB" dirty="0" smtClean="0"/>
          </a:p>
          <a:p>
            <a:r>
              <a:rPr lang="en-GB" dirty="0" smtClean="0"/>
              <a:t>Omron body composition scale</a:t>
            </a:r>
          </a:p>
          <a:p>
            <a:r>
              <a:rPr lang="en-GB" dirty="0" smtClean="0"/>
              <a:t>Omron BP cuff</a:t>
            </a:r>
          </a:p>
          <a:p>
            <a:r>
              <a:rPr lang="en-GB" dirty="0" err="1" smtClean="0"/>
              <a:t>NutraCheck</a:t>
            </a:r>
            <a:endParaRPr lang="en-GB" dirty="0" smtClean="0"/>
          </a:p>
          <a:p>
            <a:r>
              <a:rPr lang="en-GB" dirty="0" smtClean="0"/>
              <a:t>Google spread sheet</a:t>
            </a:r>
          </a:p>
          <a:p>
            <a:r>
              <a:rPr lang="en-GB" dirty="0" smtClean="0"/>
              <a:t>Polar </a:t>
            </a:r>
            <a:r>
              <a:rPr lang="en-GB" dirty="0" err="1" smtClean="0"/>
              <a:t>HR</a:t>
            </a:r>
            <a:r>
              <a:rPr lang="en-GB" dirty="0" smtClean="0"/>
              <a:t> monitor</a:t>
            </a:r>
          </a:p>
          <a:p>
            <a:r>
              <a:rPr lang="en-GB" dirty="0" smtClean="0"/>
              <a:t>Tableau public</a:t>
            </a:r>
          </a:p>
          <a:p>
            <a:r>
              <a:rPr lang="en-GB" dirty="0" smtClean="0"/>
              <a:t>My clothes!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7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Spread 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Weight (incl. variance to previous day)</a:t>
            </a:r>
          </a:p>
          <a:p>
            <a:r>
              <a:rPr lang="en-GB" dirty="0" smtClean="0"/>
              <a:t>BMI</a:t>
            </a:r>
          </a:p>
          <a:p>
            <a:r>
              <a:rPr lang="en-GB" dirty="0" smtClean="0"/>
              <a:t>Body fat %</a:t>
            </a:r>
          </a:p>
          <a:p>
            <a:r>
              <a:rPr lang="en-GB" dirty="0" smtClean="0"/>
              <a:t>Skeletal muscle %</a:t>
            </a:r>
          </a:p>
          <a:p>
            <a:r>
              <a:rPr lang="en-GB" dirty="0" smtClean="0"/>
              <a:t>Calories in</a:t>
            </a:r>
          </a:p>
          <a:p>
            <a:r>
              <a:rPr lang="en-GB" dirty="0" smtClean="0"/>
              <a:t>Calories burned in exercise</a:t>
            </a:r>
          </a:p>
          <a:p>
            <a:r>
              <a:rPr lang="en-GB" dirty="0" smtClean="0"/>
              <a:t>Visceral fat level</a:t>
            </a:r>
          </a:p>
          <a:p>
            <a:r>
              <a:rPr lang="en-GB" dirty="0" smtClean="0"/>
              <a:t>Three daily goals</a:t>
            </a:r>
          </a:p>
          <a:p>
            <a:r>
              <a:rPr lang="en-GB" dirty="0" smtClean="0"/>
              <a:t>Daily gratitude</a:t>
            </a:r>
          </a:p>
          <a:p>
            <a:r>
              <a:rPr lang="en-GB" dirty="0" smtClean="0"/>
              <a:t>Movies</a:t>
            </a:r>
          </a:p>
          <a:p>
            <a:r>
              <a:rPr lang="en-GB" dirty="0" smtClean="0"/>
              <a:t>Books</a:t>
            </a:r>
          </a:p>
          <a:p>
            <a:r>
              <a:rPr lang="en-GB" dirty="0" smtClean="0"/>
              <a:t>New music</a:t>
            </a:r>
          </a:p>
          <a:p>
            <a:r>
              <a:rPr lang="en-GB" dirty="0" smtClean="0"/>
              <a:t>Music purchases</a:t>
            </a:r>
          </a:p>
          <a:p>
            <a:endParaRPr lang="en-GB" dirty="0"/>
          </a:p>
        </p:txBody>
      </p:sp>
      <p:sp>
        <p:nvSpPr>
          <p:cNvPr id="4" name="Right Brace 3"/>
          <p:cNvSpPr/>
          <p:nvPr/>
        </p:nvSpPr>
        <p:spPr>
          <a:xfrm>
            <a:off x="3347864" y="4149080"/>
            <a:ext cx="432048" cy="1512168"/>
          </a:xfrm>
          <a:prstGeom prst="rightBrace">
            <a:avLst>
              <a:gd name="adj1" fmla="val 8333"/>
              <a:gd name="adj2" fmla="val 4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923928" y="4293096"/>
            <a:ext cx="244827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interest only – no effect on the goal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9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Ritual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Tracking became a ritual almost immediately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An activity which gives me comfort, joy and, sometimes, dismay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need for something to record began to drive physical activity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My competitive nature drives achievement so that measurements are improving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Gameification</a:t>
            </a:r>
            <a:r>
              <a:rPr lang="en-GB" dirty="0" smtClean="0"/>
              <a:t> Takes Hold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Tiny rewards of tracking began to mean  a great deal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err="1" smtClean="0"/>
              <a:t>FitBit</a:t>
            </a:r>
            <a:r>
              <a:rPr lang="en-GB" dirty="0" smtClean="0"/>
              <a:t> badges</a:t>
            </a:r>
          </a:p>
          <a:p>
            <a:pPr lvl="1"/>
            <a:r>
              <a:rPr lang="en-GB" dirty="0" err="1" smtClean="0"/>
              <a:t>NutraCheck</a:t>
            </a:r>
            <a:r>
              <a:rPr lang="en-GB" dirty="0" smtClean="0"/>
              <a:t> rosettes</a:t>
            </a:r>
          </a:p>
          <a:p>
            <a:pPr lvl="1"/>
            <a:r>
              <a:rPr lang="en-GB" dirty="0" smtClean="0"/>
              <a:t>Increasing Kcal burn through exercise</a:t>
            </a:r>
          </a:p>
          <a:p>
            <a:pPr lvl="1"/>
            <a:r>
              <a:rPr lang="en-GB" dirty="0" smtClean="0"/>
              <a:t>Tweets </a:t>
            </a:r>
            <a:r>
              <a:rPr lang="en-GB" dirty="0" err="1" smtClean="0"/>
              <a:t>favourited</a:t>
            </a:r>
            <a:r>
              <a:rPr lang="en-GB" dirty="0" smtClean="0"/>
              <a:t> by family and friends</a:t>
            </a:r>
          </a:p>
          <a:p>
            <a:pPr lvl="1"/>
            <a:r>
              <a:rPr lang="en-GB" dirty="0" smtClean="0"/>
              <a:t>Encouraging charts made from my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30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smtClean="0"/>
              <a:t>Numbers </a:t>
            </a:r>
            <a:r>
              <a:rPr lang="en-GB" sz="2000" dirty="0" smtClean="0"/>
              <a:t>(1 Jan to 17 Apr)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182,613</a:t>
            </a:r>
            <a:r>
              <a:rPr lang="en-GB" dirty="0" smtClean="0"/>
              <a:t> </a:t>
            </a:r>
            <a:r>
              <a:rPr lang="en-GB" dirty="0" smtClean="0"/>
              <a:t>Kcal consumed</a:t>
            </a:r>
          </a:p>
          <a:p>
            <a:r>
              <a:rPr lang="en-GB" dirty="0" smtClean="0"/>
              <a:t>66,141</a:t>
            </a:r>
            <a:r>
              <a:rPr lang="en-GB" dirty="0" smtClean="0"/>
              <a:t> </a:t>
            </a:r>
            <a:r>
              <a:rPr lang="en-GB" dirty="0" smtClean="0"/>
              <a:t>Kcal burned through exercise</a:t>
            </a:r>
          </a:p>
          <a:p>
            <a:r>
              <a:rPr lang="en-GB" dirty="0" smtClean="0"/>
              <a:t>618</a:t>
            </a:r>
            <a:r>
              <a:rPr lang="en-GB" dirty="0" smtClean="0"/>
              <a:t> </a:t>
            </a:r>
            <a:r>
              <a:rPr lang="en-GB" dirty="0" smtClean="0"/>
              <a:t>average daily Kcal exercise burn</a:t>
            </a:r>
          </a:p>
          <a:p>
            <a:r>
              <a:rPr lang="en-GB" dirty="0" smtClean="0"/>
              <a:t>0.26 Kg</a:t>
            </a:r>
            <a:r>
              <a:rPr lang="en-GB" dirty="0" smtClean="0"/>
              <a:t> </a:t>
            </a:r>
            <a:r>
              <a:rPr lang="en-GB" dirty="0" smtClean="0"/>
              <a:t>average daily weight loss</a:t>
            </a:r>
          </a:p>
          <a:p>
            <a:r>
              <a:rPr lang="en-GB" dirty="0" smtClean="0"/>
              <a:t>12% reduction in % of body mass composed of fat</a:t>
            </a:r>
          </a:p>
          <a:p>
            <a:r>
              <a:rPr lang="en-GB" dirty="0" smtClean="0"/>
              <a:t>6.3% increase in skeletal muscle mass</a:t>
            </a:r>
          </a:p>
        </p:txBody>
      </p:sp>
    </p:spTree>
    <p:extLst>
      <p:ext uri="{BB962C8B-B14F-4D97-AF65-F5344CB8AC3E}">
        <p14:creationId xmlns:p14="http://schemas.microsoft.com/office/powerpoint/2010/main" val="174575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70</TotalTime>
  <Words>221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Harnessing the Competitive Spirit</vt:lpstr>
      <vt:lpstr>My Name is Chris and I Am…</vt:lpstr>
      <vt:lpstr>December 31, 2013</vt:lpstr>
      <vt:lpstr>A Better Way?</vt:lpstr>
      <vt:lpstr>Quantified Chris</vt:lpstr>
      <vt:lpstr>The Spread Sheet</vt:lpstr>
      <vt:lpstr>Ritual</vt:lpstr>
      <vt:lpstr>Gameification Takes Hold</vt:lpstr>
      <vt:lpstr>The Numbers (1 Jan to 17 Apr)</vt:lpstr>
      <vt:lpstr>April 17, 2014</vt:lpstr>
      <vt:lpstr>What Did I Learn?</vt:lpstr>
      <vt:lpstr>Contact Details</vt:lpstr>
    </vt:vector>
  </TitlesOfParts>
  <Company>Informa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Harnessing the Competitive Spirit</dc:title>
  <dc:creator>Angel, Christopher</dc:creator>
  <cp:lastModifiedBy>Angel, Christopher</cp:lastModifiedBy>
  <cp:revision>12</cp:revision>
  <dcterms:created xsi:type="dcterms:W3CDTF">2014-04-15T23:57:03Z</dcterms:created>
  <dcterms:modified xsi:type="dcterms:W3CDTF">2014-04-21T11:52:49Z</dcterms:modified>
</cp:coreProperties>
</file>