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2" r:id="rId6"/>
    <p:sldId id="266" r:id="rId7"/>
    <p:sldId id="260" r:id="rId8"/>
    <p:sldId id="263" r:id="rId9"/>
    <p:sldId id="264" r:id="rId10"/>
    <p:sldId id="261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1A1B"/>
    <a:srgbClr val="2555A2"/>
    <a:srgbClr val="CECECE"/>
    <a:srgbClr val="DADADA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625" autoAdjust="0"/>
  </p:normalViewPr>
  <p:slideViewPr>
    <p:cSldViewPr snapToGrid="0" snapToObjects="1">
      <p:cViewPr varScale="1">
        <p:scale>
          <a:sx n="164" d="100"/>
          <a:sy n="164" d="100"/>
        </p:scale>
        <p:origin x="-156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F04F-DB01-9448-B512-D4200237D6FB}" type="datetimeFigureOut">
              <a:rPr lang="en-US" smtClean="0"/>
              <a:t>20/10/14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F4C-5C54-3D40-B9F7-9B367645A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2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F04F-DB01-9448-B512-D4200237D6FB}" type="datetimeFigureOut">
              <a:rPr lang="en-US" smtClean="0"/>
              <a:t>20/10/14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F4C-5C54-3D40-B9F7-9B367645A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32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F04F-DB01-9448-B512-D4200237D6FB}" type="datetimeFigureOut">
              <a:rPr lang="en-US" smtClean="0"/>
              <a:t>20/10/14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F4C-5C54-3D40-B9F7-9B367645A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3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F04F-DB01-9448-B512-D4200237D6FB}" type="datetimeFigureOut">
              <a:rPr lang="en-US" smtClean="0"/>
              <a:t>20/10/14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F4C-5C54-3D40-B9F7-9B367645A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F04F-DB01-9448-B512-D4200237D6FB}" type="datetimeFigureOut">
              <a:rPr lang="en-US" smtClean="0"/>
              <a:t>20/10/14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F4C-5C54-3D40-B9F7-9B367645A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55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F04F-DB01-9448-B512-D4200237D6FB}" type="datetimeFigureOut">
              <a:rPr lang="en-US" smtClean="0"/>
              <a:t>20/10/14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F4C-5C54-3D40-B9F7-9B367645A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58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F04F-DB01-9448-B512-D4200237D6FB}" type="datetimeFigureOut">
              <a:rPr lang="en-US" smtClean="0"/>
              <a:t>20/10/14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F4C-5C54-3D40-B9F7-9B367645A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2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F04F-DB01-9448-B512-D4200237D6FB}" type="datetimeFigureOut">
              <a:rPr lang="en-US" smtClean="0"/>
              <a:t>20/10/14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F4C-5C54-3D40-B9F7-9B367645A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32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F04F-DB01-9448-B512-D4200237D6FB}" type="datetimeFigureOut">
              <a:rPr lang="en-US" smtClean="0"/>
              <a:t>20/10/14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F4C-5C54-3D40-B9F7-9B367645A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4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F04F-DB01-9448-B512-D4200237D6FB}" type="datetimeFigureOut">
              <a:rPr lang="en-US" smtClean="0"/>
              <a:t>20/10/14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F4C-5C54-3D40-B9F7-9B367645A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8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4F04F-DB01-9448-B512-D4200237D6FB}" type="datetimeFigureOut">
              <a:rPr lang="en-US" smtClean="0"/>
              <a:t>20/10/14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26F4C-5C54-3D40-B9F7-9B367645A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2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100000">
              <a:srgbClr val="CECECE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4F04F-DB01-9448-B512-D4200237D6FB}" type="datetimeFigureOut">
              <a:rPr lang="en-US" smtClean="0"/>
              <a:t>20/10/14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26F4C-5C54-3D40-B9F7-9B367645AB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1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4060" y="3191783"/>
            <a:ext cx="7772400" cy="1470025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8E1A1B"/>
                </a:solidFill>
                <a:latin typeface="Dual 300"/>
                <a:cs typeface="Dual 300"/>
              </a:rPr>
              <a:t>Life</a:t>
            </a:r>
            <a:r>
              <a:rPr lang="en-US" sz="6000" b="1" dirty="0" smtClean="0">
                <a:latin typeface="Dual 300"/>
                <a:cs typeface="Dual 300"/>
              </a:rPr>
              <a:t> </a:t>
            </a:r>
            <a:r>
              <a:rPr lang="en-US" sz="6000" b="1" dirty="0" smtClean="0">
                <a:solidFill>
                  <a:srgbClr val="2555A2"/>
                </a:solidFill>
                <a:latin typeface="Dual 300"/>
                <a:cs typeface="Dual 300"/>
              </a:rPr>
              <a:t>Track</a:t>
            </a:r>
            <a:endParaRPr lang="en-US" sz="6000" b="1" dirty="0">
              <a:solidFill>
                <a:srgbClr val="2555A2"/>
              </a:solidFill>
              <a:latin typeface="Dual 300"/>
              <a:cs typeface="Dual 300"/>
            </a:endParaRPr>
          </a:p>
        </p:txBody>
      </p:sp>
      <p:pic>
        <p:nvPicPr>
          <p:cNvPr id="4" name="Picture 3" descr="lower banner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8" y="6182501"/>
            <a:ext cx="9147768" cy="7057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387644" y="625894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 descr="logover1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161" y="475302"/>
            <a:ext cx="3027173" cy="2694235"/>
          </a:xfrm>
          <a:prstGeom prst="rect">
            <a:avLst/>
          </a:prstGeom>
          <a:ln>
            <a:noFill/>
          </a:ln>
          <a:effectLst>
            <a:outerShdw blurRad="111125" dist="139700" dir="2700000" algn="tl" rotWithShape="0">
              <a:srgbClr val="333333">
                <a:alpha val="3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327901" y="4568611"/>
            <a:ext cx="6336272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Dual 300"/>
                <a:cs typeface="Dual 300"/>
              </a:rPr>
              <a:t>Happiness through fulfillment</a:t>
            </a:r>
            <a:endParaRPr lang="en-US" sz="3200" dirty="0">
              <a:latin typeface="Dual 300"/>
              <a:cs typeface="Dual 30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44060" y="486621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8E1A1B"/>
                </a:solidFill>
                <a:latin typeface="Dual 300"/>
                <a:cs typeface="Dual 300"/>
              </a:rPr>
              <a:t>Ian</a:t>
            </a:r>
            <a:r>
              <a:rPr lang="en-US" sz="3600" b="1" dirty="0" smtClean="0">
                <a:latin typeface="Dual 300"/>
                <a:cs typeface="Dual 300"/>
              </a:rPr>
              <a:t> </a:t>
            </a:r>
            <a:r>
              <a:rPr lang="en-US" sz="3600" b="1" dirty="0" smtClean="0">
                <a:solidFill>
                  <a:srgbClr val="2555A2"/>
                </a:solidFill>
                <a:latin typeface="Dual 300"/>
                <a:cs typeface="Dual 300"/>
              </a:rPr>
              <a:t>Billett</a:t>
            </a:r>
            <a:endParaRPr lang="en-US" sz="3600" b="1" dirty="0">
              <a:solidFill>
                <a:srgbClr val="2555A2"/>
              </a:solidFill>
              <a:latin typeface="Dual 300"/>
              <a:cs typeface="Dual 300"/>
            </a:endParaRPr>
          </a:p>
        </p:txBody>
      </p:sp>
    </p:spTree>
    <p:extLst>
      <p:ext uri="{BB962C8B-B14F-4D97-AF65-F5344CB8AC3E}">
        <p14:creationId xmlns:p14="http://schemas.microsoft.com/office/powerpoint/2010/main" val="3804869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504" y="274638"/>
            <a:ext cx="6680296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8E1A1B"/>
                </a:solidFill>
                <a:latin typeface="Dual 300"/>
                <a:cs typeface="Dual 300"/>
              </a:rPr>
              <a:t>Developing Life </a:t>
            </a:r>
            <a:r>
              <a:rPr lang="en-US" b="1" dirty="0" smtClean="0">
                <a:solidFill>
                  <a:srgbClr val="2555A2"/>
                </a:solidFill>
                <a:latin typeface="Dual 300"/>
                <a:cs typeface="Dual 300"/>
              </a:rPr>
              <a:t>Track further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184"/>
            <a:ext cx="8229600" cy="4140679"/>
          </a:xfrm>
        </p:spPr>
        <p:txBody>
          <a:bodyPr/>
          <a:lstStyle/>
          <a:p>
            <a:r>
              <a:rPr lang="en-US" dirty="0" smtClean="0">
                <a:latin typeface="Apple Symbols"/>
                <a:cs typeface="Apple Symbols"/>
              </a:rPr>
              <a:t>Automation of Data Analysis: GPS location, Internet browsing history, computer activity </a:t>
            </a:r>
          </a:p>
          <a:p>
            <a:r>
              <a:rPr lang="en-US" dirty="0" smtClean="0">
                <a:latin typeface="Apple Symbols"/>
                <a:cs typeface="Apple Symbols"/>
              </a:rPr>
              <a:t>Pattern recognition on high scoring days &amp; low scoring days – common features?</a:t>
            </a:r>
          </a:p>
          <a:p>
            <a:r>
              <a:rPr lang="en-US" dirty="0" smtClean="0">
                <a:latin typeface="Apple Symbols"/>
                <a:cs typeface="Apple Symbols"/>
              </a:rPr>
              <a:t> One ideal day at the moment, better to have ideal week </a:t>
            </a:r>
          </a:p>
          <a:p>
            <a:endParaRPr lang="en-US" dirty="0" smtClean="0">
              <a:latin typeface="Apple Symbols"/>
              <a:cs typeface="Apple Symbols"/>
            </a:endParaRPr>
          </a:p>
          <a:p>
            <a:endParaRPr lang="en-US" dirty="0">
              <a:latin typeface="Apple Symbols"/>
              <a:cs typeface="Apple Symbols"/>
            </a:endParaRPr>
          </a:p>
        </p:txBody>
      </p:sp>
      <p:pic>
        <p:nvPicPr>
          <p:cNvPr id="4" name="Picture 3" descr="lower banner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8" y="6182501"/>
            <a:ext cx="9147768" cy="705736"/>
          </a:xfrm>
          <a:prstGeom prst="rect">
            <a:avLst/>
          </a:prstGeom>
        </p:spPr>
      </p:pic>
      <p:pic>
        <p:nvPicPr>
          <p:cNvPr id="5" name="Picture 4" descr="logover1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" y="58082"/>
            <a:ext cx="1636720" cy="1456708"/>
          </a:xfrm>
          <a:prstGeom prst="rect">
            <a:avLst/>
          </a:prstGeom>
          <a:ln>
            <a:noFill/>
          </a:ln>
          <a:effectLst>
            <a:outerShdw blurRad="111125" dist="50800" dir="2700000" sx="102000" sy="102000" algn="tl" rotWithShape="0">
              <a:srgbClr val="333333">
                <a:alpha val="2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24139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2358" y="730411"/>
            <a:ext cx="6680296" cy="1624952"/>
          </a:xfrm>
        </p:spPr>
        <p:txBody>
          <a:bodyPr>
            <a:normAutofit/>
          </a:bodyPr>
          <a:lstStyle/>
          <a:p>
            <a:r>
              <a:rPr lang="en-US" sz="7200" b="1" dirty="0" smtClean="0">
                <a:solidFill>
                  <a:srgbClr val="8E1A1B"/>
                </a:solidFill>
                <a:latin typeface="Dual 300"/>
                <a:cs typeface="Dual 300"/>
              </a:rPr>
              <a:t>Life </a:t>
            </a:r>
            <a:r>
              <a:rPr lang="en-US" sz="7200" b="1" dirty="0" smtClean="0">
                <a:solidFill>
                  <a:srgbClr val="2555A2"/>
                </a:solidFill>
                <a:latin typeface="Dual 300"/>
                <a:cs typeface="Dual 300"/>
              </a:rPr>
              <a:t>Track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24092"/>
            <a:ext cx="8229600" cy="18355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latin typeface="Apple Symbols"/>
                <a:cs typeface="Apple Symbols"/>
              </a:rPr>
              <a:t>Thanks for listening! </a:t>
            </a:r>
            <a:endParaRPr lang="en-US" sz="4400" dirty="0">
              <a:latin typeface="Apple Symbols"/>
              <a:cs typeface="Apple Symbols"/>
            </a:endParaRPr>
          </a:p>
          <a:p>
            <a:pPr marL="0" indent="0" algn="ctr">
              <a:buNone/>
            </a:pPr>
            <a:r>
              <a:rPr lang="en-US" sz="4400" dirty="0" smtClean="0">
                <a:latin typeface="Apple Symbols"/>
                <a:cs typeface="Apple Symbols"/>
              </a:rPr>
              <a:t>Questions?</a:t>
            </a:r>
          </a:p>
          <a:p>
            <a:pPr marL="0" indent="0" algn="ctr">
              <a:buNone/>
            </a:pPr>
            <a:endParaRPr lang="en-US" sz="4400" dirty="0">
              <a:latin typeface="Apple Symbols"/>
              <a:cs typeface="Apple Symbols"/>
            </a:endParaRPr>
          </a:p>
        </p:txBody>
      </p:sp>
      <p:pic>
        <p:nvPicPr>
          <p:cNvPr id="4" name="Picture 3" descr="lower banner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8" y="6182501"/>
            <a:ext cx="9147768" cy="705736"/>
          </a:xfrm>
          <a:prstGeom prst="rect">
            <a:avLst/>
          </a:prstGeom>
        </p:spPr>
      </p:pic>
      <p:pic>
        <p:nvPicPr>
          <p:cNvPr id="5" name="Picture 4" descr="logover1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933" y="880754"/>
            <a:ext cx="1636720" cy="1456708"/>
          </a:xfrm>
          <a:prstGeom prst="rect">
            <a:avLst/>
          </a:prstGeom>
          <a:ln>
            <a:noFill/>
          </a:ln>
          <a:effectLst>
            <a:outerShdw blurRad="111125" dist="50800" dir="2700000" sx="102000" sy="102000" algn="tl" rotWithShape="0">
              <a:srgbClr val="333333">
                <a:alpha val="2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7450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504" y="274638"/>
            <a:ext cx="6680296" cy="1143000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8E1A1B"/>
                </a:solidFill>
                <a:latin typeface="Dual 300"/>
                <a:cs typeface="Dual 300"/>
              </a:rPr>
              <a:t>Life</a:t>
            </a:r>
            <a:r>
              <a:rPr lang="en-US" sz="5400" b="1" dirty="0">
                <a:latin typeface="Dual 300"/>
                <a:cs typeface="Dual 300"/>
              </a:rPr>
              <a:t> </a:t>
            </a:r>
            <a:r>
              <a:rPr lang="en-US" sz="5400" b="1" dirty="0">
                <a:solidFill>
                  <a:srgbClr val="2555A2"/>
                </a:solidFill>
                <a:latin typeface="Dual 300"/>
                <a:cs typeface="Dual 300"/>
              </a:rPr>
              <a:t>Track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654" y="1760854"/>
            <a:ext cx="7099207" cy="35537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pple Symbols"/>
                <a:cs typeface="Apple Symbols"/>
              </a:rPr>
              <a:t>Ideas behind Life Track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pple Symbols"/>
                <a:cs typeface="Apple Symbols"/>
              </a:rPr>
              <a:t>What data is being collected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pple Symbols"/>
                <a:cs typeface="Apple Symbols"/>
              </a:rPr>
              <a:t>Analysing and deducing insight from the data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pple Symbols"/>
                <a:cs typeface="Apple Symbols"/>
              </a:rPr>
              <a:t>Developing this concept further</a:t>
            </a:r>
          </a:p>
        </p:txBody>
      </p:sp>
      <p:pic>
        <p:nvPicPr>
          <p:cNvPr id="4" name="Picture 3" descr="lower banner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8" y="6182501"/>
            <a:ext cx="9147768" cy="705736"/>
          </a:xfrm>
          <a:prstGeom prst="rect">
            <a:avLst/>
          </a:prstGeom>
        </p:spPr>
      </p:pic>
      <p:pic>
        <p:nvPicPr>
          <p:cNvPr id="5" name="Picture 4" descr="logover1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" y="58082"/>
            <a:ext cx="1636720" cy="1456708"/>
          </a:xfrm>
          <a:prstGeom prst="rect">
            <a:avLst/>
          </a:prstGeom>
          <a:ln>
            <a:noFill/>
          </a:ln>
          <a:effectLst>
            <a:outerShdw blurRad="111125" dist="50800" dir="2700000" sx="102000" sy="102000" algn="tl" rotWithShape="0">
              <a:srgbClr val="333333">
                <a:alpha val="2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88361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504" y="274638"/>
            <a:ext cx="6680296" cy="11430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8E1A1B"/>
                </a:solidFill>
                <a:latin typeface="Dual 300"/>
                <a:cs typeface="Dual 300"/>
              </a:rPr>
              <a:t>Ideas behind</a:t>
            </a:r>
            <a:r>
              <a:rPr lang="en-US" sz="4000" b="1" dirty="0" smtClean="0">
                <a:latin typeface="Dual 300"/>
                <a:cs typeface="Dual 300"/>
              </a:rPr>
              <a:t> </a:t>
            </a:r>
            <a:r>
              <a:rPr lang="en-US" sz="4000" b="1" dirty="0" smtClean="0">
                <a:solidFill>
                  <a:srgbClr val="2555A2"/>
                </a:solidFill>
                <a:latin typeface="Dual 300"/>
                <a:cs typeface="Dual 300"/>
              </a:rPr>
              <a:t>Life Track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714" y="1792872"/>
            <a:ext cx="7088535" cy="353238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Apple Symbols"/>
                <a:cs typeface="Apple Symbols"/>
              </a:rPr>
              <a:t>What makes a person who they are?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pple Symbols"/>
                <a:cs typeface="Apple Symbols"/>
              </a:rPr>
              <a:t>Every person = </a:t>
            </a:r>
            <a:r>
              <a:rPr lang="en-US" dirty="0" err="1" smtClean="0">
                <a:latin typeface="Apple Symbols"/>
                <a:cs typeface="Apple Symbols"/>
              </a:rPr>
              <a:t>Σ</a:t>
            </a:r>
            <a:r>
              <a:rPr lang="en-US" dirty="0" smtClean="0">
                <a:latin typeface="Apple Symbols"/>
                <a:cs typeface="Apple Symbols"/>
              </a:rPr>
              <a:t> (previous experiences) 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pple Symbols"/>
                <a:cs typeface="Apple Symbols"/>
              </a:rPr>
              <a:t>Simple but powerful idea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Apple Symbols"/>
                <a:cs typeface="Apple Symbols"/>
              </a:rPr>
              <a:t>Purely an exercise of curiosity</a:t>
            </a:r>
            <a:endParaRPr lang="en-US" dirty="0">
              <a:latin typeface="Apple Symbols"/>
              <a:cs typeface="Apple Symbols"/>
            </a:endParaRPr>
          </a:p>
        </p:txBody>
      </p:sp>
      <p:pic>
        <p:nvPicPr>
          <p:cNvPr id="4" name="Picture 3" descr="lower banner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8" y="6182501"/>
            <a:ext cx="9147768" cy="705736"/>
          </a:xfrm>
          <a:prstGeom prst="rect">
            <a:avLst/>
          </a:prstGeom>
        </p:spPr>
      </p:pic>
      <p:pic>
        <p:nvPicPr>
          <p:cNvPr id="5" name="Picture 4" descr="logover1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" y="58082"/>
            <a:ext cx="1636720" cy="1456708"/>
          </a:xfrm>
          <a:prstGeom prst="rect">
            <a:avLst/>
          </a:prstGeom>
          <a:ln>
            <a:noFill/>
          </a:ln>
          <a:effectLst>
            <a:outerShdw blurRad="111125" dist="50800" dir="2700000" sx="102000" sy="102000" algn="tl" rotWithShape="0">
              <a:srgbClr val="333333">
                <a:alpha val="2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5400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504" y="274638"/>
            <a:ext cx="6680296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8E1A1B"/>
                </a:solidFill>
                <a:latin typeface="Dual 300"/>
                <a:cs typeface="Dual 300"/>
              </a:rPr>
              <a:t>What data is</a:t>
            </a:r>
            <a:r>
              <a:rPr lang="en-US" sz="4000" b="1" dirty="0" smtClean="0">
                <a:latin typeface="Dual 300"/>
                <a:cs typeface="Dual 300"/>
              </a:rPr>
              <a:t> </a:t>
            </a:r>
            <a:r>
              <a:rPr lang="en-US" sz="4000" b="1" dirty="0" smtClean="0">
                <a:solidFill>
                  <a:srgbClr val="2555A2"/>
                </a:solidFill>
                <a:latin typeface="Dual 300"/>
                <a:cs typeface="Dual 300"/>
              </a:rPr>
              <a:t>being collected?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5558"/>
            <a:ext cx="8229600" cy="4140679"/>
          </a:xfrm>
        </p:spPr>
        <p:txBody>
          <a:bodyPr/>
          <a:lstStyle/>
          <a:p>
            <a:r>
              <a:rPr lang="en-US" dirty="0" smtClean="0">
                <a:latin typeface="Apple Symbols"/>
                <a:cs typeface="Apple Symbols"/>
              </a:rPr>
              <a:t>Excel spread sheet, 5 minute intervals, classify activities through tags.</a:t>
            </a:r>
          </a:p>
          <a:p>
            <a:r>
              <a:rPr lang="en-US" dirty="0" smtClean="0">
                <a:latin typeface="Apple Symbols"/>
                <a:cs typeface="Apple Symbols"/>
              </a:rPr>
              <a:t>Quickly realized aggregation was obscuring nuances of the data. </a:t>
            </a:r>
          </a:p>
          <a:p>
            <a:r>
              <a:rPr lang="en-US" dirty="0" smtClean="0">
                <a:latin typeface="Apple Symbols"/>
                <a:cs typeface="Apple Symbols"/>
              </a:rPr>
              <a:t>Latest iteration: 1 minute resolution, 5 columns, build up activities through combinations of tags.</a:t>
            </a:r>
          </a:p>
          <a:p>
            <a:r>
              <a:rPr lang="en-US" dirty="0" smtClean="0">
                <a:latin typeface="Apple Symbols"/>
                <a:cs typeface="Apple Symbols"/>
              </a:rPr>
              <a:t>Data integrity – vital to durability of dataset</a:t>
            </a:r>
          </a:p>
          <a:p>
            <a:endParaRPr lang="en-US" dirty="0">
              <a:latin typeface="Apple Symbols"/>
              <a:cs typeface="Apple Symbols"/>
            </a:endParaRPr>
          </a:p>
        </p:txBody>
      </p:sp>
      <p:pic>
        <p:nvPicPr>
          <p:cNvPr id="4" name="Picture 3" descr="lower banner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8" y="6182501"/>
            <a:ext cx="9147768" cy="705736"/>
          </a:xfrm>
          <a:prstGeom prst="rect">
            <a:avLst/>
          </a:prstGeom>
        </p:spPr>
      </p:pic>
      <p:pic>
        <p:nvPicPr>
          <p:cNvPr id="5" name="Picture 4" descr="logover1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" y="58082"/>
            <a:ext cx="1636720" cy="1456708"/>
          </a:xfrm>
          <a:prstGeom prst="rect">
            <a:avLst/>
          </a:prstGeom>
          <a:ln>
            <a:noFill/>
          </a:ln>
          <a:effectLst>
            <a:outerShdw blurRad="111125" dist="50800" dir="2700000" sx="102000" sy="102000" algn="tl" rotWithShape="0">
              <a:srgbClr val="333333">
                <a:alpha val="2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7471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504" y="274638"/>
            <a:ext cx="6680296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8E1A1B"/>
                </a:solidFill>
                <a:latin typeface="Dual 300"/>
                <a:cs typeface="Dual 300"/>
              </a:rPr>
              <a:t>What data is</a:t>
            </a:r>
            <a:r>
              <a:rPr lang="en-US" sz="4000" b="1" dirty="0" smtClean="0">
                <a:latin typeface="Dual 300"/>
                <a:cs typeface="Dual 300"/>
              </a:rPr>
              <a:t> </a:t>
            </a:r>
            <a:r>
              <a:rPr lang="en-US" sz="4000" b="1" dirty="0" smtClean="0">
                <a:solidFill>
                  <a:srgbClr val="2555A2"/>
                </a:solidFill>
                <a:latin typeface="Dual 300"/>
                <a:cs typeface="Dual 300"/>
              </a:rPr>
              <a:t>being collected?</a:t>
            </a:r>
            <a:endParaRPr lang="en-US" sz="4000" dirty="0"/>
          </a:p>
        </p:txBody>
      </p:sp>
      <p:pic>
        <p:nvPicPr>
          <p:cNvPr id="4" name="Picture 3" descr="lower banner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8" y="6182501"/>
            <a:ext cx="9147768" cy="705736"/>
          </a:xfrm>
          <a:prstGeom prst="rect">
            <a:avLst/>
          </a:prstGeom>
        </p:spPr>
      </p:pic>
      <p:pic>
        <p:nvPicPr>
          <p:cNvPr id="5" name="Picture 4" descr="logover1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" y="58082"/>
            <a:ext cx="1636720" cy="1456708"/>
          </a:xfrm>
          <a:prstGeom prst="rect">
            <a:avLst/>
          </a:prstGeom>
          <a:ln>
            <a:noFill/>
          </a:ln>
          <a:effectLst>
            <a:outerShdw blurRad="111125" dist="50800" dir="2700000" sx="102000" sy="102000" algn="tl" rotWithShape="0">
              <a:srgbClr val="333333">
                <a:alpha val="21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65" y="1698978"/>
            <a:ext cx="7884856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09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504" y="274638"/>
            <a:ext cx="6680296" cy="11430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rgbClr val="8E1A1B"/>
                </a:solidFill>
                <a:latin typeface="Dual 300"/>
                <a:cs typeface="Dual 300"/>
              </a:rPr>
              <a:t>What data is</a:t>
            </a:r>
            <a:r>
              <a:rPr lang="en-US" sz="4000" b="1" dirty="0" smtClean="0">
                <a:latin typeface="Dual 300"/>
                <a:cs typeface="Dual 300"/>
              </a:rPr>
              <a:t> </a:t>
            </a:r>
            <a:r>
              <a:rPr lang="en-US" sz="4000" b="1" dirty="0" smtClean="0">
                <a:solidFill>
                  <a:srgbClr val="2555A2"/>
                </a:solidFill>
                <a:latin typeface="Dual 300"/>
                <a:cs typeface="Dual 300"/>
              </a:rPr>
              <a:t>being collected?</a:t>
            </a:r>
            <a:endParaRPr lang="en-US" sz="4000" dirty="0"/>
          </a:p>
        </p:txBody>
      </p:sp>
      <p:pic>
        <p:nvPicPr>
          <p:cNvPr id="4" name="Picture 3" descr="lower banner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8" y="6182501"/>
            <a:ext cx="9147768" cy="705736"/>
          </a:xfrm>
          <a:prstGeom prst="rect">
            <a:avLst/>
          </a:prstGeom>
        </p:spPr>
      </p:pic>
      <p:pic>
        <p:nvPicPr>
          <p:cNvPr id="5" name="Picture 4" descr="logover1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" y="58082"/>
            <a:ext cx="1636720" cy="1456708"/>
          </a:xfrm>
          <a:prstGeom prst="rect">
            <a:avLst/>
          </a:prstGeom>
          <a:ln>
            <a:noFill/>
          </a:ln>
          <a:effectLst>
            <a:outerShdw blurRad="111125" dist="50800" dir="2700000" sx="102000" sy="102000" algn="tl" rotWithShape="0">
              <a:srgbClr val="333333">
                <a:alpha val="21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842" y="1704623"/>
            <a:ext cx="7199488" cy="440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97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504" y="274638"/>
            <a:ext cx="6680296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8E1A1B"/>
                </a:solidFill>
                <a:latin typeface="Dual 300"/>
                <a:cs typeface="Dual 300"/>
              </a:rPr>
              <a:t>Data </a:t>
            </a:r>
            <a:r>
              <a:rPr lang="en-US" b="1" dirty="0" smtClean="0">
                <a:solidFill>
                  <a:srgbClr val="2555A2"/>
                </a:solidFill>
                <a:latin typeface="Dual 300"/>
                <a:cs typeface="Dual 300"/>
              </a:rPr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184"/>
            <a:ext cx="8229600" cy="414067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pple Symbols"/>
                <a:cs typeface="Apple Symbols"/>
              </a:rPr>
              <a:t>Life balance analysis – happiness through fulfillment</a:t>
            </a:r>
          </a:p>
          <a:p>
            <a:r>
              <a:rPr lang="en-US" dirty="0" smtClean="0">
                <a:latin typeface="Apple Symbols"/>
                <a:cs typeface="Apple Symbols"/>
              </a:rPr>
              <a:t>Best days are when I achieve the right balance of activities. </a:t>
            </a:r>
          </a:p>
          <a:p>
            <a:r>
              <a:rPr lang="en-US" dirty="0" smtClean="0">
                <a:latin typeface="Apple Symbols"/>
                <a:cs typeface="Apple Symbols"/>
              </a:rPr>
              <a:t>Defined ideal day: 8h productivity, 2h social, 30m reading, 7h sleeping… – everyone is different! </a:t>
            </a:r>
          </a:p>
          <a:p>
            <a:r>
              <a:rPr lang="en-US" dirty="0" smtClean="0">
                <a:latin typeface="Apple Symbols"/>
                <a:cs typeface="Apple Symbols"/>
              </a:rPr>
              <a:t>Produce a [0.00-1.00] rating based on how far my day deviated from ideal</a:t>
            </a:r>
          </a:p>
          <a:p>
            <a:endParaRPr lang="en-US" dirty="0" smtClean="0">
              <a:latin typeface="Apple Symbols"/>
              <a:cs typeface="Apple Symbols"/>
            </a:endParaRPr>
          </a:p>
          <a:p>
            <a:endParaRPr lang="en-US" dirty="0">
              <a:latin typeface="Apple Symbols"/>
              <a:cs typeface="Apple Symbols"/>
            </a:endParaRPr>
          </a:p>
        </p:txBody>
      </p:sp>
      <p:pic>
        <p:nvPicPr>
          <p:cNvPr id="4" name="Picture 3" descr="lower banner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8" y="6182501"/>
            <a:ext cx="9147768" cy="705736"/>
          </a:xfrm>
          <a:prstGeom prst="rect">
            <a:avLst/>
          </a:prstGeom>
        </p:spPr>
      </p:pic>
      <p:pic>
        <p:nvPicPr>
          <p:cNvPr id="5" name="Picture 4" descr="logover1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" y="58082"/>
            <a:ext cx="1636720" cy="1456708"/>
          </a:xfrm>
          <a:prstGeom prst="rect">
            <a:avLst/>
          </a:prstGeom>
          <a:ln>
            <a:noFill/>
          </a:ln>
          <a:effectLst>
            <a:outerShdw blurRad="111125" dist="50800" dir="2700000" sx="102000" sy="102000" algn="tl" rotWithShape="0">
              <a:srgbClr val="333333">
                <a:alpha val="2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4678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504" y="274638"/>
            <a:ext cx="6680296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8E1A1B"/>
                </a:solidFill>
                <a:latin typeface="Dual 300"/>
                <a:cs typeface="Dual 300"/>
              </a:rPr>
              <a:t>Data analysis:</a:t>
            </a:r>
            <a:r>
              <a:rPr lang="en-US" b="1" dirty="0" smtClean="0">
                <a:solidFill>
                  <a:srgbClr val="2555A2"/>
                </a:solidFill>
                <a:latin typeface="Dual 300"/>
                <a:cs typeface="Dual 300"/>
              </a:rPr>
              <a:t>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184"/>
            <a:ext cx="8229600" cy="414067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pple Symbols"/>
                <a:cs typeface="Apple Symbols"/>
              </a:rPr>
              <a:t>Python linked into excel via </a:t>
            </a:r>
            <a:r>
              <a:rPr lang="en-US" dirty="0" err="1" smtClean="0">
                <a:latin typeface="Apple Symbols"/>
                <a:cs typeface="Apple Symbols"/>
              </a:rPr>
              <a:t>xlwings</a:t>
            </a:r>
            <a:r>
              <a:rPr lang="en-US" dirty="0" smtClean="0">
                <a:latin typeface="Apple Symbols"/>
                <a:cs typeface="Apple Symbols"/>
              </a:rPr>
              <a:t> module</a:t>
            </a:r>
          </a:p>
          <a:p>
            <a:endParaRPr lang="en-US" dirty="0">
              <a:latin typeface="Apple Symbols"/>
              <a:cs typeface="Apple Symbols"/>
            </a:endParaRPr>
          </a:p>
          <a:p>
            <a:endParaRPr lang="en-US" dirty="0" smtClean="0">
              <a:latin typeface="Apple Symbols"/>
              <a:cs typeface="Apple Symbols"/>
            </a:endParaRPr>
          </a:p>
          <a:p>
            <a:endParaRPr lang="en-US" dirty="0">
              <a:latin typeface="Apple Symbols"/>
              <a:cs typeface="Apple Symbols"/>
            </a:endParaRPr>
          </a:p>
          <a:p>
            <a:r>
              <a:rPr lang="en-US" dirty="0" smtClean="0">
                <a:latin typeface="Apple Symbols"/>
                <a:cs typeface="Apple Symbols"/>
              </a:rPr>
              <a:t>30</a:t>
            </a:r>
            <a:r>
              <a:rPr lang="en-US" baseline="30000" dirty="0" smtClean="0">
                <a:latin typeface="Apple Symbols"/>
                <a:cs typeface="Apple Symbols"/>
              </a:rPr>
              <a:t>th</a:t>
            </a:r>
            <a:r>
              <a:rPr lang="en-US" dirty="0" smtClean="0">
                <a:latin typeface="Apple Symbols"/>
                <a:cs typeface="Apple Symbols"/>
              </a:rPr>
              <a:t> August – 5</a:t>
            </a:r>
            <a:r>
              <a:rPr lang="en-US" baseline="30000" dirty="0" smtClean="0">
                <a:latin typeface="Apple Symbols"/>
                <a:cs typeface="Apple Symbols"/>
              </a:rPr>
              <a:t>th</a:t>
            </a:r>
            <a:r>
              <a:rPr lang="en-US" dirty="0" smtClean="0">
                <a:latin typeface="Apple Symbols"/>
                <a:cs typeface="Apple Symbols"/>
              </a:rPr>
              <a:t> October: 0.60</a:t>
            </a:r>
          </a:p>
          <a:p>
            <a:r>
              <a:rPr lang="en-US" dirty="0" smtClean="0">
                <a:latin typeface="Apple Symbols"/>
                <a:cs typeface="Apple Symbols"/>
              </a:rPr>
              <a:t>6</a:t>
            </a:r>
            <a:r>
              <a:rPr lang="en-US" baseline="30000" dirty="0" smtClean="0">
                <a:latin typeface="Apple Symbols"/>
                <a:cs typeface="Apple Symbols"/>
              </a:rPr>
              <a:t>th</a:t>
            </a:r>
            <a:r>
              <a:rPr lang="en-US" dirty="0" smtClean="0">
                <a:latin typeface="Apple Symbols"/>
                <a:cs typeface="Apple Symbols"/>
              </a:rPr>
              <a:t> October – 19</a:t>
            </a:r>
            <a:r>
              <a:rPr lang="en-US" baseline="30000" dirty="0" smtClean="0">
                <a:latin typeface="Apple Symbols"/>
                <a:cs typeface="Apple Symbols"/>
              </a:rPr>
              <a:t>th</a:t>
            </a:r>
            <a:r>
              <a:rPr lang="en-US" dirty="0" smtClean="0">
                <a:latin typeface="Apple Symbols"/>
                <a:cs typeface="Apple Symbols"/>
              </a:rPr>
              <a:t> October: 0.79</a:t>
            </a:r>
          </a:p>
          <a:p>
            <a:r>
              <a:rPr lang="en-US" dirty="0" smtClean="0">
                <a:latin typeface="Apple Symbols"/>
                <a:cs typeface="Apple Symbols"/>
              </a:rPr>
              <a:t>Represents a significant increase in fulfillment</a:t>
            </a:r>
            <a:endParaRPr lang="en-US" dirty="0">
              <a:latin typeface="Apple Symbols"/>
              <a:cs typeface="Apple Symbols"/>
            </a:endParaRPr>
          </a:p>
        </p:txBody>
      </p:sp>
      <p:pic>
        <p:nvPicPr>
          <p:cNvPr id="4" name="Picture 3" descr="lower banner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8" y="6182501"/>
            <a:ext cx="9147768" cy="705736"/>
          </a:xfrm>
          <a:prstGeom prst="rect">
            <a:avLst/>
          </a:prstGeom>
        </p:spPr>
      </p:pic>
      <p:pic>
        <p:nvPicPr>
          <p:cNvPr id="5" name="Picture 4" descr="logover1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" y="58082"/>
            <a:ext cx="1636720" cy="1456708"/>
          </a:xfrm>
          <a:prstGeom prst="rect">
            <a:avLst/>
          </a:prstGeom>
          <a:ln>
            <a:noFill/>
          </a:ln>
          <a:effectLst>
            <a:outerShdw blurRad="111125" dist="50800" dir="2700000" sx="102000" sy="102000" algn="tl" rotWithShape="0">
              <a:srgbClr val="333333">
                <a:alpha val="21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800" y="2472876"/>
            <a:ext cx="82677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59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504" y="274638"/>
            <a:ext cx="6680296" cy="1143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8E1A1B"/>
                </a:solidFill>
                <a:latin typeface="Dual 300"/>
                <a:cs typeface="Dual 300"/>
              </a:rPr>
              <a:t>Data</a:t>
            </a:r>
            <a:r>
              <a:rPr lang="en-US" b="1" dirty="0" smtClean="0">
                <a:solidFill>
                  <a:srgbClr val="2555A2"/>
                </a:solidFill>
                <a:latin typeface="Dual 300"/>
                <a:cs typeface="Dual 300"/>
              </a:rPr>
              <a:t>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0184"/>
            <a:ext cx="8229600" cy="4140679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Apple Symbols"/>
                <a:cs typeface="Apple Symbols"/>
              </a:rPr>
              <a:t>Sheer depth and detail the data: barely scratching the surface in terms of analysis.</a:t>
            </a:r>
          </a:p>
          <a:p>
            <a:r>
              <a:rPr lang="en-US" dirty="0" smtClean="0">
                <a:latin typeface="Apple Symbols"/>
                <a:cs typeface="Apple Symbols"/>
              </a:rPr>
              <a:t>Correlation between minutes of TV watched and overall rating = -0.65</a:t>
            </a:r>
          </a:p>
          <a:p>
            <a:r>
              <a:rPr lang="en-US" dirty="0" smtClean="0">
                <a:latin typeface="Apple Symbols"/>
                <a:cs typeface="Apple Symbols"/>
              </a:rPr>
              <a:t>Monitor skills acquisition – Robert Green’s book Mastery, 10,000 hours of dedicated practice.        C++ : 0.008% of the way there!</a:t>
            </a:r>
          </a:p>
          <a:p>
            <a:endParaRPr lang="en-US" dirty="0">
              <a:latin typeface="Apple Symbols"/>
              <a:cs typeface="Apple Symbols"/>
            </a:endParaRPr>
          </a:p>
        </p:txBody>
      </p:sp>
      <p:pic>
        <p:nvPicPr>
          <p:cNvPr id="4" name="Picture 3" descr="lower banner.ps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68" y="6182501"/>
            <a:ext cx="9147768" cy="705736"/>
          </a:xfrm>
          <a:prstGeom prst="rect">
            <a:avLst/>
          </a:prstGeom>
        </p:spPr>
      </p:pic>
      <p:pic>
        <p:nvPicPr>
          <p:cNvPr id="5" name="Picture 4" descr="logover1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97" y="58082"/>
            <a:ext cx="1636720" cy="1456708"/>
          </a:xfrm>
          <a:prstGeom prst="rect">
            <a:avLst/>
          </a:prstGeom>
          <a:ln>
            <a:noFill/>
          </a:ln>
          <a:effectLst>
            <a:outerShdw blurRad="111125" dist="50800" dir="2700000" sx="102000" sy="102000" algn="tl" rotWithShape="0">
              <a:srgbClr val="333333">
                <a:alpha val="2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44675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2028</TotalTime>
  <Words>324</Words>
  <Application>Microsoft Macintosh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Life Track</vt:lpstr>
      <vt:lpstr>Life Track</vt:lpstr>
      <vt:lpstr>Ideas behind Life Track</vt:lpstr>
      <vt:lpstr>What data is being collected?</vt:lpstr>
      <vt:lpstr>What data is being collected?</vt:lpstr>
      <vt:lpstr>What data is being collected?</vt:lpstr>
      <vt:lpstr>Data analysis</vt:lpstr>
      <vt:lpstr>Data analysis: Findings</vt:lpstr>
      <vt:lpstr>Data analysis</vt:lpstr>
      <vt:lpstr>Developing Life Track further</vt:lpstr>
      <vt:lpstr>Life Track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Track</dc:title>
  <dc:creator>Wiz</dc:creator>
  <cp:lastModifiedBy>Kenneth Snyder</cp:lastModifiedBy>
  <cp:revision>17</cp:revision>
  <dcterms:created xsi:type="dcterms:W3CDTF">2014-10-13T16:40:41Z</dcterms:created>
  <dcterms:modified xsi:type="dcterms:W3CDTF">2014-10-20T21:28:46Z</dcterms:modified>
</cp:coreProperties>
</file>