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tags/tag23.xml" ContentType="application/vnd.openxmlformats-officedocument.presentationml.tags+xml"/>
  <Override PartName="/ppt/notesSlides/notesSlide15.xml" ContentType="application/vnd.openxmlformats-officedocument.presentationml.notesSlide+xml"/>
  <Override PartName="/ppt/tags/tag2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94" r:id="rId10"/>
    <p:sldId id="293" r:id="rId11"/>
    <p:sldId id="265" r:id="rId12"/>
    <p:sldId id="266" r:id="rId13"/>
    <p:sldId id="283" r:id="rId14"/>
    <p:sldId id="284" r:id="rId15"/>
    <p:sldId id="285" r:id="rId16"/>
    <p:sldId id="287" r:id="rId17"/>
    <p:sldId id="288" r:id="rId18"/>
    <p:sldId id="289" r:id="rId19"/>
    <p:sldId id="272" r:id="rId20"/>
    <p:sldId id="298" r:id="rId21"/>
    <p:sldId id="275" r:id="rId22"/>
    <p:sldId id="300" r:id="rId23"/>
    <p:sldId id="301" r:id="rId24"/>
    <p:sldId id="291" r:id="rId25"/>
    <p:sldId id="295" r:id="rId26"/>
    <p:sldId id="290" r:id="rId27"/>
    <p:sldId id="297" r:id="rId28"/>
  </p:sldIdLst>
  <p:sldSz cx="12192000" cy="6858000"/>
  <p:notesSz cx="7099300" cy="10234613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F"/>
    <a:srgbClr val="036366"/>
    <a:srgbClr val="CA4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3" autoAdjust="0"/>
    <p:restoredTop sz="85223" autoAdjust="0"/>
  </p:normalViewPr>
  <p:slideViewPr>
    <p:cSldViewPr snapToGrid="0">
      <p:cViewPr varScale="1">
        <p:scale>
          <a:sx n="109" d="100"/>
          <a:sy n="109" d="100"/>
        </p:scale>
        <p:origin x="115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DF0DFDA-F199-456B-9548-FAE909621F04}" type="datetimeFigureOut">
              <a:rPr lang="en-GB" smtClean="0"/>
              <a:t>22/03/2015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1E56914-949D-4A80-9045-E3CDB77C37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9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56914-949D-4A80-9045-E3CDB77C37B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494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de-DE" dirty="0" err="1" smtClean="0"/>
              <a:t>Leeroy</a:t>
            </a:r>
            <a:r>
              <a:rPr lang="de-DE" dirty="0" smtClean="0"/>
              <a:t> Hood - </a:t>
            </a:r>
            <a:r>
              <a:rPr lang="en-GB" b="1" dirty="0" smtClean="0"/>
              <a:t>The Emergence of Proactive P4 Medicine: A Revolution in Healthcare</a:t>
            </a:r>
          </a:p>
          <a:p>
            <a:pPr defTabSz="990478">
              <a:defRPr/>
            </a:pPr>
            <a:r>
              <a:rPr lang="en-GB" b="1" dirty="0" smtClean="0"/>
              <a:t>Anne Wright – The Tyranny of the Norm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56914-949D-4A80-9045-E3CDB77C37B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030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56914-949D-4A80-9045-E3CDB77C37B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192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56914-949D-4A80-9045-E3CDB77C37B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967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Genomics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baseline="0" dirty="0" smtClean="0"/>
              <a:t> just a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ingredients</a:t>
            </a:r>
            <a:r>
              <a:rPr lang="de-DE" baseline="0" dirty="0" smtClean="0"/>
              <a:t> (Applied </a:t>
            </a:r>
            <a:r>
              <a:rPr lang="de-DE" baseline="0" dirty="0" err="1" smtClean="0"/>
              <a:t>Proteomics</a:t>
            </a:r>
            <a:r>
              <a:rPr lang="de-DE" baseline="0" dirty="0" smtClean="0"/>
              <a:t>)</a:t>
            </a:r>
          </a:p>
          <a:p>
            <a:r>
              <a:rPr lang="de-DE" baseline="0" dirty="0" smtClean="0"/>
              <a:t>Genome </a:t>
            </a:r>
            <a:r>
              <a:rPr lang="de-DE" baseline="0" dirty="0" err="1" smtClean="0"/>
              <a:t>tells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got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body</a:t>
            </a:r>
            <a:r>
              <a:rPr lang="de-DE" baseline="0" dirty="0" smtClean="0"/>
              <a:t>, but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functional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molecules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proteins</a:t>
            </a:r>
            <a:r>
              <a:rPr lang="de-DE" baseline="0" dirty="0" smtClean="0"/>
              <a:t>)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carry out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job</a:t>
            </a: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School</a:t>
            </a:r>
            <a:r>
              <a:rPr lang="de-DE" baseline="0" dirty="0" smtClean="0"/>
              <a:t> – </a:t>
            </a:r>
            <a:r>
              <a:rPr lang="de-DE" baseline="0" dirty="0" err="1" smtClean="0"/>
              <a:t>transcription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mRNA</a:t>
            </a:r>
            <a:r>
              <a:rPr lang="de-DE" baseline="0" dirty="0" smtClean="0"/>
              <a:t> – </a:t>
            </a:r>
            <a:r>
              <a:rPr lang="de-DE" baseline="0" dirty="0" err="1" smtClean="0"/>
              <a:t>ribosome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translation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protein</a:t>
            </a:r>
            <a:endParaRPr lang="en-GB" dirty="0" smtClean="0"/>
          </a:p>
          <a:p>
            <a:endParaRPr lang="de-DE" baseline="0" dirty="0" smtClean="0"/>
          </a:p>
          <a:p>
            <a:r>
              <a:rPr lang="en-GB" dirty="0" smtClean="0"/>
              <a:t>Genomics is fixed, like</a:t>
            </a:r>
            <a:r>
              <a:rPr lang="en-GB" baseline="0" dirty="0" smtClean="0"/>
              <a:t> a library, which is passed on from generation to generation, and shows a family history. DNA is not influenced by the environment except in pathology when the environment induces mutations with usually a neutral but sometimes a negative outcome.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Proteins are dynamic, not passed on from the other generation and they react on the internal and external environment to adapt and survive. They are a read out of state. Therefore proteins change in abundance as a reaction to external cues, not only because of a pathology.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56914-949D-4A80-9045-E3CDB77C37B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753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ApoA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libid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binding and transportation.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Apolipoprotein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synthesis in the liver is controlled by a host of factors, including dietary composition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Immunoglobulin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kappa variable – participates in immune response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56914-949D-4A80-9045-E3CDB77C37B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132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ApoB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lipid binding and transportation.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 cholesterol</a:t>
            </a: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SHBG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sex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hormone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binding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globulin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pregnancy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indicator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SHBG inhibits the function of for example testosterone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56914-949D-4A80-9045-E3CDB77C37B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591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Convenient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</a:t>
            </a:r>
            <a:endParaRPr lang="de-DE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Samples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months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dried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endParaRPr lang="de-DE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56914-949D-4A80-9045-E3CDB77C37B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532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56914-949D-4A80-9045-E3CDB77C37B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477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Absolute </a:t>
            </a:r>
            <a:r>
              <a:rPr lang="de-DE" dirty="0" err="1" smtClean="0"/>
              <a:t>vs</a:t>
            </a:r>
            <a:r>
              <a:rPr lang="de-DE" dirty="0" smtClean="0"/>
              <a:t> relative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56914-949D-4A80-9045-E3CDB77C37B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15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56914-949D-4A80-9045-E3CDB77C37B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84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message, it is long</a:t>
            </a:r>
            <a:r>
              <a:rPr lang="en-US" baseline="0" dirty="0" smtClean="0"/>
              <a:t> due</a:t>
            </a:r>
          </a:p>
          <a:p>
            <a:endParaRPr lang="en-US" baseline="0" dirty="0" smtClean="0"/>
          </a:p>
          <a:p>
            <a:pPr defTabSz="990478">
              <a:defRPr/>
            </a:pPr>
            <a:r>
              <a:rPr lang="en-GB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# of survey participants;</a:t>
            </a:r>
            <a:br>
              <a:rPr lang="en-GB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GB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participants' geographic location (city);</a:t>
            </a:r>
            <a:br>
              <a:rPr lang="en-GB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GB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% of participants working on QS projects;</a:t>
            </a:r>
            <a:br>
              <a:rPr lang="en-GB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GB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description of on-going or planned QS projects, clustered according to</a:t>
            </a:r>
            <a:br>
              <a:rPr lang="en-GB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GB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health topics;</a:t>
            </a:r>
            <a:br>
              <a:rPr lang="en-GB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GB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participants' health goals;</a:t>
            </a:r>
            <a:br>
              <a:rPr lang="en-GB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GB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participants' interest in working with blood testing</a:t>
            </a:r>
            <a:endParaRPr lang="en-US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56914-949D-4A80-9045-E3CDB77C37B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128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56914-949D-4A80-9045-E3CDB77C37B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092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56914-949D-4A80-9045-E3CDB77C37B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774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story I would get out of this is vague but it may be related to negative lifestyle choices affecting these proteins; perhaps taking up smoking, unhealthy eating, alcohol drinking (related to the liver proteins?), which may increase his risk of CVD or impact his immune system.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56914-949D-4A80-9045-E3CDB77C37B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874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56914-949D-4A80-9045-E3CDB77C37B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938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56914-949D-4A80-9045-E3CDB77C37B4}" type="slidenum">
              <a:rPr lang="en-GB" smtClean="0">
                <a:solidFill>
                  <a:prstClr val="black"/>
                </a:solidFill>
                <a:latin typeface="Calibri"/>
              </a:rPr>
              <a:pPr/>
              <a:t>26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6187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r>
              <a:rPr lang="de-DE" baseline="0" dirty="0" smtClean="0"/>
              <a:t>People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travelling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around</a:t>
            </a:r>
            <a:r>
              <a:rPr lang="de-DE" baseline="0" dirty="0" smtClean="0"/>
              <a:t> Christmas</a:t>
            </a:r>
          </a:p>
          <a:p>
            <a:pPr marL="185715" indent="-185715">
              <a:buFontTx/>
              <a:buChar char="-"/>
            </a:pPr>
            <a:r>
              <a:rPr lang="de-DE" baseline="0" dirty="0" smtClean="0"/>
              <a:t>The </a:t>
            </a:r>
            <a:r>
              <a:rPr lang="de-DE" baseline="0" dirty="0" err="1" smtClean="0"/>
              <a:t>majority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responses</a:t>
            </a:r>
            <a:r>
              <a:rPr lang="de-DE" baseline="0" dirty="0" smtClean="0"/>
              <a:t> still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London</a:t>
            </a:r>
          </a:p>
          <a:p>
            <a:pPr marL="185715" indent="-185715">
              <a:buFontTx/>
              <a:buChar char="-"/>
            </a:pPr>
            <a:r>
              <a:rPr lang="de-DE" baseline="0" dirty="0" smtClean="0"/>
              <a:t>Strong </a:t>
            </a:r>
            <a:r>
              <a:rPr lang="de-DE" baseline="0" dirty="0" err="1" smtClean="0"/>
              <a:t>interest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additional </a:t>
            </a:r>
            <a:r>
              <a:rPr lang="de-DE" baseline="0" dirty="0" err="1" smtClean="0"/>
              <a:t>information</a:t>
            </a:r>
            <a:r>
              <a:rPr lang="de-DE" baseline="0" dirty="0" smtClean="0"/>
              <a:t> –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will send per </a:t>
            </a:r>
            <a:r>
              <a:rPr lang="de-DE" baseline="0" dirty="0" err="1" smtClean="0"/>
              <a:t>e-mail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presentation</a:t>
            </a:r>
            <a:endParaRPr lang="de-DE" baseline="0" dirty="0" smtClean="0"/>
          </a:p>
          <a:p>
            <a:pPr marL="185715" indent="-185715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56914-949D-4A80-9045-E3CDB77C37B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224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Top 4 </a:t>
            </a:r>
            <a:r>
              <a:rPr lang="de-DE" dirty="0" err="1" smtClean="0"/>
              <a:t>category</a:t>
            </a:r>
            <a:r>
              <a:rPr lang="de-DE" dirty="0" smtClean="0"/>
              <a:t> </a:t>
            </a:r>
            <a:r>
              <a:rPr lang="de-DE" dirty="0" err="1" smtClean="0"/>
              <a:t>presented</a:t>
            </a:r>
            <a:r>
              <a:rPr lang="de-DE" dirty="0" smtClean="0"/>
              <a:t>,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r>
              <a:rPr lang="de-DE" dirty="0" smtClean="0"/>
              <a:t> </a:t>
            </a:r>
            <a:r>
              <a:rPr lang="de-DE" dirty="0" err="1" smtClean="0"/>
              <a:t>included</a:t>
            </a:r>
            <a:r>
              <a:rPr lang="de-DE" dirty="0" smtClean="0"/>
              <a:t> </a:t>
            </a:r>
            <a:r>
              <a:rPr lang="de-DE" dirty="0" err="1" smtClean="0"/>
              <a:t>sport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, </a:t>
            </a:r>
            <a:r>
              <a:rPr lang="de-DE" dirty="0" err="1" smtClean="0"/>
              <a:t>cardio</a:t>
            </a:r>
            <a:r>
              <a:rPr lang="de-DE" dirty="0" smtClean="0"/>
              <a:t> </a:t>
            </a:r>
            <a:r>
              <a:rPr lang="de-DE" dirty="0" err="1" smtClean="0"/>
              <a:t>vascular</a:t>
            </a:r>
            <a:r>
              <a:rPr lang="de-DE" dirty="0" smtClean="0"/>
              <a:t> </a:t>
            </a:r>
            <a:r>
              <a:rPr lang="de-DE" dirty="0" err="1" smtClean="0"/>
              <a:t>improvements</a:t>
            </a:r>
            <a:r>
              <a:rPr lang="de-DE" dirty="0" smtClean="0"/>
              <a:t>, </a:t>
            </a:r>
            <a:r>
              <a:rPr lang="de-DE" dirty="0" err="1" smtClean="0"/>
              <a:t>sleep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56914-949D-4A80-9045-E3CDB77C37B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088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Almost</a:t>
            </a:r>
            <a:r>
              <a:rPr lang="de-DE" dirty="0" smtClean="0"/>
              <a:t> </a:t>
            </a:r>
            <a:r>
              <a:rPr lang="de-DE" dirty="0" err="1" smtClean="0"/>
              <a:t>everyone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healthier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general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categories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evenly</a:t>
            </a:r>
            <a:r>
              <a:rPr lang="de-DE" baseline="0" dirty="0" smtClean="0"/>
              <a:t> </a:t>
            </a:r>
            <a:r>
              <a:rPr lang="de-DE" dirty="0" smtClean="0"/>
              <a:t>. Foster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scientific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research</a:t>
            </a:r>
            <a:r>
              <a:rPr lang="de-DE" baseline="0" dirty="0" smtClean="0"/>
              <a:t> &amp; </a:t>
            </a:r>
            <a:r>
              <a:rPr lang="de-DE" baseline="0" dirty="0" err="1" smtClean="0"/>
              <a:t>take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important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14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10% </a:t>
            </a:r>
            <a:r>
              <a:rPr lang="de-DE" baseline="0" dirty="0" err="1" smtClean="0"/>
              <a:t>respectively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56914-949D-4A80-9045-E3CDB77C37B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880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analyzed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angles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QS </a:t>
            </a:r>
            <a:r>
              <a:rPr lang="de-DE" baseline="0" dirty="0" err="1" smtClean="0"/>
              <a:t>project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who</a:t>
            </a:r>
            <a:r>
              <a:rPr lang="de-DE" baseline="0" dirty="0" smtClean="0"/>
              <a:t> do not. Interest in </a:t>
            </a:r>
            <a:r>
              <a:rPr lang="de-DE" baseline="0" dirty="0" err="1" smtClean="0"/>
              <a:t>blood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testing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equally</a:t>
            </a:r>
            <a:r>
              <a:rPr lang="de-DE" baseline="0" dirty="0" smtClean="0"/>
              <a:t> strong in </a:t>
            </a:r>
            <a:r>
              <a:rPr lang="de-DE" baseline="0" dirty="0" err="1" smtClean="0"/>
              <a:t>both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groups</a:t>
            </a:r>
            <a:r>
              <a:rPr lang="de-DE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56914-949D-4A80-9045-E3CDB77C37B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778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Hayfever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Taking</a:t>
            </a:r>
            <a:r>
              <a:rPr lang="de-DE" baseline="0" dirty="0" smtClean="0"/>
              <a:t> 10 </a:t>
            </a:r>
            <a:r>
              <a:rPr lang="de-DE" baseline="0" dirty="0" err="1" smtClean="0"/>
              <a:t>years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every</a:t>
            </a:r>
            <a:r>
              <a:rPr lang="de-DE" baseline="0" dirty="0" smtClean="0"/>
              <a:t> spring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110 – 120 </a:t>
            </a:r>
            <a:r>
              <a:rPr lang="de-DE" baseline="0" dirty="0" err="1" smtClean="0"/>
              <a:t>bp</a:t>
            </a:r>
            <a:r>
              <a:rPr lang="de-DE" baseline="0" dirty="0" smtClean="0"/>
              <a:t>/s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56914-949D-4A80-9045-E3CDB77C37B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39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honest I am not </a:t>
            </a:r>
            <a:r>
              <a:rPr lang="de-DE" baseline="0" dirty="0" err="1" smtClean="0"/>
              <a:t>big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pricking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myself</a:t>
            </a:r>
            <a:endParaRPr lang="de-DE" baseline="0" dirty="0" smtClean="0"/>
          </a:p>
          <a:p>
            <a:r>
              <a:rPr lang="de-DE" baseline="0" dirty="0" err="1" smtClean="0"/>
              <a:t>When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encountered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opportunity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blood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testing</a:t>
            </a:r>
            <a:r>
              <a:rPr lang="de-DE" baseline="0" dirty="0" smtClean="0"/>
              <a:t>, I </a:t>
            </a:r>
            <a:r>
              <a:rPr lang="de-DE" baseline="0" dirty="0" err="1" smtClean="0"/>
              <a:t>wondered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would</a:t>
            </a:r>
            <a:r>
              <a:rPr lang="de-DE" baseline="0" dirty="0" smtClean="0"/>
              <a:t> I do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?</a:t>
            </a:r>
          </a:p>
          <a:p>
            <a:r>
              <a:rPr lang="de-DE" baseline="0" dirty="0" err="1" smtClean="0"/>
              <a:t>Curiosity</a:t>
            </a:r>
            <a:r>
              <a:rPr lang="de-DE" baseline="0" dirty="0" smtClean="0"/>
              <a:t>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56914-949D-4A80-9045-E3CDB77C37B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97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Insights</a:t>
            </a:r>
            <a:r>
              <a:rPr lang="de-DE" baseline="0" dirty="0" smtClean="0"/>
              <a:t> – </a:t>
            </a:r>
            <a:r>
              <a:rPr lang="de-DE" baseline="0" dirty="0" err="1" smtClean="0"/>
              <a:t>gives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direction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raises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awareness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helps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achieve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</a:t>
            </a:r>
            <a:r>
              <a:rPr lang="de-DE" baseline="0" dirty="0" smtClean="0"/>
              <a:t>. I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disease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Tweaking</a:t>
            </a:r>
            <a:r>
              <a:rPr lang="de-DE" baseline="0" dirty="0" smtClean="0"/>
              <a:t> / </a:t>
            </a:r>
            <a:r>
              <a:rPr lang="de-DE" baseline="0" dirty="0" err="1" smtClean="0"/>
              <a:t>improving</a:t>
            </a:r>
            <a:r>
              <a:rPr lang="de-DE" baseline="0" dirty="0" smtClean="0"/>
              <a:t> versus </a:t>
            </a:r>
            <a:r>
              <a:rPr lang="de-DE" baseline="0" dirty="0" err="1" smtClean="0"/>
              <a:t>fixing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broken</a:t>
            </a:r>
            <a:endParaRPr lang="de-DE" baseline="0" dirty="0" smtClean="0"/>
          </a:p>
          <a:p>
            <a:r>
              <a:rPr lang="de-DE" baseline="0" dirty="0" err="1" smtClean="0"/>
              <a:t>Personalized</a:t>
            </a:r>
            <a:r>
              <a:rPr lang="de-DE" baseline="0" dirty="0" smtClean="0"/>
              <a:t> –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all different, </a:t>
            </a:r>
          </a:p>
          <a:p>
            <a:r>
              <a:rPr lang="de-DE" baseline="0" dirty="0" smtClean="0"/>
              <a:t>I am not </a:t>
            </a:r>
            <a:r>
              <a:rPr lang="de-DE" baseline="0" dirty="0" err="1" smtClean="0"/>
              <a:t>interested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molecules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my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body</a:t>
            </a:r>
            <a:r>
              <a:rPr lang="de-DE" baseline="0" dirty="0" smtClean="0"/>
              <a:t>, but I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repeatable</a:t>
            </a:r>
            <a:r>
              <a:rPr lang="de-DE" baseline="0" dirty="0" smtClean="0"/>
              <a:t>. I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pick </a:t>
            </a:r>
            <a:r>
              <a:rPr lang="de-DE" baseline="0" dirty="0" err="1" smtClean="0"/>
              <a:t>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I </a:t>
            </a:r>
            <a:r>
              <a:rPr lang="de-DE" baseline="0" dirty="0" err="1" smtClean="0"/>
              <a:t>wanted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accessible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wheneve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56914-949D-4A80-9045-E3CDB77C37B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64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FBF6-FA8D-44C4-A05C-9E11ECDBD0A3}" type="datetimeFigureOut">
              <a:rPr lang="en-GB" smtClean="0"/>
              <a:t>22/03/2015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4D2B-CA71-4AA9-89D4-D1D0FCCD1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09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FBF6-FA8D-44C4-A05C-9E11ECDBD0A3}" type="datetimeFigureOut">
              <a:rPr lang="en-GB" smtClean="0"/>
              <a:t>22/03/2015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4D2B-CA71-4AA9-89D4-D1D0FCCD1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28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FBF6-FA8D-44C4-A05C-9E11ECDBD0A3}" type="datetimeFigureOut">
              <a:rPr lang="en-GB" smtClean="0"/>
              <a:t>22/03/2015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4D2B-CA71-4AA9-89D4-D1D0FCCD1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752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FBF6-FA8D-44C4-A05C-9E11ECDBD0A3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22/03/2015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4D2B-CA71-4AA9-89D4-D1D0FCCD1512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8944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FBF6-FA8D-44C4-A05C-9E11ECDBD0A3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22/03/2015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4D2B-CA71-4AA9-89D4-D1D0FCCD1512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387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FBF6-FA8D-44C4-A05C-9E11ECDBD0A3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22/03/2015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4D2B-CA71-4AA9-89D4-D1D0FCCD1512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877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FBF6-FA8D-44C4-A05C-9E11ECDBD0A3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22/03/2015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4D2B-CA71-4AA9-89D4-D1D0FCCD1512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8080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FBF6-FA8D-44C4-A05C-9E11ECDBD0A3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22/03/2015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4D2B-CA71-4AA9-89D4-D1D0FCCD1512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4285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FBF6-FA8D-44C4-A05C-9E11ECDBD0A3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22/03/2015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4D2B-CA71-4AA9-89D4-D1D0FCCD1512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2680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FBF6-FA8D-44C4-A05C-9E11ECDBD0A3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22/03/2015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4D2B-CA71-4AA9-89D4-D1D0FCCD1512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34641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FBF6-FA8D-44C4-A05C-9E11ECDBD0A3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22/03/2015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4D2B-CA71-4AA9-89D4-D1D0FCCD1512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922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FBF6-FA8D-44C4-A05C-9E11ECDBD0A3}" type="datetimeFigureOut">
              <a:rPr lang="en-GB" smtClean="0"/>
              <a:t>22/03/2015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4D2B-CA71-4AA9-89D4-D1D0FCCD1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991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FBF6-FA8D-44C4-A05C-9E11ECDBD0A3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22/03/2015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4D2B-CA71-4AA9-89D4-D1D0FCCD1512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0405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FBF6-FA8D-44C4-A05C-9E11ECDBD0A3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22/03/2015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4D2B-CA71-4AA9-89D4-D1D0FCCD1512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0802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FBF6-FA8D-44C4-A05C-9E11ECDBD0A3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22/03/2015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4D2B-CA71-4AA9-89D4-D1D0FCCD1512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319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FBF6-FA8D-44C4-A05C-9E11ECDBD0A3}" type="datetimeFigureOut">
              <a:rPr lang="en-GB" smtClean="0"/>
              <a:t>22/03/2015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4D2B-CA71-4AA9-89D4-D1D0FCCD1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61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FBF6-FA8D-44C4-A05C-9E11ECDBD0A3}" type="datetimeFigureOut">
              <a:rPr lang="en-GB" smtClean="0"/>
              <a:t>22/03/2015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4D2B-CA71-4AA9-89D4-D1D0FCCD1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14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FBF6-FA8D-44C4-A05C-9E11ECDBD0A3}" type="datetimeFigureOut">
              <a:rPr lang="en-GB" smtClean="0"/>
              <a:t>22/03/2015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4D2B-CA71-4AA9-89D4-D1D0FCCD1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66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FBF6-FA8D-44C4-A05C-9E11ECDBD0A3}" type="datetimeFigureOut">
              <a:rPr lang="en-GB" smtClean="0"/>
              <a:t>22/03/2015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4D2B-CA71-4AA9-89D4-D1D0FCCD1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40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FBF6-FA8D-44C4-A05C-9E11ECDBD0A3}" type="datetimeFigureOut">
              <a:rPr lang="en-GB" smtClean="0"/>
              <a:t>22/03/2015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4D2B-CA71-4AA9-89D4-D1D0FCCD1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05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FBF6-FA8D-44C4-A05C-9E11ECDBD0A3}" type="datetimeFigureOut">
              <a:rPr lang="en-GB" smtClean="0"/>
              <a:t>22/03/2015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4D2B-CA71-4AA9-89D4-D1D0FCCD1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34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FBF6-FA8D-44C4-A05C-9E11ECDBD0A3}" type="datetimeFigureOut">
              <a:rPr lang="en-GB" smtClean="0"/>
              <a:t>22/03/2015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4D2B-CA71-4AA9-89D4-D1D0FCCD1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5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tags" Target="../tags/tag2.xml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vmlDrawing" Target="../drawings/vmlDrawing2.vml"/><Relationship Id="rId14" Type="http://schemas.openxmlformats.org/officeDocument/2006/relationships/tags" Target="../tags/tag3.xml"/><Relationship Id="rId15" Type="http://schemas.openxmlformats.org/officeDocument/2006/relationships/oleObject" Target="../embeddings/oleObject2.bin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1649568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BFBF6-FA8D-44C4-A05C-9E11ECDBD0A3}" type="datetimeFigureOut">
              <a:rPr lang="en-GB" smtClean="0"/>
              <a:t>22/03/2015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74D2B-CA71-4AA9-89D4-D1D0FCCD1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93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1843534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BFBF6-FA8D-44C4-A05C-9E11ECDBD0A3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22/03/2015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74D2B-CA71-4AA9-89D4-D1D0FCCD1512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714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1.emf"/><Relationship Id="rId7" Type="http://schemas.openxmlformats.org/officeDocument/2006/relationships/image" Target="../media/image3.png"/><Relationship Id="rId8" Type="http://schemas.openxmlformats.org/officeDocument/2006/relationships/image" Target="../media/image15.png"/><Relationship Id="rId9" Type="http://schemas.openxmlformats.org/officeDocument/2006/relationships/image" Target="../media/image14.png"/><Relationship Id="rId1" Type="http://schemas.openxmlformats.org/officeDocument/2006/relationships/vmlDrawing" Target="../drawings/vmlDrawing6.vml"/><Relationship Id="rId2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1.emf"/><Relationship Id="rId7" Type="http://schemas.openxmlformats.org/officeDocument/2006/relationships/image" Target="../media/image3.png"/><Relationship Id="rId8" Type="http://schemas.openxmlformats.org/officeDocument/2006/relationships/image" Target="../media/image16.png"/><Relationship Id="rId1" Type="http://schemas.openxmlformats.org/officeDocument/2006/relationships/vmlDrawing" Target="../drawings/vmlDrawing7.vml"/><Relationship Id="rId2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.emf"/><Relationship Id="rId7" Type="http://schemas.openxmlformats.org/officeDocument/2006/relationships/image" Target="../media/image3.png"/><Relationship Id="rId8" Type="http://schemas.openxmlformats.org/officeDocument/2006/relationships/image" Target="../media/image17.png"/><Relationship Id="rId9" Type="http://schemas.openxmlformats.org/officeDocument/2006/relationships/image" Target="../media/image18.emf"/><Relationship Id="rId10" Type="http://schemas.openxmlformats.org/officeDocument/2006/relationships/image" Target="../media/image19.emf"/><Relationship Id="rId1" Type="http://schemas.openxmlformats.org/officeDocument/2006/relationships/vmlDrawing" Target="../drawings/vmlDrawing8.vml"/><Relationship Id="rId2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5.xml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.emf"/><Relationship Id="rId7" Type="http://schemas.openxmlformats.org/officeDocument/2006/relationships/image" Target="../media/image3.png"/><Relationship Id="rId8" Type="http://schemas.openxmlformats.org/officeDocument/2006/relationships/image" Target="../media/image17.png"/><Relationship Id="rId9" Type="http://schemas.openxmlformats.org/officeDocument/2006/relationships/image" Target="../media/image20.emf"/><Relationship Id="rId10" Type="http://schemas.openxmlformats.org/officeDocument/2006/relationships/image" Target="../media/image21.emf"/><Relationship Id="rId1" Type="http://schemas.openxmlformats.org/officeDocument/2006/relationships/vmlDrawing" Target="../drawings/vmlDrawing9.vml"/><Relationship Id="rId2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.emf"/><Relationship Id="rId7" Type="http://schemas.openxmlformats.org/officeDocument/2006/relationships/image" Target="../media/image3.png"/><Relationship Id="rId8" Type="http://schemas.openxmlformats.org/officeDocument/2006/relationships/image" Target="../media/image22.png"/><Relationship Id="rId1" Type="http://schemas.openxmlformats.org/officeDocument/2006/relationships/vmlDrawing" Target="../drawings/vmlDrawing10.vml"/><Relationship Id="rId2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emf"/><Relationship Id="rId6" Type="http://schemas.openxmlformats.org/officeDocument/2006/relationships/image" Target="../media/image3.png"/><Relationship Id="rId1" Type="http://schemas.openxmlformats.org/officeDocument/2006/relationships/vmlDrawing" Target="../drawings/vmlDrawing3.vml"/><Relationship Id="rId2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2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.emf"/><Relationship Id="rId7" Type="http://schemas.openxmlformats.org/officeDocument/2006/relationships/image" Target="../media/image3.png"/><Relationship Id="rId8" Type="http://schemas.openxmlformats.org/officeDocument/2006/relationships/image" Target="../media/image27.png"/><Relationship Id="rId9" Type="http://schemas.openxmlformats.org/officeDocument/2006/relationships/image" Target="../media/image28.emf"/><Relationship Id="rId10" Type="http://schemas.openxmlformats.org/officeDocument/2006/relationships/image" Target="../media/image29.png"/><Relationship Id="rId1" Type="http://schemas.openxmlformats.org/officeDocument/2006/relationships/vmlDrawing" Target="../drawings/vmlDrawing11.vml"/><Relationship Id="rId2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1.emf"/><Relationship Id="rId13" Type="http://schemas.openxmlformats.org/officeDocument/2006/relationships/oleObject" Target="../embeddings/oleObject5.bin"/><Relationship Id="rId14" Type="http://schemas.openxmlformats.org/officeDocument/2006/relationships/image" Target="../media/image5.emf"/><Relationship Id="rId15" Type="http://schemas.openxmlformats.org/officeDocument/2006/relationships/image" Target="../media/image3.png"/><Relationship Id="rId1" Type="http://schemas.openxmlformats.org/officeDocument/2006/relationships/vmlDrawing" Target="../drawings/vmlDrawing4.v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tags" Target="../tags/tag8.xml"/><Relationship Id="rId6" Type="http://schemas.openxmlformats.org/officeDocument/2006/relationships/tags" Target="../tags/tag9.xml"/><Relationship Id="rId7" Type="http://schemas.openxmlformats.org/officeDocument/2006/relationships/tags" Target="../tags/tag10.xml"/><Relationship Id="rId8" Type="http://schemas.openxmlformats.org/officeDocument/2006/relationships/tags" Target="../tags/tag11.xml"/><Relationship Id="rId9" Type="http://schemas.openxmlformats.org/officeDocument/2006/relationships/slideLayout" Target="../slideLayouts/slideLayout2.xml"/><Relationship Id="rId10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notesSlide" Target="../notesSlides/notesSlide5.xml"/><Relationship Id="rId12" Type="http://schemas.openxmlformats.org/officeDocument/2006/relationships/oleObject" Target="../embeddings/oleObject6.bin"/><Relationship Id="rId13" Type="http://schemas.openxmlformats.org/officeDocument/2006/relationships/image" Target="../media/image1.emf"/><Relationship Id="rId14" Type="http://schemas.openxmlformats.org/officeDocument/2006/relationships/oleObject" Target="../embeddings/oleObject7.bin"/><Relationship Id="rId15" Type="http://schemas.openxmlformats.org/officeDocument/2006/relationships/image" Target="../media/image6.emf"/><Relationship Id="rId16" Type="http://schemas.openxmlformats.org/officeDocument/2006/relationships/image" Target="../media/image3.png"/><Relationship Id="rId1" Type="http://schemas.openxmlformats.org/officeDocument/2006/relationships/vmlDrawing" Target="../drawings/vmlDrawing5.vml"/><Relationship Id="rId2" Type="http://schemas.openxmlformats.org/officeDocument/2006/relationships/tags" Target="../tags/tag12.xml"/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tags" Target="../tags/tag16.xml"/><Relationship Id="rId7" Type="http://schemas.openxmlformats.org/officeDocument/2006/relationships/tags" Target="../tags/tag17.xml"/><Relationship Id="rId8" Type="http://schemas.openxmlformats.org/officeDocument/2006/relationships/tags" Target="../tags/tag18.xml"/><Relationship Id="rId9" Type="http://schemas.openxmlformats.org/officeDocument/2006/relationships/tags" Target="../tags/tag19.xml"/><Relationship Id="rId10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615" y="2346593"/>
            <a:ext cx="7106258" cy="197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2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3584" y="452956"/>
            <a:ext cx="1122815" cy="1122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FF7F0F"/>
                </a:solidFill>
              </a:rPr>
              <a:t>2</a:t>
            </a:r>
            <a:endParaRPr lang="en-GB" sz="6000" b="1" dirty="0">
              <a:solidFill>
                <a:srgbClr val="FF7F0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9156" y="674068"/>
            <a:ext cx="100824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Blood based Quantification of lifestyle changes</a:t>
            </a:r>
            <a:endParaRPr lang="en-GB" sz="4000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430" y="6368725"/>
            <a:ext cx="364420" cy="3644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4177" y="2687250"/>
            <a:ext cx="118425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000" dirty="0" smtClean="0">
                <a:solidFill>
                  <a:schemeClr val="bg1"/>
                </a:solidFill>
              </a:rPr>
              <a:t>Meaningful insights about my lifestyle &amp; health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Allows me to act upon</a:t>
            </a:r>
            <a:endParaRPr lang="en-GB" sz="30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3000" dirty="0" smtClean="0">
                <a:solidFill>
                  <a:schemeClr val="bg1"/>
                </a:solidFill>
              </a:rPr>
              <a:t>Personalized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000" dirty="0" smtClean="0">
                <a:solidFill>
                  <a:schemeClr val="bg1"/>
                </a:solidFill>
              </a:rPr>
              <a:t>Reliable / Reproducible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000" dirty="0" smtClean="0">
                <a:solidFill>
                  <a:schemeClr val="bg1"/>
                </a:solidFill>
              </a:rPr>
              <a:t>Convenient </a:t>
            </a:r>
          </a:p>
          <a:p>
            <a:endParaRPr lang="en-GB" sz="3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430" y="6368725"/>
            <a:ext cx="364420" cy="3644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2861" y="175957"/>
            <a:ext cx="100824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dirty="0" smtClean="0">
                <a:solidFill>
                  <a:schemeClr val="bg1"/>
                </a:solidFill>
              </a:rPr>
              <a:t>Meaningful insights about my lifestyle &amp; health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946484"/>
            <a:ext cx="12192000" cy="5069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22" y="1459829"/>
            <a:ext cx="3414526" cy="32405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1987" y="5173397"/>
            <a:ext cx="288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Healthy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shades</a:t>
            </a:r>
            <a:r>
              <a:rPr lang="de-DE" dirty="0" smtClean="0"/>
              <a:t>“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252861" y="4804065"/>
            <a:ext cx="3696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 smtClean="0"/>
              <a:t>A. </a:t>
            </a:r>
            <a:r>
              <a:rPr lang="en-GB" dirty="0"/>
              <a:t>Wright – The Tyranny of the Norm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1161" y="5173397"/>
            <a:ext cx="422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all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discoveries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health</a:t>
            </a:r>
            <a:r>
              <a:rPr lang="de-DE" dirty="0" smtClean="0"/>
              <a:t>“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8037095" y="4804065"/>
            <a:ext cx="3921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GB" dirty="0" smtClean="0"/>
              <a:t>J. </a:t>
            </a:r>
            <a:r>
              <a:rPr lang="en-GB" dirty="0"/>
              <a:t>Richman: </a:t>
            </a:r>
            <a:r>
              <a:rPr lang="en-GB" dirty="0" smtClean="0"/>
              <a:t>Is science just for scientists</a:t>
            </a:r>
            <a:r>
              <a:rPr lang="en-GB" dirty="0"/>
              <a:t>?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8333116" y="1459829"/>
            <a:ext cx="3265570" cy="32382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/>
          <a:srcRect l="8931" t="4115" r="10310" b="14031"/>
          <a:stretch/>
        </p:blipFill>
        <p:spPr>
          <a:xfrm>
            <a:off x="4219073" y="1546910"/>
            <a:ext cx="3753854" cy="306404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614805" y="4804065"/>
            <a:ext cx="2933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/>
              <a:t>L</a:t>
            </a:r>
            <a:r>
              <a:rPr lang="en-GB" dirty="0" smtClean="0"/>
              <a:t>. Hood </a:t>
            </a:r>
            <a:r>
              <a:rPr lang="en-GB" dirty="0"/>
              <a:t>– </a:t>
            </a:r>
            <a:r>
              <a:rPr lang="en-GB" dirty="0" smtClean="0"/>
              <a:t>Proactive medicine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485049" y="5173397"/>
            <a:ext cx="330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Systematic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biology</a:t>
            </a:r>
            <a:r>
              <a:rPr lang="de-DE" dirty="0" smtClean="0"/>
              <a:t>“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16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430" y="6368725"/>
            <a:ext cx="364420" cy="3644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2861" y="175957"/>
            <a:ext cx="100824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dirty="0" smtClean="0">
                <a:solidFill>
                  <a:schemeClr val="bg1"/>
                </a:solidFill>
              </a:rPr>
              <a:t>Personalized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946484"/>
            <a:ext cx="12192000" cy="5069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7" y="1765731"/>
            <a:ext cx="11944483" cy="383538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9504" y="6199657"/>
            <a:ext cx="3640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* Source: SISCAPA </a:t>
            </a:r>
            <a:r>
              <a:rPr lang="de-DE" sz="1200" dirty="0" err="1" smtClean="0">
                <a:solidFill>
                  <a:schemeClr val="bg1"/>
                </a:solidFill>
              </a:rPr>
              <a:t>assay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technologies</a:t>
            </a:r>
            <a:r>
              <a:rPr lang="de-DE" sz="1200" dirty="0" smtClean="0">
                <a:solidFill>
                  <a:schemeClr val="bg1"/>
                </a:solidFill>
              </a:rPr>
              <a:t> HUPO </a:t>
            </a:r>
            <a:r>
              <a:rPr lang="de-DE" sz="1200" dirty="0" err="1" smtClean="0">
                <a:solidFill>
                  <a:schemeClr val="bg1"/>
                </a:solidFill>
              </a:rPr>
              <a:t>clinical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day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61" y="1106116"/>
            <a:ext cx="1428522" cy="4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91189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430" y="6368725"/>
            <a:ext cx="364420" cy="3644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2861" y="175957"/>
            <a:ext cx="100824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dirty="0" smtClean="0">
                <a:solidFill>
                  <a:schemeClr val="bg1"/>
                </a:solidFill>
              </a:rPr>
              <a:t>Personalized - Diagnostics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946484"/>
            <a:ext cx="12192000" cy="5069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99504" y="6199657"/>
            <a:ext cx="3640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* Source: SISCAPA </a:t>
            </a:r>
            <a:r>
              <a:rPr lang="de-DE" sz="1200" dirty="0" err="1" smtClean="0">
                <a:solidFill>
                  <a:schemeClr val="bg1"/>
                </a:solidFill>
              </a:rPr>
              <a:t>assay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technologies</a:t>
            </a:r>
            <a:r>
              <a:rPr lang="de-DE" sz="1200" dirty="0" smtClean="0">
                <a:solidFill>
                  <a:schemeClr val="bg1"/>
                </a:solidFill>
              </a:rPr>
              <a:t> HUPO </a:t>
            </a:r>
            <a:r>
              <a:rPr lang="de-DE" sz="1200" dirty="0" err="1" smtClean="0">
                <a:solidFill>
                  <a:schemeClr val="bg1"/>
                </a:solidFill>
              </a:rPr>
              <a:t>clinical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day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9639" y="1054780"/>
            <a:ext cx="9988062" cy="4852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861" y="1054780"/>
            <a:ext cx="1428522" cy="4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5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91189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430" y="6368725"/>
            <a:ext cx="364420" cy="3644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2861" y="175957"/>
            <a:ext cx="100824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dirty="0" smtClean="0">
                <a:solidFill>
                  <a:schemeClr val="bg1"/>
                </a:solidFill>
              </a:rPr>
              <a:t>Personalized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946482"/>
            <a:ext cx="12192000" cy="5069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194" name="Picture 2" descr="http://web.ornl.gov/info/ornlreview/v37_1_04/images/article1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68" y="1387100"/>
            <a:ext cx="6482293" cy="43951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99504" y="6300037"/>
            <a:ext cx="2570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* Picture </a:t>
            </a:r>
            <a:r>
              <a:rPr lang="de-DE" sz="1200" dirty="0" err="1" smtClean="0">
                <a:solidFill>
                  <a:schemeClr val="bg1"/>
                </a:solidFill>
              </a:rPr>
              <a:t>source</a:t>
            </a:r>
            <a:r>
              <a:rPr lang="de-DE" sz="1200" dirty="0">
                <a:solidFill>
                  <a:schemeClr val="bg1"/>
                </a:solidFill>
              </a:rPr>
              <a:t>: http://web.ornl.gov/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794901" y="1907292"/>
            <a:ext cx="5006739" cy="2678069"/>
            <a:chOff x="7007625" y="2427225"/>
            <a:chExt cx="5006739" cy="2678069"/>
          </a:xfrm>
        </p:grpSpPr>
        <p:sp>
          <p:nvSpPr>
            <p:cNvPr id="16" name="TextBox 15"/>
            <p:cNvSpPr txBox="1"/>
            <p:nvPr/>
          </p:nvSpPr>
          <p:spPr>
            <a:xfrm rot="880844">
              <a:off x="9100649" y="2704273"/>
              <a:ext cx="806183" cy="1720641"/>
            </a:xfrm>
            <a:prstGeom prst="rect">
              <a:avLst/>
            </a:prstGeom>
            <a:noFill/>
          </p:spPr>
          <p:txBody>
            <a:bodyPr wrap="square" tIns="90000" bIns="90000" rtlCol="0" anchor="t">
              <a:spAutoFit/>
            </a:bodyPr>
            <a:lstStyle>
              <a:defPPr>
                <a:defRPr lang="en-US"/>
              </a:defPPr>
              <a:lvl1pPr marL="0" algn="ctr" defTabSz="914400" eaLnBrk="1" latinLnBrk="0" hangingPunct="1">
                <a:defRPr sz="4000" b="1">
                  <a:solidFill>
                    <a:schemeClr val="bg2">
                      <a:lumMod val="75000"/>
                    </a:schemeClr>
                  </a:solidFill>
                  <a:latin typeface="Gill Sans MT" panose="020B0502020104020203" pitchFamily="34" charset="0"/>
                  <a:cs typeface="Arial" pitchFamily="34" charset="0"/>
                </a:defRPr>
              </a:lvl1pPr>
              <a:lvl2pPr defTabSz="914400" eaLnBrk="1" latinLnBrk="0" hangingPunct="1">
                <a:defRPr sz="1800">
                  <a:latin typeface="+mn-lt"/>
                </a:defRPr>
              </a:lvl2pPr>
              <a:lvl3pPr defTabSz="914400" eaLnBrk="1" latinLnBrk="0" hangingPunct="1">
                <a:defRPr sz="1800">
                  <a:latin typeface="+mn-lt"/>
                </a:defRPr>
              </a:lvl3pPr>
              <a:lvl4pPr defTabSz="914400" eaLnBrk="1" latinLnBrk="0" hangingPunct="1">
                <a:defRPr sz="1800">
                  <a:latin typeface="+mn-lt"/>
                </a:defRPr>
              </a:lvl4pPr>
              <a:lvl5pPr defTabSz="914400" eaLnBrk="1" latinLnBrk="0" hangingPunct="1">
                <a:defRPr sz="1800">
                  <a:latin typeface="+mn-lt"/>
                </a:defRPr>
              </a:lvl5pPr>
              <a:lvl6pPr>
                <a:defRPr sz="1800">
                  <a:latin typeface="+mn-lt"/>
                </a:defRPr>
              </a:lvl6pPr>
              <a:lvl7pPr>
                <a:defRPr sz="1800">
                  <a:latin typeface="+mn-lt"/>
                </a:defRPr>
              </a:lvl7pPr>
              <a:lvl8pPr>
                <a:defRPr sz="1800">
                  <a:latin typeface="+mn-lt"/>
                </a:defRPr>
              </a:lvl8pPr>
              <a:lvl9pPr>
                <a:defRPr sz="1800">
                  <a:latin typeface="+mn-lt"/>
                </a:defRPr>
              </a:lvl9pPr>
            </a:lstStyle>
            <a:p>
              <a:r>
                <a:rPr lang="en-US" sz="10000" b="0" dirty="0" smtClean="0">
                  <a:solidFill>
                    <a:srgbClr val="FF7F0F"/>
                  </a:solidFill>
                </a:rPr>
                <a:t>/</a:t>
              </a:r>
              <a:endParaRPr lang="en-US" sz="10000" b="0" dirty="0">
                <a:solidFill>
                  <a:srgbClr val="FF7F0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07625" y="2427225"/>
              <a:ext cx="2239716" cy="1535975"/>
            </a:xfrm>
            <a:prstGeom prst="rect">
              <a:avLst/>
            </a:prstGeom>
            <a:noFill/>
          </p:spPr>
          <p:txBody>
            <a:bodyPr wrap="none" tIns="90000" bIns="90000" rtlCol="0" anchor="t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rgbClr val="FF7F0F"/>
                  </a:solidFill>
                  <a:latin typeface="Gill Sans MT" panose="020B0502020104020203" pitchFamily="34" charset="0"/>
                  <a:cs typeface="Arial" pitchFamily="34" charset="0"/>
                </a:rPr>
                <a:t>50%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774648" y="3392850"/>
              <a:ext cx="2239716" cy="1535975"/>
            </a:xfrm>
            <a:prstGeom prst="rect">
              <a:avLst/>
            </a:prstGeom>
            <a:noFill/>
          </p:spPr>
          <p:txBody>
            <a:bodyPr wrap="none" tIns="90000" bIns="90000" rtlCol="0" anchor="t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rgbClr val="FF7F0F"/>
                  </a:solidFill>
                  <a:latin typeface="Gill Sans MT" panose="020B0502020104020203" pitchFamily="34" charset="0"/>
                  <a:cs typeface="Arial" pitchFamily="34" charset="0"/>
                </a:rPr>
                <a:t>50%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2572" y="3709297"/>
              <a:ext cx="8210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i="1" dirty="0" smtClean="0">
                  <a:solidFill>
                    <a:schemeClr val="bg2">
                      <a:lumMod val="50000"/>
                    </a:schemeClr>
                  </a:solidFill>
                </a:rPr>
                <a:t>Genes</a:t>
              </a:r>
              <a:endParaRPr lang="en-GB" sz="2000" i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69524" y="4766740"/>
              <a:ext cx="2143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chemeClr val="bg2">
                      <a:lumMod val="50000"/>
                    </a:schemeClr>
                  </a:solidFill>
                </a:rPr>
                <a:t>Environment &amp; Lifestyle</a:t>
              </a:r>
              <a:endParaRPr lang="en-GB" sz="1600" i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535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91189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430" y="6368725"/>
            <a:ext cx="364420" cy="3644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2861" y="175957"/>
            <a:ext cx="100824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dirty="0" smtClean="0">
                <a:solidFill>
                  <a:schemeClr val="bg1"/>
                </a:solidFill>
              </a:rPr>
              <a:t>Personalized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946484"/>
            <a:ext cx="12192000" cy="5069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99504" y="6199657"/>
            <a:ext cx="4479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* Source: </a:t>
            </a:r>
            <a:r>
              <a:rPr lang="de-DE" sz="1200" dirty="0" err="1" smtClean="0">
                <a:solidFill>
                  <a:schemeClr val="bg1"/>
                </a:solidFill>
              </a:rPr>
              <a:t>Biognosys</a:t>
            </a:r>
            <a:r>
              <a:rPr lang="de-DE" sz="1200" dirty="0" smtClean="0">
                <a:solidFill>
                  <a:schemeClr val="bg1"/>
                </a:solidFill>
              </a:rPr>
              <a:t> 10th </a:t>
            </a:r>
            <a:r>
              <a:rPr lang="de-DE" sz="1200" dirty="0" err="1" smtClean="0">
                <a:solidFill>
                  <a:schemeClr val="bg1"/>
                </a:solidFill>
              </a:rPr>
              <a:t>Sienna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meeting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from</a:t>
            </a:r>
            <a:r>
              <a:rPr lang="de-DE" sz="1200" dirty="0" smtClean="0">
                <a:solidFill>
                  <a:schemeClr val="bg1"/>
                </a:solidFill>
              </a:rPr>
              <a:t> Genome </a:t>
            </a:r>
            <a:r>
              <a:rPr lang="de-DE" sz="1200" dirty="0" err="1" smtClean="0">
                <a:solidFill>
                  <a:schemeClr val="bg1"/>
                </a:solidFill>
              </a:rPr>
              <a:t>to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Proteome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9218" name="Picture 2" descr="http://m.cti-invest.ch/getattachment/01ba9eee-1a27-4605-b3e0-d063f920d356/Biognosy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3" y="1173581"/>
            <a:ext cx="1919506" cy="3650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827" y="1964691"/>
            <a:ext cx="5602440" cy="36250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0094" y="1964691"/>
            <a:ext cx="5673756" cy="36250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14050" y="1487095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Technical Median CV 15%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4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91189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430" y="6368725"/>
            <a:ext cx="364420" cy="3644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2861" y="175957"/>
            <a:ext cx="100824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dirty="0" smtClean="0">
                <a:solidFill>
                  <a:schemeClr val="bg1"/>
                </a:solidFill>
              </a:rPr>
              <a:t>Proteins capture changes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946484"/>
            <a:ext cx="12192000" cy="5069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99504" y="6199657"/>
            <a:ext cx="4479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* Source: </a:t>
            </a:r>
            <a:r>
              <a:rPr lang="de-DE" sz="1200" dirty="0" err="1" smtClean="0">
                <a:solidFill>
                  <a:schemeClr val="bg1"/>
                </a:solidFill>
              </a:rPr>
              <a:t>Biognosys</a:t>
            </a:r>
            <a:r>
              <a:rPr lang="de-DE" sz="1200" dirty="0" smtClean="0">
                <a:solidFill>
                  <a:schemeClr val="bg1"/>
                </a:solidFill>
              </a:rPr>
              <a:t> 10th </a:t>
            </a:r>
            <a:r>
              <a:rPr lang="de-DE" sz="1200" dirty="0" err="1" smtClean="0">
                <a:solidFill>
                  <a:schemeClr val="bg1"/>
                </a:solidFill>
              </a:rPr>
              <a:t>Sienna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meeting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from</a:t>
            </a:r>
            <a:r>
              <a:rPr lang="de-DE" sz="1200" dirty="0" smtClean="0">
                <a:solidFill>
                  <a:schemeClr val="bg1"/>
                </a:solidFill>
              </a:rPr>
              <a:t> Genome </a:t>
            </a:r>
            <a:r>
              <a:rPr lang="de-DE" sz="1200" dirty="0" err="1" smtClean="0">
                <a:solidFill>
                  <a:schemeClr val="bg1"/>
                </a:solidFill>
              </a:rPr>
              <a:t>to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Proteome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9218" name="Picture 2" descr="http://m.cti-invest.ch/getattachment/01ba9eee-1a27-4605-b3e0-d063f920d356/Biognosy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3" y="1173581"/>
            <a:ext cx="1919506" cy="3650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9821" y="1964691"/>
            <a:ext cx="5500662" cy="36250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6495" y="1964691"/>
            <a:ext cx="5695092" cy="362504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417673" y="1487095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Technical Median CV 15%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83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91189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430" y="6368725"/>
            <a:ext cx="364420" cy="3644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2861" y="175957"/>
            <a:ext cx="100824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dirty="0" smtClean="0">
                <a:solidFill>
                  <a:schemeClr val="bg1"/>
                </a:solidFill>
              </a:rPr>
              <a:t>One drop tells it all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946484"/>
            <a:ext cx="12192000" cy="5069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02" y="1043041"/>
            <a:ext cx="9752381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3584" y="452956"/>
            <a:ext cx="1122815" cy="1122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GB" sz="6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9156" y="660420"/>
            <a:ext cx="100824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Our efforts</a:t>
            </a:r>
            <a:endParaRPr lang="en-GB" sz="4000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430" y="6368725"/>
            <a:ext cx="364420" cy="364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86497" y="1847210"/>
            <a:ext cx="12408978" cy="404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9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430" y="6368725"/>
            <a:ext cx="364420" cy="36441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69379" y="1859700"/>
            <a:ext cx="49067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9379" y="1350387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What do you get…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69032" y="1350387"/>
            <a:ext cx="201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What we  ask for… 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9379" y="1928424"/>
            <a:ext cx="56454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Blip>
                <a:blip r:embed="rId4"/>
              </a:buBlip>
            </a:pPr>
            <a:r>
              <a:rPr lang="en-GB" dirty="0" smtClean="0">
                <a:solidFill>
                  <a:schemeClr val="bg1"/>
                </a:solidFill>
              </a:rPr>
              <a:t>Measurement of 100 proteins in KCL lab  </a:t>
            </a:r>
          </a:p>
          <a:p>
            <a:pPr marL="285750" indent="-285750">
              <a:lnSpc>
                <a:spcPct val="200000"/>
              </a:lnSpc>
              <a:buBlip>
                <a:blip r:embed="rId4"/>
              </a:buBlip>
            </a:pPr>
            <a:r>
              <a:rPr lang="en-GB" dirty="0" smtClean="0">
                <a:solidFill>
                  <a:schemeClr val="bg1"/>
                </a:solidFill>
              </a:rPr>
              <a:t>All necessary material for handling samples</a:t>
            </a:r>
          </a:p>
          <a:p>
            <a:pPr marL="285750" indent="-285750">
              <a:lnSpc>
                <a:spcPct val="200000"/>
              </a:lnSpc>
              <a:buBlip>
                <a:blip r:embed="rId4"/>
              </a:buBlip>
            </a:pPr>
            <a:r>
              <a:rPr lang="en-GB" dirty="0" smtClean="0">
                <a:solidFill>
                  <a:schemeClr val="bg1"/>
                </a:solidFill>
              </a:rPr>
              <a:t>A list of relevant proteins for your project</a:t>
            </a:r>
          </a:p>
          <a:p>
            <a:pPr marL="285750" indent="-285750">
              <a:lnSpc>
                <a:spcPct val="200000"/>
              </a:lnSpc>
              <a:buBlip>
                <a:blip r:embed="rId4"/>
              </a:buBlip>
            </a:pPr>
            <a:r>
              <a:rPr lang="en-GB" dirty="0" smtClean="0">
                <a:solidFill>
                  <a:schemeClr val="bg1"/>
                </a:solidFill>
              </a:rPr>
              <a:t>Annotation of relevant proteins</a:t>
            </a:r>
          </a:p>
          <a:p>
            <a:pPr marL="285750" indent="-285750">
              <a:lnSpc>
                <a:spcPct val="200000"/>
              </a:lnSpc>
              <a:buBlip>
                <a:blip r:embed="rId4"/>
              </a:buBlip>
            </a:pPr>
            <a:r>
              <a:rPr lang="en-GB" dirty="0" smtClean="0">
                <a:solidFill>
                  <a:schemeClr val="bg1"/>
                </a:solidFill>
              </a:rPr>
              <a:t>A List of scientific and experimental papers</a:t>
            </a:r>
          </a:p>
          <a:p>
            <a:pPr marL="285750" indent="-285750">
              <a:lnSpc>
                <a:spcPct val="200000"/>
              </a:lnSpc>
              <a:buBlip>
                <a:blip r:embed="rId4"/>
              </a:buBlip>
            </a:pPr>
            <a:r>
              <a:rPr lang="en-GB" dirty="0" smtClean="0">
                <a:solidFill>
                  <a:schemeClr val="bg1"/>
                </a:solidFill>
              </a:rPr>
              <a:t>Correlation matrix for relevant proteins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44210" y="1936965"/>
            <a:ext cx="5889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Blip>
                <a:blip r:embed="rId4"/>
              </a:buBlip>
            </a:pPr>
            <a:r>
              <a:rPr lang="en-GB" dirty="0" smtClean="0">
                <a:solidFill>
                  <a:schemeClr val="bg1"/>
                </a:solidFill>
              </a:rPr>
              <a:t>Cost contribution of 60 GBP per sample (e.g. 240 GBP/4s)   </a:t>
            </a:r>
          </a:p>
          <a:p>
            <a:pPr marL="285750" indent="-285750">
              <a:lnSpc>
                <a:spcPct val="200000"/>
              </a:lnSpc>
              <a:buBlip>
                <a:blip r:embed="rId4"/>
              </a:buBlip>
            </a:pPr>
            <a:r>
              <a:rPr lang="en-GB" dirty="0" smtClean="0">
                <a:solidFill>
                  <a:schemeClr val="bg1"/>
                </a:solidFill>
              </a:rPr>
              <a:t>6-8 weeks cardio related project (e.g. jogging)</a:t>
            </a:r>
          </a:p>
          <a:p>
            <a:pPr marL="285750" indent="-285750">
              <a:lnSpc>
                <a:spcPct val="200000"/>
              </a:lnSpc>
              <a:buBlip>
                <a:blip r:embed="rId4"/>
              </a:buBlip>
            </a:pPr>
            <a:r>
              <a:rPr lang="en-GB" dirty="0" smtClean="0">
                <a:solidFill>
                  <a:schemeClr val="bg1"/>
                </a:solidFill>
              </a:rPr>
              <a:t>Additionally metrics of intensity (e.g. own HR)</a:t>
            </a:r>
          </a:p>
          <a:p>
            <a:pPr marL="285750" indent="-285750">
              <a:lnSpc>
                <a:spcPct val="200000"/>
              </a:lnSpc>
              <a:buBlip>
                <a:blip r:embed="rId4"/>
              </a:buBlip>
            </a:pPr>
            <a:r>
              <a:rPr lang="en-GB" dirty="0" smtClean="0">
                <a:solidFill>
                  <a:schemeClr val="bg1"/>
                </a:solidFill>
              </a:rPr>
              <a:t>Sharing with us your fully anonymised data for research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969032" y="1859700"/>
            <a:ext cx="49067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0" name="Picture 2" descr="http://images.clipartpanda.com/jet-clipart-black-and-white-LcKdLqqLi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479" y="243698"/>
            <a:ext cx="1336519" cy="103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87584" y="302808"/>
            <a:ext cx="89839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50 people - Pilot </a:t>
            </a:r>
            <a:r>
              <a:rPr lang="en-US" sz="4000" b="1" dirty="0">
                <a:solidFill>
                  <a:schemeClr val="bg1"/>
                </a:solidFill>
              </a:rPr>
              <a:t>project May / June 2015</a:t>
            </a:r>
            <a:endParaRPr lang="en-GB" sz="4000" b="1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379" y="5428486"/>
            <a:ext cx="1524132" cy="130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2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57563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038494" y="3522301"/>
            <a:ext cx="550842" cy="55084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038494" y="2853538"/>
            <a:ext cx="550842" cy="550842"/>
          </a:xfrm>
          <a:prstGeom prst="rect">
            <a:avLst/>
          </a:prstGeom>
          <a:solidFill>
            <a:srgbClr val="CA4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38494" y="2184775"/>
            <a:ext cx="550842" cy="550842"/>
          </a:xfrm>
          <a:prstGeom prst="rect">
            <a:avLst/>
          </a:prstGeom>
          <a:solidFill>
            <a:srgbClr val="036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05" y="2277988"/>
            <a:ext cx="364420" cy="364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05" y="2956029"/>
            <a:ext cx="364420" cy="364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05" y="3620214"/>
            <a:ext cx="364420" cy="3644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50360" y="2229364"/>
            <a:ext cx="234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QS Survey results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650360" y="2893550"/>
            <a:ext cx="589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Blood based Quantification of lifestyle change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650360" y="3553034"/>
            <a:ext cx="1549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Our efforts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7336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430" y="6368725"/>
            <a:ext cx="364420" cy="364418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2599642" y="705595"/>
            <a:ext cx="2999874" cy="2892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trial</a:t>
            </a:r>
            <a:endParaRPr lang="de-DE" dirty="0" smtClean="0"/>
          </a:p>
          <a:p>
            <a:pPr algn="ctr"/>
            <a:r>
              <a:rPr lang="en-GB" dirty="0" smtClean="0"/>
              <a:t># people</a:t>
            </a:r>
            <a:endParaRPr lang="en-GB" dirty="0"/>
          </a:p>
          <a:p>
            <a:pPr algn="ctr"/>
            <a:r>
              <a:rPr lang="en-GB" dirty="0" smtClean="0"/>
              <a:t># constraints (endurance)</a:t>
            </a:r>
          </a:p>
          <a:p>
            <a:pPr algn="ctr"/>
            <a:r>
              <a:rPr lang="en-GB" dirty="0" smtClean="0"/>
              <a:t>Price</a:t>
            </a:r>
          </a:p>
          <a:p>
            <a:pPr algn="ctr"/>
            <a:r>
              <a:rPr lang="en-GB" dirty="0" smtClean="0"/>
              <a:t>Key points on logistics (measured by KCL)</a:t>
            </a:r>
          </a:p>
          <a:p>
            <a:pPr algn="ctr"/>
            <a:r>
              <a:rPr lang="en-GB" dirty="0" smtClean="0"/>
              <a:t># of biomarkers</a:t>
            </a:r>
          </a:p>
          <a:p>
            <a:pPr algn="ctr"/>
            <a:r>
              <a:rPr lang="en-GB" dirty="0" smtClean="0"/>
              <a:t># additional options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2861" y="175957"/>
            <a:ext cx="100824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dirty="0" smtClean="0">
                <a:solidFill>
                  <a:schemeClr val="bg1"/>
                </a:solidFill>
              </a:rPr>
              <a:t>Some ideas for you…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64522" y="1546397"/>
            <a:ext cx="3935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6600"/>
                </a:solidFill>
              </a:rPr>
              <a:t>6 </a:t>
            </a:r>
            <a:r>
              <a:rPr lang="en-US" sz="2400" b="1" dirty="0" smtClean="0">
                <a:solidFill>
                  <a:schemeClr val="bg1"/>
                </a:solidFill>
              </a:rPr>
              <a:t>people already signed up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3504" y="1546398"/>
            <a:ext cx="58024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6600"/>
                </a:solidFill>
              </a:rPr>
              <a:t>50</a:t>
            </a:r>
            <a:r>
              <a:rPr lang="en-US" sz="4400" dirty="0" smtClean="0"/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participants max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96297" y="2397510"/>
            <a:ext cx="5349827" cy="8999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Cycling </a:t>
            </a:r>
            <a:r>
              <a:rPr lang="en-US" sz="2400" dirty="0">
                <a:solidFill>
                  <a:schemeClr val="bg1"/>
                </a:solidFill>
              </a:rPr>
              <a:t>– The </a:t>
            </a:r>
            <a:r>
              <a:rPr lang="en-US" sz="2400" dirty="0" smtClean="0">
                <a:solidFill>
                  <a:schemeClr val="bg1"/>
                </a:solidFill>
              </a:rPr>
              <a:t>Time Crunched Cyclist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6297" y="3427986"/>
            <a:ext cx="5349828" cy="8999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Mountaineering – Hiking Mount Everest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96297" y="4458462"/>
            <a:ext cx="5349828" cy="8999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Recreational Running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2868" y="3431427"/>
            <a:ext cx="3959998" cy="8999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Blip>
                <a:blip r:embed="rId4"/>
              </a:buBlip>
            </a:pPr>
            <a:r>
              <a:rPr lang="en-US" sz="2400" dirty="0" smtClean="0">
                <a:solidFill>
                  <a:schemeClr val="bg1"/>
                </a:solidFill>
              </a:rPr>
              <a:t>Cardio related project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2868" y="2404392"/>
            <a:ext cx="3959998" cy="8999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Blip>
                <a:blip r:embed="rId4"/>
              </a:buBlip>
            </a:pPr>
            <a:r>
              <a:rPr lang="en-US" sz="2400" dirty="0" smtClean="0">
                <a:solidFill>
                  <a:schemeClr val="bg1"/>
                </a:solidFill>
              </a:rPr>
              <a:t>4 or 8 samples package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2868" y="4458462"/>
            <a:ext cx="3959998" cy="8999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Blip>
                <a:blip r:embed="rId4"/>
              </a:buBlip>
            </a:pPr>
            <a:r>
              <a:rPr lang="en-US" sz="2400" dirty="0">
                <a:solidFill>
                  <a:schemeClr val="bg1"/>
                </a:solidFill>
              </a:rPr>
              <a:t>Currently self monitoring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952230" y="1942793"/>
            <a:ext cx="0" cy="3700459"/>
          </a:xfrm>
          <a:prstGeom prst="line">
            <a:avLst/>
          </a:prstGeom>
          <a:ln w="28575" cmpd="sng">
            <a:solidFill>
              <a:schemeClr val="bg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6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430" y="6368725"/>
            <a:ext cx="364420" cy="364418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2599642" y="705595"/>
            <a:ext cx="2999874" cy="2892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trial</a:t>
            </a:r>
            <a:endParaRPr lang="de-DE" dirty="0" smtClean="0"/>
          </a:p>
          <a:p>
            <a:pPr algn="ctr"/>
            <a:r>
              <a:rPr lang="en-GB" dirty="0" smtClean="0"/>
              <a:t># people</a:t>
            </a:r>
            <a:endParaRPr lang="en-GB" dirty="0"/>
          </a:p>
          <a:p>
            <a:pPr algn="ctr"/>
            <a:r>
              <a:rPr lang="en-GB" dirty="0" smtClean="0"/>
              <a:t># constraints (endurance)</a:t>
            </a:r>
          </a:p>
          <a:p>
            <a:pPr algn="ctr"/>
            <a:r>
              <a:rPr lang="en-GB" dirty="0" smtClean="0"/>
              <a:t>Price</a:t>
            </a:r>
          </a:p>
          <a:p>
            <a:pPr algn="ctr"/>
            <a:r>
              <a:rPr lang="en-GB" dirty="0" smtClean="0"/>
              <a:t>Key points on logistics (measured by KCL)</a:t>
            </a:r>
          </a:p>
          <a:p>
            <a:pPr algn="ctr"/>
            <a:r>
              <a:rPr lang="en-GB" dirty="0" smtClean="0"/>
              <a:t># of biomarkers</a:t>
            </a:r>
          </a:p>
          <a:p>
            <a:pPr algn="ctr"/>
            <a:r>
              <a:rPr lang="en-GB" dirty="0" smtClean="0"/>
              <a:t># additional options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5617" y="1510893"/>
            <a:ext cx="108005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3000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“In </a:t>
            </a:r>
            <a:r>
              <a:rPr lang="en-GB" sz="3000" i="1" dirty="0">
                <a:solidFill>
                  <a:schemeClr val="bg1"/>
                </a:solidFill>
                <a:latin typeface="Georgia" panose="02040502050405020303" pitchFamily="18" charset="0"/>
              </a:rPr>
              <a:t>a 2001 follow-on to the Queens </a:t>
            </a:r>
            <a:r>
              <a:rPr lang="en-GB" sz="3000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University of Belfast study, </a:t>
            </a:r>
            <a:r>
              <a:rPr lang="en-GB" sz="3000" i="1" dirty="0">
                <a:solidFill>
                  <a:schemeClr val="bg1"/>
                </a:solidFill>
                <a:latin typeface="Georgia" panose="02040502050405020303" pitchFamily="18" charset="0"/>
              </a:rPr>
              <a:t>researchers focused on cardiovascular health. Their finding? That by having sex three or more times a week, men reduced their risk of heart attack or stroke by </a:t>
            </a:r>
            <a:r>
              <a:rPr lang="en-GB" sz="3000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half”.</a:t>
            </a:r>
            <a:endParaRPr lang="en-GB" sz="3000" i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7584" y="302808"/>
            <a:ext cx="55455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We love creative projects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617" y="6184059"/>
            <a:ext cx="661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Source: http://www.forbes.com/2003/10/08/cz_af_1008health.html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4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430" y="6368725"/>
            <a:ext cx="364420" cy="364418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2599642" y="705595"/>
            <a:ext cx="2999874" cy="2892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trial</a:t>
            </a:r>
            <a:endParaRPr lang="de-DE" dirty="0" smtClean="0"/>
          </a:p>
          <a:p>
            <a:pPr algn="ctr"/>
            <a:r>
              <a:rPr lang="en-GB" dirty="0" smtClean="0"/>
              <a:t># people</a:t>
            </a:r>
            <a:endParaRPr lang="en-GB" dirty="0"/>
          </a:p>
          <a:p>
            <a:pPr algn="ctr"/>
            <a:r>
              <a:rPr lang="en-GB" dirty="0" smtClean="0"/>
              <a:t># constraints (endurance)</a:t>
            </a:r>
          </a:p>
          <a:p>
            <a:pPr algn="ctr"/>
            <a:r>
              <a:rPr lang="en-GB" dirty="0" smtClean="0"/>
              <a:t>Price</a:t>
            </a:r>
          </a:p>
          <a:p>
            <a:pPr algn="ctr"/>
            <a:r>
              <a:rPr lang="en-GB" dirty="0" smtClean="0"/>
              <a:t>Key points on logistics (measured by KCL)</a:t>
            </a:r>
          </a:p>
          <a:p>
            <a:pPr algn="ctr"/>
            <a:r>
              <a:rPr lang="en-GB" dirty="0" smtClean="0"/>
              <a:t># of biomarkers</a:t>
            </a:r>
          </a:p>
          <a:p>
            <a:pPr algn="ctr"/>
            <a:r>
              <a:rPr lang="en-GB" dirty="0" smtClean="0"/>
              <a:t># additional options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88904" y="2443401"/>
            <a:ext cx="34455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3000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www.proteiq.com </a:t>
            </a:r>
            <a:endParaRPr lang="en-GB" sz="3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5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4484" y="2582779"/>
            <a:ext cx="41969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bg1"/>
                </a:solidFill>
              </a:rPr>
              <a:t>Back-up</a:t>
            </a:r>
            <a:endParaRPr lang="en-GB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6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619894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286" y="6224346"/>
            <a:ext cx="364420" cy="364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/>
          <a:srcRect t="13565" r="16738"/>
          <a:stretch/>
        </p:blipFill>
        <p:spPr>
          <a:xfrm>
            <a:off x="2154962" y="250879"/>
            <a:ext cx="6988168" cy="27778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68425" y="1128435"/>
            <a:ext cx="2517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>
                <a:solidFill>
                  <a:schemeClr val="bg1">
                    <a:lumMod val="50000"/>
                  </a:schemeClr>
                </a:solidFill>
              </a:rPr>
              <a:t>Coefficients</a:t>
            </a: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bg1">
                    <a:lumMod val="50000"/>
                  </a:schemeClr>
                </a:solidFill>
              </a:rPr>
              <a:t>of</a:t>
            </a:r>
            <a:endParaRPr lang="de-DE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bg1">
                    <a:lumMod val="50000"/>
                  </a:schemeClr>
                </a:solidFill>
              </a:rPr>
              <a:t>variation</a:t>
            </a: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3773" y="44360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grpSp>
        <p:nvGrpSpPr>
          <p:cNvPr id="28" name="Group 27"/>
          <p:cNvGrpSpPr/>
          <p:nvPr/>
        </p:nvGrpSpPr>
        <p:grpSpPr>
          <a:xfrm>
            <a:off x="428680" y="694267"/>
            <a:ext cx="1677895" cy="2408488"/>
            <a:chOff x="243509" y="3490134"/>
            <a:chExt cx="1677895" cy="1648363"/>
          </a:xfrm>
        </p:grpSpPr>
        <p:sp>
          <p:nvSpPr>
            <p:cNvPr id="10" name="Rectangle 9"/>
            <p:cNvSpPr/>
            <p:nvPr/>
          </p:nvSpPr>
          <p:spPr>
            <a:xfrm>
              <a:off x="243509" y="3490134"/>
              <a:ext cx="16778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dirty="0" smtClean="0">
                  <a:solidFill>
                    <a:schemeClr val="bg1">
                      <a:lumMod val="50000"/>
                    </a:schemeClr>
                  </a:solidFill>
                </a:rPr>
                <a:t>Cardio protein</a:t>
              </a:r>
              <a:endParaRPr lang="en-GB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3509" y="4118489"/>
              <a:ext cx="16778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dirty="0" smtClean="0">
                  <a:solidFill>
                    <a:schemeClr val="bg1">
                      <a:lumMod val="50000"/>
                    </a:schemeClr>
                  </a:solidFill>
                </a:rPr>
                <a:t>Cardio protein</a:t>
              </a:r>
              <a:endParaRPr lang="en-GB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3509" y="4738387"/>
              <a:ext cx="16778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dirty="0" smtClean="0">
                  <a:solidFill>
                    <a:schemeClr val="bg1">
                      <a:lumMod val="50000"/>
                    </a:schemeClr>
                  </a:solidFill>
                </a:rPr>
                <a:t>Cardio protein</a:t>
              </a:r>
              <a:endParaRPr lang="en-GB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509" y="4420579"/>
              <a:ext cx="15009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000" dirty="0" err="1" smtClean="0">
                  <a:solidFill>
                    <a:schemeClr val="bg1">
                      <a:lumMod val="50000"/>
                    </a:schemeClr>
                  </a:solidFill>
                </a:rPr>
                <a:t>Liver</a:t>
              </a:r>
              <a:r>
                <a:rPr lang="de-DE" sz="20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de-DE" sz="2000" dirty="0" err="1" smtClean="0">
                  <a:solidFill>
                    <a:schemeClr val="bg1">
                      <a:lumMod val="50000"/>
                    </a:schemeClr>
                  </a:solidFill>
                </a:rPr>
                <a:t>protein</a:t>
              </a:r>
              <a:endParaRPr lang="en-GB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3509" y="3777213"/>
              <a:ext cx="15009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000" dirty="0" err="1" smtClean="0">
                  <a:solidFill>
                    <a:schemeClr val="bg1">
                      <a:lumMod val="50000"/>
                    </a:schemeClr>
                  </a:solidFill>
                </a:rPr>
                <a:t>Liver</a:t>
              </a:r>
              <a:r>
                <a:rPr lang="de-DE" sz="20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de-DE" sz="2000" dirty="0" err="1" smtClean="0">
                  <a:solidFill>
                    <a:schemeClr val="bg1">
                      <a:lumMod val="50000"/>
                    </a:schemeClr>
                  </a:solidFill>
                </a:rPr>
                <a:t>protein</a:t>
              </a:r>
              <a:endParaRPr lang="en-GB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4962" y="3199311"/>
            <a:ext cx="6988168" cy="2818429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428680" y="3766288"/>
            <a:ext cx="1677895" cy="2388678"/>
            <a:chOff x="243509" y="3490134"/>
            <a:chExt cx="1677895" cy="1634805"/>
          </a:xfrm>
        </p:grpSpPr>
        <p:sp>
          <p:nvSpPr>
            <p:cNvPr id="30" name="Rectangle 29"/>
            <p:cNvSpPr/>
            <p:nvPr/>
          </p:nvSpPr>
          <p:spPr>
            <a:xfrm>
              <a:off x="243509" y="3490134"/>
              <a:ext cx="16778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dirty="0" smtClean="0">
                  <a:solidFill>
                    <a:schemeClr val="bg1">
                      <a:lumMod val="50000"/>
                    </a:schemeClr>
                  </a:solidFill>
                </a:rPr>
                <a:t>Cardio protein</a:t>
              </a:r>
              <a:endParaRPr lang="en-GB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3509" y="4110032"/>
              <a:ext cx="16778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dirty="0" smtClean="0">
                  <a:solidFill>
                    <a:schemeClr val="bg1">
                      <a:lumMod val="50000"/>
                    </a:schemeClr>
                  </a:solidFill>
                </a:rPr>
                <a:t>Cardio protein</a:t>
              </a:r>
              <a:endParaRPr lang="en-GB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43509" y="4724829"/>
              <a:ext cx="16778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dirty="0" smtClean="0">
                  <a:solidFill>
                    <a:schemeClr val="bg1">
                      <a:lumMod val="50000"/>
                    </a:schemeClr>
                  </a:solidFill>
                </a:rPr>
                <a:t>Cardio protein</a:t>
              </a:r>
              <a:endParaRPr lang="en-GB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3509" y="4412122"/>
              <a:ext cx="15009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000" dirty="0" err="1" smtClean="0">
                  <a:solidFill>
                    <a:schemeClr val="bg1">
                      <a:lumMod val="50000"/>
                    </a:schemeClr>
                  </a:solidFill>
                </a:rPr>
                <a:t>Liver</a:t>
              </a:r>
              <a:r>
                <a:rPr lang="de-DE" sz="20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de-DE" sz="2000" dirty="0" err="1" smtClean="0">
                  <a:solidFill>
                    <a:schemeClr val="bg1">
                      <a:lumMod val="50000"/>
                    </a:schemeClr>
                  </a:solidFill>
                </a:rPr>
                <a:t>protein</a:t>
              </a:r>
              <a:endParaRPr lang="en-GB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3509" y="3777213"/>
              <a:ext cx="15009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000" dirty="0" err="1" smtClean="0">
                  <a:solidFill>
                    <a:schemeClr val="bg1">
                      <a:lumMod val="50000"/>
                    </a:schemeClr>
                  </a:solidFill>
                </a:rPr>
                <a:t>Liver</a:t>
              </a:r>
              <a:r>
                <a:rPr lang="de-DE" sz="20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de-DE" sz="2000" dirty="0" err="1" smtClean="0">
                  <a:solidFill>
                    <a:schemeClr val="bg1">
                      <a:lumMod val="50000"/>
                    </a:schemeClr>
                  </a:solidFill>
                </a:rPr>
                <a:t>protein</a:t>
              </a:r>
              <a:endParaRPr lang="en-GB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368425" y="4364493"/>
            <a:ext cx="2517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>
                <a:solidFill>
                  <a:schemeClr val="bg1">
                    <a:lumMod val="50000"/>
                  </a:schemeClr>
                </a:solidFill>
              </a:rPr>
              <a:t>Month</a:t>
            </a: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 on </a:t>
            </a:r>
            <a:r>
              <a:rPr lang="de-DE" sz="2800" dirty="0" err="1" smtClean="0">
                <a:solidFill>
                  <a:schemeClr val="bg1">
                    <a:lumMod val="50000"/>
                  </a:schemeClr>
                </a:solidFill>
              </a:rPr>
              <a:t>month</a:t>
            </a: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bg1">
                    <a:lumMod val="50000"/>
                  </a:schemeClr>
                </a:solidFill>
              </a:rPr>
              <a:t>change</a:t>
            </a: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73"/>
          <a:stretch/>
        </p:blipFill>
        <p:spPr bwMode="auto">
          <a:xfrm>
            <a:off x="3074657" y="139451"/>
            <a:ext cx="224597" cy="426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9849102" y="290573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G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73"/>
          <a:stretch/>
        </p:blipFill>
        <p:spPr bwMode="auto">
          <a:xfrm>
            <a:off x="4458614" y="139451"/>
            <a:ext cx="224597" cy="426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73"/>
          <a:stretch/>
        </p:blipFill>
        <p:spPr bwMode="auto">
          <a:xfrm>
            <a:off x="5853840" y="139451"/>
            <a:ext cx="224597" cy="426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73"/>
          <a:stretch/>
        </p:blipFill>
        <p:spPr bwMode="auto">
          <a:xfrm>
            <a:off x="7234534" y="139451"/>
            <a:ext cx="224597" cy="426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73"/>
          <a:stretch/>
        </p:blipFill>
        <p:spPr bwMode="auto">
          <a:xfrm>
            <a:off x="8615228" y="139451"/>
            <a:ext cx="224597" cy="426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73"/>
          <a:stretch/>
        </p:blipFill>
        <p:spPr bwMode="auto">
          <a:xfrm>
            <a:off x="5731192" y="3165404"/>
            <a:ext cx="224597" cy="426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96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278" y="-12357"/>
            <a:ext cx="11943443" cy="6867918"/>
            <a:chOff x="140677" y="-9918"/>
            <a:chExt cx="11943443" cy="68679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677" y="-9918"/>
              <a:ext cx="11943443" cy="686791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65781" y="2917031"/>
              <a:ext cx="106308" cy="6470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53505" y="2451569"/>
              <a:ext cx="106308" cy="6470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27275" y="1925588"/>
              <a:ext cx="106308" cy="6470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48092" y="4536571"/>
              <a:ext cx="106308" cy="6470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11951" y="1588588"/>
              <a:ext cx="106308" cy="6470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5589" y="4705764"/>
              <a:ext cx="106308" cy="6470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1897" y="4765603"/>
              <a:ext cx="106308" cy="6470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5306" y="716756"/>
              <a:ext cx="106308" cy="6470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95397" y="5514903"/>
              <a:ext cx="106308" cy="6470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19297" y="5921303"/>
              <a:ext cx="106308" cy="64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31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430" y="6368725"/>
            <a:ext cx="364420" cy="3644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2861" y="175957"/>
            <a:ext cx="100824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dirty="0" smtClean="0">
                <a:solidFill>
                  <a:prstClr val="white"/>
                </a:solidFill>
                <a:latin typeface="Calibri"/>
              </a:rPr>
              <a:t>Absolute vs relative quantification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252" y="946484"/>
            <a:ext cx="12192000" cy="5069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pic>
        <p:nvPicPr>
          <p:cNvPr id="1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502" y="1162369"/>
            <a:ext cx="4632040" cy="4842172"/>
          </a:xfrm>
        </p:spPr>
      </p:pic>
      <p:sp>
        <p:nvSpPr>
          <p:cNvPr id="20" name="TextBox 19"/>
          <p:cNvSpPr txBox="1"/>
          <p:nvPr/>
        </p:nvSpPr>
        <p:spPr>
          <a:xfrm>
            <a:off x="8966821" y="4040652"/>
            <a:ext cx="803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7123" y="1244594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m/z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33015" y="2060224"/>
            <a:ext cx="2450835" cy="1269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4150" indent="-1841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+2500 Peptides</a:t>
            </a:r>
          </a:p>
          <a:p>
            <a:pPr marL="184150" indent="-1841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 Quantify one peptide and use it as reference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59537" y="1278207"/>
            <a:ext cx="2345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</a:rPr>
              <a:t>Relative</a:t>
            </a:r>
            <a:endParaRPr lang="en-US" sz="2400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152443" y="1524000"/>
            <a:ext cx="0" cy="3854208"/>
          </a:xfrm>
          <a:prstGeom prst="line">
            <a:avLst/>
          </a:prstGeom>
          <a:ln w="28575" cmpd="sng">
            <a:solidFill>
              <a:schemeClr val="accent2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-306396" y="1052236"/>
            <a:ext cx="6056329" cy="4930876"/>
            <a:chOff x="6048185" y="1052236"/>
            <a:chExt cx="6056329" cy="493087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76"/>
            <a:stretch/>
          </p:blipFill>
          <p:spPr>
            <a:xfrm>
              <a:off x="6048185" y="1052236"/>
              <a:ext cx="4210743" cy="493087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9240341" y="3828987"/>
              <a:ext cx="8031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Time</a:t>
              </a:r>
              <a:endParaRPr lang="en-GB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74719" y="1135050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m/z</a:t>
              </a:r>
              <a:endParaRPr lang="en-GB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690244" y="2000958"/>
              <a:ext cx="2414270" cy="1329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4150" indent="-184150">
                <a:buFont typeface="Arial"/>
                <a:buChar char="•"/>
              </a:pPr>
              <a:r>
                <a:rPr lang="en-US" sz="1600" dirty="0" smtClean="0">
                  <a:solidFill>
                    <a:srgbClr val="000000"/>
                  </a:solidFill>
                </a:rPr>
                <a:t>100 Peptides</a:t>
              </a:r>
            </a:p>
            <a:p>
              <a:pPr marL="184150" indent="-184150">
                <a:buFont typeface="Arial"/>
                <a:buChar char="•"/>
              </a:pPr>
              <a:r>
                <a:rPr lang="en-US" sz="1600" dirty="0" smtClean="0">
                  <a:solidFill>
                    <a:srgbClr val="000000"/>
                  </a:solidFill>
                </a:rPr>
                <a:t>Quantify every peptides </a:t>
              </a:r>
            </a:p>
            <a:p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663338" y="1218941"/>
              <a:ext cx="23452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FF6600"/>
                  </a:solidFill>
                </a:rPr>
                <a:t>Absolute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150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3584" y="452956"/>
            <a:ext cx="1122815" cy="1122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36366"/>
                </a:solidFill>
              </a:rPr>
              <a:t>1</a:t>
            </a:r>
            <a:endParaRPr lang="en-GB" sz="6000" b="1" dirty="0">
              <a:solidFill>
                <a:srgbClr val="0363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09536" y="660420"/>
            <a:ext cx="76440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QS community survey results</a:t>
            </a:r>
            <a:endParaRPr lang="en-GB" sz="4000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200" y="6224346"/>
            <a:ext cx="364420" cy="36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9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57" t="707" r="654"/>
          <a:stretch/>
        </p:blipFill>
        <p:spPr>
          <a:xfrm>
            <a:off x="0" y="0"/>
            <a:ext cx="12192000" cy="77256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6609" y="4905760"/>
            <a:ext cx="93690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>
                <a:solidFill>
                  <a:srgbClr val="036366"/>
                </a:solidFill>
                <a:latin typeface="Arial" panose="020B0604020202020204" pitchFamily="34" charset="0"/>
              </a:rPr>
              <a:t>S</a:t>
            </a:r>
            <a:r>
              <a:rPr lang="en-GB" sz="4000" b="1" dirty="0" smtClean="0">
                <a:solidFill>
                  <a:srgbClr val="036366"/>
                </a:solidFill>
                <a:effectLst/>
                <a:latin typeface="Arial" panose="020B0604020202020204" pitchFamily="34" charset="0"/>
              </a:rPr>
              <a:t>urvey results</a:t>
            </a:r>
            <a:r>
              <a:rPr lang="de-DE" sz="4000" b="1" dirty="0" smtClean="0">
                <a:solidFill>
                  <a:srgbClr val="036366"/>
                </a:solidFill>
                <a:latin typeface="Arial" panose="020B0604020202020204" pitchFamily="34" charset="0"/>
              </a:rPr>
              <a:t>:</a:t>
            </a:r>
          </a:p>
          <a:p>
            <a:endParaRPr lang="en-GB" dirty="0" smtClean="0">
              <a:solidFill>
                <a:srgbClr val="036366"/>
              </a:solidFill>
              <a:effectLst/>
            </a:endParaRPr>
          </a:p>
          <a:p>
            <a:r>
              <a:rPr lang="en-GB" dirty="0" smtClean="0">
                <a:solidFill>
                  <a:srgbClr val="036366"/>
                </a:solidFill>
                <a:effectLst/>
                <a:latin typeface="Arial" panose="020B0604020202020204" pitchFamily="34" charset="0"/>
              </a:rPr>
              <a:t>- Total # of evaluated responses: 70</a:t>
            </a:r>
            <a:endParaRPr lang="en-GB" dirty="0" smtClean="0">
              <a:solidFill>
                <a:srgbClr val="036366"/>
              </a:solidFill>
              <a:effectLst/>
            </a:endParaRPr>
          </a:p>
          <a:p>
            <a:r>
              <a:rPr lang="en-GB" dirty="0" smtClean="0">
                <a:solidFill>
                  <a:srgbClr val="036366"/>
                </a:solidFill>
                <a:effectLst/>
                <a:latin typeface="Arial" panose="020B0604020202020204" pitchFamily="34" charset="0"/>
              </a:rPr>
              <a:t>- Surveyed group: QS London</a:t>
            </a:r>
            <a:endParaRPr lang="en-GB" dirty="0" smtClean="0">
              <a:solidFill>
                <a:srgbClr val="036366"/>
              </a:solidFill>
              <a:effectLst/>
            </a:endParaRPr>
          </a:p>
          <a:p>
            <a:r>
              <a:rPr lang="en-GB" dirty="0" smtClean="0">
                <a:solidFill>
                  <a:srgbClr val="036366"/>
                </a:solidFill>
                <a:effectLst/>
                <a:latin typeface="Arial" panose="020B0604020202020204" pitchFamily="34" charset="0"/>
              </a:rPr>
              <a:t>- 48 participants provided contacts to receive additional information</a:t>
            </a:r>
            <a:endParaRPr lang="en-GB" dirty="0">
              <a:solidFill>
                <a:srgbClr val="03636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370" y="6453477"/>
            <a:ext cx="364420" cy="36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55024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sz="1600" b="1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3721" y="1862138"/>
            <a:ext cx="2630751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338384" y="2157413"/>
            <a:ext cx="15296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36366"/>
                </a:solidFill>
              </a:rPr>
              <a:t>58%</a:t>
            </a:r>
            <a:endParaRPr lang="en-GB" sz="6000" b="1" dirty="0">
              <a:solidFill>
                <a:srgbClr val="03636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7982" y="3371925"/>
            <a:ext cx="254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rgbClr val="036366"/>
                </a:solidFill>
              </a:rPr>
              <a:t>Working on </a:t>
            </a:r>
            <a:r>
              <a:rPr lang="de-DE" sz="2400" b="1" dirty="0" err="1" smtClean="0">
                <a:solidFill>
                  <a:srgbClr val="036366"/>
                </a:solidFill>
              </a:rPr>
              <a:t>or</a:t>
            </a:r>
            <a:r>
              <a:rPr lang="de-DE" sz="2400" b="1" dirty="0" smtClean="0">
                <a:solidFill>
                  <a:srgbClr val="036366"/>
                </a:solidFill>
              </a:rPr>
              <a:t> </a:t>
            </a:r>
          </a:p>
          <a:p>
            <a:pPr algn="ctr"/>
            <a:r>
              <a:rPr lang="de-DE" sz="2400" b="1" dirty="0" err="1" smtClean="0">
                <a:solidFill>
                  <a:srgbClr val="036366"/>
                </a:solidFill>
              </a:rPr>
              <a:t>planning</a:t>
            </a:r>
            <a:r>
              <a:rPr lang="de-DE" sz="2400" b="1" dirty="0" smtClean="0">
                <a:solidFill>
                  <a:srgbClr val="036366"/>
                </a:solidFill>
              </a:rPr>
              <a:t> a </a:t>
            </a:r>
            <a:r>
              <a:rPr lang="de-DE" sz="2400" b="1" dirty="0" err="1" smtClean="0">
                <a:solidFill>
                  <a:srgbClr val="036366"/>
                </a:solidFill>
              </a:rPr>
              <a:t>project</a:t>
            </a:r>
            <a:endParaRPr lang="en-GB" sz="2400" b="1" dirty="0">
              <a:solidFill>
                <a:srgbClr val="036366"/>
              </a:solidFill>
            </a:endParaRPr>
          </a:p>
        </p:txBody>
      </p:sp>
      <p:graphicFrame>
        <p:nvGraphicFramePr>
          <p:cNvPr id="25" name="Object 24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49062044"/>
              </p:ext>
            </p:extLst>
          </p:nvPr>
        </p:nvGraphicFramePr>
        <p:xfrm>
          <a:off x="6438900" y="1790700"/>
          <a:ext cx="5334120" cy="2848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Chart" r:id="rId13" imgW="5334120" imgH="2848065" progId="MSGraph.Chart.8">
                  <p:embed followColorScheme="full"/>
                </p:oleObj>
              </mc:Choice>
              <mc:Fallback>
                <p:oleObj name="Chart" r:id="rId13" imgW="5334120" imgH="2848065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38900" y="1790700"/>
                        <a:ext cx="5334120" cy="2848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Placeholder 44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3836988" y="2778125"/>
            <a:ext cx="1190625" cy="244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F1D36EF-C49C-46FD-BAA2-1996D6F5B9E0}" type="datetime'''M''''''ent''''a''''l ''''h''e''''''''''a''''l''t''''''''h'''">
              <a:rPr lang="en-US" sz="16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Mental health</a:t>
            </a:fld>
            <a:endParaRPr lang="en-GB" sz="1600" b="1" dirty="0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" name="Text Placeholder 27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836988" y="4083050"/>
            <a:ext cx="2052638" cy="244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D1EE7073-BC24-4029-9DAE-E980A252365D}" type="datetime'''''He''''''alth'' ''''''''''c''o''''n''dition co''nt''rol'">
              <a:rPr lang="en-US" sz="16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Health condition control</a:t>
            </a:fld>
            <a:endParaRPr lang="en-GB" sz="1600" b="1" dirty="0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7" name="Text Placeholder 19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836988" y="2120900"/>
            <a:ext cx="2535238" cy="244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7EB8D60-B685-4486-9B0C-78D132CEAB3B}" type="datetime'Ba''s''i''c hea''lth /'''' act''ivi''t''y tra''''cki''''n''g'">
              <a:rPr lang="en-US" sz="1600" b="1">
                <a:solidFill>
                  <a:schemeClr val="bg1"/>
                </a:solidFill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Basic health / activity tracking</a:t>
            </a:fld>
            <a:endParaRPr lang="en-GB" sz="1600" b="1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8" name="Text Placeholder 20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3836988" y="3430588"/>
            <a:ext cx="2073275" cy="244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C0F1D213-8B3A-4C01-BC31-8667B2944C88}" type="datetime'''Di''e''''''tar''''''y ''&amp; ''we''ig''''''ht ''control'''">
              <a:rPr lang="en-US" sz="1600" b="1">
                <a:solidFill>
                  <a:schemeClr val="bg1"/>
                </a:solidFill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Dietary &amp; weight control</a:t>
            </a:fld>
            <a:endParaRPr lang="en-GB" sz="1600" b="1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801100" y="204946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28%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024813" y="270668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18%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73950" y="328453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15%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73950" y="40005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15%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2688" y="143612"/>
            <a:ext cx="2810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>
                <a:solidFill>
                  <a:schemeClr val="bg1"/>
                </a:solidFill>
              </a:rPr>
              <a:t>?</a:t>
            </a:r>
            <a:r>
              <a:rPr lang="de-DE" sz="4800" b="1" dirty="0" err="1" smtClean="0">
                <a:solidFill>
                  <a:schemeClr val="bg1"/>
                </a:solidFill>
              </a:rPr>
              <a:t>Engaged</a:t>
            </a:r>
            <a:r>
              <a:rPr lang="de-DE" sz="4800" b="1" dirty="0" smtClean="0">
                <a:solidFill>
                  <a:schemeClr val="bg1"/>
                </a:solidFill>
              </a:rPr>
              <a:t>!</a:t>
            </a:r>
            <a:endParaRPr lang="en-GB" sz="4800" b="1" dirty="0">
              <a:solidFill>
                <a:schemeClr val="bg1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1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200" y="6224346"/>
            <a:ext cx="364420" cy="36441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668316" y="6450264"/>
            <a:ext cx="914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* Highlights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4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684193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sz="1600" b="1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7727" y="1960563"/>
            <a:ext cx="2746746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295396" y="2367300"/>
            <a:ext cx="15296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36366"/>
                </a:solidFill>
              </a:rPr>
              <a:t>73%</a:t>
            </a:r>
            <a:endParaRPr lang="en-GB" sz="6000" b="1" dirty="0">
              <a:solidFill>
                <a:srgbClr val="03636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268" y="3493436"/>
            <a:ext cx="2919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rgbClr val="036366"/>
                </a:solidFill>
              </a:rPr>
              <a:t>Want </a:t>
            </a:r>
            <a:r>
              <a:rPr lang="de-DE" sz="2400" b="1" dirty="0" err="1" smtClean="0">
                <a:solidFill>
                  <a:srgbClr val="036366"/>
                </a:solidFill>
              </a:rPr>
              <a:t>to</a:t>
            </a:r>
            <a:r>
              <a:rPr lang="de-DE" sz="2400" b="1" dirty="0" smtClean="0">
                <a:solidFill>
                  <a:srgbClr val="036366"/>
                </a:solidFill>
              </a:rPr>
              <a:t> </a:t>
            </a:r>
            <a:r>
              <a:rPr lang="de-DE" sz="2400" b="1" dirty="0" err="1" smtClean="0">
                <a:solidFill>
                  <a:srgbClr val="036366"/>
                </a:solidFill>
              </a:rPr>
              <a:t>be</a:t>
            </a:r>
            <a:r>
              <a:rPr lang="de-DE" sz="2400" b="1" dirty="0" smtClean="0">
                <a:solidFill>
                  <a:srgbClr val="036366"/>
                </a:solidFill>
              </a:rPr>
              <a:t> </a:t>
            </a:r>
          </a:p>
          <a:p>
            <a:pPr algn="ctr"/>
            <a:r>
              <a:rPr lang="de-DE" sz="2400" b="1" dirty="0" err="1" smtClean="0">
                <a:solidFill>
                  <a:srgbClr val="036366"/>
                </a:solidFill>
              </a:rPr>
              <a:t>Healthier</a:t>
            </a:r>
            <a:r>
              <a:rPr lang="de-DE" sz="2400" b="1" dirty="0" smtClean="0">
                <a:solidFill>
                  <a:srgbClr val="036366"/>
                </a:solidFill>
              </a:rPr>
              <a:t> in </a:t>
            </a:r>
            <a:r>
              <a:rPr lang="de-DE" sz="2400" b="1" dirty="0" err="1" smtClean="0">
                <a:solidFill>
                  <a:srgbClr val="036366"/>
                </a:solidFill>
              </a:rPr>
              <a:t>general</a:t>
            </a:r>
            <a:endParaRPr lang="en-GB" sz="2400" b="1" dirty="0">
              <a:solidFill>
                <a:srgbClr val="036366"/>
              </a:solidFill>
            </a:endParaRPr>
          </a:p>
        </p:txBody>
      </p:sp>
      <p:graphicFrame>
        <p:nvGraphicFramePr>
          <p:cNvPr id="25" name="Object 24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0088829"/>
              </p:ext>
            </p:extLst>
          </p:nvPr>
        </p:nvGraphicFramePr>
        <p:xfrm>
          <a:off x="6438900" y="1714500"/>
          <a:ext cx="5124330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Chart" r:id="rId14" imgW="5124330" imgH="3114675" progId="MSGraph.Chart.8">
                  <p:embed followColorScheme="full"/>
                </p:oleObj>
              </mc:Choice>
              <mc:Fallback>
                <p:oleObj name="Chart" r:id="rId14" imgW="5124330" imgH="3114675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38900" y="1714500"/>
                        <a:ext cx="5124330" cy="311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Placeholder 47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041775" y="4311650"/>
            <a:ext cx="2103438" cy="244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331948E-F090-4D56-B7C7-C5992F2AC415}" type="datetime'C''ontro''''''l''  ''he''a''''l''''th'' ''condi''ti''''on'''">
              <a:rPr lang="en-US" sz="1600" b="1">
                <a:solidFill>
                  <a:schemeClr val="bg1"/>
                </a:solidFill>
              </a:rPr>
              <a:pPr/>
              <a:t>Control  health condition</a:t>
            </a:fld>
            <a:endParaRPr lang="en-GB" sz="1600" b="1" dirty="0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" name="Text Placeholder 27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041775" y="2578100"/>
            <a:ext cx="2330450" cy="244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3AE7C95-C726-47EF-A372-CE2486EA4FCF}" type="datetime'''''Improv''e spo''''r''t'' ''''pe''''''''''rfor''''man''c''e'">
              <a:rPr lang="en-US" sz="1600" b="1">
                <a:solidFill>
                  <a:schemeClr val="bg1"/>
                </a:solidFill>
              </a:rPr>
              <a:pPr/>
              <a:t>Improve sport performance</a:t>
            </a:fld>
            <a:endParaRPr lang="en-GB" sz="1600" b="1" dirty="0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8" name="Text Placeholder 20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4041775" y="1997075"/>
            <a:ext cx="2116138" cy="244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F2DF8643-CA3F-4F1B-9410-FC1FABBFF0E5}" type="datetime'''''M''''an''''ag''''e'''''''' ''l''if''e''sty''le chang''es'">
              <a:rPr lang="en-US" sz="1600" b="1">
                <a:solidFill>
                  <a:schemeClr val="bg1"/>
                </a:solidFill>
              </a:rPr>
              <a:pPr/>
              <a:t>Manage lifestyle changes</a:t>
            </a:fld>
            <a:endParaRPr lang="en-GB" sz="1600" b="1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1" name="Text Placeholder 46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041775" y="3730625"/>
            <a:ext cx="998538" cy="244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737B56FD-8FE7-4BF0-B40C-2A3BC374C83F}" type="datetime'''''''L''''ose'''' w''''''''ei''''''''g''h''''''t'''''''">
              <a:rPr lang="en-US" sz="16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Lose weight</a:t>
            </a:fld>
            <a:endParaRPr lang="en-GB" sz="1600" b="1" dirty="0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Text Placeholder 45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041775" y="3154363"/>
            <a:ext cx="1122363" cy="244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CEDDAA29-29F5-495B-8FE1-84DAC0F6E0F0}" type="datetime'''''Co''''''''n''t''''''''''''r''o''''l a''gi''''n''''''g'''''">
              <a:rPr lang="en-US" sz="16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Control aging</a:t>
            </a:fld>
            <a:endParaRPr lang="en-GB" sz="1600" b="1" dirty="0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817142" y="195580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31%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794835" y="253206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31%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84604" y="310991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27%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83528" y="368300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23%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2688" y="143612"/>
            <a:ext cx="193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>
                <a:solidFill>
                  <a:schemeClr val="bg1"/>
                </a:solidFill>
              </a:rPr>
              <a:t>?WHY!</a:t>
            </a:r>
            <a:endParaRPr lang="en-GB" sz="48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83528" y="425450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23%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200" y="6224346"/>
            <a:ext cx="364420" cy="3644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7727" y="6412310"/>
            <a:ext cx="3422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* Highlights </a:t>
            </a:r>
            <a:r>
              <a:rPr lang="de-DE" sz="1200" dirty="0" err="1" smtClean="0">
                <a:solidFill>
                  <a:schemeClr val="bg1"/>
                </a:solidFill>
              </a:rPr>
              <a:t>refer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only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to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the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group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with</a:t>
            </a:r>
            <a:r>
              <a:rPr lang="de-DE" sz="1200" dirty="0" smtClean="0">
                <a:solidFill>
                  <a:schemeClr val="bg1"/>
                </a:solidFill>
              </a:rPr>
              <a:t> QS </a:t>
            </a:r>
            <a:r>
              <a:rPr lang="de-DE" sz="1200" dirty="0" err="1" smtClean="0">
                <a:solidFill>
                  <a:schemeClr val="bg1"/>
                </a:solidFill>
              </a:rPr>
              <a:t>projects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05621" y="1917592"/>
            <a:ext cx="11530779" cy="3536161"/>
            <a:chOff x="305621" y="1660919"/>
            <a:chExt cx="11530779" cy="353616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599" y="1660919"/>
              <a:ext cx="11480801" cy="353616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0972800" y="2310063"/>
              <a:ext cx="472214" cy="449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66210" y="4195011"/>
              <a:ext cx="472214" cy="449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5599" y="2310062"/>
              <a:ext cx="472214" cy="449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5621" y="4130841"/>
              <a:ext cx="472214" cy="449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24371" y="2360437"/>
            <a:ext cx="10202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0" dirty="0" smtClean="0">
                <a:solidFill>
                  <a:schemeClr val="bg1"/>
                </a:solidFill>
              </a:rPr>
              <a:t>Yes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6455" y="4282695"/>
            <a:ext cx="636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err="1" smtClean="0">
                <a:solidFill>
                  <a:schemeClr val="bg1"/>
                </a:solidFill>
              </a:rPr>
              <a:t>No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95542" y="2360437"/>
            <a:ext cx="12939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0" dirty="0" smtClean="0">
                <a:solidFill>
                  <a:schemeClr val="bg1"/>
                </a:solidFill>
              </a:rPr>
              <a:t>87%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62644" y="4282695"/>
            <a:ext cx="851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>
                <a:solidFill>
                  <a:srgbClr val="FF7F0F"/>
                </a:solidFill>
              </a:rPr>
              <a:t>13%</a:t>
            </a:r>
            <a:endParaRPr lang="en-GB" sz="3000" dirty="0">
              <a:solidFill>
                <a:srgbClr val="FF7F0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688" y="143612"/>
            <a:ext cx="7389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>
                <a:solidFill>
                  <a:srgbClr val="036366"/>
                </a:solidFill>
              </a:rPr>
              <a:t>?</a:t>
            </a:r>
            <a:r>
              <a:rPr lang="de-DE" sz="4800" b="1" dirty="0" err="1" smtClean="0">
                <a:solidFill>
                  <a:srgbClr val="036366"/>
                </a:solidFill>
              </a:rPr>
              <a:t>Interested</a:t>
            </a:r>
            <a:r>
              <a:rPr lang="de-DE" sz="4800" b="1" dirty="0" smtClean="0">
                <a:solidFill>
                  <a:srgbClr val="036366"/>
                </a:solidFill>
              </a:rPr>
              <a:t> in </a:t>
            </a:r>
            <a:r>
              <a:rPr lang="de-DE" sz="4800" b="1" dirty="0" err="1" smtClean="0">
                <a:solidFill>
                  <a:srgbClr val="036366"/>
                </a:solidFill>
              </a:rPr>
              <a:t>blood</a:t>
            </a:r>
            <a:r>
              <a:rPr lang="de-DE" sz="4800" b="1" dirty="0" smtClean="0">
                <a:solidFill>
                  <a:srgbClr val="036366"/>
                </a:solidFill>
              </a:rPr>
              <a:t> </a:t>
            </a:r>
            <a:r>
              <a:rPr lang="de-DE" sz="4800" b="1" dirty="0" err="1" smtClean="0">
                <a:solidFill>
                  <a:srgbClr val="036366"/>
                </a:solidFill>
              </a:rPr>
              <a:t>testing</a:t>
            </a:r>
            <a:r>
              <a:rPr lang="de-DE" sz="4800" b="1" dirty="0" smtClean="0">
                <a:solidFill>
                  <a:srgbClr val="036366"/>
                </a:solidFill>
              </a:rPr>
              <a:t>!</a:t>
            </a:r>
            <a:endParaRPr lang="en-GB" sz="4800" b="1" dirty="0">
              <a:solidFill>
                <a:srgbClr val="036366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200" y="6224346"/>
            <a:ext cx="364420" cy="36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4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200" y="6224346"/>
            <a:ext cx="364420" cy="364418"/>
          </a:xfrm>
          <a:prstGeom prst="rect">
            <a:avLst/>
          </a:prstGeom>
        </p:spPr>
      </p:pic>
      <p:pic>
        <p:nvPicPr>
          <p:cNvPr id="13314" name="Picture 2" descr="http://cetirizine10mg.net/img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80" y="2416311"/>
            <a:ext cx="5715000" cy="32480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83211" y="537556"/>
            <a:ext cx="7106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Rare side effects (affects less than 1 in 1,000 people)</a:t>
            </a:r>
            <a:endParaRPr lang="en-GB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Tachycardia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(heart beating fast)</a:t>
            </a:r>
            <a:endParaRPr lang="en-GB" b="0" i="0" dirty="0">
              <a:solidFill>
                <a:schemeClr val="bg1">
                  <a:lumMod val="50000"/>
                </a:schemeClr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90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42036" y="-1838318"/>
            <a:ext cx="5961142" cy="10541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200" y="6224346"/>
            <a:ext cx="364420" cy="36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9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4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/&gt;&lt;m_precDefaultQuarter/&gt;&lt;m_precDefaultMonth/&gt;&lt;m_precDefaultWeek/&gt;&lt;m_precDefaultDay/&gt;&lt;m_mruColor&gt;&lt;m_vecMRU length=&quot;1&quot;&gt;&lt;elem m_fUsage=&quot;2.71000000000000000000E+000&quot;&gt;&lt;m_msothmcolidx val=&quot;0&quot;/&gt;&lt;m_rgb r=&quot;3&quot; g=&quot;63&quot; b=&quot;66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WwNsBtQdEiMlCKO.u92b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k6DIbKlU6ExJkd1amp7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S5EzNEnUSZafAjjxex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Kfd7LaoUiUid__RwLaR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7cBFxePkObtrgjlncYE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p2tyMKUVkWBrQT1UKdlE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k6DIbKlU6ExJkd1amp7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qvmkaYdUy4Ux1WX2Iyi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7Xeh0Dxn0.Z0G.XBxmlN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S5EzNEnUSZafAjjxex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Kfd7LaoUiUid__RwLaR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fOQsMoxOUyG7Rws1LtDQ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p2tyMKUVkWBrQT1UKdlE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1201</Words>
  <Application>Microsoft Macintosh PowerPoint</Application>
  <PresentationFormat>Widescreen</PresentationFormat>
  <Paragraphs>212</Paragraphs>
  <Slides>26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Calibri</vt:lpstr>
      <vt:lpstr>Calibri Light</vt:lpstr>
      <vt:lpstr>Georgia</vt:lpstr>
      <vt:lpstr>Gill Sans MT</vt:lpstr>
      <vt:lpstr>Times New Roman</vt:lpstr>
      <vt:lpstr>Verdana</vt:lpstr>
      <vt:lpstr>Arial</vt:lpstr>
      <vt:lpstr>Office Theme</vt:lpstr>
      <vt:lpstr>1_Office Theme</vt:lpstr>
      <vt:lpstr>think-cell Slide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Artyom P</dc:creator>
  <cp:lastModifiedBy>Microsoft Office User</cp:lastModifiedBy>
  <cp:revision>99</cp:revision>
  <cp:lastPrinted>2015-03-17T09:42:06Z</cp:lastPrinted>
  <dcterms:created xsi:type="dcterms:W3CDTF">2015-03-11T10:40:54Z</dcterms:created>
  <dcterms:modified xsi:type="dcterms:W3CDTF">2015-03-22T08:50:27Z</dcterms:modified>
</cp:coreProperties>
</file>