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1" r:id="rId12"/>
    <p:sldId id="299" r:id="rId13"/>
    <p:sldId id="30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75C55-DC80-467D-B8DA-55D12B361E8A}" type="datetimeFigureOut">
              <a:rPr lang="en-GB" smtClean="0"/>
              <a:pPr/>
              <a:t>20/01/2014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75AD0-0B35-477D-A240-D4464AF10D6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84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75AD0-0B35-477D-A240-D4464AF10D63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Working with organisations who are actively involved in the</a:t>
            </a:r>
            <a:r>
              <a:rPr lang="en-GB" baseline="0" dirty="0" smtClean="0"/>
              <a:t> scientific evaluation of Mindfulness effects and benefits.</a:t>
            </a:r>
          </a:p>
          <a:p>
            <a:r>
              <a:rPr lang="en-GB" baseline="0" dirty="0" smtClean="0"/>
              <a:t>Mention Louise Cox Chester and The Retreat. [Our meeting some years previously]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75AD0-0B35-477D-A240-D4464AF10D6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15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Ask who is already familiar or practicing.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75AD0-0B35-477D-A240-D4464AF10D6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168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NB Mindfulness is also being studies as a clinical intervention, including where used in combination with CBT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75AD0-0B35-477D-A240-D4464AF10D6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265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‘By effects’ I mean changes – such as increased ability to separate an experience from thoughts about it, emotions arising and physical sensations… however briefly. These show a change is taking place. But they may not traditionally or universally be seen as a ‘benefit’ – i.e. a feel-good change.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75AD0-0B35-477D-A240-D4464AF10D6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742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I’ll  - skip over input for now. Number of formal practices. Type of practice</a:t>
            </a:r>
            <a:r>
              <a:rPr lang="en-GB" baseline="0" dirty="0" smtClean="0"/>
              <a:t> [body-scan, movement, breathing]. Maybe – noticed informal practices. [And maybe there is something interesting here about ‘catching’ yourself – in contrast to being reminded – so we could come to that. If any of you have been working with habits and habit change]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75AD0-0B35-477D-A240-D4464AF10D6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57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* Mindfulness is often used ‘at clinical strength’ in combination with other therapies for depression such as CBT. [MBCBT MBSR]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75AD0-0B35-477D-A240-D4464AF10D63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520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May be fixed frequency. May not</a:t>
            </a:r>
            <a:r>
              <a:rPr lang="en-GB" baseline="0" dirty="0" smtClean="0"/>
              <a:t> be fixed interval. May be combined with capture of practice.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75AD0-0B35-477D-A240-D4464AF10D63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17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905" y="4936"/>
            <a:ext cx="1336095" cy="831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52" y="4763"/>
            <a:ext cx="133508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17463"/>
            <a:ext cx="133508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7938"/>
            <a:ext cx="133508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913" y="0"/>
            <a:ext cx="1335087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pPr/>
              <a:t>1/20/2014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indfulnessatwork.com/" TargetMode="External"/><Relationship Id="rId2" Type="http://schemas.openxmlformats.org/officeDocument/2006/relationships/hyperlink" Target="mailto:nick@mindfulnessatwork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mazon.co.uk/Mindfulness-practical-guide-finding-frantic/dp/074995308X" TargetMode="External"/><Relationship Id="rId4" Type="http://schemas.openxmlformats.org/officeDocument/2006/relationships/hyperlink" Target="http://oxfordmindfulnes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mindfulnessatwork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04864"/>
            <a:ext cx="6583486" cy="4102909"/>
          </a:xfr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95536" y="980728"/>
            <a:ext cx="8229600" cy="151216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Tracking the impact of Mindfulness practice.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924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0070C0"/>
                </a:solidFill>
                <a:latin typeface="Calibri" panose="020F0502020204030204" pitchFamily="34" charset="0"/>
              </a:rPr>
              <a:t>Increased Mindfulness?</a:t>
            </a:r>
            <a:endParaRPr lang="en-GB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In some respects the practice is also the benefit. The former becomes the latter when it requires less conscious effort; when you ‘look back and </a:t>
            </a:r>
            <a:r>
              <a:rPr lang="en-GB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notice</a:t>
            </a:r>
            <a:r>
              <a:rPr lang="en-GB" dirty="0" smtClean="0">
                <a:latin typeface="Calibri" panose="020F0502020204030204" pitchFamily="34" charset="0"/>
              </a:rPr>
              <a:t>’.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Calibri" panose="020F0502020204030204" pitchFamily="34" charset="0"/>
              </a:rPr>
              <a:t>Characterisable</a:t>
            </a:r>
            <a:r>
              <a:rPr lang="en-GB" b="1" dirty="0" smtClean="0">
                <a:latin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An ability to </a:t>
            </a:r>
            <a:r>
              <a:rPr lang="en-GB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pause and respond rather than react </a:t>
            </a:r>
            <a:r>
              <a:rPr lang="en-GB" dirty="0" smtClean="0">
                <a:latin typeface="Calibri" panose="020F0502020204030204" pitchFamily="34" charset="0"/>
              </a:rPr>
              <a:t>to events. </a:t>
            </a:r>
            <a:r>
              <a:rPr lang="en-GB" sz="2800" i="1" dirty="0" smtClean="0">
                <a:latin typeface="Calibri" panose="020F0502020204030204" pitchFamily="34" charset="0"/>
              </a:rPr>
              <a:t>[Not the same as resorting to ‘rational analysis’ of everything!]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An ability to create even a small separation between thoughts, emotions and physical sensations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Similarly to make a brief separation between ‘you’ and those thoughts, emotions or sensations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Noticing that you spend more time in the present moment – your experience of and responses to what is going on around you – </a:t>
            </a:r>
            <a:r>
              <a:rPr lang="en-GB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rather than acting on autopilot whilst pre-occupied with past events or future events, including hypothetical ones. </a:t>
            </a:r>
            <a:endParaRPr lang="en-GB" b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31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Taxonomy for Mindful behaviours?</a:t>
            </a:r>
            <a:endParaRPr lang="en-GB" sz="40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alibri" panose="020F0502020204030204" pitchFamily="34" charset="0"/>
              </a:rPr>
              <a:t>Non-judgement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Patience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Beginner’s Mind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Trust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Non-striving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Acceptance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Letting Go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4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0070C0"/>
                </a:solidFill>
                <a:latin typeface="Calibri" panose="020F0502020204030204" pitchFamily="34" charset="0"/>
              </a:rPr>
              <a:t>Our main or initial goal?</a:t>
            </a:r>
            <a:endParaRPr lang="en-GB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Identify the easiest indicators of benefits – </a:t>
            </a:r>
            <a:r>
              <a:rPr lang="en-GB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both direct and ‘proxy’ indicators</a:t>
            </a:r>
            <a:r>
              <a:rPr lang="en-GB" dirty="0" smtClean="0">
                <a:latin typeface="Calibri" panose="020F0502020204030204" pitchFamily="34" charset="0"/>
              </a:rPr>
              <a:t> – and establish these in a simple Version1.0 tracking application.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Help people to quantify or trend some of the improvements they are reaping. In particular to maintain motivation.</a:t>
            </a:r>
          </a:p>
          <a:p>
            <a:pPr marL="0" indent="0">
              <a:buNone/>
            </a:pPr>
            <a:endParaRPr lang="en-GB" b="1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But also provide </a:t>
            </a:r>
            <a:r>
              <a:rPr lang="en-GB" b="1" u="sng" dirty="0" smtClean="0">
                <a:solidFill>
                  <a:srgbClr val="00B050"/>
                </a:solidFill>
                <a:latin typeface="Calibri" panose="020F0502020204030204" pitchFamily="34" charset="0"/>
              </a:rPr>
              <a:t>qualitative</a:t>
            </a:r>
            <a:r>
              <a:rPr lang="en-GB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insights into the nature of the changes, which can also be taken back into an individual’s practice.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With permission, to aggregate data which will enable us to continuously improve our course, resources and support – also to make the case to B2B clients on behalf of their employees.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40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b="1" dirty="0" smtClean="0">
                <a:solidFill>
                  <a:srgbClr val="00B050"/>
                </a:solidFill>
              </a:rPr>
              <a:t>Contact info and background</a:t>
            </a:r>
            <a:endParaRPr lang="en-GB" sz="4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Dr Nick Buckley</a:t>
            </a:r>
          </a:p>
          <a:p>
            <a:pPr marL="457200" lvl="1" indent="0">
              <a:buNone/>
            </a:pPr>
            <a:r>
              <a:rPr lang="en-GB" dirty="0" smtClean="0">
                <a:latin typeface="Calibri" panose="020F0502020204030204" pitchFamily="34" charset="0"/>
                <a:hlinkClick r:id="rId2"/>
              </a:rPr>
              <a:t>nick@mindfulnessatwork.com</a:t>
            </a:r>
            <a:endParaRPr lang="en-GB" dirty="0" smtClean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@</a:t>
            </a:r>
            <a:r>
              <a:rPr lang="en-GB" dirty="0" smtClean="0">
                <a:latin typeface="Calibri" panose="020F0502020204030204" pitchFamily="34" charset="0"/>
              </a:rPr>
              <a:t>grimbold</a:t>
            </a:r>
            <a:endParaRPr lang="en-GB" dirty="0" smtClean="0">
              <a:latin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www.soshall.net</a:t>
            </a:r>
          </a:p>
          <a:p>
            <a:pPr marL="457200" lvl="1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07958 516967</a:t>
            </a:r>
          </a:p>
          <a:p>
            <a:pPr marL="457200" lvl="1" indent="0">
              <a:buNone/>
            </a:pPr>
            <a:endParaRPr lang="en-GB" dirty="0" smtClean="0">
              <a:latin typeface="Calibri" panose="020F0502020204030204" pitchFamily="34" charset="0"/>
            </a:endParaRPr>
          </a:p>
          <a:p>
            <a:pPr marL="5715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Mindfulness </a:t>
            </a:r>
            <a:r>
              <a:rPr lang="en-GB" dirty="0">
                <a:latin typeface="Calibri" panose="020F0502020204030204" pitchFamily="34" charset="0"/>
              </a:rPr>
              <a:t>at Work </a:t>
            </a:r>
            <a:r>
              <a:rPr lang="en-GB" dirty="0">
                <a:latin typeface="Calibri" panose="020F0502020204030204" pitchFamily="34" charset="0"/>
                <a:hlinkClick r:id="rId3"/>
              </a:rPr>
              <a:t>http://mindfulnessatwork.com</a:t>
            </a:r>
            <a:r>
              <a:rPr lang="en-GB" dirty="0" smtClean="0">
                <a:latin typeface="Calibri" panose="020F0502020204030204" pitchFamily="34" charset="0"/>
                <a:hlinkClick r:id="rId3"/>
              </a:rPr>
              <a:t>/</a:t>
            </a:r>
            <a:endParaRPr lang="en-GB" dirty="0" smtClean="0">
              <a:latin typeface="Calibri" panose="020F0502020204030204" pitchFamily="34" charset="0"/>
            </a:endParaRPr>
          </a:p>
          <a:p>
            <a:pPr marL="5715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5715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Mindfulness Centre. University </a:t>
            </a:r>
            <a:r>
              <a:rPr lang="en-GB" dirty="0">
                <a:latin typeface="Calibri" panose="020F0502020204030204" pitchFamily="34" charset="0"/>
              </a:rPr>
              <a:t>of Oxford </a:t>
            </a:r>
            <a:r>
              <a:rPr lang="en-GB" dirty="0">
                <a:latin typeface="Calibri" panose="020F0502020204030204" pitchFamily="34" charset="0"/>
                <a:hlinkClick r:id="rId4"/>
              </a:rPr>
              <a:t>http://oxfordmindfulness.org</a:t>
            </a:r>
            <a:r>
              <a:rPr lang="en-GB" dirty="0" smtClean="0">
                <a:latin typeface="Calibri" panose="020F0502020204030204" pitchFamily="34" charset="0"/>
                <a:hlinkClick r:id="rId4"/>
              </a:rPr>
              <a:t>/</a:t>
            </a:r>
            <a:r>
              <a:rPr lang="en-GB" dirty="0" smtClean="0">
                <a:latin typeface="Calibri" panose="020F0502020204030204" pitchFamily="34" charset="0"/>
              </a:rPr>
              <a:t> </a:t>
            </a:r>
          </a:p>
          <a:p>
            <a:pPr marL="5715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5715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Our recommended book for both understanding and </a:t>
            </a:r>
            <a:r>
              <a:rPr lang="en-GB" dirty="0">
                <a:latin typeface="Calibri" panose="020F0502020204030204" pitchFamily="34" charset="0"/>
              </a:rPr>
              <a:t>self-conducted </a:t>
            </a:r>
            <a:r>
              <a:rPr lang="en-GB" dirty="0" smtClean="0">
                <a:latin typeface="Calibri" panose="020F0502020204030204" pitchFamily="34" charset="0"/>
              </a:rPr>
              <a:t>practice </a:t>
            </a:r>
            <a:r>
              <a:rPr lang="en-GB" dirty="0" smtClean="0">
                <a:latin typeface="Calibri" panose="020F0502020204030204" pitchFamily="34" charset="0"/>
                <a:hlinkClick r:id="rId5"/>
              </a:rPr>
              <a:t>http</a:t>
            </a:r>
            <a:r>
              <a:rPr lang="en-GB" dirty="0">
                <a:latin typeface="Calibri" panose="020F0502020204030204" pitchFamily="34" charset="0"/>
                <a:hlinkClick r:id="rId5"/>
              </a:rPr>
              <a:t>://</a:t>
            </a:r>
            <a:r>
              <a:rPr lang="en-GB" dirty="0" smtClean="0">
                <a:latin typeface="Calibri" panose="020F0502020204030204" pitchFamily="34" charset="0"/>
                <a:hlinkClick r:id="rId5"/>
              </a:rPr>
              <a:t>www.amazon.co.uk/Mindfulness-practical-guide-finding-frantic/dp/074995308X</a:t>
            </a:r>
            <a:r>
              <a:rPr lang="en-GB" dirty="0" smtClean="0">
                <a:latin typeface="Calibri" panose="020F0502020204030204" pitchFamily="34" charset="0"/>
              </a:rPr>
              <a:t> 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45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00B050"/>
                </a:solidFill>
                <a:latin typeface="Calibri" panose="020F0502020204030204" pitchFamily="34" charset="0"/>
              </a:rPr>
              <a:t>Nick Buckley</a:t>
            </a:r>
            <a:endParaRPr lang="en-GB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latin typeface="Calibri" panose="020F0502020204030204" pitchFamily="34" charset="0"/>
              </a:rPr>
              <a:t>Doing</a:t>
            </a:r>
          </a:p>
          <a:p>
            <a:r>
              <a:rPr lang="en-GB" sz="2400" dirty="0" smtClean="0">
                <a:latin typeface="Calibri" panose="020F0502020204030204" pitchFamily="34" charset="0"/>
              </a:rPr>
              <a:t>Mech</a:t>
            </a:r>
            <a:r>
              <a:rPr lang="en-GB" sz="2400" dirty="0" smtClean="0">
                <a:latin typeface="Calibri" panose="020F0502020204030204" pitchFamily="34" charset="0"/>
              </a:rPr>
              <a:t> </a:t>
            </a:r>
            <a:r>
              <a:rPr lang="en-GB" sz="2400" dirty="0" smtClean="0">
                <a:latin typeface="Calibri" panose="020F0502020204030204" pitchFamily="34" charset="0"/>
              </a:rPr>
              <a:t>Eng</a:t>
            </a:r>
            <a:endParaRPr lang="en-GB" sz="2400" dirty="0" smtClean="0">
              <a:latin typeface="Calibri" panose="020F0502020204030204" pitchFamily="34" charset="0"/>
            </a:endParaRPr>
          </a:p>
          <a:p>
            <a:r>
              <a:rPr lang="en-GB" sz="2400" dirty="0" smtClean="0">
                <a:latin typeface="Calibri" panose="020F0502020204030204" pitchFamily="34" charset="0"/>
              </a:rPr>
              <a:t>Civil Service [DSS]</a:t>
            </a:r>
          </a:p>
          <a:p>
            <a:r>
              <a:rPr lang="en-GB" sz="2400" dirty="0" smtClean="0">
                <a:latin typeface="Calibri" panose="020F0502020204030204" pitchFamily="34" charset="0"/>
              </a:rPr>
              <a:t>Web</a:t>
            </a:r>
          </a:p>
          <a:p>
            <a:pPr lvl="1"/>
            <a:r>
              <a:rPr lang="en-GB" sz="2000" dirty="0" smtClean="0">
                <a:latin typeface="Calibri" panose="020F0502020204030204" pitchFamily="34" charset="0"/>
              </a:rPr>
              <a:t>BBC</a:t>
            </a:r>
          </a:p>
          <a:p>
            <a:pPr lvl="1"/>
            <a:r>
              <a:rPr lang="en-GB" sz="2000" dirty="0" smtClean="0">
                <a:latin typeface="Calibri" panose="020F0502020204030204" pitchFamily="34" charset="0"/>
              </a:rPr>
              <a:t>Syzygy</a:t>
            </a:r>
          </a:p>
          <a:p>
            <a:pPr lvl="1"/>
            <a:r>
              <a:rPr lang="en-GB" sz="2000" dirty="0" smtClean="0">
                <a:latin typeface="Calibri" panose="020F0502020204030204" pitchFamily="34" charset="0"/>
              </a:rPr>
              <a:t>Virgin</a:t>
            </a:r>
          </a:p>
          <a:p>
            <a:pPr lvl="1"/>
            <a:r>
              <a:rPr lang="en-GB" sz="2000" dirty="0" smtClean="0">
                <a:latin typeface="Calibri" panose="020F0502020204030204" pitchFamily="34" charset="0"/>
              </a:rPr>
              <a:t>UpMyStreet</a:t>
            </a:r>
            <a:endParaRPr lang="en-GB" sz="2000" dirty="0" smtClean="0">
              <a:latin typeface="Calibri" panose="020F0502020204030204" pitchFamily="34" charset="0"/>
            </a:endParaRPr>
          </a:p>
          <a:p>
            <a:r>
              <a:rPr lang="en-GB" sz="2400" u="sng" dirty="0">
                <a:latin typeface="Calibri" panose="020F0502020204030204" pitchFamily="34" charset="0"/>
              </a:rPr>
              <a:t>o</a:t>
            </a:r>
            <a:r>
              <a:rPr lang="en-GB" sz="2400" u="sng" dirty="0" smtClean="0">
                <a:latin typeface="Calibri" panose="020F0502020204030204" pitchFamily="34" charset="0"/>
              </a:rPr>
              <a:t>nline</a:t>
            </a:r>
            <a:r>
              <a:rPr lang="en-GB" sz="2400" dirty="0" smtClean="0">
                <a:latin typeface="Calibri" panose="020F0502020204030204" pitchFamily="34" charset="0"/>
              </a:rPr>
              <a:t> Market Research</a:t>
            </a:r>
          </a:p>
          <a:p>
            <a:pPr lvl="1"/>
            <a:r>
              <a:rPr lang="en-GB" sz="2000" dirty="0" smtClean="0">
                <a:latin typeface="Calibri" panose="020F0502020204030204" pitchFamily="34" charset="0"/>
              </a:rPr>
              <a:t>GfK NOP</a:t>
            </a:r>
          </a:p>
          <a:p>
            <a:r>
              <a:rPr lang="en-GB" sz="2400" dirty="0" smtClean="0">
                <a:latin typeface="Calibri" panose="020F0502020204030204" pitchFamily="34" charset="0"/>
              </a:rPr>
              <a:t>Independent Consultant</a:t>
            </a:r>
          </a:p>
          <a:p>
            <a:pPr lvl="1"/>
            <a:r>
              <a:rPr lang="en-GB" sz="2000" dirty="0" smtClean="0">
                <a:latin typeface="Calibri" panose="020F0502020204030204" pitchFamily="34" charset="0"/>
              </a:rPr>
              <a:t>50% authentic social media </a:t>
            </a:r>
            <a:r>
              <a:rPr lang="en-GB" sz="2000" dirty="0" smtClean="0">
                <a:latin typeface="Calibri" panose="020F0502020204030204" pitchFamily="34" charset="0"/>
              </a:rPr>
              <a:t>comms</a:t>
            </a:r>
            <a:endParaRPr lang="en-GB" sz="2000" dirty="0" smtClean="0">
              <a:latin typeface="Calibri" panose="020F0502020204030204" pitchFamily="34" charset="0"/>
            </a:endParaRPr>
          </a:p>
          <a:p>
            <a:pPr lvl="1"/>
            <a:r>
              <a:rPr lang="en-GB" sz="2000" dirty="0" smtClean="0">
                <a:latin typeface="Calibri" panose="020F0502020204030204" pitchFamily="34" charset="0"/>
              </a:rPr>
              <a:t>50% Mindfulness training</a:t>
            </a:r>
          </a:p>
          <a:p>
            <a:pPr lvl="1"/>
            <a:endParaRPr lang="en-GB" sz="2000" dirty="0" smtClean="0"/>
          </a:p>
          <a:p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smtClean="0">
                <a:latin typeface="Calibri" panose="020F0502020204030204" pitchFamily="34" charset="0"/>
              </a:rPr>
              <a:t>Thinking</a:t>
            </a:r>
          </a:p>
          <a:p>
            <a:r>
              <a:rPr lang="en-GB" sz="2400" dirty="0" smtClean="0">
                <a:latin typeface="Calibri" panose="020F0502020204030204" pitchFamily="34" charset="0"/>
              </a:rPr>
              <a:t>PhD Philosophy of Mind – perception &amp; consciousness</a:t>
            </a:r>
          </a:p>
          <a:p>
            <a:r>
              <a:rPr lang="en-GB" sz="2400" dirty="0" smtClean="0">
                <a:latin typeface="Calibri" panose="020F0502020204030204" pitchFamily="34" charset="0"/>
              </a:rPr>
              <a:t>Zen – theory &amp; practice</a:t>
            </a:r>
          </a:p>
          <a:p>
            <a:r>
              <a:rPr lang="en-GB" sz="2400" dirty="0" smtClean="0">
                <a:latin typeface="Calibri" panose="020F0502020204030204" pitchFamily="34" charset="0"/>
              </a:rPr>
              <a:t>Network effects and ‘emergent intelligence/awareness’</a:t>
            </a:r>
          </a:p>
          <a:p>
            <a:r>
              <a:rPr lang="en-GB" sz="2400" dirty="0" smtClean="0">
                <a:latin typeface="Calibri" panose="020F0502020204030204" pitchFamily="34" charset="0"/>
              </a:rPr>
              <a:t>Communities &amp; Neighbourhoods</a:t>
            </a:r>
          </a:p>
          <a:p>
            <a:r>
              <a:rPr lang="en-GB" sz="2400" dirty="0" smtClean="0">
                <a:latin typeface="Calibri" panose="020F0502020204030204" pitchFamily="34" charset="0"/>
              </a:rPr>
              <a:t>CBT &amp; self-hypnosis</a:t>
            </a:r>
          </a:p>
          <a:p>
            <a:r>
              <a:rPr lang="en-GB" sz="2400" dirty="0" smtClean="0">
                <a:latin typeface="Calibri" panose="020F0502020204030204" pitchFamily="34" charset="0"/>
              </a:rPr>
              <a:t>Self logging</a:t>
            </a:r>
          </a:p>
          <a:p>
            <a:r>
              <a:rPr lang="en-GB" sz="2400" dirty="0" smtClean="0">
                <a:latin typeface="Calibri" panose="020F0502020204030204" pitchFamily="34" charset="0"/>
              </a:rPr>
              <a:t>Mindfulness!!</a:t>
            </a:r>
          </a:p>
          <a:p>
            <a:pPr lvl="1"/>
            <a:r>
              <a:rPr lang="en-GB" sz="2000" dirty="0" smtClean="0">
                <a:latin typeface="Calibri" panose="020F0502020204030204" pitchFamily="34" charset="0"/>
              </a:rPr>
              <a:t>Application in the workplace</a:t>
            </a:r>
          </a:p>
          <a:p>
            <a:pPr lvl="1"/>
            <a:r>
              <a:rPr lang="en-GB" sz="2000" dirty="0" smtClean="0">
                <a:latin typeface="Calibri" panose="020F0502020204030204" pitchFamily="34" charset="0"/>
              </a:rPr>
              <a:t>Application to individual ‘purpose-based’ coaching.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3999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  <a:latin typeface="Calibri" panose="020F0502020204030204" pitchFamily="34" charset="0"/>
              </a:rPr>
              <a:t>Mindfulness at Work</a:t>
            </a:r>
            <a:endParaRPr lang="en-GB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321" y="2801535"/>
            <a:ext cx="7215014" cy="405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1412776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Founded 2010</a:t>
            </a:r>
          </a:p>
          <a:p>
            <a:r>
              <a:rPr lang="en-GB" dirty="0">
                <a:latin typeface="Calibri" panose="020F0502020204030204" pitchFamily="34" charset="0"/>
                <a:hlinkClick r:id="rId4"/>
              </a:rPr>
              <a:t>http://mindfulnessatwork.com</a:t>
            </a:r>
            <a:r>
              <a:rPr lang="en-GB" dirty="0" smtClean="0">
                <a:latin typeface="Calibri" panose="020F0502020204030204" pitchFamily="34" charset="0"/>
                <a:hlinkClick r:id="rId4"/>
              </a:rPr>
              <a:t>/</a:t>
            </a:r>
            <a:endParaRPr lang="en-GB" dirty="0" smtClean="0">
              <a:latin typeface="Calibri" panose="020F0502020204030204" pitchFamily="34" charset="0"/>
            </a:endParaRP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Speciality – provides group courses to enterprises as a ‘win-win’ employee benefit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1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0070C0"/>
                </a:solidFill>
                <a:latin typeface="Calibri" panose="020F0502020204030204" pitchFamily="34" charset="0"/>
              </a:rPr>
              <a:t>What is Mindfulness?</a:t>
            </a:r>
            <a:endParaRPr lang="en-GB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It’s something you </a:t>
            </a:r>
            <a:r>
              <a:rPr lang="en-GB" b="1" u="sng" dirty="0" smtClean="0">
                <a:solidFill>
                  <a:srgbClr val="00B050"/>
                </a:solidFill>
                <a:latin typeface="Calibri" panose="020F0502020204030204" pitchFamily="34" charset="0"/>
              </a:rPr>
              <a:t>do</a:t>
            </a:r>
            <a:r>
              <a:rPr lang="en-GB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 </a:t>
            </a:r>
            <a:r>
              <a:rPr lang="en-GB" dirty="0" smtClean="0">
                <a:latin typeface="Calibri" panose="020F0502020204030204" pitchFamily="34" charset="0"/>
              </a:rPr>
              <a:t>- it has elements in common with meditation.</a:t>
            </a:r>
            <a:endParaRPr lang="en-GB" u="sng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GB" u="sng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Mindfulness is a [secular] practice which cultivates your ability to </a:t>
            </a:r>
            <a:r>
              <a:rPr lang="en-GB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pay attention, on purpose, to your experience of the present moment… without judging it.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It consists of ‘formal’ practices, for which you set aside time, and ‘informal’ practices which you can increasingly apply to the course of your daily life.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Informal practices including reminding yourself to look, however briefly, at your life and experience in a particular way.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The two types of practice nurture and inform each other.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1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0070C0"/>
                </a:solidFill>
                <a:latin typeface="Calibri" panose="020F0502020204030204" pitchFamily="34" charset="0"/>
              </a:rPr>
              <a:t>Our Requirement</a:t>
            </a:r>
            <a:endParaRPr lang="en-GB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We want to give some tools to people who are learning and practising Mindfulness. 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Some of these are to log practice, or provide resources. </a:t>
            </a:r>
            <a:r>
              <a:rPr lang="en-GB" sz="3000" i="1" dirty="0" smtClean="0">
                <a:latin typeface="Calibri" panose="020F0502020204030204" pitchFamily="34" charset="0"/>
              </a:rPr>
              <a:t>[Already use textual notes and audio recordings]</a:t>
            </a:r>
          </a:p>
          <a:p>
            <a:pPr marL="0" indent="0">
              <a:buNone/>
            </a:pPr>
            <a:endParaRPr lang="en-GB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But primarily </a:t>
            </a:r>
            <a:r>
              <a:rPr lang="en-GB" dirty="0" smtClean="0">
                <a:latin typeface="Calibri" panose="020F0502020204030204" pitchFamily="34" charset="0"/>
              </a:rPr>
              <a:t>we want to develop ways of tracking the effects and benefits, in order to motivate and to create new means to ‘fine tune’ practice. 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772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0070C0"/>
                </a:solidFill>
                <a:latin typeface="Calibri" panose="020F0502020204030204" pitchFamily="34" charset="0"/>
              </a:rPr>
              <a:t>Stuff already out there?</a:t>
            </a:r>
            <a:endParaRPr lang="en-GB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Academic research projects – from diarising to brain scanning.</a:t>
            </a:r>
          </a:p>
          <a:p>
            <a:r>
              <a:rPr lang="en-GB" dirty="0" smtClean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Apps for </a:t>
            </a:r>
            <a:r>
              <a:rPr lang="en-GB" u="sng" dirty="0" smtClean="0">
                <a:solidFill>
                  <a:srgbClr val="00B05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practice</a:t>
            </a:r>
            <a:r>
              <a:rPr lang="en-GB" dirty="0" smtClean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content/tracking, some with tools for ‘awareness’ and background</a:t>
            </a:r>
          </a:p>
          <a:p>
            <a:r>
              <a:rPr lang="en-GB" dirty="0" smtClean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iOS</a:t>
            </a:r>
            <a:r>
              <a:rPr lang="en-GB" dirty="0" smtClean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dozens. Android 250+</a:t>
            </a:r>
          </a:p>
          <a:p>
            <a:r>
              <a:rPr lang="en-GB" dirty="0" smtClean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Headspace, John </a:t>
            </a:r>
            <a:r>
              <a:rPr lang="en-GB" dirty="0" smtClean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Kabat-Zinn</a:t>
            </a:r>
            <a:r>
              <a:rPr lang="en-GB" dirty="0" smtClean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GB" dirty="0" smtClean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MindApps</a:t>
            </a:r>
            <a:endParaRPr lang="en-GB" dirty="0" smtClean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GB" sz="2800" b="1" dirty="0" smtClean="0">
                <a:solidFill>
                  <a:srgbClr val="00B05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Mindfulness at Work uses </a:t>
            </a:r>
            <a:r>
              <a:rPr lang="en-GB" sz="2800" b="1" dirty="0" smtClean="0">
                <a:solidFill>
                  <a:srgbClr val="00B05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SkillPill</a:t>
            </a:r>
            <a:r>
              <a:rPr lang="en-GB" sz="2800" b="1" dirty="0" smtClean="0">
                <a:solidFill>
                  <a:srgbClr val="00B050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simple audio and animated content delivery.</a:t>
            </a:r>
            <a:endParaRPr lang="en-GB" sz="2800" b="1" dirty="0">
              <a:solidFill>
                <a:srgbClr val="00B050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3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0070C0"/>
                </a:solidFill>
                <a:latin typeface="Calibri" panose="020F0502020204030204" pitchFamily="34" charset="0"/>
              </a:rPr>
              <a:t>But…</a:t>
            </a:r>
            <a:endParaRPr lang="en-GB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We have seen nothing that tracks </a:t>
            </a:r>
            <a:r>
              <a:rPr lang="en-GB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effects</a:t>
            </a:r>
            <a:r>
              <a:rPr lang="en-GB" dirty="0" smtClean="0">
                <a:latin typeface="Calibri" panose="020F0502020204030204" pitchFamily="34" charset="0"/>
              </a:rPr>
              <a:t> or </a:t>
            </a:r>
            <a:r>
              <a:rPr lang="en-GB" b="1" dirty="0" smtClean="0">
                <a:solidFill>
                  <a:srgbClr val="00B050"/>
                </a:solidFill>
                <a:latin typeface="Calibri" panose="020F0502020204030204" pitchFamily="34" charset="0"/>
              </a:rPr>
              <a:t>benefits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Awareness prompting comes nearest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Also some Apps are associated with a specific change such as weight loss or pain management.   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45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0070C0"/>
                </a:solidFill>
                <a:latin typeface="Calibri" panose="020F0502020204030204" pitchFamily="34" charset="0"/>
              </a:rPr>
              <a:t>So…</a:t>
            </a:r>
            <a:endParaRPr lang="en-GB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We’re looking to support three things for people that we train or continue to work with:</a:t>
            </a: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</a:rPr>
              <a:t>“Input” tracking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General well-being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Increased Mindfulness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Calibri" panose="020F0502020204030204" pitchFamily="34" charset="0"/>
              </a:rPr>
              <a:t>Plus some kind of super-imposition of benefits on logged practice.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03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0070C0"/>
                </a:solidFill>
                <a:latin typeface="Calibri" panose="020F0502020204030204" pitchFamily="34" charset="0"/>
              </a:rPr>
              <a:t>Generic Benefits</a:t>
            </a:r>
            <a:endParaRPr lang="en-GB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Reduced stress. Also impacts on: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Glucose levels and type II diabetes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Trunkal</a:t>
            </a:r>
            <a:r>
              <a:rPr lang="en-GB" dirty="0" smtClean="0">
                <a:latin typeface="Calibri" panose="020F0502020204030204" pitchFamily="34" charset="0"/>
              </a:rPr>
              <a:t> obesity</a:t>
            </a:r>
          </a:p>
          <a:p>
            <a:pPr lvl="1"/>
            <a:r>
              <a:rPr lang="en-GB" dirty="0" smtClean="0">
                <a:latin typeface="Calibri" panose="020F0502020204030204" pitchFamily="34" charset="0"/>
              </a:rPr>
              <a:t>Heart disease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Improved immune system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Better decision-making, especially under pressure</a:t>
            </a:r>
          </a:p>
          <a:p>
            <a:r>
              <a:rPr lang="en-GB" dirty="0">
                <a:latin typeface="Calibri" panose="020F0502020204030204" pitchFamily="34" charset="0"/>
              </a:rPr>
              <a:t>I</a:t>
            </a:r>
            <a:r>
              <a:rPr lang="en-GB" dirty="0" smtClean="0">
                <a:latin typeface="Calibri" panose="020F0502020204030204" pitchFamily="34" charset="0"/>
              </a:rPr>
              <a:t>mpact on specific stress response triggers &amp; phobias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Impact on compulsive behaviour and negative habits</a:t>
            </a:r>
          </a:p>
          <a:p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>
                <a:latin typeface="Calibri" panose="020F0502020204030204" pitchFamily="34" charset="0"/>
              </a:rPr>
              <a:t>Better concentration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Reduced fatigue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Significant attenuation of the experience of chronic pain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Reduced inter-personal conflict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Raised empathy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Greater enjoyment of life – being “off-autopilot”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Positive mood shifting</a:t>
            </a:r>
          </a:p>
          <a:p>
            <a:r>
              <a:rPr lang="en-GB" dirty="0" smtClean="0">
                <a:latin typeface="Calibri" panose="020F0502020204030204" pitchFamily="34" charset="0"/>
              </a:rPr>
              <a:t>Reduced recurrence of depression*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48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439</TotalTime>
  <Words>1027</Words>
  <Application>Microsoft Office PowerPoint</Application>
  <PresentationFormat>On-screen Show (4:3)</PresentationFormat>
  <Paragraphs>138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</vt:lpstr>
      <vt:lpstr>Tracking the impact of Mindfulness practice.</vt:lpstr>
      <vt:lpstr>Nick Buckley</vt:lpstr>
      <vt:lpstr>Mindfulness at Work</vt:lpstr>
      <vt:lpstr>What is Mindfulness?</vt:lpstr>
      <vt:lpstr>Our Requirement</vt:lpstr>
      <vt:lpstr>Stuff already out there?</vt:lpstr>
      <vt:lpstr>But…</vt:lpstr>
      <vt:lpstr>So…</vt:lpstr>
      <vt:lpstr>Generic Benefits</vt:lpstr>
      <vt:lpstr>Increased Mindfulness?</vt:lpstr>
      <vt:lpstr>Taxonomy for Mindful behaviours?</vt:lpstr>
      <vt:lpstr>Our main or initial goal?</vt:lpstr>
      <vt:lpstr>Contact info and background</vt:lpstr>
    </vt:vector>
  </TitlesOfParts>
  <Company>LBBD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mrayson</dc:creator>
  <cp:lastModifiedBy>Nick</cp:lastModifiedBy>
  <cp:revision>45</cp:revision>
  <dcterms:created xsi:type="dcterms:W3CDTF">2013-09-03T13:13:33Z</dcterms:created>
  <dcterms:modified xsi:type="dcterms:W3CDTF">2014-01-20T15:25:05Z</dcterms:modified>
</cp:coreProperties>
</file>