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7" r:id="rId3"/>
    <p:sldId id="264" r:id="rId4"/>
    <p:sldId id="265" r:id="rId5"/>
    <p:sldId id="262" r:id="rId6"/>
    <p:sldId id="267" r:id="rId7"/>
    <p:sldId id="268" r:id="rId8"/>
    <p:sldId id="269" r:id="rId9"/>
    <p:sldId id="270" r:id="rId10"/>
    <p:sldId id="261" r:id="rId11"/>
    <p:sldId id="260" r:id="rId12"/>
    <p:sldId id="258" r:id="rId13"/>
    <p:sldId id="259" r:id="rId14"/>
    <p:sldId id="271" r:id="rId15"/>
    <p:sldId id="276" r:id="rId16"/>
    <p:sldId id="272" r:id="rId17"/>
    <p:sldId id="274" r:id="rId18"/>
    <p:sldId id="275" r:id="rId19"/>
    <p:sldId id="273" r:id="rId20"/>
  </p:sldIdLst>
  <p:sldSz cx="9144000" cy="6858000" type="screen4x3"/>
  <p:notesSz cx="6888163" cy="10021888"/>
  <p:embeddedFontLst>
    <p:embeddedFont>
      <p:font typeface="Neo Sans" panose="020B0504020202020204" pitchFamily="3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\Desktop\QS%20sleep%20talk\Sleep%20data%20for%20QS%20talk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\Desktop\QS%20sleep%20talk\Sleep%20data%20for%20QS%20talk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\Desktop\QS%20sleep%20talk\Sleep%20data%20for%20QS%20talk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\Desktop\QS%20sleep%20talk\Sleep%20data%20for%20QS%20tal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309372518522804E-2"/>
          <c:y val="0.13221624380285799"/>
          <c:w val="0.95658682814816576"/>
          <c:h val="0.84741338582677161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00B050"/>
            </a:solidFill>
          </c:spPr>
          <c:invertIfNegative val="1"/>
          <c:cat>
            <c:strRef>
              <c:f>Charts!$B$2:$T$2</c:f>
              <c:strCache>
                <c:ptCount val="19"/>
                <c:pt idx="0">
                  <c:v>Dinner after 9pm</c:v>
                </c:pt>
                <c:pt idx="1">
                  <c:v>Dinner 9-10pm</c:v>
                </c:pt>
                <c:pt idx="2">
                  <c:v>Dinner after 10pm</c:v>
                </c:pt>
                <c:pt idx="3">
                  <c:v>Alcohol</c:v>
                </c:pt>
                <c:pt idx="4">
                  <c:v>Banana</c:v>
                </c:pt>
                <c:pt idx="5">
                  <c:v>Hot milk</c:v>
                </c:pt>
                <c:pt idx="6">
                  <c:v>5-HTP</c:v>
                </c:pt>
                <c:pt idx="7">
                  <c:v>goLITE (daytime)</c:v>
                </c:pt>
                <c:pt idx="8">
                  <c:v>goLITE (early eve)</c:v>
                </c:pt>
                <c:pt idx="9">
                  <c:v>Orange glasses</c:v>
                </c:pt>
                <c:pt idx="10">
                  <c:v>Noise (with earplugs)</c:v>
                </c:pt>
                <c:pt idx="11">
                  <c:v>Noise (no earplugs)</c:v>
                </c:pt>
                <c:pt idx="12">
                  <c:v>Hot</c:v>
                </c:pt>
                <c:pt idx="13">
                  <c:v>Away from home</c:v>
                </c:pt>
                <c:pt idx="14">
                  <c:v>Stressed</c:v>
                </c:pt>
                <c:pt idx="15">
                  <c:v>Ill</c:v>
                </c:pt>
                <c:pt idx="16">
                  <c:v>Gym (early eve)</c:v>
                </c:pt>
                <c:pt idx="17">
                  <c:v>Meditation</c:v>
                </c:pt>
                <c:pt idx="18">
                  <c:v>Relaxation exercises</c:v>
                </c:pt>
              </c:strCache>
            </c:strRef>
          </c:cat>
          <c:val>
            <c:numRef>
              <c:f>Charts!$B$4:$T$4</c:f>
              <c:numCache>
                <c:formatCode>0.0</c:formatCode>
                <c:ptCount val="19"/>
                <c:pt idx="0">
                  <c:v>4.9488651079639207E-2</c:v>
                </c:pt>
                <c:pt idx="1">
                  <c:v>3.7512437242701226E-3</c:v>
                </c:pt>
                <c:pt idx="2">
                  <c:v>3.3186141719438269E-4</c:v>
                </c:pt>
                <c:pt idx="3">
                  <c:v>1.3854297455626495E-2</c:v>
                </c:pt>
                <c:pt idx="4">
                  <c:v>1.2553069299307365E-3</c:v>
                </c:pt>
                <c:pt idx="5">
                  <c:v>9.0077918227679157E-3</c:v>
                </c:pt>
                <c:pt idx="6">
                  <c:v>-3.2415507501092297E-3</c:v>
                </c:pt>
                <c:pt idx="7">
                  <c:v>4.0195166950496429E-2</c:v>
                </c:pt>
                <c:pt idx="8">
                  <c:v>0.19158185772988925</c:v>
                </c:pt>
                <c:pt idx="9">
                  <c:v>-0.34925109126231541</c:v>
                </c:pt>
                <c:pt idx="10">
                  <c:v>-1.9599319281408742</c:v>
                </c:pt>
                <c:pt idx="11">
                  <c:v>-1.3690371962826748</c:v>
                </c:pt>
                <c:pt idx="12">
                  <c:v>-5.0092849024992905E-2</c:v>
                </c:pt>
                <c:pt idx="13">
                  <c:v>-2.2430604387503608</c:v>
                </c:pt>
                <c:pt idx="14">
                  <c:v>-1.8139569361839545</c:v>
                </c:pt>
                <c:pt idx="15">
                  <c:v>-1.1342466807780422</c:v>
                </c:pt>
                <c:pt idx="16">
                  <c:v>-0.28080820175819365</c:v>
                </c:pt>
                <c:pt idx="17">
                  <c:v>0.18027496199815807</c:v>
                </c:pt>
                <c:pt idx="18">
                  <c:v>-0.23045480698488302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0000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7"/>
        <c:overlap val="13"/>
        <c:axId val="60578432"/>
        <c:axId val="70551040"/>
      </c:barChart>
      <c:catAx>
        <c:axId val="60578432"/>
        <c:scaling>
          <c:orientation val="maxMin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1500" b="1">
                <a:latin typeface="+mj-lt"/>
              </a:defRPr>
            </a:pPr>
            <a:endParaRPr lang="en-US"/>
          </a:p>
        </c:txPr>
        <c:crossAx val="70551040"/>
        <c:crosses val="autoZero"/>
        <c:auto val="1"/>
        <c:lblAlgn val="ctr"/>
        <c:lblOffset val="0"/>
        <c:noMultiLvlLbl val="0"/>
      </c:catAx>
      <c:valAx>
        <c:axId val="70551040"/>
        <c:scaling>
          <c:orientation val="minMax"/>
          <c:max val="1"/>
          <c:min val="-3"/>
        </c:scaling>
        <c:delete val="0"/>
        <c:axPos val="t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i="0" dirty="0" smtClean="0">
                    <a:latin typeface="Neo Sans" panose="020B0504020202020204" pitchFamily="34" charset="0"/>
                  </a:rPr>
                  <a:t>Effect on sleep </a:t>
                </a:r>
                <a:r>
                  <a:rPr lang="en-US" sz="1800" i="0" dirty="0">
                    <a:latin typeface="Neo Sans" panose="020B0504020202020204" pitchFamily="34" charset="0"/>
                  </a:rPr>
                  <a:t>quality</a:t>
                </a:r>
                <a:r>
                  <a:rPr lang="en-US" sz="1800" b="0" i="0" dirty="0">
                    <a:latin typeface="Neo Sans" panose="020B0504020202020204" pitchFamily="34" charset="0"/>
                  </a:rPr>
                  <a:t> </a:t>
                </a:r>
                <a:r>
                  <a:rPr lang="en-US" sz="1800" b="0" i="0" baseline="0" dirty="0" smtClean="0">
                    <a:latin typeface="Neo Sans" panose="020B0504020202020204" pitchFamily="34" charset="0"/>
                  </a:rPr>
                  <a:t> </a:t>
                </a:r>
                <a:r>
                  <a:rPr lang="en-US" sz="1400" b="0" i="0" dirty="0" smtClean="0">
                    <a:latin typeface="Neo Sans" panose="020B0504020202020204" pitchFamily="34" charset="0"/>
                  </a:rPr>
                  <a:t>(significance-adjusted mean change, 0-10 scale)</a:t>
                </a:r>
                <a:endParaRPr lang="en-US" sz="1400" b="0" i="0" dirty="0">
                  <a:latin typeface="Neo Sans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0.24014580491533299"/>
              <c:y val="2.5925925925925925E-2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sz="1400" b="1">
                <a:latin typeface="+mj-lt"/>
              </a:defRPr>
            </a:pPr>
            <a:endParaRPr lang="en-US"/>
          </a:p>
        </c:txPr>
        <c:crossAx val="60578432"/>
        <c:crosses val="autoZero"/>
        <c:crossBetween val="between"/>
        <c:majorUnit val="1"/>
        <c:minorUnit val="0.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3180558090612216E-2"/>
          <c:y val="0.13253076698745991"/>
          <c:w val="0.9566146059289814"/>
          <c:h val="0.84709886264216971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00B050"/>
            </a:solidFill>
          </c:spPr>
          <c:invertIfNegative val="1"/>
          <c:cat>
            <c:strRef>
              <c:f>Charts!$B$41:$B$48</c:f>
              <c:strCache>
                <c:ptCount val="8"/>
                <c:pt idx="0">
                  <c:v>Bedtime 23:20</c:v>
                </c:pt>
                <c:pt idx="1">
                  <c:v>23:40</c:v>
                </c:pt>
                <c:pt idx="2">
                  <c:v>00:00</c:v>
                </c:pt>
                <c:pt idx="3">
                  <c:v>00:20</c:v>
                </c:pt>
                <c:pt idx="4">
                  <c:v>00:40</c:v>
                </c:pt>
                <c:pt idx="5">
                  <c:v>01:00</c:v>
                </c:pt>
                <c:pt idx="6">
                  <c:v>01:20</c:v>
                </c:pt>
                <c:pt idx="7">
                  <c:v>01:40</c:v>
                </c:pt>
              </c:strCache>
            </c:strRef>
          </c:cat>
          <c:val>
            <c:numRef>
              <c:f>Charts!$F$41:$F$48</c:f>
              <c:numCache>
                <c:formatCode>0.0</c:formatCode>
                <c:ptCount val="8"/>
                <c:pt idx="0">
                  <c:v>0.83885376885124818</c:v>
                </c:pt>
                <c:pt idx="1">
                  <c:v>0.18179455391165761</c:v>
                </c:pt>
                <c:pt idx="2">
                  <c:v>-6.0451710729662399E-2</c:v>
                </c:pt>
                <c:pt idx="3">
                  <c:v>1.0462983663670911</c:v>
                </c:pt>
                <c:pt idx="4">
                  <c:v>-0.35355252113292485</c:v>
                </c:pt>
                <c:pt idx="5">
                  <c:v>0.23860389188838871</c:v>
                </c:pt>
                <c:pt idx="6">
                  <c:v>-1.4436269107596471</c:v>
                </c:pt>
                <c:pt idx="7">
                  <c:v>-1.9674929509877253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0000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1"/>
        <c:overlap val="13"/>
        <c:axId val="66142208"/>
        <c:axId val="66144128"/>
      </c:barChart>
      <c:catAx>
        <c:axId val="66142208"/>
        <c:scaling>
          <c:orientation val="maxMin"/>
        </c:scaling>
        <c:delete val="0"/>
        <c:axPos val="l"/>
        <c:numFmt formatCode="h:mm" sourceLinked="1"/>
        <c:majorTickMark val="none"/>
        <c:minorTickMark val="none"/>
        <c:tickLblPos val="nextTo"/>
        <c:txPr>
          <a:bodyPr/>
          <a:lstStyle/>
          <a:p>
            <a:pPr>
              <a:defRPr sz="1500" b="1"/>
            </a:pPr>
            <a:endParaRPr lang="en-US"/>
          </a:p>
        </c:txPr>
        <c:crossAx val="66144128"/>
        <c:crosses val="autoZero"/>
        <c:auto val="1"/>
        <c:lblAlgn val="ctr"/>
        <c:lblOffset val="0"/>
        <c:noMultiLvlLbl val="0"/>
      </c:catAx>
      <c:valAx>
        <c:axId val="66144128"/>
        <c:scaling>
          <c:orientation val="minMax"/>
          <c:max val="1"/>
          <c:min val="-3"/>
        </c:scaling>
        <c:delete val="0"/>
        <c:axPos val="t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b="1" i="0" baseline="0" dirty="0" smtClean="0">
                    <a:effectLst/>
                    <a:latin typeface="Neo Sans" panose="020B0504020202020204" pitchFamily="34" charset="0"/>
                  </a:rPr>
                  <a:t>Effect on sleep quality</a:t>
                </a:r>
                <a:r>
                  <a:rPr lang="en-US" sz="1800" b="0" i="0" baseline="0" dirty="0" smtClean="0">
                    <a:effectLst/>
                    <a:latin typeface="Neo Sans" panose="020B0504020202020204" pitchFamily="34" charset="0"/>
                  </a:rPr>
                  <a:t>  </a:t>
                </a:r>
                <a:r>
                  <a:rPr lang="en-US" sz="1400" b="0" i="0" baseline="0" dirty="0" smtClean="0">
                    <a:effectLst/>
                    <a:latin typeface="Neo Sans" panose="020B0504020202020204" pitchFamily="34" charset="0"/>
                  </a:rPr>
                  <a:t>(significance-adjusted mean change, 0-10 scale)</a:t>
                </a:r>
                <a:endParaRPr lang="en-GB" sz="1400" dirty="0">
                  <a:effectLst/>
                  <a:latin typeface="Neo Sans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0.24014580491533299"/>
              <c:y val="2.5925925925925925E-2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sz="1400" b="1">
                <a:latin typeface="+mj-lt"/>
              </a:defRPr>
            </a:pPr>
            <a:endParaRPr lang="en-US"/>
          </a:p>
        </c:txPr>
        <c:crossAx val="66142208"/>
        <c:crosses val="autoZero"/>
        <c:crossBetween val="between"/>
        <c:majorUnit val="1"/>
        <c:minorUnit val="0.2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731255468066492E-2"/>
          <c:y val="0.16396602508019831"/>
          <c:w val="0.9374096675415573"/>
          <c:h val="0.81566360454943132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numRef>
              <c:f>Charts!$B$66:$B$74</c:f>
              <c:numCache>
                <c:formatCode>h:mm</c:formatCode>
                <c:ptCount val="9"/>
                <c:pt idx="0">
                  <c:v>0</c:v>
                </c:pt>
                <c:pt idx="1">
                  <c:v>4.1666666666666664E-2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</c:numCache>
            </c:numRef>
          </c:cat>
          <c:val>
            <c:numRef>
              <c:f>Charts!$C$66:$C$74</c:f>
              <c:numCache>
                <c:formatCode>General</c:formatCode>
                <c:ptCount val="9"/>
                <c:pt idx="0">
                  <c:v>0.5</c:v>
                </c:pt>
                <c:pt idx="1">
                  <c:v>1</c:v>
                </c:pt>
                <c:pt idx="2">
                  <c:v>0.5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0</c:v>
                </c:pt>
                <c:pt idx="7">
                  <c:v>1</c:v>
                </c:pt>
                <c:pt idx="8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65644032"/>
        <c:axId val="66183552"/>
      </c:barChart>
      <c:catAx>
        <c:axId val="65644032"/>
        <c:scaling>
          <c:orientation val="minMax"/>
        </c:scaling>
        <c:delete val="0"/>
        <c:axPos val="t"/>
        <c:title>
          <c:tx>
            <c:rich>
              <a:bodyPr/>
              <a:lstStyle/>
              <a:p>
                <a:pPr>
                  <a:defRPr sz="1600">
                    <a:latin typeface="Neo Sans" panose="020B0504020202020204" pitchFamily="34" charset="0"/>
                  </a:defRPr>
                </a:pPr>
                <a:r>
                  <a:rPr lang="en-US" sz="1600">
                    <a:latin typeface="Neo Sans" panose="020B0504020202020204" pitchFamily="34" charset="0"/>
                  </a:rPr>
                  <a:t>Time</a:t>
                </a:r>
              </a:p>
            </c:rich>
          </c:tx>
          <c:layout/>
          <c:overlay val="0"/>
        </c:title>
        <c:numFmt formatCode="h:mm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6183552"/>
        <c:crosses val="autoZero"/>
        <c:auto val="1"/>
        <c:lblAlgn val="ctr"/>
        <c:lblOffset val="100"/>
        <c:noMultiLvlLbl val="0"/>
      </c:catAx>
      <c:valAx>
        <c:axId val="66183552"/>
        <c:scaling>
          <c:orientation val="maxMin"/>
          <c:max val="3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 sz="1600">
                    <a:latin typeface="Neo Sans" panose="020B0504020202020204" pitchFamily="34" charset="0"/>
                  </a:defRPr>
                </a:pPr>
                <a:r>
                  <a:rPr lang="en-US" sz="1600">
                    <a:latin typeface="Neo Sans" panose="020B0504020202020204" pitchFamily="34" charset="0"/>
                  </a:rPr>
                  <a:t>Sleep depth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56440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numRef>
              <c:f>Charts!$B$66:$B$74</c:f>
              <c:numCache>
                <c:formatCode>h:mm</c:formatCode>
                <c:ptCount val="9"/>
                <c:pt idx="0">
                  <c:v>0</c:v>
                </c:pt>
                <c:pt idx="1">
                  <c:v>4.1666666666666664E-2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</c:numCache>
            </c:numRef>
          </c:cat>
          <c:val>
            <c:numRef>
              <c:f>Charts!$D$66:$D$74</c:f>
              <c:numCache>
                <c:formatCode>General</c:formatCode>
                <c:ptCount val="9"/>
                <c:pt idx="0">
                  <c:v>0</c:v>
                </c:pt>
                <c:pt idx="1">
                  <c:v>1.5</c:v>
                </c:pt>
                <c:pt idx="2">
                  <c:v>3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2</c:v>
                </c:pt>
                <c:pt idx="7">
                  <c:v>1</c:v>
                </c:pt>
                <c:pt idx="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67246720"/>
        <c:axId val="67363584"/>
      </c:barChart>
      <c:catAx>
        <c:axId val="67246720"/>
        <c:scaling>
          <c:orientation val="minMax"/>
        </c:scaling>
        <c:delete val="0"/>
        <c:axPos val="t"/>
        <c:title>
          <c:tx>
            <c:rich>
              <a:bodyPr/>
              <a:lstStyle/>
              <a:p>
                <a:pPr>
                  <a:defRPr sz="1600">
                    <a:latin typeface="Neo Sans" panose="020B0504020202020204" pitchFamily="34" charset="0"/>
                  </a:defRPr>
                </a:pPr>
                <a:r>
                  <a:rPr lang="en-US" sz="1600">
                    <a:latin typeface="Neo Sans" panose="020B0504020202020204" pitchFamily="34" charset="0"/>
                  </a:rPr>
                  <a:t>Time</a:t>
                </a:r>
              </a:p>
            </c:rich>
          </c:tx>
          <c:layout/>
          <c:overlay val="0"/>
        </c:title>
        <c:numFmt formatCode="h:mm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7363584"/>
        <c:crosses val="autoZero"/>
        <c:auto val="1"/>
        <c:lblAlgn val="ctr"/>
        <c:lblOffset val="100"/>
        <c:noMultiLvlLbl val="0"/>
      </c:catAx>
      <c:valAx>
        <c:axId val="67363584"/>
        <c:scaling>
          <c:orientation val="maxMin"/>
          <c:max val="3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 sz="1600">
                    <a:latin typeface="Neo Sans" panose="020B0504020202020204" pitchFamily="34" charset="0"/>
                  </a:defRPr>
                </a:pPr>
                <a:r>
                  <a:rPr lang="en-US" sz="1600">
                    <a:latin typeface="Neo Sans" panose="020B0504020202020204" pitchFamily="34" charset="0"/>
                  </a:rPr>
                  <a:t>Sleep depth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72467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7418036F-288F-4D48-AAC1-17902A472163}" type="datetimeFigureOut">
              <a:rPr lang="en-GB" smtClean="0"/>
              <a:t>21/10/2014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9054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698" y="9519054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92E989CB-FAEE-4A71-AB0A-926A7C7A2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278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5800EA64-9E7A-4E5D-80F8-C9FCC53435DB}" type="datetimeFigureOut">
              <a:rPr lang="en-GB" smtClean="0"/>
              <a:t>21/10/2014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1737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</p:spPr>
        <p:txBody>
          <a:bodyPr vert="horz" lIns="96625" tIns="48312" rIns="96625" bIns="4831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9054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9054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DB87D5CC-C0A7-48E4-99D4-B61BDA681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56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7D5CC-C0A7-48E4-99D4-B61BDA6816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4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FBF6-83F4-4D51-AE03-DB643005ECC0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C68-6FC8-45B1-BAD0-FDBF296B8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185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FBF6-83F4-4D51-AE03-DB643005ECC0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C68-6FC8-45B1-BAD0-FDBF296B8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62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FBF6-83F4-4D51-AE03-DB643005ECC0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C68-6FC8-45B1-BAD0-FDBF296B8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96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FBF6-83F4-4D51-AE03-DB643005ECC0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C68-6FC8-45B1-BAD0-FDBF296B8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66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5420" y="220483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616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FBF6-83F4-4D51-AE03-DB643005ECC0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C68-6FC8-45B1-BAD0-FDBF296B8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2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FBF6-83F4-4D51-AE03-DB643005ECC0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C68-6FC8-45B1-BAD0-FDBF296B8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34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FBF6-83F4-4D51-AE03-DB643005ECC0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C68-6FC8-45B1-BAD0-FDBF296B8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16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FBF6-83F4-4D51-AE03-DB643005ECC0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C68-6FC8-45B1-BAD0-FDBF296B8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05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FBF6-83F4-4D51-AE03-DB643005ECC0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C68-6FC8-45B1-BAD0-FDBF296B8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08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FBF6-83F4-4D51-AE03-DB643005ECC0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C68-6FC8-45B1-BAD0-FDBF296B8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02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0FBF6-83F4-4D51-AE03-DB643005ECC0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3DC68-6FC8-45B1-BAD0-FDBF296B8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52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Improving my sleep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Ben Finn</a:t>
            </a:r>
          </a:p>
          <a:p>
            <a:r>
              <a:rPr lang="en-GB" sz="2800" dirty="0" smtClean="0"/>
              <a:t>ben@finn.com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48044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Sleep quality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Bed time</a:t>
            </a:r>
          </a:p>
          <a:p>
            <a:r>
              <a:rPr lang="en-GB" dirty="0" smtClean="0"/>
              <a:t>Time taken to get to sleep</a:t>
            </a:r>
          </a:p>
          <a:p>
            <a:r>
              <a:rPr lang="en-GB" dirty="0" smtClean="0"/>
              <a:t>No. times &amp; total time awake in night</a:t>
            </a:r>
          </a:p>
          <a:p>
            <a:r>
              <a:rPr lang="en-GB" dirty="0" smtClean="0"/>
              <a:t>Time I woke up &amp; got up in morning</a:t>
            </a:r>
          </a:p>
          <a:p>
            <a:r>
              <a:rPr lang="en-GB" dirty="0" smtClean="0"/>
              <a:t>Sleep Cycle’s sleep quality %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Combined into: </a:t>
            </a:r>
            <a:r>
              <a:rPr lang="en-GB" b="1" dirty="0" smtClean="0"/>
              <a:t>Sleep quality</a:t>
            </a:r>
            <a:r>
              <a:rPr lang="en-GB" dirty="0" smtClean="0"/>
              <a:t> (0–10 scale)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673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9711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023168"/>
              </p:ext>
            </p:extLst>
          </p:nvPr>
        </p:nvGraphicFramePr>
        <p:xfrm>
          <a:off x="2" y="0"/>
          <a:ext cx="9143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4119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084921"/>
              </p:ext>
            </p:extLst>
          </p:nvPr>
        </p:nvGraphicFramePr>
        <p:xfrm>
          <a:off x="2" y="0"/>
          <a:ext cx="9143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713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 learnt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My sleep was harmed by:</a:t>
            </a:r>
          </a:p>
          <a:p>
            <a:pPr lvl="1"/>
            <a:r>
              <a:rPr lang="en-GB" dirty="0" smtClean="0"/>
              <a:t>Noise, stress, illness, going away, late nights</a:t>
            </a:r>
          </a:p>
          <a:p>
            <a:endParaRPr lang="en-GB" dirty="0" smtClean="0"/>
          </a:p>
          <a:p>
            <a:r>
              <a:rPr lang="en-GB" dirty="0" smtClean="0"/>
              <a:t>Nothing helped my sleep much</a:t>
            </a:r>
          </a:p>
          <a:p>
            <a:endParaRPr lang="en-GB" dirty="0" smtClean="0"/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7641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But…!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5591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Sleepio.com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Online sleep improvement course</a:t>
            </a:r>
          </a:p>
          <a:p>
            <a:r>
              <a:rPr lang="en-GB" dirty="0" smtClean="0"/>
              <a:t>Found the specific solution for me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14232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11067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0940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2625970"/>
              </p:ext>
            </p:extLst>
          </p:nvPr>
        </p:nvGraphicFramePr>
        <p:xfrm>
          <a:off x="0" y="332570"/>
          <a:ext cx="9144000" cy="6525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2720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Suggestions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Wikihow.com</a:t>
            </a:r>
          </a:p>
          <a:p>
            <a:r>
              <a:rPr lang="en-GB" dirty="0" smtClean="0"/>
              <a:t>Sleepio.com</a:t>
            </a:r>
          </a:p>
          <a:p>
            <a:pPr marL="0" indent="0">
              <a:buNone/>
            </a:pPr>
            <a:r>
              <a:rPr lang="en-GB" dirty="0" smtClean="0"/>
              <a:t>				</a:t>
            </a:r>
            <a:r>
              <a:rPr lang="en-GB" b="1" i="1" dirty="0" smtClean="0"/>
              <a:t>OR</a:t>
            </a:r>
          </a:p>
          <a:p>
            <a:r>
              <a:rPr lang="en-GB" dirty="0" smtClean="0"/>
              <a:t>Full statistical exercise</a:t>
            </a:r>
          </a:p>
          <a:p>
            <a:pPr lvl="1"/>
            <a:r>
              <a:rPr lang="en-GB" dirty="0" smtClean="0"/>
              <a:t>Gut feel unreliable</a:t>
            </a:r>
          </a:p>
          <a:p>
            <a:pPr lvl="1"/>
            <a:r>
              <a:rPr lang="en-GB" dirty="0" smtClean="0"/>
              <a:t>Lots of data, with &amp; without each factor</a:t>
            </a:r>
          </a:p>
          <a:p>
            <a:pPr lvl="1"/>
            <a:r>
              <a:rPr lang="en-GB" dirty="0" smtClean="0"/>
              <a:t>Statistical significance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391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Too long to get to sleep</a:t>
            </a:r>
          </a:p>
          <a:p>
            <a:r>
              <a:rPr lang="en-GB" dirty="0" smtClean="0"/>
              <a:t>Waking during night</a:t>
            </a:r>
            <a:endParaRPr lang="en-GB" dirty="0"/>
          </a:p>
          <a:p>
            <a:r>
              <a:rPr lang="en-GB" dirty="0" smtClean="0"/>
              <a:t>Getting up late</a:t>
            </a:r>
          </a:p>
          <a:p>
            <a:r>
              <a:rPr lang="en-GB" dirty="0" smtClean="0"/>
              <a:t>Tired during day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303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Find factors that can improve sleep</a:t>
            </a:r>
          </a:p>
          <a:p>
            <a:pPr lvl="1"/>
            <a:r>
              <a:rPr lang="en-GB" dirty="0" smtClean="0"/>
              <a:t>Medical web sites</a:t>
            </a:r>
          </a:p>
          <a:p>
            <a:pPr lvl="1"/>
            <a:r>
              <a:rPr lang="en-GB" dirty="0" smtClean="0"/>
              <a:t>Google Scholar</a:t>
            </a:r>
            <a:endParaRPr lang="en-GB" dirty="0" smtClean="0"/>
          </a:p>
          <a:p>
            <a:r>
              <a:rPr lang="en-GB" dirty="0" smtClean="0"/>
              <a:t>Experiment to find which ones work </a:t>
            </a:r>
            <a:r>
              <a:rPr lang="en-GB" i="1" dirty="0" smtClean="0"/>
              <a:t>for me</a:t>
            </a:r>
          </a:p>
        </p:txBody>
      </p:sp>
    </p:spTree>
    <p:extLst>
      <p:ext uri="{BB962C8B-B14F-4D97-AF65-F5344CB8AC3E}">
        <p14:creationId xmlns:p14="http://schemas.microsoft.com/office/powerpoint/2010/main" val="2860026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Factors I </a:t>
            </a:r>
            <a:r>
              <a:rPr lang="en-GB" i="1" dirty="0" smtClean="0"/>
              <a:t>didn’t </a:t>
            </a:r>
            <a:r>
              <a:rPr lang="en-GB" dirty="0" smtClean="0"/>
              <a:t>measure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Good mattress &amp; pillow</a:t>
            </a:r>
          </a:p>
          <a:p>
            <a:r>
              <a:rPr lang="en-GB" dirty="0" smtClean="0"/>
              <a:t>No TV/hi-fi/computer/phone in bedroom</a:t>
            </a:r>
          </a:p>
          <a:p>
            <a:r>
              <a:rPr lang="en-GB" dirty="0" smtClean="0"/>
              <a:t>Notepad by bed</a:t>
            </a:r>
          </a:p>
          <a:p>
            <a:r>
              <a:rPr lang="en-GB" dirty="0" smtClean="0"/>
              <a:t>Wind down before bedtime</a:t>
            </a:r>
          </a:p>
          <a:p>
            <a:r>
              <a:rPr lang="en-GB" dirty="0" smtClean="0"/>
              <a:t>Sleep on back, or right</a:t>
            </a:r>
            <a:r>
              <a:rPr lang="en-GB" i="1" dirty="0" smtClean="0"/>
              <a:t> </a:t>
            </a:r>
            <a:r>
              <a:rPr lang="en-GB" dirty="0" smtClean="0"/>
              <a:t>side</a:t>
            </a:r>
          </a:p>
        </p:txBody>
      </p:sp>
    </p:spTree>
    <p:extLst>
      <p:ext uri="{BB962C8B-B14F-4D97-AF65-F5344CB8AC3E}">
        <p14:creationId xmlns:p14="http://schemas.microsoft.com/office/powerpoint/2010/main" val="7414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 measured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21 factors</a:t>
            </a:r>
          </a:p>
          <a:p>
            <a:r>
              <a:rPr lang="en-GB" dirty="0" smtClean="0"/>
              <a:t>6 sleep quality outcomes</a:t>
            </a:r>
          </a:p>
          <a:p>
            <a:r>
              <a:rPr lang="en-GB" dirty="0" smtClean="0"/>
              <a:t>Daily for 113 days</a:t>
            </a:r>
          </a:p>
          <a:p>
            <a:r>
              <a:rPr lang="en-GB" dirty="0" smtClean="0"/>
              <a:t>Using:</a:t>
            </a:r>
          </a:p>
          <a:p>
            <a:pPr lvl="1"/>
            <a:r>
              <a:rPr lang="en-GB" dirty="0" smtClean="0"/>
              <a:t>Sleep Cycle app</a:t>
            </a:r>
          </a:p>
          <a:p>
            <a:pPr lvl="1"/>
            <a:r>
              <a:rPr lang="en-GB" dirty="0" smtClean="0"/>
              <a:t>Paper &amp; pen (by bed)</a:t>
            </a:r>
          </a:p>
          <a:p>
            <a:pPr lvl="1"/>
            <a:r>
              <a:rPr lang="en-GB" dirty="0" smtClean="0"/>
              <a:t>Excel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172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Food &amp; drink in evening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Dinner </a:t>
            </a:r>
            <a:r>
              <a:rPr lang="en-GB" dirty="0" smtClean="0"/>
              <a:t>time</a:t>
            </a:r>
          </a:p>
          <a:p>
            <a:pPr lvl="1"/>
            <a:r>
              <a:rPr lang="en-GB" dirty="0" smtClean="0"/>
              <a:t>before </a:t>
            </a:r>
            <a:r>
              <a:rPr lang="en-GB" dirty="0"/>
              <a:t>9pm / </a:t>
            </a:r>
            <a:r>
              <a:rPr lang="en-GB" dirty="0" smtClean="0"/>
              <a:t>9–10pm </a:t>
            </a:r>
            <a:r>
              <a:rPr lang="en-GB" dirty="0"/>
              <a:t>/ after 10pm</a:t>
            </a:r>
          </a:p>
          <a:p>
            <a:r>
              <a:rPr lang="en-GB" dirty="0"/>
              <a:t>Alcohol</a:t>
            </a:r>
          </a:p>
          <a:p>
            <a:r>
              <a:rPr lang="en-GB" dirty="0"/>
              <a:t>Caffeine</a:t>
            </a:r>
          </a:p>
          <a:p>
            <a:r>
              <a:rPr lang="en-GB" dirty="0"/>
              <a:t>Banana</a:t>
            </a:r>
          </a:p>
          <a:p>
            <a:r>
              <a:rPr lang="en-GB" dirty="0"/>
              <a:t>Hot milk</a:t>
            </a:r>
          </a:p>
          <a:p>
            <a:r>
              <a:rPr lang="en-GB" dirty="0"/>
              <a:t>5-HTP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8197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Light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Bright blue light</a:t>
            </a:r>
          </a:p>
          <a:p>
            <a:pPr lvl="1"/>
            <a:r>
              <a:rPr lang="en-GB" dirty="0" smtClean="0"/>
              <a:t>Philips </a:t>
            </a:r>
            <a:r>
              <a:rPr lang="en-GB" dirty="0" err="1" smtClean="0"/>
              <a:t>goLITE</a:t>
            </a:r>
            <a:endParaRPr lang="en-GB" dirty="0" smtClean="0"/>
          </a:p>
          <a:p>
            <a:pPr lvl="1"/>
            <a:r>
              <a:rPr lang="en-GB" dirty="0" smtClean="0"/>
              <a:t>in </a:t>
            </a:r>
            <a:r>
              <a:rPr lang="en-GB" dirty="0"/>
              <a:t>daytime/early evening</a:t>
            </a:r>
          </a:p>
          <a:p>
            <a:r>
              <a:rPr lang="en-GB" dirty="0"/>
              <a:t>Orange </a:t>
            </a:r>
            <a:r>
              <a:rPr lang="en-GB" dirty="0" smtClean="0"/>
              <a:t>light</a:t>
            </a:r>
          </a:p>
          <a:p>
            <a:pPr lvl="1"/>
            <a:r>
              <a:rPr lang="en-GB" dirty="0" smtClean="0"/>
              <a:t>glasses / </a:t>
            </a:r>
            <a:r>
              <a:rPr lang="en-GB" dirty="0" err="1" smtClean="0"/>
              <a:t>f.lux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30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Dawn light</a:t>
            </a:r>
          </a:p>
          <a:p>
            <a:r>
              <a:rPr lang="en-GB" dirty="0" smtClean="0"/>
              <a:t>Noise</a:t>
            </a:r>
          </a:p>
          <a:p>
            <a:pPr lvl="1"/>
            <a:r>
              <a:rPr lang="en-GB" dirty="0" smtClean="0"/>
              <a:t>with/without </a:t>
            </a:r>
            <a:r>
              <a:rPr lang="en-GB" dirty="0"/>
              <a:t>earplugs</a:t>
            </a:r>
          </a:p>
          <a:p>
            <a:r>
              <a:rPr lang="en-GB" dirty="0"/>
              <a:t>Hot</a:t>
            </a:r>
          </a:p>
          <a:p>
            <a:r>
              <a:rPr lang="en-GB" dirty="0"/>
              <a:t>Away from home</a:t>
            </a:r>
          </a:p>
          <a:p>
            <a:r>
              <a:rPr lang="en-GB" dirty="0"/>
              <a:t>Stressed</a:t>
            </a:r>
          </a:p>
          <a:p>
            <a:r>
              <a:rPr lang="en-GB" dirty="0"/>
              <a:t>Ill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7797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&amp; relaxation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Gym</a:t>
            </a:r>
          </a:p>
          <a:p>
            <a:pPr lvl="1"/>
            <a:r>
              <a:rPr lang="en-GB" dirty="0" smtClean="0"/>
              <a:t>in morning/early </a:t>
            </a:r>
            <a:r>
              <a:rPr lang="en-GB" dirty="0"/>
              <a:t>evening</a:t>
            </a:r>
          </a:p>
          <a:p>
            <a:r>
              <a:rPr lang="en-GB" dirty="0" smtClean="0"/>
              <a:t>Meditation</a:t>
            </a:r>
            <a:endParaRPr lang="en-GB" dirty="0"/>
          </a:p>
          <a:p>
            <a:r>
              <a:rPr lang="en-GB" dirty="0"/>
              <a:t>Relaxation exercises in bed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6000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269</Words>
  <Application>Microsoft Office PowerPoint</Application>
  <PresentationFormat>On-screen Show (4:3)</PresentationFormat>
  <Paragraphs>88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Neo Sans</vt:lpstr>
      <vt:lpstr>Calibri</vt:lpstr>
      <vt:lpstr>Office Theme</vt:lpstr>
      <vt:lpstr>Improving my sleep</vt:lpstr>
      <vt:lpstr>The problem</vt:lpstr>
      <vt:lpstr>The plan</vt:lpstr>
      <vt:lpstr>Factors I didn’t measure</vt:lpstr>
      <vt:lpstr>What I measured</vt:lpstr>
      <vt:lpstr>Food &amp; drink in evening</vt:lpstr>
      <vt:lpstr>Light</vt:lpstr>
      <vt:lpstr>Distractions</vt:lpstr>
      <vt:lpstr>Exercise &amp; relaxation</vt:lpstr>
      <vt:lpstr>Sleep quality</vt:lpstr>
      <vt:lpstr>Results</vt:lpstr>
      <vt:lpstr>PowerPoint Presentation</vt:lpstr>
      <vt:lpstr>PowerPoint Presentation</vt:lpstr>
      <vt:lpstr>What I learnt</vt:lpstr>
      <vt:lpstr>But…!</vt:lpstr>
      <vt:lpstr>Sleepio.com</vt:lpstr>
      <vt:lpstr>PowerPoint Presentation</vt:lpstr>
      <vt:lpstr>PowerPoint Presentation</vt:lpstr>
      <vt:lpstr>Suggestions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Ben</cp:lastModifiedBy>
  <cp:revision>119</cp:revision>
  <cp:lastPrinted>2014-10-21T13:01:02Z</cp:lastPrinted>
  <dcterms:created xsi:type="dcterms:W3CDTF">2014-10-20T22:41:33Z</dcterms:created>
  <dcterms:modified xsi:type="dcterms:W3CDTF">2014-10-21T17:23:56Z</dcterms:modified>
</cp:coreProperties>
</file>