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C68EA6E-3E4B-49E8-B8DA-E8B363C5A8F7}">
  <a:tblStyle styleName="Table_0" styleId="{4C68EA6E-3E4B-49E8-B8DA-E8B363C5A8F7}"/>
  <a:tblStyle styleName="Table_1" styleId="{20587FA1-E501-4FEE-86AC-6FE229E4DA34}"/>
  <a:tblStyle styleName="Table_2" styleId="{F3ECCC02-529E-400C-A044-5C6213DF0F83}"/>
  <a:tblStyle styleName="Table_3" styleId="{3FE273C3-3570-464D-AAC9-0F8B355AA263}"/>
  <a:tblStyle styleName="Table_4" styleId="{276B5F31-3C0C-4206-ADD4-A6CF9927F40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" styleId="{2B7F6FB4-0B7F-4C3A-A59E-C7733F77BD1A}"/>
  <a:tblStyle styleName="Table_6" styleId="{92BFC180-8929-409C-B3D0-AECDA646E25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https://docs.google.com/a/theodi.org/spreadsheet/pub?key=0Aia77oB33wA-dDNiaXFLeng0aVZmMlFYZVNSSEVkN0E&amp;gid=1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Arranged by Adriana, Colin, Farzana, Ken, Neil, Niels, Ollie, Paul, Rasmus, Ulrich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-GB">
                <a:solidFill>
                  <a:schemeClr val="hlink"/>
                </a:solidFill>
                <a:hlinkClick r:id="rId2"/>
              </a:rPr>
              <a:t>https://docs.google.com/a/theodi.org/spreadsheet/pub?key=0Aia77oB33wA-dDNiaXFLeng0aVZmMlFYZVNSSEVkN0E&amp;gid=1</a:t>
            </a:r>
            <a:r>
              <a:rPr lang="en-GB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General health &amp; wellbeing (1)	93	88.57%	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rtl="0" indent="304800">
              <a:buSzPct val="100000"/>
              <a:defRPr sz="4800"/>
            </a:lvl1pPr>
            <a:lvl2pPr algn="ctr" rtl="0" indent="304800">
              <a:buSzPct val="100000"/>
              <a:defRPr sz="4800"/>
            </a:lvl2pPr>
            <a:lvl3pPr algn="ctr" rtl="0" indent="304800">
              <a:buSzPct val="100000"/>
              <a:defRPr sz="4800"/>
            </a:lvl3pPr>
            <a:lvl4pPr algn="ctr" rtl="0" indent="304800">
              <a:buSzPct val="100000"/>
              <a:defRPr sz="4800"/>
            </a:lvl4pPr>
            <a:lvl5pPr algn="ctr" rtl="0" indent="304800">
              <a:buSzPct val="100000"/>
              <a:defRPr sz="4800"/>
            </a:lvl5pPr>
            <a:lvl6pPr algn="ctr" rtl="0" indent="304800">
              <a:buSzPct val="100000"/>
              <a:defRPr sz="4800"/>
            </a:lvl6pPr>
            <a:lvl7pPr algn="ctr" rtl="0" indent="304800">
              <a:buSzPct val="100000"/>
              <a:defRPr sz="4800"/>
            </a:lvl7pPr>
            <a:lvl8pPr algn="ctr" rtl="0" indent="304800">
              <a:buSzPct val="100000"/>
              <a:defRPr sz="4800"/>
            </a:lvl8pPr>
            <a:lvl9pPr algn="ctr" rtl="0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457200">
              <a:defRPr/>
            </a:lvl2pPr>
            <a:lvl3pPr rtl="0" indent="914400">
              <a:defRPr/>
            </a:lvl3pPr>
            <a:lvl4pPr rtl="0" indent="137160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jpg" Type="http://schemas.openxmlformats.org/officeDocument/2006/relationships/image" Id="rId4"/><Relationship Target="../media/image02.png" Type="http://schemas.openxmlformats.org/officeDocument/2006/relationships/image" Id="rId3"/><Relationship Target="../media/image01.jpg" Type="http://schemas.openxmlformats.org/officeDocument/2006/relationships/image" Id="rId9"/><Relationship Target="../media/image06.jpg" Type="http://schemas.openxmlformats.org/officeDocument/2006/relationships/image" Id="rId6"/><Relationship Target="../media/image00.jpg" Type="http://schemas.openxmlformats.org/officeDocument/2006/relationships/image" Id="rId5"/><Relationship Target="../media/image04.jpg" Type="http://schemas.openxmlformats.org/officeDocument/2006/relationships/image" Id="rId8"/><Relationship Target="../media/image11.png" Type="http://schemas.openxmlformats.org/officeDocument/2006/relationships/image" Id="rId7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../media/image03.jpg" Type="http://schemas.openxmlformats.org/officeDocument/2006/relationships/image" Id="rId3"/><Relationship Target="../media/image10.jp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quantifiedself.com/guide/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ocs.google.com/a/theodi.org/spreadsheet/pub?key=0Aia77oB33wA-dDNiaXFLeng0aVZmMlFYZVNSSEVkN0E&amp;gid=1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910604" x="685800"/>
            <a:ext cy="18326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 survey of the uses in quantified self</a:t>
            </a:r>
          </a:p>
        </p:txBody>
      </p:sp>
      <p:pic>
        <p:nvPicPr>
          <p:cNvPr id="24" name="Shape 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54689" x="4993587"/>
            <a:ext cy="1060200" cx="1060200"/>
          </a:xfrm>
          <a:prstGeom prst="rect">
            <a:avLst/>
          </a:prstGeom>
        </p:spPr>
      </p:pic>
      <p:pic>
        <p:nvPicPr>
          <p:cNvPr id="25" name="Shape 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154611" x="4053612"/>
            <a:ext cy="1060233" cx="8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154705" x="3235812"/>
            <a:ext cy="1060199" cx="76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3154613" x="2123162"/>
            <a:ext cy="1060199" cx="106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3154614" x="1010511"/>
            <a:ext cy="1060222" cx="10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3154675" x="6106285"/>
            <a:ext cy="1060249" cx="81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y="3154675" x="6969850"/>
            <a:ext cy="1060249" cx="11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k-means clustering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667250" x="412200"/>
            <a:ext cy="271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-GB">
                <a:latin typeface="Helvetica Neue"/>
                <a:ea typeface="Helvetica Neue"/>
                <a:cs typeface="Helvetica Neue"/>
                <a:sym typeface="Helvetica Neue"/>
              </a:rPr>
              <a:t>http://en.wikipedia.org/wiki/File:Iris_Flowers_Clustering_kMeans.svg</a:t>
            </a:r>
          </a:p>
          <a:p>
            <a:r>
              <a:t/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61362" x="4903287"/>
            <a:ext cy="2943225" cx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2" type="body"/>
          </p:nvPr>
        </p:nvSpPr>
        <p:spPr>
          <a:xfrm>
            <a:off y="1261375" x="412200"/>
            <a:ext cy="3058800" cx="4214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Two problems: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How many clusters?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Are they robust?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k-means consensus clustering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95106" x="457200"/>
            <a:ext cy="2571726" cx="257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695106" x="3088850"/>
            <a:ext cy="2571726" cx="257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695106" x="5720500"/>
            <a:ext cy="2571726" cx="257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k-means consensus clustering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45725" x="2381250"/>
            <a:ext cy="4007275" cx="40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Perhaps 4 QS personas?</a:t>
            </a:r>
          </a:p>
        </p:txBody>
      </p:sp>
      <p:graphicFrame>
        <p:nvGraphicFramePr>
          <p:cNvPr id="124" name="Shape 124"/>
          <p:cNvGraphicFramePr/>
          <p:nvPr/>
        </p:nvGraphicFramePr>
        <p:xfrm>
          <a:off y="1313075" x="537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{276B5F31-3C0C-4206-ADD4-A6CF9927F40C}</a:tableStyleId>
              </a:tblPr>
              <a:tblGrid>
                <a:gridCol w="2013000"/>
                <a:gridCol w="2013000"/>
                <a:gridCol w="2013000"/>
                <a:gridCol w="20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Group 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Group 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Group 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Group 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b="1" sz="2400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Trackers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Productivity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Curiosity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General Health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Specific health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Android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 privacy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 privacy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Research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 analysis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iPhone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 formats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Self knowledge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Open to share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Visualisation/Design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Software development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Self improvement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Oldest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Youngest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
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Contact us</a:t>
            </a:r>
          </a:p>
          <a:p>
            <a:pPr rtl="0" lvl="0">
              <a:buNone/>
            </a:pPr>
            <a:r>
              <a:rPr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Adriana @adriana872</a:t>
            </a:r>
          </a:p>
          <a:p>
            <a:pPr>
              <a:buNone/>
            </a:pPr>
            <a:r>
              <a:rPr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Ulrich @statshero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4986" x="5432999"/>
            <a:ext cy="4693524" cx="31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Appendix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Such data. Much slides.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42" name="Shape 142"/>
          <p:cNvGraphicFramePr/>
          <p:nvPr/>
        </p:nvGraphicFramePr>
        <p:xfrm>
          <a:off y="159575" x="3220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{2B7F6FB4-0B7F-4C3A-A59E-C7733F77BD1A}</a:tableStyleId>
              </a:tblPr>
              <a:tblGrid>
                <a:gridCol w="3381650"/>
                <a:gridCol w="1279550"/>
                <a:gridCol w="1135250"/>
                <a:gridCol w="1423850"/>
                <a:gridCol w="1279550"/>
              </a:tblGrid>
              <a:tr h="5955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Currently Collecting</a:t>
                      </a:r>
                    </a:p>
                  </a:txBody>
                  <a:tcPr marR="91425" marB="91425" marT="91425" marL="91425"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Previously Collected</a:t>
                      </a:r>
                    </a:p>
                  </a:txBody>
                  <a:tcPr marR="91425" marB="91425" marT="91425" marL="91425"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Plan to Collect in Future</a:t>
                      </a:r>
                    </a:p>
                  </a:txBody>
                  <a:tcPr marR="91425" marB="91425" marT="91425" marL="91425"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 Collected</a:t>
                      </a:r>
                    </a:p>
                  </a:txBody>
                  <a:tcPr marR="91425" marB="91425" marT="91425" marL="91425"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82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Weight</a:t>
                      </a:r>
                    </a:p>
                  </a:txBody>
                  <a:tcPr marR="91425" marB="91425" marT="91425" marL="91425"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47%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81A5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64%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8696B"/>
                    </a:solidFill>
                  </a:tcPr>
                </a:tc>
              </a:tr>
              <a:tr h="3882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Sleep</a:t>
                      </a:r>
                    </a:p>
                  </a:txBody>
                  <a:tcPr marR="91425" marB="91425" marT="91425" marL="91425"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BD3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A9597"/>
                    </a:solidFill>
                  </a:tcPr>
                </a:tc>
              </a:tr>
              <a:tr h="3882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Steps / Walking</a:t>
                      </a:r>
                    </a:p>
                  </a:txBody>
                  <a:tcPr marR="91425" marB="91425" marT="91425" marL="91425"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CC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48%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A9EA0"/>
                    </a:solidFill>
                  </a:tcPr>
                </a:tc>
              </a:tr>
              <a:tr h="3882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Activity Log / Timekeeping</a:t>
                      </a:r>
                    </a:p>
                  </a:txBody>
                  <a:tcPr marR="91425" marB="91425" marT="91425" marL="91425"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CC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6390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40%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BB7B9"/>
                    </a:solidFill>
                  </a:tcPr>
                </a:tc>
              </a:tr>
              <a:tr h="3882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Heart-Rate</a:t>
                      </a:r>
                    </a:p>
                  </a:txBody>
                  <a:tcPr marR="91425" marB="91425" marT="91425" marL="91425"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39%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BBABD"/>
                    </a:solidFill>
                  </a:tcPr>
                </a:tc>
              </a:tr>
              <a:tr h="3882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Running</a:t>
                      </a:r>
                    </a:p>
                  </a:txBody>
                  <a:tcPr marR="91425" marB="91425" marT="91425" marL="91425"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8BAC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6390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BC6C9"/>
                    </a:solidFill>
                  </a:tcPr>
                </a:tc>
              </a:tr>
              <a:tr h="3882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Spending &amp; Purchases</a:t>
                      </a:r>
                    </a:p>
                  </a:txBody>
                  <a:tcPr marR="91425" marB="91425" marT="91425" marL="91425"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2C8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A8C1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BC9CC"/>
                    </a:solidFill>
                  </a:tcPr>
                </a:tc>
              </a:tr>
              <a:tr h="3882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Body Fat</a:t>
                      </a:r>
                    </a:p>
                  </a:txBody>
                  <a:tcPr marR="91425" marB="91425" marT="91425" marL="91425"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DF1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32%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BD0D2"/>
                    </a:solidFill>
                  </a:tcPr>
                </a:tc>
              </a:tr>
              <a:tr h="5955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Eating / Diet / Supplements (e.g. vitamins &amp; minerals)</a:t>
                      </a:r>
                    </a:p>
                  </a:txBody>
                  <a:tcPr marR="91425" marB="91425" marT="91425" marL="91425"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3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BD3D5"/>
                    </a:solidFill>
                  </a:tcPr>
                </a:tc>
              </a:tr>
              <a:tr h="5955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Exercise (not including Running, Walking or Cycling)</a:t>
                      </a:r>
                    </a:p>
                  </a:txBody>
                  <a:tcPr marR="91425" marB="91425" marT="91425" marL="91425"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CC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8BAC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buNone/>
                      </a:pP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31%</a:t>
                      </a:r>
                    </a:p>
                  </a:txBody>
                  <a:tcPr marR="91425" marB="91425" marT="91425" marL="91425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BD3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What are you measuring?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y="1351325" x="597087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{92BFC180-8929-409C-B3D0-AECDA646E25D}</a:tableStyleId>
              </a:tblPr>
              <a:tblGrid>
                <a:gridCol w="6060675"/>
                <a:gridCol w="819225"/>
              </a:tblGrid>
              <a:tr h="540900">
                <a:tc>
                  <a:txBody>
                    <a:bodyPr>
                      <a:noAutofit/>
                    </a:bodyPr>
                    <a:lstStyle/>
                    <a:p>
                      <a:pPr algn="l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Physical (e.g. Blood Pressure, Weight, Sleep) </a:t>
                      </a:r>
                    </a:p>
                  </a:txBody>
                  <a:tcPr marR="95250" marB="28575" marT="28575" marL="9525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84%	  </a:t>
                      </a:r>
                    </a:p>
                  </a:txBody>
                  <a:tcPr marR="95250" marB="28575" marT="28575" marL="9525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600950">
                <a:tc>
                  <a:txBody>
                    <a:bodyPr>
                      <a:noAutofit/>
                    </a:bodyPr>
                    <a:lstStyle/>
                    <a:p>
                      <a:pPr algn="l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Emotional &amp; Mental (e.g. Mood tracking, Happiness, Psychometrics) </a:t>
                      </a:r>
                    </a:p>
                  </a:txBody>
                  <a:tcPr marR="95250" marB="28575" marT="28575" marL="9525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46%	  </a:t>
                      </a:r>
                    </a:p>
                  </a:txBody>
                  <a:tcPr marR="95250" marB="28575" marT="28575" marL="9525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40900">
                <a:tc>
                  <a:txBody>
                    <a:bodyPr>
                      <a:noAutofit/>
                    </a:bodyPr>
                    <a:lstStyle/>
                    <a:p>
                      <a:pPr algn="l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Activity &amp; Consumption (e.g. Exercise, Time, Diet, Travel, Email) </a:t>
                      </a:r>
                    </a:p>
                  </a:txBody>
                  <a:tcPr marR="95250" marB="28575" marT="28575" marL="9525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83%	  </a:t>
                      </a:r>
                    </a:p>
                  </a:txBody>
                  <a:tcPr marR="95250" marB="28575" marT="28575" marL="9525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40900">
                <a:tc>
                  <a:txBody>
                    <a:bodyPr>
                      <a:noAutofit/>
                    </a:bodyPr>
                    <a:lstStyle/>
                    <a:p>
                      <a:pPr algn="l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Money / Personal Finance (e.g. Income, Spending)</a:t>
                      </a:r>
                    </a:p>
                  </a:txBody>
                  <a:tcPr marR="95250" marB="28575" marT="28575" marL="9525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50%	  </a:t>
                      </a:r>
                    </a:p>
                  </a:txBody>
                  <a:tcPr marR="95250" marB="28575" marT="28575" marL="9525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algn="l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Social (e.g. Meetings, Facebook Use)</a:t>
                      </a:r>
                    </a:p>
                  </a:txBody>
                  <a:tcPr marR="95250" marB="28575" marT="28575" marL="9525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21%</a:t>
                      </a:r>
                    </a:p>
                  </a:txBody>
                  <a:tcPr marR="95250" marB="28575" marT="28575" marL="9525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/>
              <a:t>Why do a survey?</a:t>
            </a:r>
          </a:p>
        </p:txBody>
      </p:sp>
      <p:sp>
        <p:nvSpPr>
          <p:cNvPr id="36" name="Shape 36"/>
          <p:cNvSpPr/>
          <p:nvPr/>
        </p:nvSpPr>
        <p:spPr>
          <a:xfrm>
            <a:off y="2595950" x="315825"/>
            <a:ext cy="1355100" cx="2415599"/>
          </a:xfrm>
          <a:prstGeom prst="wedgeRoundRectCallout">
            <a:avLst>
              <a:gd fmla="val 26664" name="adj1"/>
              <a:gd fmla="val 66139" name="adj2"/>
              <a:gd fmla="val 0" name="adj3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having all the relevant data at my fingertips and being able to use it safely</a:t>
            </a:r>
          </a:p>
        </p:txBody>
      </p:sp>
      <p:sp>
        <p:nvSpPr>
          <p:cNvPr id="37" name="Shape 37"/>
          <p:cNvSpPr/>
          <p:nvPr/>
        </p:nvSpPr>
        <p:spPr>
          <a:xfrm>
            <a:off y="2625350" x="6858075"/>
            <a:ext cy="1296299" cx="1970100"/>
          </a:xfrm>
          <a:prstGeom prst="wedgeEllipseCallout">
            <a:avLst>
              <a:gd fmla="val -19376" name="adj1"/>
              <a:gd fmla="val 68381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After my death definitely.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1262912" x="605525"/>
            <a:ext cy="801599" cx="74769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-GB">
                <a:latin typeface="Helvetica Neue"/>
                <a:ea typeface="Helvetica Neue"/>
                <a:cs typeface="Helvetica Neue"/>
                <a:sym typeface="Helvetica Neue"/>
              </a:rPr>
              <a:t>We estimate around 500 unique tools.</a:t>
            </a:r>
          </a:p>
          <a:p>
            <a:pPr rtl="0" lvl="0">
              <a:buNone/>
            </a:pPr>
            <a:r>
              <a:rPr sz="1800" lang="en-GB">
                <a:latin typeface="Helvetica Neue"/>
                <a:ea typeface="Helvetica Neue"/>
                <a:cs typeface="Helvetica Neue"/>
                <a:sym typeface="Helvetica Neue"/>
              </a:rPr>
              <a:t>(Matches the 505 tools listed in the </a:t>
            </a:r>
            <a:r>
              <a:rPr u="sng" sz="1800" lang="en-GB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QS guide</a:t>
            </a:r>
            <a:r>
              <a:rPr sz="1800" lang="en-GB">
                <a:latin typeface="Helvetica Neue"/>
                <a:ea typeface="Helvetica Neue"/>
                <a:cs typeface="Helvetica Neue"/>
                <a:sym typeface="Helvetica Neue"/>
              </a:rPr>
              <a:t> to self-tracking tools.) </a:t>
            </a:r>
          </a:p>
        </p:txBody>
      </p:sp>
      <p:graphicFrame>
        <p:nvGraphicFramePr>
          <p:cNvPr id="39" name="Shape 39"/>
          <p:cNvGraphicFramePr/>
          <p:nvPr/>
        </p:nvGraphicFramePr>
        <p:xfrm>
          <a:off y="2595937" x="2896000"/>
          <a:ext cy="3000000" cx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{4C68EA6E-3E4B-49E8-B8DA-E8B363C5A8F7}</a:tableStyleId>
              </a:tblPr>
              <a:tblGrid>
                <a:gridCol w="2599225"/>
                <a:gridCol w="1299625"/>
              </a:tblGrid>
              <a:tr h="226525">
                <a:tc gridSpan="2"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n-GB">
                          <a:solidFill>
                            <a:srgbClr val="1D2D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What mobile device do you use?</a:t>
                      </a:r>
                    </a:p>
                  </a:txBody>
                  <a:tcPr marR="95250" marB="38100" marT="38100" marL="95250"/>
                </a:tc>
                <a:tc hMerge="1"/>
              </a:tr>
              <a:tr h="36852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iPhone / iOS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52%	  </a:t>
                      </a:r>
                    </a:p>
                  </a:txBody>
                  <a:tcPr marR="95250" marB="28575" marT="28575" marL="95250"/>
                </a:tc>
              </a:tr>
              <a:tr h="36852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Android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50%	  </a:t>
                      </a:r>
                    </a:p>
                  </a:txBody>
                  <a:tcPr marR="95250" marB="28575" marT="28575" marL="95250"/>
                </a:tc>
              </a:tr>
              <a:tr h="36852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Windows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5.7%	  </a:t>
                      </a:r>
                    </a:p>
                  </a:txBody>
                  <a:tcPr marR="95250" marB="28575" marT="28575" marL="95250"/>
                </a:tc>
              </a:tr>
              <a:tr h="36852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Other 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4.7%	 </a:t>
                      </a:r>
                    </a:p>
                  </a:txBody>
                  <a:tcPr marR="95250" marB="28575" marT="28575" marL="952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Overall top tools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2283175" x="4454275"/>
            <a:ext cy="439799" cx="2237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An analog stronghold.</a:t>
            </a:r>
          </a:p>
        </p:txBody>
      </p:sp>
      <p:sp>
        <p:nvSpPr>
          <p:cNvPr id="46" name="Shape 46"/>
          <p:cNvSpPr/>
          <p:nvPr/>
        </p:nvSpPr>
        <p:spPr>
          <a:xfrm rot="1884241">
            <a:off y="2177176" x="3689527"/>
            <a:ext cy="123896" cx="54234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" name="Shape 47"/>
          <p:cNvSpPr txBox="1"/>
          <p:nvPr/>
        </p:nvSpPr>
        <p:spPr>
          <a:xfrm>
            <a:off y="3297225" x="4454275"/>
            <a:ext cy="354599" cx="3368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Surprising? But not really… </a:t>
            </a:r>
          </a:p>
        </p:txBody>
      </p:sp>
      <p:graphicFrame>
        <p:nvGraphicFramePr>
          <p:cNvPr id="48" name="Shape 48"/>
          <p:cNvGraphicFramePr/>
          <p:nvPr/>
        </p:nvGraphicFramePr>
        <p:xfrm>
          <a:off y="1256775" x="5334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{20587FA1-E501-4FEE-86AC-6FE229E4DA34}</a:tableStyleId>
              </a:tblPr>
              <a:tblGrid>
                <a:gridCol w="2197375"/>
                <a:gridCol w="731800"/>
              </a:tblGrid>
              <a:tr h="440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Spreadsheet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41%</a:t>
                      </a:r>
                    </a:p>
                  </a:txBody>
                  <a:tcPr marR="28575" marB="91425" marT="91425" anchor="b" marL="28575"/>
                </a:tc>
              </a:tr>
              <a:tr h="440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Pen &amp; Paper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28%</a:t>
                      </a:r>
                    </a:p>
                  </a:txBody>
                  <a:tcPr marR="28575" marB="91425" marT="91425" anchor="b" marL="28575"/>
                </a:tc>
              </a:tr>
              <a:tr h="440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Fitbit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20%</a:t>
                      </a:r>
                    </a:p>
                  </a:txBody>
                  <a:tcPr marR="28575" marB="91425" marT="91425" anchor="b" marL="28575"/>
                </a:tc>
              </a:tr>
              <a:tr h="440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MyFitnessPal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16%</a:t>
                      </a:r>
                    </a:p>
                  </a:txBody>
                  <a:tcPr marR="28575" marB="91425" marT="91425" anchor="b" marL="28575"/>
                </a:tc>
              </a:tr>
              <a:tr h="440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Moves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14%</a:t>
                      </a:r>
                    </a:p>
                  </a:txBody>
                  <a:tcPr marR="28575" marB="91425" marT="91425" anchor="b" marL="28575"/>
                </a:tc>
              </a:tr>
              <a:tr h="440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RunKeeper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13%</a:t>
                      </a:r>
                    </a:p>
                  </a:txBody>
                  <a:tcPr marR="28575" marB="91425" marT="91425" anchor="b" marL="28575"/>
                </a:tc>
              </a:tr>
              <a:tr h="3778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sz="1800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Withings Scales</a:t>
                      </a:r>
                    </a:p>
                  </a:txBody>
                  <a:tcPr marR="28575" marB="91425" marT="91425" anchor="b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13%</a:t>
                      </a:r>
                    </a:p>
                  </a:txBody>
                  <a:tcPr marR="28575" marB="91425" marT="91425" anchor="b" marL="28575"/>
                </a:tc>
              </a:tr>
            </a:tbl>
          </a:graphicData>
        </a:graphic>
      </p:graphicFrame>
      <p:sp>
        <p:nvSpPr>
          <p:cNvPr id="49" name="Shape 49"/>
          <p:cNvSpPr txBox="1"/>
          <p:nvPr/>
        </p:nvSpPr>
        <p:spPr>
          <a:xfrm>
            <a:off y="1191150" x="4454275"/>
            <a:ext cy="857400" cx="4071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8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total of 1452 </a:t>
            </a:r>
            <a:r>
              <a:rPr u="sng" sz="1800" lang="en-GB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tools</a:t>
            </a:r>
            <a:r>
              <a:rPr sz="1800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were mentioned, that’s almost 14 per person. </a:t>
            </a:r>
          </a:p>
        </p:txBody>
      </p:sp>
      <p:sp>
        <p:nvSpPr>
          <p:cNvPr id="50" name="Shape 50"/>
          <p:cNvSpPr/>
          <p:nvPr/>
        </p:nvSpPr>
        <p:spPr>
          <a:xfrm>
            <a:off y="3416475" x="3758075"/>
            <a:ext cy="116099" cx="423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Here are the top ten!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51124" x="779150"/>
            <a:ext cy="3612950" cx="75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y="3952275" x="1236200"/>
            <a:ext cy="417900" cx="584400"/>
          </a:xfrm>
          <a:prstGeom prst="rect">
            <a:avLst/>
          </a:prstGeom>
          <a:noFill/>
          <a:ln w="28575" cap="flat">
            <a:solidFill>
              <a:srgbClr val="4A86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8" name="Shape 58"/>
          <p:cNvSpPr/>
          <p:nvPr/>
        </p:nvSpPr>
        <p:spPr>
          <a:xfrm>
            <a:off y="3952275" x="1905825"/>
            <a:ext cy="417900" cx="636299"/>
          </a:xfrm>
          <a:prstGeom prst="rect">
            <a:avLst/>
          </a:prstGeom>
          <a:noFill/>
          <a:ln w="28575" cap="flat">
            <a:solidFill>
              <a:srgbClr val="4A86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9" name="Shape 59"/>
          <p:cNvSpPr/>
          <p:nvPr/>
        </p:nvSpPr>
        <p:spPr>
          <a:xfrm>
            <a:off y="3952275" x="3230150"/>
            <a:ext cy="417900" cx="741899"/>
          </a:xfrm>
          <a:prstGeom prst="rect">
            <a:avLst/>
          </a:prstGeom>
          <a:noFill/>
          <a:ln w="28575" cap="flat">
            <a:solidFill>
              <a:srgbClr val="FF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0" name="Shape 60"/>
          <p:cNvSpPr/>
          <p:nvPr/>
        </p:nvSpPr>
        <p:spPr>
          <a:xfrm>
            <a:off y="3952275" x="2593937"/>
            <a:ext cy="417900" cx="584400"/>
          </a:xfrm>
          <a:prstGeom prst="rect">
            <a:avLst/>
          </a:prstGeom>
          <a:noFill/>
          <a:ln w="28575" cap="flat">
            <a:solidFill>
              <a:srgbClr val="4A86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1" name="Shape 61"/>
          <p:cNvSpPr/>
          <p:nvPr/>
        </p:nvSpPr>
        <p:spPr>
          <a:xfrm>
            <a:off y="3952275" x="4022450"/>
            <a:ext cy="417900" cx="636299"/>
          </a:xfrm>
          <a:prstGeom prst="rect">
            <a:avLst/>
          </a:prstGeom>
          <a:noFill/>
          <a:ln w="28575" cap="flat">
            <a:solidFill>
              <a:srgbClr val="4A86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2" name="Shape 62"/>
          <p:cNvSpPr/>
          <p:nvPr/>
        </p:nvSpPr>
        <p:spPr>
          <a:xfrm>
            <a:off y="3952275" x="4709150"/>
            <a:ext cy="417900" cx="710700"/>
          </a:xfrm>
          <a:prstGeom prst="rect">
            <a:avLst/>
          </a:prstGeom>
          <a:noFill/>
          <a:ln w="28575" cap="flat">
            <a:solidFill>
              <a:srgbClr val="4A86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3" name="Shape 63"/>
          <p:cNvSpPr/>
          <p:nvPr/>
        </p:nvSpPr>
        <p:spPr>
          <a:xfrm>
            <a:off y="3952275" x="5470251"/>
            <a:ext cy="417900" cx="636299"/>
          </a:xfrm>
          <a:prstGeom prst="rect">
            <a:avLst/>
          </a:prstGeom>
          <a:noFill/>
          <a:ln w="28575" cap="flat">
            <a:solidFill>
              <a:srgbClr val="FF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4" name="Shape 64"/>
          <p:cNvSpPr/>
          <p:nvPr/>
        </p:nvSpPr>
        <p:spPr>
          <a:xfrm>
            <a:off y="3952275" x="6156937"/>
            <a:ext cy="417900" cx="584400"/>
          </a:xfrm>
          <a:prstGeom prst="rect">
            <a:avLst/>
          </a:prstGeom>
          <a:noFill/>
          <a:ln w="28575" cap="flat">
            <a:solidFill>
              <a:srgbClr val="4A86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5" name="Shape 65"/>
          <p:cNvSpPr/>
          <p:nvPr/>
        </p:nvSpPr>
        <p:spPr>
          <a:xfrm>
            <a:off y="3952275" x="6790103"/>
            <a:ext cy="911700" cx="741899"/>
          </a:xfrm>
          <a:prstGeom prst="rect">
            <a:avLst/>
          </a:prstGeom>
          <a:noFill/>
          <a:ln w="28575" cap="flat">
            <a:solidFill>
              <a:srgbClr val="4A86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6" name="Shape 66"/>
          <p:cNvSpPr/>
          <p:nvPr/>
        </p:nvSpPr>
        <p:spPr>
          <a:xfrm>
            <a:off y="3952275" x="7552853"/>
            <a:ext cy="911700" cx="741899"/>
          </a:xfrm>
          <a:prstGeom prst="rect">
            <a:avLst/>
          </a:prstGeom>
          <a:noFill/>
          <a:ln w="28575" cap="flat">
            <a:solidFill>
              <a:srgbClr val="4A86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13198"/>
        </a:solidFill>
      </p:bgPr>
    </p:bg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6000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2400" lang="en-GB">
                <a:latin typeface="Helvetica Neue"/>
                <a:ea typeface="Helvetica Neue"/>
                <a:cs typeface="Helvetica Neue"/>
                <a:sym typeface="Helvetica Neue"/>
              </a:rPr>
              <a:t>Motivations: Do you have any particular motivation(s) for collecting personal data?</a:t>
            </a:r>
          </a:p>
        </p:txBody>
      </p:sp>
      <p:graphicFrame>
        <p:nvGraphicFramePr>
          <p:cNvPr id="77" name="Shape 77"/>
          <p:cNvGraphicFramePr/>
          <p:nvPr/>
        </p:nvGraphicFramePr>
        <p:xfrm>
          <a:off y="1364250" x="207075"/>
          <a:ext cy="3000000" cx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{F3ECCC02-529E-400C-A044-5C6213DF0F83}</a:tableStyleId>
              </a:tblPr>
              <a:tblGrid>
                <a:gridCol w="4365075"/>
                <a:gridCol w="1346000"/>
                <a:gridCol w="2887600"/>
              </a:tblGrid>
              <a:tr h="3075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b="1" sz="1800" lang="en-GB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Answer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b="1"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Count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b="1"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Percentage of all</a:t>
                      </a:r>
                    </a:p>
                  </a:txBody>
                  <a:tcPr marR="95250" marB="28575" marT="28575" marL="95250"/>
                </a:tc>
              </a:tr>
              <a:tr h="3075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General health &amp; wellbeing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93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89%	  </a:t>
                      </a:r>
                    </a:p>
                  </a:txBody>
                  <a:tcPr marR="95250" marB="28575" marT="28575" marL="95250"/>
                </a:tc>
              </a:tr>
              <a:tr h="3075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Self-improvement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82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78%	  </a:t>
                      </a:r>
                    </a:p>
                  </a:txBody>
                  <a:tcPr marR="95250" marB="28575" marT="28575" marL="95250"/>
                </a:tc>
              </a:tr>
              <a:tr h="3075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Curiosity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70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67%	  </a:t>
                      </a:r>
                    </a:p>
                  </a:txBody>
                  <a:tcPr marR="95250" marB="28575" marT="28575" marL="95250"/>
                </a:tc>
              </a:tr>
              <a:tr h="3075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Self-knowledge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70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67%	  </a:t>
                      </a:r>
                    </a:p>
                  </a:txBody>
                  <a:tcPr marR="95250" marB="28575" marT="28575" marL="95250"/>
                </a:tc>
              </a:tr>
              <a:tr h="3075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Productivity / skills development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43%	  </a:t>
                      </a:r>
                    </a:p>
                  </a:txBody>
                  <a:tcPr marR="95250" marB="28575" marT="28575" marL="95250"/>
                </a:tc>
              </a:tr>
              <a:tr h="3075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Research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31%	  </a:t>
                      </a:r>
                    </a:p>
                  </a:txBody>
                  <a:tcPr marR="95250" marB="28575" marT="28575" marL="95250"/>
                </a:tc>
              </a:tr>
              <a:tr h="3075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Specific health issue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29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28%	  </a:t>
                      </a:r>
                    </a:p>
                  </a:txBody>
                  <a:tcPr marR="95250" marB="28575" marT="28575" marL="95250"/>
                </a:tc>
              </a:tr>
              <a:tr h="3075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Aid / encode memory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16%	  </a:t>
                      </a:r>
                    </a:p>
                  </a:txBody>
                  <a:tcPr marR="95250" marB="28575" marT="28575" marL="95250"/>
                </a:tc>
              </a:tr>
              <a:tr h="307500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Other 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10%	  </a:t>
                      </a:r>
                    </a:p>
                  </a:txBody>
                  <a:tcPr marR="95250" marB="28575" marT="28575" marL="952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2400" lang="en-GB">
                <a:latin typeface="Helvetica Neue"/>
                <a:ea typeface="Helvetica Neue"/>
                <a:cs typeface="Helvetica Neue"/>
                <a:sym typeface="Helvetica Neue"/>
              </a:rPr>
              <a:t>Concerns: Do you have any major concerns regarding your QS activity &amp; data?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y="1364250" x="531775"/>
          <a:ext cy="3000000" cx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{3FE273C3-3570-464D-AAC9-0F8B355AA263}</a:tableStyleId>
              </a:tblPr>
              <a:tblGrid>
                <a:gridCol w="4456250"/>
                <a:gridCol w="879050"/>
                <a:gridCol w="2697575"/>
              </a:tblGrid>
              <a:tr h="41797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b="1" sz="1800" lang="en-GB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Answer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b="1"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Count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b="1"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Percentage of all</a:t>
                      </a:r>
                    </a:p>
                  </a:txBody>
                  <a:tcPr marR="95250" marB="28575" marT="28575" marL="95250"/>
                </a:tc>
              </a:tr>
              <a:tr h="5971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00000"/>
                        </a:lnSpc>
                        <a:buNone/>
                      </a:pPr>
                      <a:r>
                        <a:rPr b="1"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 Ownership</a:t>
                      </a: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(i.e. import/export of data &amp; storing data)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50%	  </a:t>
                      </a:r>
                    </a:p>
                  </a:txBody>
                  <a:tcPr marR="95250" marB="28575" marT="28575" marL="95250"/>
                </a:tc>
              </a:tr>
              <a:tr h="5971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00000"/>
                        </a:lnSpc>
                        <a:buNone/>
                      </a:pPr>
                      <a:r>
                        <a:rPr b="1"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 Privacy</a:t>
                      </a: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(i.e. your data getting shared/used against your wishes)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48%	  </a:t>
                      </a:r>
                    </a:p>
                  </a:txBody>
                  <a:tcPr marR="95250" marB="28575" marT="28575" marL="95250"/>
                </a:tc>
              </a:tr>
              <a:tr h="5971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00000"/>
                        </a:lnSpc>
                        <a:buNone/>
                      </a:pPr>
                      <a:r>
                        <a:rPr b="1"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 Formats</a:t>
                      </a: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(i.e. open formats, data access, transferability)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49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47%	  </a:t>
                      </a:r>
                    </a:p>
                  </a:txBody>
                  <a:tcPr marR="95250" marB="28575" marT="28575" marL="95250"/>
                </a:tc>
              </a:tr>
              <a:tr h="5971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00000"/>
                        </a:lnSpc>
                        <a:buNone/>
                      </a:pPr>
                      <a:r>
                        <a:rPr b="1"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 Security</a:t>
                      </a: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(i.e. your data getting lost or stolen)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40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38%	  </a:t>
                      </a:r>
                    </a:p>
                  </a:txBody>
                  <a:tcPr marR="95250" marB="28575" marT="28575" marL="95250"/>
                </a:tc>
              </a:tr>
              <a:tr h="5971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00000"/>
                        </a:lnSpc>
                        <a:buNone/>
                      </a:pPr>
                      <a:r>
                        <a:rPr b="1"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Commercial involvement</a:t>
                      </a: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(i.e. excessive exploitation/control)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</a:p>
                  </a:txBody>
                  <a:tcPr marR="95250" marB="28575" marT="28575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00000"/>
                        </a:lnSpc>
                        <a:buNone/>
                      </a:pPr>
                      <a:r>
                        <a:rPr sz="1800" lang="en-GB">
                          <a:solidFill>
                            <a:srgbClr val="66666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33%</a:t>
                      </a:r>
                    </a:p>
                  </a:txBody>
                  <a:tcPr marR="95250" marB="28575" marT="28575" marL="952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Engagement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13000" x="412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Number of data types collected or planning to collect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Length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Attitudes and demographics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13000" x="412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Openness</a:t>
            </a:r>
          </a:p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Skills</a:t>
            </a:r>
          </a:p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Gender</a:t>
            </a:r>
          </a:p>
          <a:p>
            <a:pPr rtl="0" lvl="0"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Age</a:t>
            </a:r>
          </a:p>
          <a:p>
            <a:r>
              <a:t/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65575" x="2863700"/>
            <a:ext cy="2832124" cx="566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