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1" r:id="rId4"/>
    <p:sldId id="257" r:id="rId5"/>
    <p:sldId id="259" r:id="rId6"/>
    <p:sldId id="265" r:id="rId7"/>
    <p:sldId id="256" r:id="rId8"/>
    <p:sldId id="258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20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1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2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87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7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9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01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6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10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41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8A8EA-157F-409E-BCDE-102E09B3A71A}" type="datetimeFigureOut">
              <a:rPr lang="en-GB" smtClean="0"/>
              <a:t>23/08/2013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AD64-6733-4292-A24C-3B8249ADA8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3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brightnessContrast bright="4000" contras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1"/>
          <a:stretch/>
        </p:blipFill>
        <p:spPr bwMode="auto">
          <a:xfrm>
            <a:off x="751840" y="92308"/>
            <a:ext cx="7609840" cy="664377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920" y="4409440"/>
            <a:ext cx="6329680" cy="184912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Matthew Beard</a:t>
            </a:r>
            <a:br>
              <a:rPr lang="en-GB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Quantified Self London</a:t>
            </a:r>
            <a:br>
              <a:rPr lang="en-GB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Wednesday 28th August 2013</a:t>
            </a:r>
            <a:endParaRPr lang="en-GB" sz="5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0120" y="2763520"/>
            <a:ext cx="7193280" cy="1320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Run Quantification</a:t>
            </a:r>
            <a:endParaRPr lang="en-GB" sz="5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05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59883" y="2588736"/>
            <a:ext cx="8411062" cy="3795948"/>
            <a:chOff x="380203" y="2598896"/>
            <a:chExt cx="8411062" cy="379594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969"/>
            <a:stretch/>
          </p:blipFill>
          <p:spPr bwMode="auto">
            <a:xfrm>
              <a:off x="380203" y="2598896"/>
              <a:ext cx="8411062" cy="3795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3327407" y="3141780"/>
              <a:ext cx="3174797" cy="2311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 rot="2090876">
              <a:off x="4429564" y="3818030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32 miles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025196" y="3705051"/>
              <a:ext cx="2457384" cy="177992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165214">
              <a:off x="4288609" y="4417582"/>
              <a:ext cx="11416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0070C0"/>
                  </a:solidFill>
                </a:rPr>
                <a:t>26.2 miles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457906" y="5377793"/>
              <a:ext cx="487680" cy="254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2973026" y="2908913"/>
              <a:ext cx="487680" cy="243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5008" y="190005"/>
            <a:ext cx="385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Why am I tracking?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175" y="957493"/>
            <a:ext cx="47787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Utility</a:t>
            </a:r>
          </a:p>
          <a:p>
            <a:r>
              <a:rPr lang="en-GB" sz="2400" dirty="0" smtClean="0">
                <a:solidFill>
                  <a:srgbClr val="0070C0"/>
                </a:solidFill>
              </a:rPr>
              <a:t>•More that works (less that doesn’t)</a:t>
            </a:r>
          </a:p>
          <a:p>
            <a:r>
              <a:rPr lang="en-GB" sz="2400" dirty="0">
                <a:solidFill>
                  <a:srgbClr val="0070C0"/>
                </a:solidFill>
              </a:rPr>
              <a:t>•Some </a:t>
            </a:r>
            <a:r>
              <a:rPr lang="en-GB" sz="2400" dirty="0" smtClean="0">
                <a:solidFill>
                  <a:srgbClr val="0070C0"/>
                </a:solidFill>
              </a:rPr>
              <a:t>tests have training value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9009" y="774262"/>
            <a:ext cx="3668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70C0"/>
                </a:solidFill>
              </a:rPr>
              <a:t>Story</a:t>
            </a:r>
          </a:p>
          <a:p>
            <a:r>
              <a:rPr lang="en-GB" sz="2400" dirty="0">
                <a:solidFill>
                  <a:srgbClr val="0070C0"/>
                </a:solidFill>
              </a:rPr>
              <a:t>•Motivation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•Sense </a:t>
            </a:r>
            <a:r>
              <a:rPr lang="en-GB" sz="2400" dirty="0" smtClean="0">
                <a:solidFill>
                  <a:srgbClr val="0070C0"/>
                </a:solidFill>
              </a:rPr>
              <a:t>of progress</a:t>
            </a:r>
          </a:p>
          <a:p>
            <a:r>
              <a:rPr lang="en-GB" sz="2400" dirty="0">
                <a:solidFill>
                  <a:srgbClr val="0070C0"/>
                </a:solidFill>
              </a:rPr>
              <a:t>•Nostalgia </a:t>
            </a:r>
            <a:r>
              <a:rPr lang="en-GB" sz="2400" dirty="0" smtClean="0">
                <a:solidFill>
                  <a:srgbClr val="0070C0"/>
                </a:solidFill>
              </a:rPr>
              <a:t>/ social narrative</a:t>
            </a:r>
          </a:p>
        </p:txBody>
      </p:sp>
    </p:spTree>
    <p:extLst>
      <p:ext uri="{BB962C8B-B14F-4D97-AF65-F5344CB8AC3E}">
        <p14:creationId xmlns:p14="http://schemas.microsoft.com/office/powerpoint/2010/main" val="411157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72" y="321686"/>
            <a:ext cx="558165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57575" y="314325"/>
            <a:ext cx="5562601" cy="629602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962473"/>
            <a:ext cx="4118500" cy="480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5250" y="1968950"/>
            <a:ext cx="4124325" cy="481965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85008" y="190005"/>
            <a:ext cx="2450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Collect data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3153" y="795656"/>
            <a:ext cx="1854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6600"/>
                </a:solidFill>
              </a:rPr>
              <a:t>Course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6600"/>
                </a:solidFill>
              </a:rPr>
              <a:t>Distance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FF6600"/>
                </a:solidFill>
              </a:rPr>
              <a:t>Speed</a:t>
            </a:r>
            <a:endParaRPr lang="en-GB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3" b="3425"/>
          <a:stretch/>
        </p:blipFill>
        <p:spPr bwMode="auto">
          <a:xfrm>
            <a:off x="229869" y="2966720"/>
            <a:ext cx="8561104" cy="3840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" name="Group 89"/>
          <p:cNvGrpSpPr/>
          <p:nvPr/>
        </p:nvGrpSpPr>
        <p:grpSpPr>
          <a:xfrm>
            <a:off x="375630" y="802900"/>
            <a:ext cx="4206240" cy="3799840"/>
            <a:chOff x="375630" y="529775"/>
            <a:chExt cx="4206240" cy="3799840"/>
          </a:xfrm>
        </p:grpSpPr>
        <p:sp>
          <p:nvSpPr>
            <p:cNvPr id="38" name="Block Arc 37"/>
            <p:cNvSpPr/>
            <p:nvPr/>
          </p:nvSpPr>
          <p:spPr>
            <a:xfrm>
              <a:off x="375630" y="529775"/>
              <a:ext cx="4206240" cy="3799840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" name="Block Arc 36"/>
            <p:cNvSpPr/>
            <p:nvPr/>
          </p:nvSpPr>
          <p:spPr>
            <a:xfrm>
              <a:off x="924044" y="1017455"/>
              <a:ext cx="3134586" cy="282448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Block Arc 34"/>
            <p:cNvSpPr/>
            <p:nvPr/>
          </p:nvSpPr>
          <p:spPr>
            <a:xfrm>
              <a:off x="1434697" y="1469575"/>
              <a:ext cx="2113280" cy="1920240"/>
            </a:xfrm>
            <a:prstGeom prst="block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1564350" y="21045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5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3068030" y="20436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10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992545" y="20436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7057788">
              <a:off x="518854" y="1733290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5h</a:t>
              </a:r>
              <a:endParaRPr lang="en-GB" b="1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9609508">
              <a:off x="1290199" y="789225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4</a:t>
              </a:r>
              <a:r>
                <a:rPr lang="en-GB" sz="2400" b="1" dirty="0" smtClean="0"/>
                <a:t>h</a:t>
              </a:r>
              <a:endParaRPr lang="en-GB" b="1" dirty="0"/>
            </a:p>
          </p:txBody>
        </p:sp>
        <p:sp>
          <p:nvSpPr>
            <p:cNvPr id="40" name="TextBox 39"/>
            <p:cNvSpPr txBox="1"/>
            <p:nvPr/>
          </p:nvSpPr>
          <p:spPr>
            <a:xfrm rot="2800752">
              <a:off x="3364059" y="929025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3</a:t>
              </a:r>
              <a:r>
                <a:rPr lang="en-GB" sz="2400" b="1" dirty="0" smtClean="0"/>
                <a:t>h</a:t>
              </a:r>
              <a:endParaRPr lang="en-GB" b="1" dirty="0"/>
            </a:p>
          </p:txBody>
        </p:sp>
        <p:sp>
          <p:nvSpPr>
            <p:cNvPr id="16" name="TextBox 15"/>
            <p:cNvSpPr txBox="1"/>
            <p:nvPr/>
          </p:nvSpPr>
          <p:spPr>
            <a:xfrm rot="5400000">
              <a:off x="3636990" y="20740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6</a:t>
              </a:r>
              <a:endParaRPr lang="en-GB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5758" y="2395575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FF0000"/>
                  </a:solidFill>
                </a:rPr>
                <a:t>mph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462" y="2405735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m</a:t>
              </a:r>
              <a:r>
                <a:rPr lang="en-GB" sz="1600" dirty="0" smtClean="0"/>
                <a:t>in/mile</a:t>
              </a:r>
              <a:endParaRPr lang="en-GB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4126420">
              <a:off x="3573396" y="1552096"/>
              <a:ext cx="1230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Marathon</a:t>
              </a:r>
              <a:endParaRPr lang="en-GB" sz="1400" b="1" dirty="0"/>
            </a:p>
            <a:p>
              <a:pPr algn="ctr"/>
              <a:r>
                <a:rPr lang="en-GB" b="1" dirty="0" smtClean="0"/>
                <a:t>time</a:t>
              </a:r>
              <a:endParaRPr lang="en-GB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8175571">
              <a:off x="1767955" y="17682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 rot="20318150">
              <a:off x="2111771" y="15547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607803">
              <a:off x="2557999" y="15693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3101310">
              <a:off x="2894500" y="17449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2147238">
              <a:off x="3021292" y="12169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26350" y="10633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19914448">
              <a:off x="1741134" y="11950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9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 rot="18453592">
              <a:off x="1313194" y="144254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7654880">
              <a:off x="1101054" y="17278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</a:t>
              </a:r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2048862">
            <a:off x="2311488" y="2126256"/>
            <a:ext cx="398622" cy="637201"/>
            <a:chOff x="6040232" y="1995633"/>
            <a:chExt cx="398622" cy="637201"/>
          </a:xfrm>
        </p:grpSpPr>
        <p:sp>
          <p:nvSpPr>
            <p:cNvPr id="19" name="Oval 18"/>
            <p:cNvSpPr/>
            <p:nvPr/>
          </p:nvSpPr>
          <p:spPr>
            <a:xfrm rot="213646">
              <a:off x="6270604" y="2471899"/>
              <a:ext cx="168250" cy="16093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Up Arrow 4"/>
            <p:cNvSpPr/>
            <p:nvPr/>
          </p:nvSpPr>
          <p:spPr>
            <a:xfrm rot="19342291" flipH="1">
              <a:off x="6040232" y="1995633"/>
              <a:ext cx="233476" cy="607516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0" name="Oval 79"/>
          <p:cNvSpPr/>
          <p:nvPr/>
        </p:nvSpPr>
        <p:spPr>
          <a:xfrm>
            <a:off x="2272488" y="4011749"/>
            <a:ext cx="476992" cy="4769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/>
          <p:cNvCxnSpPr>
            <a:stCxn id="80" idx="0"/>
          </p:cNvCxnSpPr>
          <p:nvPr/>
        </p:nvCxnSpPr>
        <p:spPr>
          <a:xfrm flipH="1" flipV="1">
            <a:off x="2509520" y="2875280"/>
            <a:ext cx="1464" cy="11364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09" y="416560"/>
            <a:ext cx="4154320" cy="2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85008" y="190005"/>
            <a:ext cx="279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Train for pace</a:t>
            </a:r>
            <a:endParaRPr lang="en-GB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967037"/>
            <a:ext cx="8559800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4684384" y="636650"/>
            <a:ext cx="4206240" cy="3799840"/>
            <a:chOff x="4246880" y="660400"/>
            <a:chExt cx="4206240" cy="3799840"/>
          </a:xfrm>
        </p:grpSpPr>
        <p:sp>
          <p:nvSpPr>
            <p:cNvPr id="52" name="Block Arc 51"/>
            <p:cNvSpPr/>
            <p:nvPr/>
          </p:nvSpPr>
          <p:spPr>
            <a:xfrm>
              <a:off x="4246880" y="660400"/>
              <a:ext cx="4206240" cy="3799840"/>
            </a:xfrm>
            <a:prstGeom prst="blockArc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Block Arc 52"/>
            <p:cNvSpPr/>
            <p:nvPr/>
          </p:nvSpPr>
          <p:spPr>
            <a:xfrm>
              <a:off x="4795294" y="1148080"/>
              <a:ext cx="3134586" cy="2824480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Block Arc 53"/>
            <p:cNvSpPr/>
            <p:nvPr/>
          </p:nvSpPr>
          <p:spPr>
            <a:xfrm>
              <a:off x="5305947" y="1600200"/>
              <a:ext cx="2113280" cy="1920240"/>
            </a:xfrm>
            <a:prstGeom prst="blockArc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16200000">
              <a:off x="5435600" y="2235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5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5400000">
              <a:off x="6939280" y="217424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10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6200000">
              <a:off x="4863795" y="217424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12</a:t>
              </a:r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7057788">
              <a:off x="4390104" y="1863915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 smtClean="0"/>
                <a:t>5h</a:t>
              </a:r>
              <a:endParaRPr lang="en-GB" b="1" dirty="0"/>
            </a:p>
          </p:txBody>
        </p:sp>
        <p:sp>
          <p:nvSpPr>
            <p:cNvPr id="59" name="TextBox 58"/>
            <p:cNvSpPr txBox="1"/>
            <p:nvPr/>
          </p:nvSpPr>
          <p:spPr>
            <a:xfrm rot="19609508">
              <a:off x="5161449" y="919850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4</a:t>
              </a:r>
              <a:r>
                <a:rPr lang="en-GB" sz="2400" b="1" dirty="0" smtClean="0"/>
                <a:t>h</a:t>
              </a:r>
              <a:endParaRPr lang="en-GB" b="1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800752">
              <a:off x="7235309" y="1059650"/>
              <a:ext cx="505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3</a:t>
              </a:r>
              <a:r>
                <a:rPr lang="en-GB" sz="2400" b="1" dirty="0" smtClean="0"/>
                <a:t>h</a:t>
              </a:r>
              <a:endParaRPr lang="en-GB" b="1" dirty="0"/>
            </a:p>
          </p:txBody>
        </p:sp>
        <p:sp>
          <p:nvSpPr>
            <p:cNvPr id="61" name="TextBox 60"/>
            <p:cNvSpPr txBox="1"/>
            <p:nvPr/>
          </p:nvSpPr>
          <p:spPr>
            <a:xfrm rot="5400000">
              <a:off x="7508240" y="2204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6</a:t>
              </a:r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07008" y="2526200"/>
              <a:ext cx="562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rgbClr val="FF0000"/>
                  </a:solidFill>
                </a:rPr>
                <a:t>mph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80712" y="2536360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m</a:t>
              </a:r>
              <a:r>
                <a:rPr lang="en-GB" sz="1600" dirty="0" smtClean="0"/>
                <a:t>in/mile</a:t>
              </a:r>
              <a:endParaRPr lang="en-GB" sz="16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4126420">
              <a:off x="7444646" y="1682721"/>
              <a:ext cx="12301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Marathon</a:t>
              </a:r>
              <a:endParaRPr lang="en-GB" sz="1400" b="1" dirty="0"/>
            </a:p>
            <a:p>
              <a:pPr algn="ctr"/>
              <a:r>
                <a:rPr lang="en-GB" b="1" dirty="0" smtClean="0"/>
                <a:t>time</a:t>
              </a:r>
              <a:endParaRPr lang="en-GB" sz="14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 rot="18175571">
              <a:off x="5639205" y="18989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20318150">
              <a:off x="5983021" y="16853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1607803">
              <a:off x="6429249" y="1699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3101310">
              <a:off x="6765750" y="1875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2147238">
              <a:off x="6892542" y="13476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197600" y="11940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8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914448">
              <a:off x="5612384" y="13256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9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rot="18453592">
              <a:off x="5184444" y="157317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10</a:t>
              </a:r>
              <a:endParaRPr lang="en-GB" dirty="0"/>
            </a:p>
          </p:txBody>
        </p:sp>
        <p:sp>
          <p:nvSpPr>
            <p:cNvPr id="73" name="TextBox 72"/>
            <p:cNvSpPr txBox="1"/>
            <p:nvPr/>
          </p:nvSpPr>
          <p:spPr>
            <a:xfrm rot="17654880">
              <a:off x="4972304" y="18584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</a:t>
              </a:r>
              <a:endParaRPr lang="en-GB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040232" y="1995633"/>
              <a:ext cx="398622" cy="637201"/>
              <a:chOff x="6040232" y="1995633"/>
              <a:chExt cx="398622" cy="637201"/>
            </a:xfrm>
          </p:grpSpPr>
          <p:sp>
            <p:nvSpPr>
              <p:cNvPr id="75" name="Oval 74"/>
              <p:cNvSpPr/>
              <p:nvPr/>
            </p:nvSpPr>
            <p:spPr>
              <a:xfrm rot="213646">
                <a:off x="6270604" y="2471899"/>
                <a:ext cx="168250" cy="16093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Up Arrow 75"/>
              <p:cNvSpPr/>
              <p:nvPr/>
            </p:nvSpPr>
            <p:spPr>
              <a:xfrm rot="19342291" flipH="1">
                <a:off x="6040232" y="1995633"/>
                <a:ext cx="233476" cy="607516"/>
              </a:xfrm>
              <a:prstGeom prst="up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79" name="Straight Connector 78"/>
          <p:cNvCxnSpPr>
            <a:stCxn id="88" idx="0"/>
          </p:cNvCxnSpPr>
          <p:nvPr/>
        </p:nvCxnSpPr>
        <p:spPr>
          <a:xfrm flipV="1">
            <a:off x="5366128" y="2743200"/>
            <a:ext cx="1339472" cy="13128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127632" y="4056074"/>
            <a:ext cx="476992" cy="4769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94" y="764361"/>
            <a:ext cx="3700463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85008" y="190005"/>
            <a:ext cx="2871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Build distance</a:t>
            </a:r>
            <a:endParaRPr lang="en-GB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130" y="654904"/>
            <a:ext cx="2155190" cy="473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>
            <a:stCxn id="16" idx="3"/>
          </p:cNvCxnSpPr>
          <p:nvPr/>
        </p:nvCxnSpPr>
        <p:spPr>
          <a:xfrm flipV="1">
            <a:off x="1946141" y="2875280"/>
            <a:ext cx="1447299" cy="593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4048" y="98565"/>
            <a:ext cx="360791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Collect other data</a:t>
            </a:r>
          </a:p>
          <a:p>
            <a:pPr>
              <a:spcBef>
                <a:spcPts val="600"/>
              </a:spcBef>
            </a:pPr>
            <a:r>
              <a:rPr lang="en-GB" sz="3600" b="1" dirty="0" smtClean="0">
                <a:solidFill>
                  <a:srgbClr val="0070C0"/>
                </a:solidFill>
              </a:rPr>
              <a:t>Biometrics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70" y="1179513"/>
            <a:ext cx="20955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6" y="5349241"/>
            <a:ext cx="1396999" cy="139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170" y="1935480"/>
            <a:ext cx="580390" cy="58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40" y="623393"/>
            <a:ext cx="955040" cy="115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5120" y="1452880"/>
            <a:ext cx="1534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Height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183cm (6’0”)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08320" y="5476240"/>
            <a:ext cx="2713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Weight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69.7±0.5 kg (10 </a:t>
            </a:r>
            <a:r>
              <a:rPr lang="en-GB" sz="2000" dirty="0" err="1" smtClean="0">
                <a:solidFill>
                  <a:srgbClr val="0070C0"/>
                </a:solidFill>
              </a:rPr>
              <a:t>st</a:t>
            </a:r>
            <a:r>
              <a:rPr lang="en-GB" sz="2000" dirty="0" smtClean="0">
                <a:solidFill>
                  <a:srgbClr val="0070C0"/>
                </a:solidFill>
              </a:rPr>
              <a:t> 10lbs)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8320" y="497840"/>
            <a:ext cx="3391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Sleep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6h 36min ± 0h 37min per night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8640" y="2895600"/>
            <a:ext cx="1562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Resting pulse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60±3 </a:t>
            </a:r>
            <a:r>
              <a:rPr lang="en-GB" sz="2000" dirty="0" err="1" smtClean="0">
                <a:solidFill>
                  <a:srgbClr val="0070C0"/>
                </a:solidFill>
              </a:rPr>
              <a:t>bpm</a:t>
            </a:r>
            <a:endParaRPr lang="en-GB" sz="2000" dirty="0" smtClean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8320" y="4074160"/>
            <a:ext cx="2516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VO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 Max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47.50±0.70 ml/kg/min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5120" y="2580640"/>
            <a:ext cx="1621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Right forearm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26.0±0.0 cm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120" y="3586480"/>
            <a:ext cx="1404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Waist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81.2±0.5cm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5120" y="4592320"/>
            <a:ext cx="1404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Hips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92.0±0.0cm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98160" y="1686560"/>
            <a:ext cx="1779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Reaction speed</a:t>
            </a:r>
          </a:p>
          <a:p>
            <a:r>
              <a:rPr lang="en-GB" sz="2000" dirty="0" smtClean="0">
                <a:solidFill>
                  <a:srgbClr val="0070C0"/>
                </a:solidFill>
              </a:rPr>
              <a:t>205±19ms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732781" y="3017520"/>
            <a:ext cx="2168659" cy="9838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1"/>
          </p:cNvCxnSpPr>
          <p:nvPr/>
        </p:nvCxnSpPr>
        <p:spPr>
          <a:xfrm>
            <a:off x="4500880" y="5557520"/>
            <a:ext cx="1107440" cy="272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1"/>
          </p:cNvCxnSpPr>
          <p:nvPr/>
        </p:nvCxnSpPr>
        <p:spPr>
          <a:xfrm>
            <a:off x="4572000" y="2245360"/>
            <a:ext cx="1056640" cy="10041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5" idx="1"/>
          </p:cNvCxnSpPr>
          <p:nvPr/>
        </p:nvCxnSpPr>
        <p:spPr>
          <a:xfrm>
            <a:off x="4622800" y="2286000"/>
            <a:ext cx="985520" cy="21421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8" idx="3"/>
          </p:cNvCxnSpPr>
          <p:nvPr/>
        </p:nvCxnSpPr>
        <p:spPr>
          <a:xfrm flipV="1">
            <a:off x="1729672" y="3322320"/>
            <a:ext cx="2151448" cy="1623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2598" y="2492216"/>
            <a:ext cx="4492627" cy="143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Connector 29"/>
          <p:cNvCxnSpPr>
            <a:endCxn id="12" idx="1"/>
          </p:cNvCxnSpPr>
          <p:nvPr/>
        </p:nvCxnSpPr>
        <p:spPr>
          <a:xfrm flipV="1">
            <a:off x="4643120" y="851783"/>
            <a:ext cx="965200" cy="2454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9" idx="1"/>
          </p:cNvCxnSpPr>
          <p:nvPr/>
        </p:nvCxnSpPr>
        <p:spPr>
          <a:xfrm>
            <a:off x="4632960" y="1117600"/>
            <a:ext cx="965200" cy="9229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7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1" y="883920"/>
            <a:ext cx="5698706" cy="405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68" y="2011226"/>
            <a:ext cx="829718" cy="142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77038" y="4866462"/>
            <a:ext cx="368132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Oral Glucose Tolerance Test</a:t>
            </a:r>
            <a:endParaRPr lang="en-GB" dirty="0" smtClean="0"/>
          </a:p>
          <a:p>
            <a:r>
              <a:rPr lang="en-GB" dirty="0" smtClean="0"/>
              <a:t>Test date: 3</a:t>
            </a:r>
            <a:r>
              <a:rPr lang="en-GB" baseline="30000" dirty="0"/>
              <a:t> </a:t>
            </a:r>
            <a:r>
              <a:rPr lang="en-GB" dirty="0" smtClean="0"/>
              <a:t>August 2012</a:t>
            </a:r>
          </a:p>
          <a:p>
            <a:r>
              <a:rPr lang="en-GB" dirty="0" smtClean="0"/>
              <a:t>Challenge: </a:t>
            </a:r>
            <a:r>
              <a:rPr lang="en-GB" dirty="0" err="1" smtClean="0"/>
              <a:t>Lucozade</a:t>
            </a:r>
            <a:r>
              <a:rPr lang="en-GB" dirty="0" smtClean="0"/>
              <a:t> original (410ml)</a:t>
            </a:r>
          </a:p>
          <a:p>
            <a:r>
              <a:rPr lang="en-GB" dirty="0" smtClean="0"/>
              <a:t>Sample: Capillary blood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35" y="4751954"/>
            <a:ext cx="489642" cy="157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 flipV="1">
            <a:off x="2640040" y="4463922"/>
            <a:ext cx="288032" cy="288032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85008" y="190005"/>
            <a:ext cx="702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What </a:t>
            </a:r>
            <a:r>
              <a:rPr lang="en-GB" sz="3600" b="1" dirty="0" smtClean="0">
                <a:solidFill>
                  <a:srgbClr val="0070C0"/>
                </a:solidFill>
              </a:rPr>
              <a:t>am</a:t>
            </a:r>
            <a:r>
              <a:rPr lang="en-GB" sz="3600" b="1" dirty="0" smtClean="0">
                <a:solidFill>
                  <a:srgbClr val="0070C0"/>
                </a:solidFill>
              </a:rPr>
              <a:t> </a:t>
            </a:r>
            <a:r>
              <a:rPr lang="en-GB" sz="3600" b="1" dirty="0" smtClean="0">
                <a:solidFill>
                  <a:srgbClr val="0070C0"/>
                </a:solidFill>
              </a:rPr>
              <a:t>I </a:t>
            </a:r>
            <a:r>
              <a:rPr lang="en-GB" sz="3600" b="1" dirty="0" smtClean="0">
                <a:solidFill>
                  <a:srgbClr val="0070C0"/>
                </a:solidFill>
              </a:rPr>
              <a:t>feeling </a:t>
            </a:r>
            <a:r>
              <a:rPr lang="en-GB" sz="3600" b="1" dirty="0" smtClean="0">
                <a:solidFill>
                  <a:srgbClr val="0070C0"/>
                </a:solidFill>
              </a:rPr>
              <a:t>when I feel tired?</a:t>
            </a:r>
            <a:endParaRPr lang="en-GB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" y="857070"/>
            <a:ext cx="271621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857070"/>
            <a:ext cx="271621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540" y="857070"/>
            <a:ext cx="2716213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9" y="4160975"/>
            <a:ext cx="8913685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904240" y="3246575"/>
            <a:ext cx="975360" cy="1188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926080" y="3287215"/>
            <a:ext cx="1493520" cy="1127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998720" y="3378655"/>
            <a:ext cx="1910080" cy="10058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71924"/>
            <a:ext cx="279749" cy="38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0" y="4471924"/>
            <a:ext cx="279749" cy="38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4471924"/>
            <a:ext cx="279749" cy="38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0008" y="190005"/>
            <a:ext cx="755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Plenty of blood sugar at half marathon</a:t>
            </a:r>
            <a:endParaRPr lang="en-GB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4990" y="4018280"/>
            <a:ext cx="8574690" cy="2308850"/>
            <a:chOff x="294990" y="4018280"/>
            <a:chExt cx="8574690" cy="2308850"/>
          </a:xfrm>
        </p:grpSpPr>
        <p:sp>
          <p:nvSpPr>
            <p:cNvPr id="130" name="milestoneshape"/>
            <p:cNvSpPr/>
            <p:nvPr/>
          </p:nvSpPr>
          <p:spPr>
            <a:xfrm rot="16200000">
              <a:off x="2528061" y="4732020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milestoneshape"/>
            <p:cNvCxnSpPr/>
            <p:nvPr/>
          </p:nvCxnSpPr>
          <p:spPr>
            <a:xfrm>
              <a:off x="2528061" y="4732020"/>
              <a:ext cx="0" cy="698500"/>
            </a:xfrm>
            <a:prstGeom prst="line">
              <a:avLst/>
            </a:prstGeom>
            <a:ln w="15875">
              <a:solidFill>
                <a:schemeClr val="dk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milestoneshape"/>
            <p:cNvSpPr/>
            <p:nvPr/>
          </p:nvSpPr>
          <p:spPr>
            <a:xfrm rot="16200000">
              <a:off x="3094465" y="4224020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6" name="milestoneshape"/>
            <p:cNvCxnSpPr/>
            <p:nvPr/>
          </p:nvCxnSpPr>
          <p:spPr>
            <a:xfrm>
              <a:off x="3094465" y="4224020"/>
              <a:ext cx="0" cy="1206500"/>
            </a:xfrm>
            <a:prstGeom prst="line">
              <a:avLst/>
            </a:prstGeom>
            <a:ln w="15875">
              <a:solidFill>
                <a:schemeClr val="dk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milestoneshape"/>
            <p:cNvSpPr/>
            <p:nvPr/>
          </p:nvSpPr>
          <p:spPr>
            <a:xfrm rot="16200000">
              <a:off x="3681099" y="4732020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milestoneshape"/>
            <p:cNvCxnSpPr/>
            <p:nvPr/>
          </p:nvCxnSpPr>
          <p:spPr>
            <a:xfrm>
              <a:off x="3681099" y="4732020"/>
              <a:ext cx="0" cy="698500"/>
            </a:xfrm>
            <a:prstGeom prst="line">
              <a:avLst/>
            </a:prstGeom>
            <a:ln w="15875">
              <a:solidFill>
                <a:schemeClr val="dk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milestoneshape"/>
            <p:cNvSpPr/>
            <p:nvPr/>
          </p:nvSpPr>
          <p:spPr>
            <a:xfrm rot="16200000">
              <a:off x="4368876" y="4224020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milestoneshape"/>
            <p:cNvCxnSpPr/>
            <p:nvPr/>
          </p:nvCxnSpPr>
          <p:spPr>
            <a:xfrm>
              <a:off x="4368876" y="4224020"/>
              <a:ext cx="0" cy="1206500"/>
            </a:xfrm>
            <a:prstGeom prst="line">
              <a:avLst/>
            </a:prstGeom>
            <a:ln w="15875">
              <a:solidFill>
                <a:schemeClr val="dk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milestoneshape"/>
            <p:cNvSpPr/>
            <p:nvPr/>
          </p:nvSpPr>
          <p:spPr>
            <a:xfrm rot="16200000">
              <a:off x="4935281" y="4732020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1" name="milestoneshape"/>
            <p:cNvCxnSpPr/>
            <p:nvPr/>
          </p:nvCxnSpPr>
          <p:spPr>
            <a:xfrm>
              <a:off x="4935281" y="4732020"/>
              <a:ext cx="0" cy="698500"/>
            </a:xfrm>
            <a:prstGeom prst="line">
              <a:avLst/>
            </a:prstGeom>
            <a:ln w="15875">
              <a:solidFill>
                <a:schemeClr val="dk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milestoneshape"/>
            <p:cNvSpPr/>
            <p:nvPr/>
          </p:nvSpPr>
          <p:spPr>
            <a:xfrm rot="16200000">
              <a:off x="5501686" y="4224020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6" name="milestoneshape"/>
            <p:cNvCxnSpPr/>
            <p:nvPr/>
          </p:nvCxnSpPr>
          <p:spPr>
            <a:xfrm>
              <a:off x="5501686" y="4224020"/>
              <a:ext cx="0" cy="1206500"/>
            </a:xfrm>
            <a:prstGeom prst="line">
              <a:avLst/>
            </a:prstGeom>
            <a:ln w="15875">
              <a:solidFill>
                <a:schemeClr val="dk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milestoneshape"/>
            <p:cNvSpPr/>
            <p:nvPr/>
          </p:nvSpPr>
          <p:spPr>
            <a:xfrm rot="16200000">
              <a:off x="6209692" y="4732020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" name="milestoneshape"/>
            <p:cNvCxnSpPr/>
            <p:nvPr/>
          </p:nvCxnSpPr>
          <p:spPr>
            <a:xfrm>
              <a:off x="6209692" y="4732020"/>
              <a:ext cx="0" cy="698500"/>
            </a:xfrm>
            <a:prstGeom prst="line">
              <a:avLst/>
            </a:prstGeom>
            <a:ln w="15875">
              <a:solidFill>
                <a:schemeClr val="dk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ilestoneshape"/>
            <p:cNvSpPr/>
            <p:nvPr/>
          </p:nvSpPr>
          <p:spPr>
            <a:xfrm rot="16200000">
              <a:off x="6776097" y="4297680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6" name="milestoneshape"/>
            <p:cNvCxnSpPr/>
            <p:nvPr/>
          </p:nvCxnSpPr>
          <p:spPr>
            <a:xfrm>
              <a:off x="6776097" y="4297680"/>
              <a:ext cx="0" cy="1132840"/>
            </a:xfrm>
            <a:prstGeom prst="line">
              <a:avLst/>
            </a:prstGeom>
            <a:ln w="15875">
              <a:solidFill>
                <a:schemeClr val="dk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milestoneshape"/>
            <p:cNvSpPr/>
            <p:nvPr/>
          </p:nvSpPr>
          <p:spPr>
            <a:xfrm rot="16200000">
              <a:off x="7200900" y="4805680"/>
              <a:ext cx="190500" cy="190500"/>
            </a:xfrm>
            <a:prstGeom prst="flowChartMerge">
              <a:avLst/>
            </a:prstGeom>
            <a:solidFill>
              <a:srgbClr val="0072BC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milestoneshape"/>
            <p:cNvCxnSpPr/>
            <p:nvPr/>
          </p:nvCxnSpPr>
          <p:spPr>
            <a:xfrm>
              <a:off x="7200900" y="4805680"/>
              <a:ext cx="0" cy="624840"/>
            </a:xfrm>
            <a:prstGeom prst="line">
              <a:avLst/>
            </a:prstGeom>
            <a:ln w="15875">
              <a:solidFill>
                <a:schemeClr val="dk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gshape"/>
            <p:cNvSpPr/>
            <p:nvPr/>
          </p:nvSpPr>
          <p:spPr>
            <a:xfrm>
              <a:off x="929990" y="5430520"/>
              <a:ext cx="6756400" cy="508000"/>
            </a:xfrm>
            <a:prstGeom prst="roundRect">
              <a:avLst>
                <a:gd name="adj" fmla="val 10000000"/>
              </a:avLst>
            </a:prstGeom>
            <a:gradFill flip="none" rotWithShape="1">
              <a:gsLst>
                <a:gs pos="0">
                  <a:srgbClr val="737373"/>
                </a:gs>
                <a:gs pos="100000">
                  <a:srgbClr val="7F7F7F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pgshape"/>
            <p:cNvSpPr txBox="1"/>
            <p:nvPr>
              <p:custDataLst>
                <p:tags r:id="rId2"/>
              </p:custDataLst>
            </p:nvPr>
          </p:nvSpPr>
          <p:spPr>
            <a:xfrm>
              <a:off x="294990" y="5430520"/>
              <a:ext cx="635000" cy="461665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srgbClr val="808080"/>
                  </a:solidFill>
                  <a:latin typeface="Calibri"/>
                </a:rPr>
                <a:t>' 13</a:t>
              </a:r>
              <a:endParaRPr lang="en-GB" sz="2400" b="1">
                <a:solidFill>
                  <a:srgbClr val="808080"/>
                </a:solidFill>
                <a:latin typeface="Calibri"/>
              </a:endParaRPr>
            </a:p>
          </p:txBody>
        </p:sp>
        <p:sp>
          <p:nvSpPr>
            <p:cNvPr id="64" name="pgshape"/>
            <p:cNvSpPr txBox="1"/>
            <p:nvPr>
              <p:custDataLst>
                <p:tags r:id="rId3"/>
              </p:custDataLst>
            </p:nvPr>
          </p:nvSpPr>
          <p:spPr>
            <a:xfrm>
              <a:off x="929990" y="5430520"/>
              <a:ext cx="614218" cy="50800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latin typeface="Calibri"/>
                </a:rPr>
                <a:t>Aug
2013</a:t>
              </a:r>
              <a:endParaRPr lang="en-GB" sz="140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65" name="pgshape"/>
            <p:cNvCxnSpPr/>
            <p:nvPr/>
          </p:nvCxnSpPr>
          <p:spPr>
            <a:xfrm>
              <a:off x="1557081" y="5582920"/>
              <a:ext cx="0" cy="203200"/>
            </a:xfrm>
            <a:prstGeom prst="line">
              <a:avLst/>
            </a:prstGeom>
            <a:ln w="127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pgshape"/>
            <p:cNvSpPr txBox="1"/>
            <p:nvPr>
              <p:custDataLst>
                <p:tags r:id="rId4"/>
              </p:custDataLst>
            </p:nvPr>
          </p:nvSpPr>
          <p:spPr>
            <a:xfrm>
              <a:off x="1557081" y="5430520"/>
              <a:ext cx="614218" cy="50800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latin typeface="Calibri"/>
                </a:rPr>
                <a:t>Sep</a:t>
              </a:r>
              <a:endParaRPr lang="en-GB" sz="140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67" name="pgshape"/>
            <p:cNvCxnSpPr/>
            <p:nvPr/>
          </p:nvCxnSpPr>
          <p:spPr>
            <a:xfrm>
              <a:off x="2163943" y="5582920"/>
              <a:ext cx="0" cy="203200"/>
            </a:xfrm>
            <a:prstGeom prst="line">
              <a:avLst/>
            </a:prstGeom>
            <a:ln w="127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pgshape"/>
            <p:cNvSpPr txBox="1"/>
            <p:nvPr>
              <p:custDataLst>
                <p:tags r:id="rId5"/>
              </p:custDataLst>
            </p:nvPr>
          </p:nvSpPr>
          <p:spPr>
            <a:xfrm>
              <a:off x="2163943" y="5430520"/>
              <a:ext cx="614218" cy="50800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latin typeface="Calibri"/>
                </a:rPr>
                <a:t>Oct</a:t>
              </a:r>
              <a:endParaRPr lang="en-GB" sz="140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69" name="pgshape"/>
            <p:cNvCxnSpPr/>
            <p:nvPr/>
          </p:nvCxnSpPr>
          <p:spPr>
            <a:xfrm>
              <a:off x="2791034" y="5582920"/>
              <a:ext cx="0" cy="203200"/>
            </a:xfrm>
            <a:prstGeom prst="line">
              <a:avLst/>
            </a:prstGeom>
            <a:ln w="127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pgshape"/>
            <p:cNvSpPr txBox="1"/>
            <p:nvPr>
              <p:custDataLst>
                <p:tags r:id="rId6"/>
              </p:custDataLst>
            </p:nvPr>
          </p:nvSpPr>
          <p:spPr>
            <a:xfrm>
              <a:off x="2791034" y="5430520"/>
              <a:ext cx="614218" cy="50800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latin typeface="Calibri"/>
                </a:rPr>
                <a:t>Nov</a:t>
              </a:r>
              <a:endParaRPr lang="en-GB" sz="140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71" name="pgshape"/>
            <p:cNvCxnSpPr/>
            <p:nvPr/>
          </p:nvCxnSpPr>
          <p:spPr>
            <a:xfrm>
              <a:off x="3397896" y="5582920"/>
              <a:ext cx="0" cy="203200"/>
            </a:xfrm>
            <a:prstGeom prst="line">
              <a:avLst/>
            </a:prstGeom>
            <a:ln w="127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pgshape"/>
            <p:cNvSpPr txBox="1"/>
            <p:nvPr>
              <p:custDataLst>
                <p:tags r:id="rId7"/>
              </p:custDataLst>
            </p:nvPr>
          </p:nvSpPr>
          <p:spPr>
            <a:xfrm>
              <a:off x="3397896" y="5430520"/>
              <a:ext cx="614218" cy="50800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latin typeface="Calibri"/>
                </a:rPr>
                <a:t>Dec</a:t>
              </a:r>
              <a:endParaRPr lang="en-GB" sz="140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73" name="pgshape"/>
            <p:cNvCxnSpPr/>
            <p:nvPr/>
          </p:nvCxnSpPr>
          <p:spPr>
            <a:xfrm>
              <a:off x="4024988" y="5582920"/>
              <a:ext cx="0" cy="203200"/>
            </a:xfrm>
            <a:prstGeom prst="line">
              <a:avLst/>
            </a:prstGeom>
            <a:ln w="127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pgshape"/>
            <p:cNvSpPr txBox="1"/>
            <p:nvPr>
              <p:custDataLst>
                <p:tags r:id="rId8"/>
              </p:custDataLst>
            </p:nvPr>
          </p:nvSpPr>
          <p:spPr>
            <a:xfrm>
              <a:off x="4024988" y="5430520"/>
              <a:ext cx="614218" cy="50800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latin typeface="Calibri"/>
                </a:rPr>
                <a:t>Jan
2014</a:t>
              </a:r>
              <a:endParaRPr lang="en-GB" sz="140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75" name="pgshape"/>
            <p:cNvCxnSpPr/>
            <p:nvPr/>
          </p:nvCxnSpPr>
          <p:spPr>
            <a:xfrm>
              <a:off x="4652079" y="5582920"/>
              <a:ext cx="0" cy="203200"/>
            </a:xfrm>
            <a:prstGeom prst="line">
              <a:avLst/>
            </a:prstGeom>
            <a:ln w="127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pgshape"/>
            <p:cNvSpPr txBox="1"/>
            <p:nvPr>
              <p:custDataLst>
                <p:tags r:id="rId9"/>
              </p:custDataLst>
            </p:nvPr>
          </p:nvSpPr>
          <p:spPr>
            <a:xfrm>
              <a:off x="4652079" y="5430520"/>
              <a:ext cx="614218" cy="50800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latin typeface="Calibri"/>
                </a:rPr>
                <a:t>Feb</a:t>
              </a:r>
              <a:endParaRPr lang="en-GB" sz="140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77" name="pgshape"/>
            <p:cNvCxnSpPr/>
            <p:nvPr/>
          </p:nvCxnSpPr>
          <p:spPr>
            <a:xfrm>
              <a:off x="5218484" y="5582920"/>
              <a:ext cx="0" cy="203200"/>
            </a:xfrm>
            <a:prstGeom prst="line">
              <a:avLst/>
            </a:prstGeom>
            <a:ln w="127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pgshape"/>
            <p:cNvSpPr txBox="1"/>
            <p:nvPr>
              <p:custDataLst>
                <p:tags r:id="rId10"/>
              </p:custDataLst>
            </p:nvPr>
          </p:nvSpPr>
          <p:spPr>
            <a:xfrm>
              <a:off x="5218484" y="5430520"/>
              <a:ext cx="614218" cy="50800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latin typeface="Calibri"/>
                </a:rPr>
                <a:t>Mar</a:t>
              </a:r>
              <a:endParaRPr lang="en-GB" sz="140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79" name="pgshape"/>
            <p:cNvCxnSpPr/>
            <p:nvPr/>
          </p:nvCxnSpPr>
          <p:spPr>
            <a:xfrm>
              <a:off x="5845575" y="5582920"/>
              <a:ext cx="0" cy="203200"/>
            </a:xfrm>
            <a:prstGeom prst="line">
              <a:avLst/>
            </a:prstGeom>
            <a:ln w="127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pgshape"/>
            <p:cNvSpPr txBox="1"/>
            <p:nvPr>
              <p:custDataLst>
                <p:tags r:id="rId11"/>
              </p:custDataLst>
            </p:nvPr>
          </p:nvSpPr>
          <p:spPr>
            <a:xfrm>
              <a:off x="5845575" y="5430520"/>
              <a:ext cx="614218" cy="50800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latin typeface="Calibri"/>
                </a:rPr>
                <a:t>Apr</a:t>
              </a:r>
              <a:endParaRPr lang="en-GB" sz="140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81" name="pgshape"/>
            <p:cNvCxnSpPr/>
            <p:nvPr/>
          </p:nvCxnSpPr>
          <p:spPr>
            <a:xfrm>
              <a:off x="6452437" y="5582920"/>
              <a:ext cx="0" cy="203200"/>
            </a:xfrm>
            <a:prstGeom prst="line">
              <a:avLst/>
            </a:prstGeom>
            <a:ln w="127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pgshape"/>
            <p:cNvSpPr txBox="1"/>
            <p:nvPr>
              <p:custDataLst>
                <p:tags r:id="rId12"/>
              </p:custDataLst>
            </p:nvPr>
          </p:nvSpPr>
          <p:spPr>
            <a:xfrm>
              <a:off x="6452437" y="5430520"/>
              <a:ext cx="614218" cy="50800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latin typeface="Calibri"/>
                </a:rPr>
                <a:t>May</a:t>
              </a:r>
              <a:endParaRPr lang="en-GB" sz="1400">
                <a:solidFill>
                  <a:srgbClr val="FFFFFF"/>
                </a:solidFill>
                <a:latin typeface="Calibri"/>
              </a:endParaRPr>
            </a:p>
          </p:txBody>
        </p:sp>
        <p:cxnSp>
          <p:nvCxnSpPr>
            <p:cNvPr id="83" name="pgshape"/>
            <p:cNvCxnSpPr/>
            <p:nvPr/>
          </p:nvCxnSpPr>
          <p:spPr>
            <a:xfrm>
              <a:off x="7079529" y="5582920"/>
              <a:ext cx="0" cy="203200"/>
            </a:xfrm>
            <a:prstGeom prst="line">
              <a:avLst/>
            </a:prstGeom>
            <a:ln w="12700">
              <a:solidFill>
                <a:schemeClr val="l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pgshape"/>
            <p:cNvSpPr txBox="1"/>
            <p:nvPr>
              <p:custDataLst>
                <p:tags r:id="rId13"/>
              </p:custDataLst>
            </p:nvPr>
          </p:nvSpPr>
          <p:spPr>
            <a:xfrm>
              <a:off x="7079529" y="5430520"/>
              <a:ext cx="614218" cy="508000"/>
            </a:xfrm>
            <a:prstGeom prst="rect">
              <a:avLst/>
            </a:prstGeom>
            <a:noFill/>
          </p:spPr>
          <p:txBody>
            <a:bodyPr vert="horz" wrap="square" rtlCol="0" anchor="ctr" anchorCtr="1">
              <a:noAutofit/>
            </a:bodyPr>
            <a:lstStyle/>
            <a:p>
              <a:r>
                <a:rPr lang="en-GB" sz="1400" smtClean="0">
                  <a:solidFill>
                    <a:srgbClr val="FFFFFF"/>
                  </a:solidFill>
                  <a:latin typeface="Calibri"/>
                </a:rPr>
                <a:t>Jun</a:t>
              </a:r>
              <a:endParaRPr lang="en-GB" sz="1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85" name="pgshape"/>
            <p:cNvSpPr txBox="1"/>
            <p:nvPr>
              <p:custDataLst>
                <p:tags r:id="rId14"/>
              </p:custDataLst>
            </p:nvPr>
          </p:nvSpPr>
          <p:spPr>
            <a:xfrm>
              <a:off x="7749890" y="5430520"/>
              <a:ext cx="635000" cy="461665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srgbClr val="808080"/>
                  </a:solidFill>
                  <a:latin typeface="Calibri"/>
                </a:rPr>
                <a:t>' 14</a:t>
              </a:r>
              <a:endParaRPr lang="en-GB" sz="2400" b="1">
                <a:solidFill>
                  <a:srgbClr val="808080"/>
                </a:solidFill>
                <a:latin typeface="Calibri"/>
              </a:endParaRPr>
            </a:p>
          </p:txBody>
        </p:sp>
        <p:sp>
          <p:nvSpPr>
            <p:cNvPr id="86" name="pgshape"/>
            <p:cNvSpPr/>
            <p:nvPr>
              <p:custDataLst>
                <p:tags r:id="rId15"/>
              </p:custDataLst>
            </p:nvPr>
          </p:nvSpPr>
          <p:spPr>
            <a:xfrm>
              <a:off x="929990" y="5430520"/>
              <a:ext cx="424804" cy="508000"/>
            </a:xfrm>
            <a:prstGeom prst="roundRect">
              <a:avLst>
                <a:gd name="adj" fmla="val 10000000"/>
              </a:avLst>
            </a:prstGeom>
            <a:solidFill>
              <a:srgbClr val="FF0000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>
                <a:rot lat="0" lon="0" rev="0"/>
              </a:lightRig>
            </a:scene3d>
            <a:sp3d>
              <a:bevelT w="12700" h="139700"/>
            </a:sp3d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pgshape"/>
            <p:cNvSpPr/>
            <p:nvPr/>
          </p:nvSpPr>
          <p:spPr>
            <a:xfrm>
              <a:off x="1291294" y="5938520"/>
              <a:ext cx="127000" cy="1397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pgshape"/>
            <p:cNvSpPr txBox="1"/>
            <p:nvPr>
              <p:custDataLst>
                <p:tags r:id="rId16"/>
              </p:custDataLst>
            </p:nvPr>
          </p:nvSpPr>
          <p:spPr>
            <a:xfrm>
              <a:off x="1037294" y="6065520"/>
              <a:ext cx="635000" cy="261610"/>
            </a:xfrm>
            <a:prstGeom prst="rect">
              <a:avLst/>
            </a:prstGeom>
            <a:noFill/>
          </p:spPr>
          <p:txBody>
            <a:bodyPr vert="horz" rtlCol="0" anchor="ctr" anchorCtr="1">
              <a:spAutoFit/>
            </a:bodyPr>
            <a:lstStyle/>
            <a:p>
              <a:r>
                <a:rPr lang="en-GB" sz="1100" smtClean="0">
                  <a:latin typeface="Calibri"/>
                </a:rPr>
                <a:t>Today</a:t>
              </a:r>
              <a:endParaRPr lang="en-GB" sz="1100">
                <a:latin typeface="Calibri"/>
              </a:endParaRPr>
            </a:p>
          </p:txBody>
        </p:sp>
        <p:sp>
          <p:nvSpPr>
            <p:cNvPr id="92" name="milestoneshape"/>
            <p:cNvSpPr txBox="1"/>
            <p:nvPr>
              <p:custDataLst>
                <p:tags r:id="rId17"/>
              </p:custDataLst>
            </p:nvPr>
          </p:nvSpPr>
          <p:spPr>
            <a:xfrm>
              <a:off x="7205980" y="4485640"/>
              <a:ext cx="1663700" cy="340360"/>
            </a:xfrm>
            <a:prstGeom prst="rect">
              <a:avLst/>
            </a:prstGeom>
            <a:noFill/>
          </p:spPr>
          <p:txBody>
            <a:bodyPr vert="horz" wrap="square" rtlCol="0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GB" sz="1000" b="1" dirty="0" smtClean="0">
                  <a:solidFill>
                    <a:schemeClr val="dk1"/>
                  </a:solidFill>
                  <a:latin typeface="Calibri"/>
                </a:rPr>
                <a:t>Dartmoor Discovery </a:t>
              </a:r>
              <a:r>
                <a:rPr lang="en-GB" sz="1000" b="1" dirty="0" err="1" smtClean="0">
                  <a:solidFill>
                    <a:schemeClr val="dk1"/>
                  </a:solidFill>
                  <a:latin typeface="Calibri"/>
                </a:rPr>
                <a:t>Ultramarathon</a:t>
              </a:r>
              <a:r>
                <a:rPr lang="en-GB" sz="1000" b="1" dirty="0" smtClean="0">
                  <a:solidFill>
                    <a:schemeClr val="dk1"/>
                  </a:solidFill>
                  <a:latin typeface="Calibri"/>
                </a:rPr>
                <a:t> (32 miles)</a:t>
              </a:r>
              <a:endParaRPr lang="en-GB" sz="1000" b="1" dirty="0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7" name="milestoneshape"/>
            <p:cNvSpPr txBox="1"/>
            <p:nvPr>
              <p:custDataLst>
                <p:tags r:id="rId18"/>
              </p:custDataLst>
            </p:nvPr>
          </p:nvSpPr>
          <p:spPr>
            <a:xfrm>
              <a:off x="6760857" y="4018280"/>
              <a:ext cx="1968500" cy="246221"/>
            </a:xfrm>
            <a:prstGeom prst="rect">
              <a:avLst/>
            </a:prstGeom>
            <a:noFill/>
          </p:spPr>
          <p:txBody>
            <a:bodyPr vert="horz" wrap="square" rtlCol="0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GB" sz="1000" b="1" smtClean="0">
                  <a:solidFill>
                    <a:schemeClr val="dk1"/>
                  </a:solidFill>
                  <a:latin typeface="Calibri"/>
                </a:rPr>
                <a:t>20 miles</a:t>
              </a:r>
              <a:endParaRPr lang="en-GB" sz="1000" b="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2" name="milestoneshape"/>
            <p:cNvSpPr txBox="1"/>
            <p:nvPr>
              <p:custDataLst>
                <p:tags r:id="rId19"/>
              </p:custDataLst>
            </p:nvPr>
          </p:nvSpPr>
          <p:spPr>
            <a:xfrm>
              <a:off x="6194452" y="4475480"/>
              <a:ext cx="1968500" cy="246221"/>
            </a:xfrm>
            <a:prstGeom prst="rect">
              <a:avLst/>
            </a:prstGeom>
            <a:noFill/>
          </p:spPr>
          <p:txBody>
            <a:bodyPr vert="horz" wrap="square" rtlCol="0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GB" sz="1000" b="1" smtClean="0">
                  <a:solidFill>
                    <a:schemeClr val="dk1"/>
                  </a:solidFill>
                  <a:latin typeface="Calibri"/>
                </a:rPr>
                <a:t>20 miles</a:t>
              </a:r>
              <a:endParaRPr lang="en-GB" sz="1000" b="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7" name="milestoneshape"/>
            <p:cNvSpPr txBox="1"/>
            <p:nvPr>
              <p:custDataLst>
                <p:tags r:id="rId20"/>
              </p:custDataLst>
            </p:nvPr>
          </p:nvSpPr>
          <p:spPr>
            <a:xfrm>
              <a:off x="5496606" y="4018280"/>
              <a:ext cx="1968500" cy="246221"/>
            </a:xfrm>
            <a:prstGeom prst="rect">
              <a:avLst/>
            </a:prstGeom>
            <a:noFill/>
          </p:spPr>
          <p:txBody>
            <a:bodyPr vert="horz" wrap="square" rtlCol="0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GB" sz="1000" b="1" smtClean="0">
                  <a:solidFill>
                    <a:schemeClr val="dk1"/>
                  </a:solidFill>
                  <a:latin typeface="Calibri"/>
                </a:rPr>
                <a:t>18 miles</a:t>
              </a:r>
              <a:endParaRPr lang="en-GB" sz="1000" b="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2" name="milestoneshape"/>
            <p:cNvSpPr txBox="1"/>
            <p:nvPr>
              <p:custDataLst>
                <p:tags r:id="rId21"/>
              </p:custDataLst>
            </p:nvPr>
          </p:nvSpPr>
          <p:spPr>
            <a:xfrm>
              <a:off x="4920041" y="4485640"/>
              <a:ext cx="1968500" cy="246221"/>
            </a:xfrm>
            <a:prstGeom prst="rect">
              <a:avLst/>
            </a:prstGeom>
            <a:noFill/>
          </p:spPr>
          <p:txBody>
            <a:bodyPr vert="horz" wrap="square" rtlCol="0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GB" sz="1000" b="1" smtClean="0">
                  <a:solidFill>
                    <a:schemeClr val="dk1"/>
                  </a:solidFill>
                  <a:latin typeface="Calibri"/>
                </a:rPr>
                <a:t>30 miles</a:t>
              </a:r>
              <a:endParaRPr lang="en-GB" sz="1000" b="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7" name="milestoneshape"/>
            <p:cNvSpPr txBox="1"/>
            <p:nvPr>
              <p:custDataLst>
                <p:tags r:id="rId22"/>
              </p:custDataLst>
            </p:nvPr>
          </p:nvSpPr>
          <p:spPr>
            <a:xfrm>
              <a:off x="4353636" y="4018280"/>
              <a:ext cx="1968500" cy="246221"/>
            </a:xfrm>
            <a:prstGeom prst="rect">
              <a:avLst/>
            </a:prstGeom>
            <a:noFill/>
          </p:spPr>
          <p:txBody>
            <a:bodyPr vert="horz" wrap="square" rtlCol="0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GB" sz="1000" b="1" smtClean="0">
                  <a:solidFill>
                    <a:schemeClr val="dk1"/>
                  </a:solidFill>
                  <a:latin typeface="Calibri"/>
                </a:rPr>
                <a:t>15 miles</a:t>
              </a:r>
              <a:endParaRPr lang="en-GB" sz="1000" b="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2" name="milestoneshape"/>
            <p:cNvSpPr txBox="1"/>
            <p:nvPr>
              <p:custDataLst>
                <p:tags r:id="rId23"/>
              </p:custDataLst>
            </p:nvPr>
          </p:nvSpPr>
          <p:spPr>
            <a:xfrm>
              <a:off x="3665859" y="4485640"/>
              <a:ext cx="763901" cy="208280"/>
            </a:xfrm>
            <a:prstGeom prst="rect">
              <a:avLst/>
            </a:prstGeom>
            <a:noFill/>
          </p:spPr>
          <p:txBody>
            <a:bodyPr vert="horz" wrap="square" rtlCol="0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GB" sz="1000" b="1" smtClean="0">
                  <a:solidFill>
                    <a:schemeClr val="dk1"/>
                  </a:solidFill>
                  <a:latin typeface="Calibri"/>
                </a:rPr>
                <a:t>Marathon</a:t>
              </a:r>
              <a:endParaRPr lang="en-GB" sz="1000" b="1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7" name="milestoneshape"/>
            <p:cNvSpPr txBox="1"/>
            <p:nvPr>
              <p:custDataLst>
                <p:tags r:id="rId24"/>
              </p:custDataLst>
            </p:nvPr>
          </p:nvSpPr>
          <p:spPr>
            <a:xfrm>
              <a:off x="3089385" y="4018280"/>
              <a:ext cx="1968500" cy="246221"/>
            </a:xfrm>
            <a:prstGeom prst="rect">
              <a:avLst/>
            </a:prstGeom>
            <a:noFill/>
          </p:spPr>
          <p:txBody>
            <a:bodyPr vert="horz" wrap="square" rtlCol="0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GB" sz="1000" b="1" dirty="0" smtClean="0">
                  <a:solidFill>
                    <a:schemeClr val="dk1"/>
                  </a:solidFill>
                  <a:latin typeface="Calibri"/>
                </a:rPr>
                <a:t>18 miles</a:t>
              </a:r>
              <a:endParaRPr lang="en-GB" sz="1000" b="1" dirty="0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2" name="milestoneshape"/>
            <p:cNvSpPr txBox="1"/>
            <p:nvPr>
              <p:custDataLst>
                <p:tags r:id="rId25"/>
              </p:custDataLst>
            </p:nvPr>
          </p:nvSpPr>
          <p:spPr>
            <a:xfrm>
              <a:off x="2177541" y="4485640"/>
              <a:ext cx="951739" cy="238760"/>
            </a:xfrm>
            <a:prstGeom prst="rect">
              <a:avLst/>
            </a:prstGeom>
            <a:noFill/>
          </p:spPr>
          <p:txBody>
            <a:bodyPr vert="horz" wrap="square" rtlCol="0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GB" sz="1000" b="1" dirty="0" smtClean="0">
                  <a:solidFill>
                    <a:schemeClr val="dk1"/>
                  </a:solidFill>
                  <a:latin typeface="Calibri"/>
                </a:rPr>
                <a:t>Half marathon</a:t>
              </a:r>
              <a:endParaRPr lang="en-GB" sz="1000" b="1" dirty="0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285008" y="190005"/>
            <a:ext cx="458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Training goals and plan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03200" y="3728720"/>
            <a:ext cx="103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solidFill>
                  <a:srgbClr val="0070C0"/>
                </a:solidFill>
              </a:rPr>
              <a:t>Plan:</a:t>
            </a:r>
            <a:endParaRPr lang="en-GB" sz="3200" b="1" dirty="0">
              <a:solidFill>
                <a:srgbClr val="0070C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03200" y="833120"/>
            <a:ext cx="8788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70C0"/>
                </a:solidFill>
              </a:rPr>
              <a:t>Goals:</a:t>
            </a:r>
          </a:p>
          <a:p>
            <a:r>
              <a:rPr lang="en-GB" sz="2800" dirty="0" smtClean="0">
                <a:solidFill>
                  <a:srgbClr val="0070C0"/>
                </a:solidFill>
              </a:rPr>
              <a:t>• Build </a:t>
            </a:r>
            <a:r>
              <a:rPr lang="en-GB" sz="2800" dirty="0">
                <a:solidFill>
                  <a:srgbClr val="0070C0"/>
                </a:solidFill>
              </a:rPr>
              <a:t>speed: </a:t>
            </a:r>
            <a:r>
              <a:rPr lang="en-GB" sz="2800" dirty="0" smtClean="0">
                <a:solidFill>
                  <a:srgbClr val="0070C0"/>
                </a:solidFill>
              </a:rPr>
              <a:t>October </a:t>
            </a:r>
            <a:r>
              <a:rPr lang="en-GB" sz="2800" dirty="0">
                <a:solidFill>
                  <a:srgbClr val="0070C0"/>
                </a:solidFill>
              </a:rPr>
              <a:t>half marathon </a:t>
            </a:r>
            <a:r>
              <a:rPr lang="en-GB" sz="2800" dirty="0" smtClean="0">
                <a:solidFill>
                  <a:srgbClr val="0070C0"/>
                </a:solidFill>
              </a:rPr>
              <a:t>at 9 min/mile pace</a:t>
            </a:r>
          </a:p>
          <a:p>
            <a:r>
              <a:rPr lang="en-GB" sz="2800" dirty="0" smtClean="0">
                <a:solidFill>
                  <a:srgbClr val="0070C0"/>
                </a:solidFill>
              </a:rPr>
              <a:t>• Build </a:t>
            </a:r>
            <a:r>
              <a:rPr lang="en-GB" sz="2800" dirty="0" smtClean="0">
                <a:solidFill>
                  <a:srgbClr val="0070C0"/>
                </a:solidFill>
              </a:rPr>
              <a:t>distance: 10 miles as standard run by January</a:t>
            </a:r>
          </a:p>
          <a:p>
            <a:r>
              <a:rPr lang="en-GB" sz="2800" dirty="0" smtClean="0">
                <a:solidFill>
                  <a:srgbClr val="0070C0"/>
                </a:solidFill>
              </a:rPr>
              <a:t>• Build </a:t>
            </a:r>
            <a:r>
              <a:rPr lang="en-GB" sz="2800" dirty="0" smtClean="0">
                <a:solidFill>
                  <a:srgbClr val="0070C0"/>
                </a:solidFill>
              </a:rPr>
              <a:t>speed &amp; distance: 18+ miles at sub 10 </a:t>
            </a:r>
            <a:r>
              <a:rPr lang="en-GB" sz="2800" dirty="0" smtClean="0">
                <a:solidFill>
                  <a:srgbClr val="0070C0"/>
                </a:solidFill>
              </a:rPr>
              <a:t>min/mile</a:t>
            </a:r>
          </a:p>
          <a:p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smtClean="0">
                <a:solidFill>
                  <a:srgbClr val="0070C0"/>
                </a:solidFill>
              </a:rPr>
              <a:t>  </a:t>
            </a:r>
            <a:r>
              <a:rPr lang="en-GB" sz="2800" dirty="0" smtClean="0">
                <a:solidFill>
                  <a:srgbClr val="0070C0"/>
                </a:solidFill>
              </a:rPr>
              <a:t>pace </a:t>
            </a:r>
            <a:r>
              <a:rPr lang="en-GB" sz="2800" dirty="0" smtClean="0">
                <a:solidFill>
                  <a:srgbClr val="0070C0"/>
                </a:solidFill>
              </a:rPr>
              <a:t>by </a:t>
            </a:r>
            <a:r>
              <a:rPr lang="en-GB" sz="2800" dirty="0" smtClean="0">
                <a:solidFill>
                  <a:srgbClr val="0070C0"/>
                </a:solidFill>
              </a:rPr>
              <a:t>March</a:t>
            </a:r>
          </a:p>
          <a:p>
            <a:r>
              <a:rPr lang="en-GB" sz="2800" dirty="0">
                <a:solidFill>
                  <a:srgbClr val="0070C0"/>
                </a:solidFill>
              </a:rPr>
              <a:t>• Get used to the way that running </a:t>
            </a:r>
            <a:r>
              <a:rPr lang="en-GB" sz="2800" dirty="0" smtClean="0">
                <a:solidFill>
                  <a:srgbClr val="0070C0"/>
                </a:solidFill>
              </a:rPr>
              <a:t>feels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756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LINETYPE" val="Roadmap"/>
  <p:tag name="CONFIGUREAUTOMATICFLAG" val="True"/>
  <p:tag name="TIMESCALEPOINT" val="Months"/>
  <p:tag name="MILESTONEDATEFORMAT" val="d/M/yy"/>
  <p:tag name="INTERVALDATEFORMAT" val="d/M/yy"/>
  <p:tag name="TIMESCALEDATEFORMAT" val="MMM"/>
  <p:tag name="ELAPSEDSTYLE" val="wide"/>
  <p:tag name="ELAPSED" val="true"/>
  <p:tag name="TODAYMARKERABOVE" val="false"/>
  <p:tag name="TODAYMARKER" val="true"/>
  <p:tag name="TIMEBANDDATES" val="both"/>
  <p:tag name="INTERVALTHICKBAND" val="false"/>
  <p:tag name="INTERVALVERTCONNECTOR" val="false"/>
  <p:tag name="INTERVALHORIZCONNECTOR" val="false"/>
  <p:tag name="INTERVALTEXT" val="center"/>
  <p:tag name="INTERVALDATE" val="split"/>
  <p:tag name="AUTOFIT" val="1"/>
  <p:tag name="INTERVALABOVE" val="false"/>
  <p:tag name="TIMEBANDPOS" val="middle"/>
  <p:tag name="TIMEBANDROUNDED" val="true"/>
  <p:tag name="3DEFFECT" val="true"/>
  <p:tag name="TIMEBANDTHIN" val="false"/>
  <p:tag name="MILESTONETIMESCALEENDDATE" val="07/06/2014 00:00:00"/>
  <p:tag name="MILESTONETIMESCALESTARTDATE" val="28/08/2013 00:00:00"/>
  <p:tag name="CONFIGURETIMESCALEENDDATE" val="07/06/2014 00:00:00"/>
  <p:tag name="CONFIGURETIMESCALESTARTDATE" val="28/08/2013 00:00:00"/>
  <p:tag name="TODAYMARKERFONTCHANGES" val="Calibri;11"/>
  <p:tag name="LEFTBANDDATE" val="Calibri;24"/>
  <p:tag name="RIGHTBANDDATE" val="Calibri;24"/>
  <p:tag name="TIMESCALEFONT" val="Calibri"/>
  <p:tag name="TIMEBANDCOLOR" val="115,115,115,false"/>
  <p:tag name="MARKERCOLOR" val="0,0,255,false"/>
  <p:tag name="TIMEBANDPOSVALUE" val="210"/>
  <p:tag name="ACTUALTIMESCALEENDDATE" val="30/06/2014 00:00:00"/>
  <p:tag name="ACTUALTIMESCALESTARTDATE" val="01/08/2013 00:00:00"/>
  <p:tag name="SHOWFLAGDIALOG" val="Finis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IGHTTIMEBANDDAT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MARKERVALU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DAYVALUEMARKER1" val="Calibri;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0" val="188,114,0,-16747844,False;07/06/2014 00:00:00;Dartmoor Discovery Ultramarathon (32 miles);False;False;False;False;tbName;0;Calibri;10;Calibri;10;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1" val="188,114,0,-16747844,False;17/05/2014 00:00:00;20 miles;False;False;False;False;tbName;1;Calibri;10;Calibri;10;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2" val="188,114,0,-16747844,False;19/04/2014 00:00:00;20 miles;False;False;False;False;tbName;2;Calibri;10;Calibri;10;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YTIMEBANDDAT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3" val="188,114,0,-16747844,False;15/03/2014 00:00:00;18 miles;False;False;False;False;tbName;3;Calibri;10;Calibri;10;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4" val="188,114,0,-16747844,False;15/02/2014 00:00:00;30 miles;False;False;False;False;tbName;4;Calibri;10;Calibri;10;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5" val="188,114,0,-16747844,False;18/01/2014 00:00:00;15 miles;False;False;False;False;tbName;5;Calibri;10;Calibri;10;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6" val="188,114,0,-16747844,False;15/12/2013 00:00:00;Marathon;False;False;False;False;tbName;6;Calibri;10;Calibri;10;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7" val="188,114,0,-16747844,False;16/11/2013 00:00:00;18 miles;False;False;False;False;tbName;7;Calibri;10;Calibri;10;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LESTONE8" val="188,114,0,-16747844,False;19/10/2013 00:00:00;Half marathon;False;False;False;False;tbName;8;Calibri;10;Calibri;10;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CALVALUEFONT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267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Matthew Beard Quantified Self London Wednesday 28th August 2013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Beard</dc:creator>
  <cp:lastModifiedBy>Matthew Beard</cp:lastModifiedBy>
  <cp:revision>65</cp:revision>
  <dcterms:created xsi:type="dcterms:W3CDTF">2013-08-03T15:01:10Z</dcterms:created>
  <dcterms:modified xsi:type="dcterms:W3CDTF">2013-08-23T11:48:50Z</dcterms:modified>
</cp:coreProperties>
</file>