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0" r:id="rId3"/>
    <p:sldId id="308" r:id="rId4"/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4" autoAdjust="0"/>
    <p:restoredTop sz="95756" autoAdjust="0"/>
  </p:normalViewPr>
  <p:slideViewPr>
    <p:cSldViewPr snapToGrid="0">
      <p:cViewPr>
        <p:scale>
          <a:sx n="84" d="100"/>
          <a:sy n="84" d="100"/>
        </p:scale>
        <p:origin x="356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4" d="100"/>
          <a:sy n="74" d="100"/>
        </p:scale>
        <p:origin x="287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E9CD0-D195-45E1-AAE3-F4E8C4F7FDFC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5409A-5E56-4E6C-A8AD-C451B7A5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7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5409A-5E56-4E6C-A8AD-C451B7A594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10 birds to the room and the apparatus and checking for side-bias we offered them every factorial pair from 1 to 6 10 times each. Resulting in 1200 data points of pairs to assess. I have a video of a trail that I am going to </a:t>
            </a:r>
            <a:r>
              <a:rPr lang="en-US" dirty="0" err="1"/>
              <a:t>paly</a:t>
            </a:r>
            <a:r>
              <a:rPr lang="en-US" dirty="0"/>
              <a:t> for you. It is only 20 sec long but is helpful is understanding how our trials are set up. 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alibri"/>
              </a:rPr>
              <a:t>T</a:t>
            </a:r>
            <a:endParaRPr lang="en-US" dirty="0"/>
          </a:p>
          <a:p>
            <a:r>
              <a:rPr lang="en-US" dirty="0"/>
              <a:t>The video did a good job of showing how an exp trial ran and how the birds ate but I wanted to </a:t>
            </a:r>
            <a:r>
              <a:rPr lang="en-US" dirty="0" err="1"/>
              <a:t>qickly</a:t>
            </a:r>
            <a:r>
              <a:rPr lang="en-US" dirty="0"/>
              <a:t> be a little more explicit about how we trained and noted a “choice” by the bird. </a:t>
            </a:r>
          </a:p>
          <a:p>
            <a:endParaRPr lang="en-US" dirty="0"/>
          </a:p>
          <a:p>
            <a:r>
              <a:rPr lang="en-US" dirty="0"/>
              <a:t>(explain how this works quickly and move 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Rearranged this and 6. less is more. Landing on 1 singles choice and gets the reward.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5C70-EEBD-4DBE-8AC6-DD39633F3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Below you will see a diagram of our experimental set up. </a:t>
            </a:r>
          </a:p>
          <a:p>
            <a:endParaRPr lang="en-US" b="1" dirty="0"/>
          </a:p>
          <a:p>
            <a:r>
              <a:rPr lang="en-US" b="1" dirty="0"/>
              <a:t>y = </a:t>
            </a:r>
            <a:r>
              <a:rPr lang="en-US" dirty="0"/>
              <a:t>binary choice per individual bird of smaller vs larger option</a:t>
            </a:r>
          </a:p>
          <a:p>
            <a:pPr lvl="1"/>
            <a:r>
              <a:rPr lang="en-US" dirty="0"/>
              <a:t>Smaller = “0”</a:t>
            </a:r>
          </a:p>
          <a:p>
            <a:pPr lvl="1"/>
            <a:r>
              <a:rPr lang="en-US" dirty="0"/>
              <a:t>Larger = “1”</a:t>
            </a:r>
          </a:p>
          <a:p>
            <a:r>
              <a:rPr lang="en-US" dirty="0"/>
              <a:t>Ratio’s were coded as </a:t>
            </a:r>
            <a:r>
              <a:rPr lang="en-US" dirty="0" err="1"/>
              <a:t>small_num</a:t>
            </a:r>
            <a:r>
              <a:rPr lang="en-US" dirty="0"/>
              <a:t>/ </a:t>
            </a:r>
            <a:r>
              <a:rPr lang="en-US" dirty="0" err="1"/>
              <a:t>large_num</a:t>
            </a:r>
            <a:r>
              <a:rPr lang="en-US" dirty="0"/>
              <a:t> with 0s being counted as 0.1 of a bird. “Determined by”</a:t>
            </a:r>
          </a:p>
          <a:p>
            <a:r>
              <a:rPr lang="en-US" dirty="0"/>
              <a:t>Difference was counted as </a:t>
            </a:r>
            <a:r>
              <a:rPr lang="en-US" dirty="0" err="1"/>
              <a:t>large_num</a:t>
            </a:r>
            <a:r>
              <a:rPr lang="en-US" dirty="0"/>
              <a:t> -  </a:t>
            </a:r>
            <a:r>
              <a:rPr lang="en-US" dirty="0" err="1"/>
              <a:t>small_num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5C70-EEBD-4DBE-8AC6-DD39633F3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812-D01A-94CE-FE04-5021C2775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482D7-3F04-E39C-EE84-A873710D2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17C3-238A-D608-7526-5693658D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6750-0D65-5AF3-40E2-10CB0DA0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6BA97-8871-070F-4C51-B0595F57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D405-261E-F307-106C-D14BA538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8D44D-F61C-687B-3002-0B0C612B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D957-0935-62C6-0E05-50EFF3A5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A719-B740-0485-1A40-517CEC84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F10D-3C32-5CDD-FCC2-906FF7F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580E0-A9AC-A0C1-B0B2-0F5337A02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91AC8-2EBB-ED4C-8639-BC079763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DA83-14D7-BC62-EAE7-355FC44C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15D0-3AAD-0F73-33B7-EF72F16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1316-DCB0-9BF7-B903-87DA8A6D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A20F-8FE4-3036-1F6A-6D53FEC5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0A57-B5C4-826B-C4E4-A7EE02C7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0BA8-8D43-441A-B5AB-9FDFF003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24AA-DA4E-BF4F-F4E1-E8BA70A3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E95D-A11B-F2C6-5A88-9002D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9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783F-8770-23BA-FEB0-CC120519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DFB27-622D-E851-52C5-937D9BD3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EC81-45C6-3F3F-98DF-6781493E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4177-8FD0-AEC4-7275-81E41A2A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B7F5-6E22-1F37-2285-A113706B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61CA-EBA2-E145-424E-5B00D681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405E-ADDF-548E-4074-A4EB82F3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A39AE-19AD-A19C-EEA5-6B6CB0A15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051F1-5F86-3792-634D-4919ED21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5CA4E-9AAE-16CA-96CF-B5FB77E6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C515-2CA3-FCC5-7CAB-904A11A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5AF2-7F5C-721C-58CC-20BB506B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4E3F-3B3F-E3F8-6DD2-38C375B9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6094-D293-B713-4375-6E6EE3121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143A9-B7DA-8229-C7EC-03838D4C7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9D29C-C0EC-3CB4-1EA3-625E535A8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A8AE1-6F69-496A-C4BE-F1E563CC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745F6-8305-B9C0-7655-97B70994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92DB4-20A2-6FDD-95BA-FCB24780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4725-D08F-0ED9-F2B6-9C5B37E3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564F9-3468-2923-E2FD-D02DD430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E436A-3DC1-D6C3-D3A5-5EF9DEE9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98F2C-0F36-8644-491F-19837260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38AC9-0117-391D-0052-0D184DB0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4C58D-CF9C-DB09-AC9D-CE265560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1262F-3A13-DF51-FEF8-24C40B74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8257-8530-CFC1-EB8D-94C353B3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0396-84B1-2D6D-660B-3B29C51C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7FF50-1F07-068C-8706-683EF5BF4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C7761-9EE8-8507-FFEE-27B9CDB6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5EA8-0820-F01A-7AA9-EF8D3BAC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EDCC3-EDFB-0E06-9B45-2EB59237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9132-0E83-9591-0D7B-1B348F73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AFD5F-B1C1-D108-3417-420AD5738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1068C-459D-1C71-0F15-7BC6E856B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B97A-48EA-FA82-727A-19FEFFD9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852B3-5083-20A5-BEB3-4F920E2E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52758-B5E1-9813-CF72-7D240CE5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0FEED-E964-4531-D557-2A0BB737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3D3CD-FA62-7FDB-D843-EC12D562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6540B-B7A6-82C5-65A8-D9FB021B5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104A9-9853-4D4D-8799-78DF8241E9F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D8B7-48C4-6AE5-BFB8-591E4494D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3ABD-A50A-7D2C-1D64-2D356E08C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492E-FFB2-4624-A099-33C99B4B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99B5A3-0428-959D-FC8C-9C790CABF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08845"/>
            <a:ext cx="5291666" cy="504031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EA3E0BF-5933-32BC-80DC-C13896AC20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95"/>
          <a:stretch/>
        </p:blipFill>
        <p:spPr>
          <a:xfrm>
            <a:off x="5935133" y="908845"/>
            <a:ext cx="5291666" cy="52306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67A96F-3E2F-552E-C909-08A08A3FD71C}"/>
              </a:ext>
            </a:extLst>
          </p:cNvPr>
          <p:cNvSpPr/>
          <p:nvPr/>
        </p:nvSpPr>
        <p:spPr>
          <a:xfrm>
            <a:off x="9956799" y="5210630"/>
            <a:ext cx="1388533" cy="1161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Buy Wooden Parrot Perch T Stand Bird Training Paw Grinding Toys Pet  Cockatiel Cage at affordable prices — free shipping, real reviews with  photos — Joom">
            <a:extLst>
              <a:ext uri="{FF2B5EF4-FFF2-40B4-BE49-F238E27FC236}">
                <a16:creationId xmlns:a16="http://schemas.microsoft.com/office/drawing/2014/main" id="{00805C09-BC6D-43E1-B703-91B257676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t="36173" r="56790" b="52471"/>
          <a:stretch/>
        </p:blipFill>
        <p:spPr bwMode="auto">
          <a:xfrm>
            <a:off x="4664457" y="2179304"/>
            <a:ext cx="2713319" cy="7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SK Wooden Perch for Bird : Amazon.in: Pet Supplies">
            <a:extLst>
              <a:ext uri="{FF2B5EF4-FFF2-40B4-BE49-F238E27FC236}">
                <a16:creationId xmlns:a16="http://schemas.microsoft.com/office/drawing/2014/main" id="{F8A2FEFB-3DC8-429D-B84C-AAE5EA67D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t="66025" r="14205" b="11167"/>
          <a:stretch/>
        </p:blipFill>
        <p:spPr bwMode="auto">
          <a:xfrm rot="10800000">
            <a:off x="3914649" y="3502612"/>
            <a:ext cx="1540257" cy="3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SK Wooden Perch for Bird : Amazon.in: Pet Supplies">
            <a:extLst>
              <a:ext uri="{FF2B5EF4-FFF2-40B4-BE49-F238E27FC236}">
                <a16:creationId xmlns:a16="http://schemas.microsoft.com/office/drawing/2014/main" id="{687925F5-D7DC-48F2-8B71-C4923344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t="66025" r="14205" b="11167"/>
          <a:stretch/>
        </p:blipFill>
        <p:spPr bwMode="auto">
          <a:xfrm>
            <a:off x="6394286" y="3544840"/>
            <a:ext cx="1540257" cy="3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E43DC96-A56D-431F-9581-0A9DF8EFA344}"/>
              </a:ext>
            </a:extLst>
          </p:cNvPr>
          <p:cNvSpPr txBox="1"/>
          <p:nvPr/>
        </p:nvSpPr>
        <p:spPr>
          <a:xfrm>
            <a:off x="5157947" y="1423351"/>
            <a:ext cx="16098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 Position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EEAEA-3C08-4574-9804-8EEFDB58B5EB}"/>
              </a:ext>
            </a:extLst>
          </p:cNvPr>
          <p:cNvSpPr txBox="1"/>
          <p:nvPr/>
        </p:nvSpPr>
        <p:spPr>
          <a:xfrm>
            <a:off x="3366538" y="3208180"/>
            <a:ext cx="203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Left   Choice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F86721-2AA4-4E6F-BC98-003F5C91BE10}"/>
              </a:ext>
            </a:extLst>
          </p:cNvPr>
          <p:cNvSpPr txBox="1"/>
          <p:nvPr/>
        </p:nvSpPr>
        <p:spPr>
          <a:xfrm>
            <a:off x="6654616" y="3187094"/>
            <a:ext cx="203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Right   Choice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78C302-25FD-48E9-BF5E-129CD94F8492}"/>
              </a:ext>
            </a:extLst>
          </p:cNvPr>
          <p:cNvSpPr/>
          <p:nvPr/>
        </p:nvSpPr>
        <p:spPr>
          <a:xfrm>
            <a:off x="4269943" y="506185"/>
            <a:ext cx="3306536" cy="37080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4D0C22F9-4EAF-4AB8-85BE-D038D1FCFDC5}"/>
              </a:ext>
            </a:extLst>
          </p:cNvPr>
          <p:cNvSpPr/>
          <p:nvPr/>
        </p:nvSpPr>
        <p:spPr>
          <a:xfrm rot="10800000">
            <a:off x="2890177" y="4403022"/>
            <a:ext cx="6362826" cy="2735318"/>
          </a:xfrm>
          <a:prstGeom prst="corner">
            <a:avLst>
              <a:gd name="adj1" fmla="val 61206"/>
              <a:gd name="adj2" fmla="val 0"/>
            </a:avLst>
          </a:prstGeom>
          <a:solidFill>
            <a:schemeClr val="bg1">
              <a:lumMod val="85000"/>
              <a:alpha val="77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C316A7-2604-4BF5-A025-0DD389C98A61}"/>
              </a:ext>
            </a:extLst>
          </p:cNvPr>
          <p:cNvSpPr/>
          <p:nvPr/>
        </p:nvSpPr>
        <p:spPr>
          <a:xfrm>
            <a:off x="4816281" y="4395696"/>
            <a:ext cx="155304" cy="168669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rgbClr val="EFEFEF"/>
              </a:gs>
              <a:gs pos="19000">
                <a:schemeClr val="bg1">
                  <a:lumMod val="85000"/>
                </a:scheme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D5C16D-3D37-464E-802A-AE97063DA41F}"/>
              </a:ext>
            </a:extLst>
          </p:cNvPr>
          <p:cNvSpPr/>
          <p:nvPr/>
        </p:nvSpPr>
        <p:spPr>
          <a:xfrm>
            <a:off x="5825922" y="4371958"/>
            <a:ext cx="458557" cy="171043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rgbClr val="EFEFEF"/>
              </a:gs>
              <a:gs pos="19000">
                <a:schemeClr val="bg1">
                  <a:lumMod val="85000"/>
                </a:scheme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C4F67D-C7E7-480B-BA10-A81D37E5676C}"/>
              </a:ext>
            </a:extLst>
          </p:cNvPr>
          <p:cNvSpPr/>
          <p:nvPr/>
        </p:nvSpPr>
        <p:spPr>
          <a:xfrm>
            <a:off x="7205054" y="4402017"/>
            <a:ext cx="142226" cy="168037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rgbClr val="EFEFEF"/>
              </a:gs>
              <a:gs pos="19000">
                <a:schemeClr val="bg1">
                  <a:lumMod val="85000"/>
                </a:scheme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758E0C-E06C-45C9-893E-D716BC84DF1F}"/>
              </a:ext>
            </a:extLst>
          </p:cNvPr>
          <p:cNvSpPr/>
          <p:nvPr/>
        </p:nvSpPr>
        <p:spPr>
          <a:xfrm>
            <a:off x="5196850" y="4497907"/>
            <a:ext cx="403807" cy="424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F4E663-4576-4827-8E25-5FDF55BD81FE}"/>
              </a:ext>
            </a:extLst>
          </p:cNvPr>
          <p:cNvSpPr/>
          <p:nvPr/>
        </p:nvSpPr>
        <p:spPr>
          <a:xfrm>
            <a:off x="6613976" y="4497907"/>
            <a:ext cx="403807" cy="424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98FFC1F-F835-44A7-80CB-D398305638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37" t="9306" b="12299"/>
          <a:stretch/>
        </p:blipFill>
        <p:spPr>
          <a:xfrm>
            <a:off x="5490810" y="1814097"/>
            <a:ext cx="944116" cy="666543"/>
          </a:xfrm>
          <a:prstGeom prst="rect">
            <a:avLst/>
          </a:prstGeom>
        </p:spPr>
      </p:pic>
      <p:pic>
        <p:nvPicPr>
          <p:cNvPr id="21" name="Picture 4" descr="Live Mealworms - Bluebirds, Reptiles &amp;amp; Chicken Feed">
            <a:extLst>
              <a:ext uri="{FF2B5EF4-FFF2-40B4-BE49-F238E27FC236}">
                <a16:creationId xmlns:a16="http://schemas.microsoft.com/office/drawing/2014/main" id="{3F656AF2-7998-D9DC-A740-72819A4F3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40417" r="5434" b="42209"/>
          <a:stretch/>
        </p:blipFill>
        <p:spPr bwMode="auto">
          <a:xfrm flipH="1">
            <a:off x="6705041" y="4596336"/>
            <a:ext cx="221676" cy="4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Live Mealworms - Bluebirds, Reptiles &amp;amp; Chicken Feed">
            <a:extLst>
              <a:ext uri="{FF2B5EF4-FFF2-40B4-BE49-F238E27FC236}">
                <a16:creationId xmlns:a16="http://schemas.microsoft.com/office/drawing/2014/main" id="{94756C18-5896-6998-5863-D1FDAF45E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40417" r="5434" b="42209"/>
          <a:stretch/>
        </p:blipFill>
        <p:spPr bwMode="auto">
          <a:xfrm rot="17181990" flipH="1">
            <a:off x="5188493" y="4666560"/>
            <a:ext cx="221676" cy="4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Live Mealworms - Bluebirds, Reptiles &amp;amp; Chicken Feed">
            <a:extLst>
              <a:ext uri="{FF2B5EF4-FFF2-40B4-BE49-F238E27FC236}">
                <a16:creationId xmlns:a16="http://schemas.microsoft.com/office/drawing/2014/main" id="{C2900012-4E23-F54E-9A2C-843975982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40417" r="5434" b="42209"/>
          <a:stretch/>
        </p:blipFill>
        <p:spPr bwMode="auto">
          <a:xfrm rot="20180374" flipH="1">
            <a:off x="5345764" y="4696500"/>
            <a:ext cx="221676" cy="4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77"/>
    </mc:Choice>
    <mc:Fallback xmlns="">
      <p:transition spd="slow" advTm="3097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445664C-0CE8-47B1-BE73-2A6341463CE5}"/>
              </a:ext>
            </a:extLst>
          </p:cNvPr>
          <p:cNvGrpSpPr/>
          <p:nvPr/>
        </p:nvGrpSpPr>
        <p:grpSpPr>
          <a:xfrm>
            <a:off x="1960380" y="275423"/>
            <a:ext cx="7470059" cy="6414136"/>
            <a:chOff x="2671483" y="174833"/>
            <a:chExt cx="6836113" cy="65927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5DDE3B-B8A7-4BCD-A932-A298E58FA825}"/>
                </a:ext>
              </a:extLst>
            </p:cNvPr>
            <p:cNvGrpSpPr/>
            <p:nvPr/>
          </p:nvGrpSpPr>
          <p:grpSpPr>
            <a:xfrm>
              <a:off x="2671483" y="1442587"/>
              <a:ext cx="5719483" cy="5325037"/>
              <a:chOff x="4554071" y="1291320"/>
              <a:chExt cx="4823012" cy="48584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B1004C9-7CDF-4B01-B0A6-67B91F8AD9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9474"/>
              <a:stretch/>
            </p:blipFill>
            <p:spPr>
              <a:xfrm>
                <a:off x="4876800" y="1291320"/>
                <a:ext cx="4500283" cy="4690099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8EBE7A4-8149-4CC4-B085-F1C297346771}"/>
                  </a:ext>
                </a:extLst>
              </p:cNvPr>
              <p:cNvSpPr/>
              <p:nvPr/>
            </p:nvSpPr>
            <p:spPr>
              <a:xfrm>
                <a:off x="4554071" y="4267200"/>
                <a:ext cx="2151529" cy="8068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6C41110-84F9-4B71-9BF1-108D52E0419C}"/>
                  </a:ext>
                </a:extLst>
              </p:cNvPr>
              <p:cNvSpPr/>
              <p:nvPr/>
            </p:nvSpPr>
            <p:spPr>
              <a:xfrm rot="5400000">
                <a:off x="6140823" y="4831979"/>
                <a:ext cx="2151529" cy="4840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D77E4ECB-4582-49D4-B381-EEF5F0242611}"/>
                </a:ext>
              </a:extLst>
            </p:cNvPr>
            <p:cNvSpPr/>
            <p:nvPr/>
          </p:nvSpPr>
          <p:spPr>
            <a:xfrm rot="18255519">
              <a:off x="4181291" y="3384000"/>
              <a:ext cx="1792941" cy="557487"/>
            </a:xfrm>
            <a:prstGeom prst="mathMin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4A9D6BC5-49C8-4BED-8DE6-1F8D5C64F0E3}"/>
                </a:ext>
              </a:extLst>
            </p:cNvPr>
            <p:cNvSpPr/>
            <p:nvPr/>
          </p:nvSpPr>
          <p:spPr>
            <a:xfrm rot="3702306">
              <a:off x="5440812" y="3429874"/>
              <a:ext cx="1792941" cy="557487"/>
            </a:xfrm>
            <a:prstGeom prst="mathMin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inus Sign 8">
              <a:extLst>
                <a:ext uri="{FF2B5EF4-FFF2-40B4-BE49-F238E27FC236}">
                  <a16:creationId xmlns:a16="http://schemas.microsoft.com/office/drawing/2014/main" id="{4DF72C64-08F0-4C2F-B1BF-D66DEC1AE290}"/>
                </a:ext>
              </a:extLst>
            </p:cNvPr>
            <p:cNvSpPr/>
            <p:nvPr/>
          </p:nvSpPr>
          <p:spPr>
            <a:xfrm>
              <a:off x="4860704" y="5904201"/>
              <a:ext cx="1792941" cy="557487"/>
            </a:xfrm>
            <a:prstGeom prst="mathMinus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E175D4-836D-439F-8F2E-06BD4A11BFDF}"/>
                </a:ext>
              </a:extLst>
            </p:cNvPr>
            <p:cNvCxnSpPr/>
            <p:nvPr/>
          </p:nvCxnSpPr>
          <p:spPr>
            <a:xfrm>
              <a:off x="2904565" y="1828800"/>
              <a:ext cx="0" cy="4354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735EB2-7F07-4A48-B769-A7A1E912A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604" y="6191909"/>
              <a:ext cx="56643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B50699-1C87-41EA-8BA1-707B387D7346}"/>
                </a:ext>
              </a:extLst>
            </p:cNvPr>
            <p:cNvSpPr txBox="1"/>
            <p:nvPr/>
          </p:nvSpPr>
          <p:spPr>
            <a:xfrm>
              <a:off x="5222925" y="6371099"/>
              <a:ext cx="1500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Bird Door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CD6E60D-4F7E-4BB5-B48C-6785A900D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37" t="9306" b="12299"/>
            <a:stretch/>
          </p:blipFill>
          <p:spPr>
            <a:xfrm rot="19838321">
              <a:off x="5408116" y="5162988"/>
              <a:ext cx="648782" cy="497945"/>
            </a:xfrm>
            <a:prstGeom prst="rect">
              <a:avLst/>
            </a:prstGeom>
          </p:spPr>
        </p:pic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8CA03D34-408E-4B8E-8FA0-D6E93AA38D1A}"/>
                </a:ext>
              </a:extLst>
            </p:cNvPr>
            <p:cNvSpPr/>
            <p:nvPr/>
          </p:nvSpPr>
          <p:spPr>
            <a:xfrm rot="1304103">
              <a:off x="6636068" y="1507252"/>
              <a:ext cx="1705016" cy="1640968"/>
            </a:xfrm>
            <a:prstGeom prst="cube">
              <a:avLst>
                <a:gd name="adj" fmla="val 1540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AD2D735-AC85-4B95-BD89-22F3169ECA4A}"/>
                </a:ext>
              </a:extLst>
            </p:cNvPr>
            <p:cNvSpPr/>
            <p:nvPr/>
          </p:nvSpPr>
          <p:spPr>
            <a:xfrm rot="20181682">
              <a:off x="3214901" y="1405679"/>
              <a:ext cx="1705016" cy="1640968"/>
            </a:xfrm>
            <a:prstGeom prst="cube">
              <a:avLst>
                <a:gd name="adj" fmla="val 1540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EA7F7E-17EC-4F63-9532-0A2C86441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37" t="9306" b="12299"/>
            <a:stretch/>
          </p:blipFill>
          <p:spPr>
            <a:xfrm>
              <a:off x="6599031" y="2270870"/>
              <a:ext cx="648782" cy="49794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160FBD5-82EA-4DB3-B405-C3A47E77A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37" t="9306" b="12299"/>
            <a:stretch/>
          </p:blipFill>
          <p:spPr>
            <a:xfrm rot="19838321">
              <a:off x="3703758" y="2162112"/>
              <a:ext cx="648782" cy="49794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C380734-90BA-427A-8218-CE63C05A2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37" t="9306" b="12299"/>
            <a:stretch/>
          </p:blipFill>
          <p:spPr>
            <a:xfrm rot="449931">
              <a:off x="7226875" y="1922932"/>
              <a:ext cx="788459" cy="60514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ED7C466-AE75-45CB-A771-C5567EA56A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537" t="9306" b="12299"/>
            <a:stretch/>
          </p:blipFill>
          <p:spPr>
            <a:xfrm rot="330227">
              <a:off x="7182235" y="2566221"/>
              <a:ext cx="648782" cy="4979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82F415-0C0C-41CA-8967-4D56FF94374D}"/>
                </a:ext>
              </a:extLst>
            </p:cNvPr>
            <p:cNvSpPr txBox="1"/>
            <p:nvPr/>
          </p:nvSpPr>
          <p:spPr>
            <a:xfrm rot="1333739">
              <a:off x="7467842" y="1371426"/>
              <a:ext cx="203975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Choice 2</a:t>
              </a:r>
            </a:p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8CADF5-688A-4378-A001-627A94869BD0}"/>
                </a:ext>
              </a:extLst>
            </p:cNvPr>
            <p:cNvSpPr txBox="1"/>
            <p:nvPr/>
          </p:nvSpPr>
          <p:spPr>
            <a:xfrm rot="20194807">
              <a:off x="2962234" y="946686"/>
              <a:ext cx="203975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Choice 1</a:t>
              </a:r>
            </a:p>
            <a:p>
              <a:endParaRPr lang="en-US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550ECBF-532A-44D9-9989-F6BEE1701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294" b="10548"/>
            <a:stretch/>
          </p:blipFill>
          <p:spPr>
            <a:xfrm>
              <a:off x="5164725" y="174833"/>
              <a:ext cx="1296140" cy="1518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40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77"/>
    </mc:Choice>
    <mc:Fallback xmlns="">
      <p:transition spd="slow" advTm="309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id="{930653D4-69AE-E0FF-3E4D-458C0132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27" y="1243875"/>
            <a:ext cx="5291666" cy="4802185"/>
          </a:xfrm>
          <a:prstGeom prst="rect">
            <a:avLst/>
          </a:prstGeom>
        </p:spPr>
      </p:pic>
      <p:pic>
        <p:nvPicPr>
          <p:cNvPr id="41" name="Picture 40" descr="Diagram&#10;&#10;Description automatically generated">
            <a:extLst>
              <a:ext uri="{FF2B5EF4-FFF2-40B4-BE49-F238E27FC236}">
                <a16:creationId xmlns:a16="http://schemas.microsoft.com/office/drawing/2014/main" id="{D834ED87-0B07-B5E2-106B-295E1C001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0" r="11162"/>
          <a:stretch/>
        </p:blipFill>
        <p:spPr>
          <a:xfrm>
            <a:off x="661607" y="1200332"/>
            <a:ext cx="5291667" cy="475514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90EBEAF-5ADE-997E-5C83-388D7740A8FF}"/>
              </a:ext>
            </a:extLst>
          </p:cNvPr>
          <p:cNvSpPr txBox="1"/>
          <p:nvPr/>
        </p:nvSpPr>
        <p:spPr>
          <a:xfrm>
            <a:off x="661607" y="447794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Food Experiment Apparatus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9856D3-F676-C5C6-E29A-A40A4F0F93F6}"/>
              </a:ext>
            </a:extLst>
          </p:cNvPr>
          <p:cNvSpPr txBox="1"/>
          <p:nvPr/>
        </p:nvSpPr>
        <p:spPr>
          <a:xfrm>
            <a:off x="6238727" y="453628"/>
            <a:ext cx="36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Social Experiment Apparatus</a:t>
            </a:r>
          </a:p>
        </p:txBody>
      </p:sp>
    </p:spTree>
    <p:extLst>
      <p:ext uri="{BB962C8B-B14F-4D97-AF65-F5344CB8AC3E}">
        <p14:creationId xmlns:p14="http://schemas.microsoft.com/office/powerpoint/2010/main" val="385707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237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London Wolff</dc:creator>
  <cp:lastModifiedBy>London Wolff</cp:lastModifiedBy>
  <cp:revision>2</cp:revision>
  <dcterms:created xsi:type="dcterms:W3CDTF">2022-07-15T17:17:10Z</dcterms:created>
  <dcterms:modified xsi:type="dcterms:W3CDTF">2022-07-18T19:26:26Z</dcterms:modified>
</cp:coreProperties>
</file>