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Playfair Display"/>
      <p:regular r:id="rId29"/>
      <p:bold r:id="rId30"/>
      <p:italic r:id="rId31"/>
      <p:boldItalic r:id="rId32"/>
    </p:embeddedFont>
    <p:embeddedFont>
      <p:font typeface="Montserrat"/>
      <p:regular r:id="rId33"/>
      <p:bold r:id="rId34"/>
      <p:italic r:id="rId35"/>
      <p:boldItalic r:id="rId36"/>
    </p:embeddedFont>
    <p:embeddedFont>
      <p:font typeface="Montserrat Black"/>
      <p:bold r:id="rId37"/>
      <p:boldItalic r:id="rId38"/>
    </p:embeddedFont>
    <p:embeddedFont>
      <p:font typeface="EB Garamon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921306-AAD2-4391-98BB-25A73B609B84}">
  <a:tblStyle styleId="{BF921306-AAD2-4391-98BB-25A73B609B84}"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BGaramond-bold.fntdata"/><Relationship Id="rId20" Type="http://schemas.openxmlformats.org/officeDocument/2006/relationships/slide" Target="slides/slide14.xml"/><Relationship Id="rId42" Type="http://schemas.openxmlformats.org/officeDocument/2006/relationships/font" Target="fonts/EBGaramond-boldItalic.fntdata"/><Relationship Id="rId41" Type="http://schemas.openxmlformats.org/officeDocument/2006/relationships/font" Target="fonts/EBGaramon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font" Target="fonts/PlayfairDisplay-boldItalic.fntdata"/><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MontserratBlack-bold.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EBGaramond-regular.fntdata"/><Relationship Id="rId16" Type="http://schemas.openxmlformats.org/officeDocument/2006/relationships/slide" Target="slides/slide10.xml"/><Relationship Id="rId38" Type="http://schemas.openxmlformats.org/officeDocument/2006/relationships/font" Target="fonts/MontserratBlack-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9c7dbacb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369c7dbacb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8e4eae224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38e4eae2245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8e4eae224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8e4eae2245_2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FarzadNekouee/Keras-CIFAR10-CNN-Model/blob/master/truck_sample.png"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rive.google.com/file/d/1CTnPzBdBLsSntQd2RyHLTon8fMuJcQKH/view?usp=drive_link" TargetMode="External"/><Relationship Id="rId4" Type="http://schemas.openxmlformats.org/officeDocument/2006/relationships/hyperlink" Target="https://drive.google.com/file/d/1CTnPzBdBLsSntQd2RyHLTon8fMuJcQKH/view?usp=drive_lin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456651" y="1654425"/>
            <a:ext cx="32595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rgbClr val="000000"/>
                </a:solidFill>
                <a:latin typeface="Playfair Display"/>
                <a:ea typeface="Playfair Display"/>
                <a:cs typeface="Playfair Display"/>
                <a:sym typeface="Playfair Display"/>
              </a:rPr>
              <a:t>Final Project </a:t>
            </a:r>
            <a:endParaRPr b="1" i="0" sz="2600" u="none" cap="none" strike="noStrike">
              <a:solidFill>
                <a:srgbClr val="000000"/>
              </a:solidFill>
              <a:latin typeface="Playfair Display"/>
              <a:ea typeface="Playfair Display"/>
              <a:cs typeface="Playfair Display"/>
              <a:sym typeface="Playfair Display"/>
            </a:endParaRPr>
          </a:p>
          <a:p>
            <a:pPr indent="0" lvl="0" marL="0" marR="0" rtl="0" algn="l">
              <a:lnSpc>
                <a:spcPct val="100000"/>
              </a:lnSpc>
              <a:spcBef>
                <a:spcPts val="0"/>
              </a:spcBef>
              <a:spcAft>
                <a:spcPts val="0"/>
              </a:spcAft>
              <a:buClr>
                <a:srgbClr val="000000"/>
              </a:buClr>
              <a:buSzPts val="2600"/>
              <a:buFont typeface="Arial"/>
              <a:buNone/>
            </a:pPr>
            <a:r>
              <a:rPr b="0" i="0" lang="en" sz="2600" u="none" cap="none" strike="noStrike">
                <a:solidFill>
                  <a:srgbClr val="000000"/>
                </a:solidFill>
                <a:latin typeface="Playfair Display"/>
                <a:ea typeface="Playfair Display"/>
                <a:cs typeface="Playfair Display"/>
                <a:sym typeface="Playfair Display"/>
              </a:rPr>
              <a:t>Data Science</a:t>
            </a:r>
            <a:endParaRPr b="0" i="0" sz="2600" u="none" cap="none" strike="noStrike">
              <a:solidFill>
                <a:srgbClr val="000000"/>
              </a:solidFill>
              <a:latin typeface="Playfair Display"/>
              <a:ea typeface="Playfair Display"/>
              <a:cs typeface="Playfair Display"/>
              <a:sym typeface="Playfair Display"/>
            </a:endParaRPr>
          </a:p>
        </p:txBody>
      </p:sp>
      <p:sp>
        <p:nvSpPr>
          <p:cNvPr id="55" name="Google Shape;55;p13"/>
          <p:cNvSpPr txBox="1"/>
          <p:nvPr/>
        </p:nvSpPr>
        <p:spPr>
          <a:xfrm>
            <a:off x="3456648" y="2786125"/>
            <a:ext cx="276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latin typeface="EB Garamond"/>
                <a:ea typeface="EB Garamond"/>
                <a:cs typeface="EB Garamond"/>
                <a:sym typeface="EB Garamond"/>
              </a:rPr>
              <a:t>Zayu Muhammad Ali Akbar</a:t>
            </a:r>
            <a:endParaRPr b="0" i="0" sz="1400" u="none" cap="none" strike="noStrike">
              <a:solidFill>
                <a:srgbClr val="000000"/>
              </a:solidFill>
              <a:latin typeface="EB Garamond"/>
              <a:ea typeface="EB Garamond"/>
              <a:cs typeface="EB Garamond"/>
              <a:sym typeface="EB Garamond"/>
            </a:endParaRPr>
          </a:p>
        </p:txBody>
      </p:sp>
      <p:pic>
        <p:nvPicPr>
          <p:cNvPr id="56" name="Google Shape;56;p13"/>
          <p:cNvPicPr preferRelativeResize="0"/>
          <p:nvPr/>
        </p:nvPicPr>
        <p:blipFill rotWithShape="1">
          <a:blip r:embed="rId3">
            <a:alphaModFix/>
          </a:blip>
          <a:srcRect b="0" l="0" r="0" t="0"/>
          <a:stretch/>
        </p:blipFill>
        <p:spPr>
          <a:xfrm>
            <a:off x="6821299" y="315400"/>
            <a:ext cx="2081399" cy="6870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4121700" y="640375"/>
            <a:ext cx="4827600" cy="3535500"/>
          </a:xfrm>
          <a:prstGeom prst="rect">
            <a:avLst/>
          </a:prstGeom>
          <a:noFill/>
          <a:ln>
            <a:noFill/>
          </a:ln>
        </p:spPr>
        <p:txBody>
          <a:bodyPr anchorCtr="0" anchor="t" bIns="91425" lIns="91425" spcFirstLastPara="1" rIns="91425" wrap="square" tIns="91425">
            <a:normAutofit fontScale="85000" lnSpcReduction="10000"/>
          </a:bodyPr>
          <a:lstStyle/>
          <a:p>
            <a:pPr indent="0" lvl="0" marL="76200" rtl="0" algn="l">
              <a:lnSpc>
                <a:spcPct val="100000"/>
              </a:lnSpc>
              <a:spcBef>
                <a:spcPts val="1300"/>
              </a:spcBef>
              <a:spcAft>
                <a:spcPts val="0"/>
              </a:spcAft>
              <a:buClr>
                <a:schemeClr val="dk1"/>
              </a:buClr>
              <a:buSzPct val="104761"/>
              <a:buFont typeface="Arial"/>
              <a:buNone/>
            </a:pPr>
            <a:r>
              <a:rPr b="1" lang="en" sz="1050">
                <a:solidFill>
                  <a:schemeClr val="dk1"/>
                </a:solidFill>
                <a:highlight>
                  <a:srgbClr val="FFFFFF"/>
                </a:highlight>
              </a:rPr>
              <a:t>Hipotesis tentang Hubungan GrLivArea dan SalePrice:</a:t>
            </a:r>
            <a:endParaRPr b="1" sz="1050">
              <a:solidFill>
                <a:schemeClr val="dk1"/>
              </a:solidFill>
              <a:highlight>
                <a:srgbClr val="FFFFFF"/>
              </a:highlight>
            </a:endParaRPr>
          </a:p>
          <a:p>
            <a:pPr indent="0" lvl="0" marL="0" rtl="0" algn="l">
              <a:spcBef>
                <a:spcPts val="800"/>
              </a:spcBef>
              <a:spcAft>
                <a:spcPts val="0"/>
              </a:spcAft>
              <a:buClr>
                <a:schemeClr val="dk1"/>
              </a:buClr>
              <a:buSzPct val="104761"/>
              <a:buFont typeface="Arial"/>
              <a:buNone/>
            </a:pPr>
            <a:r>
              <a:rPr lang="en" sz="1050">
                <a:solidFill>
                  <a:schemeClr val="dk1"/>
                </a:solidFill>
                <a:highlight>
                  <a:srgbClr val="FFFFFF"/>
                </a:highlight>
              </a:rPr>
              <a:t>Hipotesis Nol (H₀): Tidak ada hubungan yang signifikan antara luas area hunian di atas tanah (GrLivArea) dan harga jual rumah (SalePrice). Variasi dalam GrLivArea tidak memiliki pengaruh terhadap perubahan SalePrice.</a:t>
            </a:r>
            <a:endParaRPr sz="1050">
              <a:solidFill>
                <a:schemeClr val="dk1"/>
              </a:solidFill>
              <a:highlight>
                <a:srgbClr val="FFFFFF"/>
              </a:highlight>
            </a:endParaRPr>
          </a:p>
          <a:p>
            <a:pPr indent="0" lvl="0" marL="0" rtl="0" algn="l">
              <a:spcBef>
                <a:spcPts val="1100"/>
              </a:spcBef>
              <a:spcAft>
                <a:spcPts val="0"/>
              </a:spcAft>
              <a:buClr>
                <a:schemeClr val="dk1"/>
              </a:buClr>
              <a:buSzPct val="104761"/>
              <a:buFont typeface="Arial"/>
              <a:buNone/>
            </a:pPr>
            <a:r>
              <a:rPr lang="en" sz="1050">
                <a:solidFill>
                  <a:schemeClr val="dk1"/>
                </a:solidFill>
                <a:highlight>
                  <a:srgbClr val="FFFFFF"/>
                </a:highlight>
              </a:rPr>
              <a:t>Hipotesis Alternatif (H₁): Terdapat hubungan positif yang signifikan antara GrLivArea dan SalePrice. Semakin besar luas area hunian, semakin tinggi harga jual rumah.</a:t>
            </a:r>
            <a:endParaRPr sz="1050">
              <a:solidFill>
                <a:schemeClr val="dk1"/>
              </a:solidFill>
              <a:highlight>
                <a:srgbClr val="FFFFFF"/>
              </a:highlight>
            </a:endParaRPr>
          </a:p>
          <a:p>
            <a:pPr indent="0" lvl="0" marL="76200" rtl="0" algn="l">
              <a:lnSpc>
                <a:spcPct val="100000"/>
              </a:lnSpc>
              <a:spcBef>
                <a:spcPts val="1300"/>
              </a:spcBef>
              <a:spcAft>
                <a:spcPts val="0"/>
              </a:spcAft>
              <a:buClr>
                <a:schemeClr val="dk1"/>
              </a:buClr>
              <a:buSzPct val="104761"/>
              <a:buFont typeface="Arial"/>
              <a:buNone/>
            </a:pPr>
            <a:r>
              <a:rPr b="1" lang="en" sz="1050">
                <a:solidFill>
                  <a:schemeClr val="dk1"/>
                </a:solidFill>
                <a:highlight>
                  <a:srgbClr val="FFFFFF"/>
                </a:highlight>
              </a:rPr>
              <a:t>Dugaan Pendukung Hipotesis Alternatif:</a:t>
            </a:r>
            <a:endParaRPr b="1" sz="1050">
              <a:solidFill>
                <a:schemeClr val="dk1"/>
              </a:solidFill>
              <a:highlight>
                <a:srgbClr val="FFFFFF"/>
              </a:highlight>
            </a:endParaRPr>
          </a:p>
          <a:p>
            <a:pPr indent="-285273" lvl="0" marL="457200" rtl="0" algn="l">
              <a:spcBef>
                <a:spcPts val="1100"/>
              </a:spcBef>
              <a:spcAft>
                <a:spcPts val="0"/>
              </a:spcAft>
              <a:buClr>
                <a:schemeClr val="dk1"/>
              </a:buClr>
              <a:buSzPct val="100000"/>
              <a:buChar char="●"/>
            </a:pPr>
            <a:r>
              <a:rPr lang="en" sz="1050">
                <a:solidFill>
                  <a:schemeClr val="dk1"/>
                </a:solidFill>
                <a:highlight>
                  <a:srgbClr val="FFFFFF"/>
                </a:highlight>
              </a:rPr>
              <a:t>Scatter plot menunjukkan tren positif, mengindikasikan bahwa rumah dengan GrLivArea yang lebih luas cenderung memiliki harga jual lebih tinggi.</a:t>
            </a:r>
            <a:endParaRPr sz="1050">
              <a:solidFill>
                <a:schemeClr val="dk1"/>
              </a:solidFill>
              <a:highlight>
                <a:srgbClr val="FFFFFF"/>
              </a:highlight>
            </a:endParaRPr>
          </a:p>
          <a:p>
            <a:pPr indent="-285273" lvl="0" marL="457200" rtl="0" algn="l">
              <a:spcBef>
                <a:spcPts val="0"/>
              </a:spcBef>
              <a:spcAft>
                <a:spcPts val="0"/>
              </a:spcAft>
              <a:buClr>
                <a:schemeClr val="dk1"/>
              </a:buClr>
              <a:buSzPct val="100000"/>
              <a:buChar char="●"/>
            </a:pPr>
            <a:r>
              <a:rPr lang="en" sz="1050">
                <a:solidFill>
                  <a:schemeClr val="dk1"/>
                </a:solidFill>
                <a:highlight>
                  <a:srgbClr val="FFFFFF"/>
                </a:highlight>
              </a:rPr>
              <a:t>Hubungan ini mungkin mengikuti pola ekonomi pasar properti, di mana luas rumah menjadi salah satu faktor utama dalam menentukan harga jual.</a:t>
            </a:r>
            <a:endParaRPr sz="1050">
              <a:solidFill>
                <a:schemeClr val="dk1"/>
              </a:solidFill>
              <a:highlight>
                <a:srgbClr val="FFFFFF"/>
              </a:highlight>
            </a:endParaRPr>
          </a:p>
          <a:p>
            <a:pPr indent="-285273" lvl="0" marL="457200" rtl="0" algn="l">
              <a:spcBef>
                <a:spcPts val="0"/>
              </a:spcBef>
              <a:spcAft>
                <a:spcPts val="0"/>
              </a:spcAft>
              <a:buClr>
                <a:schemeClr val="dk1"/>
              </a:buClr>
              <a:buSzPct val="100000"/>
              <a:buChar char="●"/>
            </a:pPr>
            <a:r>
              <a:rPr lang="en" sz="1050">
                <a:solidFill>
                  <a:schemeClr val="dk1"/>
                </a:solidFill>
                <a:highlight>
                  <a:srgbClr val="FFFFFF"/>
                </a:highlight>
              </a:rPr>
              <a:t>Faktor lain seperti lokasi, kondisi rumah, dan kualitas bangunan juga bisa mempengaruhi hubungan ini.</a:t>
            </a:r>
            <a:endParaRPr sz="1050">
              <a:solidFill>
                <a:schemeClr val="dk1"/>
              </a:solidFill>
              <a:highlight>
                <a:srgbClr val="FFFFFF"/>
              </a:highlight>
            </a:endParaRPr>
          </a:p>
          <a:p>
            <a:pPr indent="-285273" lvl="0" marL="457200" rtl="0" algn="l">
              <a:spcBef>
                <a:spcPts val="0"/>
              </a:spcBef>
              <a:spcAft>
                <a:spcPts val="0"/>
              </a:spcAft>
              <a:buClr>
                <a:schemeClr val="dk1"/>
              </a:buClr>
              <a:buSzPct val="100000"/>
              <a:buChar char="●"/>
            </a:pPr>
            <a:r>
              <a:rPr lang="en" sz="1050">
                <a:solidFill>
                  <a:schemeClr val="dk1"/>
                </a:solidFill>
                <a:highlight>
                  <a:srgbClr val="FFFFFF"/>
                </a:highlight>
              </a:rPr>
              <a:t>Untuk menguji hipotesis ini, analisis regresi linear dapat dilakukan guna melihat kekuatan dan signifikansi hubungan antara GrLivArea dan SalePrice. Jika koefisien regresi signifikan secara statistik, maka hipotesis alternatif dapat diterima.</a:t>
            </a:r>
            <a:endParaRPr sz="1050">
              <a:solidFill>
                <a:schemeClr val="dk1"/>
              </a:solidFill>
              <a:highlight>
                <a:srgbClr val="FFFFFF"/>
              </a:highlight>
            </a:endParaRPr>
          </a:p>
          <a:p>
            <a:pPr indent="0" lvl="0" marL="0" rtl="0" algn="just">
              <a:lnSpc>
                <a:spcPct val="115000"/>
              </a:lnSpc>
              <a:spcBef>
                <a:spcPts val="1100"/>
              </a:spcBef>
              <a:spcAft>
                <a:spcPts val="0"/>
              </a:spcAft>
              <a:buSzPct val="105882"/>
              <a:buNone/>
            </a:pPr>
            <a:r>
              <a:t/>
            </a:r>
            <a:endParaRPr b="1" sz="1700">
              <a:solidFill>
                <a:srgbClr val="0D0D0D"/>
              </a:solidFill>
            </a:endParaRPr>
          </a:p>
        </p:txBody>
      </p:sp>
      <p:sp>
        <p:nvSpPr>
          <p:cNvPr id="114" name="Google Shape;114;p22"/>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02: Housing Price</a:t>
            </a:r>
            <a:endParaRPr b="1" sz="3800"/>
          </a:p>
        </p:txBody>
      </p:sp>
      <p:sp>
        <p:nvSpPr>
          <p:cNvPr id="115" name="Google Shape;115;p22"/>
          <p:cNvSpPr txBox="1"/>
          <p:nvPr/>
        </p:nvSpPr>
        <p:spPr>
          <a:xfrm>
            <a:off x="311700" y="4243550"/>
            <a:ext cx="6906300" cy="433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lang="en">
                <a:solidFill>
                  <a:srgbClr val="FF0000"/>
                </a:solidFill>
              </a:rPr>
              <a:t>https://github.com/loneaakbar/Housing_Price.git</a:t>
            </a:r>
            <a:endParaRPr b="0" i="0" sz="1400" u="none" cap="none" strike="noStrike">
              <a:solidFill>
                <a:srgbClr val="FF0000"/>
              </a:solidFill>
              <a:latin typeface="Arial"/>
              <a:ea typeface="Arial"/>
              <a:cs typeface="Arial"/>
              <a:sym typeface="Arial"/>
            </a:endParaRPr>
          </a:p>
        </p:txBody>
      </p:sp>
      <p:pic>
        <p:nvPicPr>
          <p:cNvPr id="116" name="Google Shape;116;p22"/>
          <p:cNvPicPr preferRelativeResize="0"/>
          <p:nvPr/>
        </p:nvPicPr>
        <p:blipFill>
          <a:blip r:embed="rId3">
            <a:alphaModFix/>
          </a:blip>
          <a:stretch>
            <a:fillRect/>
          </a:stretch>
        </p:blipFill>
        <p:spPr>
          <a:xfrm>
            <a:off x="311700" y="572700"/>
            <a:ext cx="3731050" cy="257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03: Machine Learning</a:t>
            </a:r>
            <a:endParaRPr b="1" sz="3800"/>
          </a:p>
        </p:txBody>
      </p:sp>
      <p:sp>
        <p:nvSpPr>
          <p:cNvPr id="122" name="Google Shape;122;p23"/>
          <p:cNvSpPr txBox="1"/>
          <p:nvPr>
            <p:ph idx="1" type="body"/>
          </p:nvPr>
        </p:nvSpPr>
        <p:spPr>
          <a:xfrm>
            <a:off x="311700" y="783450"/>
            <a:ext cx="8520600" cy="37854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100000"/>
              <a:buNone/>
            </a:pPr>
            <a:r>
              <a:rPr b="1" lang="en">
                <a:solidFill>
                  <a:schemeClr val="dk1"/>
                </a:solidFill>
                <a:highlight>
                  <a:schemeClr val="accent6"/>
                </a:highlight>
              </a:rPr>
              <a:t>Overview - Background Problem Project</a:t>
            </a:r>
            <a:endParaRPr b="1">
              <a:solidFill>
                <a:schemeClr val="dk1"/>
              </a:solidFill>
              <a:highlight>
                <a:schemeClr val="accent6"/>
              </a:highlight>
            </a:endParaRPr>
          </a:p>
          <a:p>
            <a:pPr indent="-335756" lvl="0" marL="457200" rtl="0" algn="l">
              <a:lnSpc>
                <a:spcPct val="115000"/>
              </a:lnSpc>
              <a:spcBef>
                <a:spcPts val="1200"/>
              </a:spcBef>
              <a:spcAft>
                <a:spcPts val="0"/>
              </a:spcAft>
              <a:buClr>
                <a:schemeClr val="dk1"/>
              </a:buClr>
              <a:buSzPct val="100000"/>
              <a:buChar char="●"/>
            </a:pPr>
            <a:r>
              <a:rPr lang="en" sz="2700">
                <a:solidFill>
                  <a:schemeClr val="dk1"/>
                </a:solidFill>
              </a:rPr>
              <a:t>Topik yang dipilih dalam project ini adalah </a:t>
            </a:r>
            <a:r>
              <a:rPr i="1" lang="en" sz="2700">
                <a:solidFill>
                  <a:schemeClr val="dk1"/>
                </a:solidFill>
                <a:highlight>
                  <a:srgbClr val="FEFEFE"/>
                </a:highlight>
              </a:rPr>
              <a:t>Supervised Learning </a:t>
            </a:r>
            <a:r>
              <a:rPr lang="en" sz="2700">
                <a:solidFill>
                  <a:schemeClr val="dk1"/>
                </a:solidFill>
                <a:highlight>
                  <a:srgbClr val="FEFEFE"/>
                </a:highlight>
              </a:rPr>
              <a:t>: Regresi dan Klasifikasi</a:t>
            </a:r>
            <a:endParaRPr sz="2700">
              <a:solidFill>
                <a:schemeClr val="dk1"/>
              </a:solidFill>
              <a:highlight>
                <a:srgbClr val="FEFEFE"/>
              </a:highlight>
            </a:endParaRPr>
          </a:p>
          <a:p>
            <a:pPr indent="0" lvl="0" marL="0" rtl="0" algn="l">
              <a:lnSpc>
                <a:spcPct val="115000"/>
              </a:lnSpc>
              <a:spcBef>
                <a:spcPts val="1200"/>
              </a:spcBef>
              <a:spcAft>
                <a:spcPts val="0"/>
              </a:spcAft>
              <a:buNone/>
            </a:pPr>
            <a:r>
              <a:t/>
            </a:r>
            <a:endParaRPr sz="2700">
              <a:solidFill>
                <a:schemeClr val="dk1"/>
              </a:solidFill>
              <a:highlight>
                <a:srgbClr val="FEFEFE"/>
              </a:highlight>
            </a:endParaRPr>
          </a:p>
          <a:p>
            <a:pPr indent="-335756" lvl="0" marL="457200" rtl="0" algn="l">
              <a:spcBef>
                <a:spcPts val="0"/>
              </a:spcBef>
              <a:spcAft>
                <a:spcPts val="0"/>
              </a:spcAft>
              <a:buClr>
                <a:schemeClr val="dk1"/>
              </a:buClr>
              <a:buSzPct val="100000"/>
              <a:buChar char="●"/>
            </a:pPr>
            <a:r>
              <a:rPr lang="en" sz="2700">
                <a:solidFill>
                  <a:schemeClr val="dk1"/>
                </a:solidFill>
              </a:rPr>
              <a:t>Dataset periklanan menangkap pendapatan penjualan yang dihasilkan sehubungan dengan biaya iklan di berbagai saluran seperti radio, TV, dan surat kabar.Diperlukan untuk memahami dampak anggaran iklan terhadap keseluruhan penjualan.</a:t>
            </a:r>
            <a:endParaRPr sz="2700">
              <a:solidFill>
                <a:schemeClr val="dk1"/>
              </a:solidFill>
            </a:endParaRPr>
          </a:p>
          <a:p>
            <a:pPr indent="0" lvl="0" marL="457200" rtl="0" algn="l">
              <a:lnSpc>
                <a:spcPct val="115000"/>
              </a:lnSpc>
              <a:spcBef>
                <a:spcPts val="1200"/>
              </a:spcBef>
              <a:spcAft>
                <a:spcPts val="0"/>
              </a:spcAft>
              <a:buNone/>
            </a:pPr>
            <a:r>
              <a:t/>
            </a:r>
            <a:endParaRPr sz="2700">
              <a:solidFill>
                <a:schemeClr val="dk1"/>
              </a:solidFill>
              <a:highlight>
                <a:srgbClr val="FFFFFF"/>
              </a:highlight>
            </a:endParaRPr>
          </a:p>
          <a:p>
            <a:pPr indent="-335756" lvl="0" marL="457200" rtl="0" algn="l">
              <a:lnSpc>
                <a:spcPct val="115000"/>
              </a:lnSpc>
              <a:spcBef>
                <a:spcPts val="0"/>
              </a:spcBef>
              <a:spcAft>
                <a:spcPts val="0"/>
              </a:spcAft>
              <a:buClr>
                <a:schemeClr val="dk1"/>
              </a:buClr>
              <a:buSzPct val="100000"/>
              <a:buChar char="●"/>
            </a:pPr>
            <a:r>
              <a:rPr lang="en" sz="2700">
                <a:solidFill>
                  <a:schemeClr val="dk1"/>
                </a:solidFill>
              </a:rPr>
              <a:t>Dengan menggunakan data frame yang diambil dari https://www.kaggle.com/datasets/yasserh/advertising-sales-dataset</a:t>
            </a:r>
            <a:endParaRPr sz="2734">
              <a:solidFill>
                <a:schemeClr val="dk1"/>
              </a:solidFill>
              <a:highlight>
                <a:srgbClr val="FFFFFF"/>
              </a:highlight>
            </a:endParaRPr>
          </a:p>
          <a:p>
            <a:pPr indent="0" lvl="0" marL="0" rtl="0" algn="l">
              <a:lnSpc>
                <a:spcPct val="115000"/>
              </a:lnSpc>
              <a:spcBef>
                <a:spcPts val="1200"/>
              </a:spcBef>
              <a:spcAft>
                <a:spcPts val="1200"/>
              </a:spcAft>
              <a:buSzPct val="100000"/>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03: Machine Learning</a:t>
            </a:r>
            <a:endParaRPr b="1" sz="3800"/>
          </a:p>
        </p:txBody>
      </p:sp>
      <p:sp>
        <p:nvSpPr>
          <p:cNvPr id="128" name="Google Shape;128;p24"/>
          <p:cNvSpPr txBox="1"/>
          <p:nvPr>
            <p:ph idx="1" type="body"/>
          </p:nvPr>
        </p:nvSpPr>
        <p:spPr>
          <a:xfrm>
            <a:off x="311700" y="783450"/>
            <a:ext cx="8520600" cy="37854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l">
              <a:lnSpc>
                <a:spcPct val="115000"/>
              </a:lnSpc>
              <a:spcBef>
                <a:spcPts val="0"/>
              </a:spcBef>
              <a:spcAft>
                <a:spcPts val="0"/>
              </a:spcAft>
              <a:buSzPct val="100000"/>
              <a:buNone/>
            </a:pPr>
            <a:r>
              <a:t/>
            </a:r>
            <a:endParaRPr b="1">
              <a:solidFill>
                <a:schemeClr val="dk1"/>
              </a:solidFill>
              <a:highlight>
                <a:schemeClr val="accent6"/>
              </a:highlight>
            </a:endParaRPr>
          </a:p>
          <a:p>
            <a:pPr indent="0" lvl="0" marL="0" rtl="0" algn="l">
              <a:lnSpc>
                <a:spcPct val="115000"/>
              </a:lnSpc>
              <a:spcBef>
                <a:spcPts val="0"/>
              </a:spcBef>
              <a:spcAft>
                <a:spcPts val="0"/>
              </a:spcAft>
              <a:buNone/>
            </a:pPr>
            <a:r>
              <a:rPr lang="en" sz="2700">
                <a:solidFill>
                  <a:schemeClr val="dk1"/>
                </a:solidFill>
              </a:rPr>
              <a:t>Dan tahapannya adalah:</a:t>
            </a:r>
            <a:endParaRPr sz="2700">
              <a:solidFill>
                <a:schemeClr val="dk1"/>
              </a:solidFill>
            </a:endParaRPr>
          </a:p>
          <a:p>
            <a:pPr indent="-322897" lvl="0" marL="457200" rtl="0" algn="l">
              <a:lnSpc>
                <a:spcPct val="115000"/>
              </a:lnSpc>
              <a:spcBef>
                <a:spcPts val="0"/>
              </a:spcBef>
              <a:spcAft>
                <a:spcPts val="0"/>
              </a:spcAft>
              <a:buClr>
                <a:schemeClr val="dk1"/>
              </a:buClr>
              <a:buSzPct val="100000"/>
              <a:buAutoNum type="arabicPeriod"/>
            </a:pPr>
            <a:r>
              <a:rPr lang="en" sz="2700">
                <a:solidFill>
                  <a:schemeClr val="dk1"/>
                </a:solidFill>
              </a:rPr>
              <a:t>Mendownload data set dari kaggle</a:t>
            </a:r>
            <a:endParaRPr sz="2700">
              <a:solidFill>
                <a:schemeClr val="dk1"/>
              </a:solidFill>
            </a:endParaRPr>
          </a:p>
          <a:p>
            <a:pPr indent="-322897" lvl="0" marL="457200" rtl="0" algn="l">
              <a:lnSpc>
                <a:spcPct val="115000"/>
              </a:lnSpc>
              <a:spcBef>
                <a:spcPts val="0"/>
              </a:spcBef>
              <a:spcAft>
                <a:spcPts val="0"/>
              </a:spcAft>
              <a:buClr>
                <a:schemeClr val="dk1"/>
              </a:buClr>
              <a:buSzPct val="100000"/>
              <a:buAutoNum type="arabicPeriod"/>
            </a:pPr>
            <a:r>
              <a:rPr lang="en" sz="2700">
                <a:solidFill>
                  <a:schemeClr val="dk1"/>
                </a:solidFill>
              </a:rPr>
              <a:t>Membuat total buget pengiklanan yg ter diri dari 3 kolom(TV Ad Budget ($), Radio Ad Budget ($), dan Newspaper Ad Budget ($)) menjadi 1 kolom (Total Budget)</a:t>
            </a:r>
            <a:endParaRPr sz="2700">
              <a:solidFill>
                <a:schemeClr val="dk1"/>
              </a:solidFill>
            </a:endParaRPr>
          </a:p>
          <a:p>
            <a:pPr indent="-322897" lvl="0" marL="457200" rtl="0" algn="l">
              <a:lnSpc>
                <a:spcPct val="115000"/>
              </a:lnSpc>
              <a:spcBef>
                <a:spcPts val="0"/>
              </a:spcBef>
              <a:spcAft>
                <a:spcPts val="0"/>
              </a:spcAft>
              <a:buClr>
                <a:schemeClr val="dk1"/>
              </a:buClr>
              <a:buSzPct val="100000"/>
              <a:buAutoNum type="arabicPeriod"/>
            </a:pPr>
            <a:r>
              <a:rPr lang="en" sz="2700">
                <a:solidFill>
                  <a:schemeClr val="dk1"/>
                </a:solidFill>
              </a:rPr>
              <a:t>Mempersiapkan data menjadi X (feature variable) dan y (response variable) untuk persiapan menggunakan </a:t>
            </a:r>
            <a:r>
              <a:rPr lang="en" sz="2734">
                <a:solidFill>
                  <a:schemeClr val="dk1"/>
                </a:solidFill>
                <a:highlight>
                  <a:srgbClr val="FFFFFF"/>
                </a:highlight>
              </a:rPr>
              <a:t>scikit-learn library untuk menjadi NumPy array.</a:t>
            </a:r>
            <a:endParaRPr sz="2734">
              <a:solidFill>
                <a:schemeClr val="dk1"/>
              </a:solidFill>
              <a:highlight>
                <a:srgbClr val="FFFFFF"/>
              </a:highlight>
            </a:endParaRPr>
          </a:p>
          <a:p>
            <a:pPr indent="-324092" lvl="0" marL="457200" rtl="0" algn="l">
              <a:lnSpc>
                <a:spcPct val="115000"/>
              </a:lnSpc>
              <a:spcBef>
                <a:spcPts val="0"/>
              </a:spcBef>
              <a:spcAft>
                <a:spcPts val="0"/>
              </a:spcAft>
              <a:buClr>
                <a:schemeClr val="dk1"/>
              </a:buClr>
              <a:buSzPct val="100000"/>
              <a:buAutoNum type="arabicPeriod"/>
            </a:pPr>
            <a:r>
              <a:rPr lang="en" sz="2734">
                <a:solidFill>
                  <a:schemeClr val="dk1"/>
                </a:solidFill>
                <a:highlight>
                  <a:srgbClr val="FFFFFF"/>
                </a:highlight>
              </a:rPr>
              <a:t>Membagi Data ke dalam Set Pelatihan dan Pengujian</a:t>
            </a:r>
            <a:endParaRPr sz="2734">
              <a:solidFill>
                <a:schemeClr val="dk1"/>
              </a:solidFill>
              <a:highlight>
                <a:srgbClr val="FFFFFF"/>
              </a:highlight>
            </a:endParaRPr>
          </a:p>
          <a:p>
            <a:pPr indent="-324092" lvl="0" marL="457200" rtl="0" algn="l">
              <a:lnSpc>
                <a:spcPct val="115000"/>
              </a:lnSpc>
              <a:spcBef>
                <a:spcPts val="0"/>
              </a:spcBef>
              <a:spcAft>
                <a:spcPts val="0"/>
              </a:spcAft>
              <a:buClr>
                <a:schemeClr val="dk1"/>
              </a:buClr>
              <a:buSzPct val="100000"/>
              <a:buAutoNum type="arabicPeriod"/>
            </a:pPr>
            <a:r>
              <a:rPr lang="en" sz="2734">
                <a:solidFill>
                  <a:schemeClr val="dk1"/>
                </a:solidFill>
                <a:highlight>
                  <a:srgbClr val="FFFFFF"/>
                </a:highlight>
              </a:rPr>
              <a:t>Melakukan Regresi Linier</a:t>
            </a:r>
            <a:endParaRPr sz="2734">
              <a:solidFill>
                <a:schemeClr val="dk1"/>
              </a:solidFill>
              <a:highlight>
                <a:srgbClr val="FFFFFF"/>
              </a:highlight>
            </a:endParaRPr>
          </a:p>
          <a:p>
            <a:pPr indent="-324092" lvl="0" marL="457200" rtl="0" algn="l">
              <a:lnSpc>
                <a:spcPct val="115000"/>
              </a:lnSpc>
              <a:spcBef>
                <a:spcPts val="0"/>
              </a:spcBef>
              <a:spcAft>
                <a:spcPts val="0"/>
              </a:spcAft>
              <a:buClr>
                <a:schemeClr val="dk1"/>
              </a:buClr>
              <a:buSzPct val="100000"/>
              <a:buAutoNum type="arabicPeriod"/>
            </a:pPr>
            <a:r>
              <a:rPr lang="en" sz="2734">
                <a:solidFill>
                  <a:schemeClr val="dk1"/>
                </a:solidFill>
                <a:highlight>
                  <a:srgbClr val="FFFFFF"/>
                </a:highlight>
              </a:rPr>
              <a:t>Perhitungan Koefisien</a:t>
            </a:r>
            <a:endParaRPr sz="2734">
              <a:solidFill>
                <a:schemeClr val="dk1"/>
              </a:solidFill>
              <a:highlight>
                <a:srgbClr val="FFFFFF"/>
              </a:highlight>
            </a:endParaRPr>
          </a:p>
          <a:p>
            <a:pPr indent="-324092" lvl="0" marL="457200" rtl="0" algn="l">
              <a:lnSpc>
                <a:spcPct val="115000"/>
              </a:lnSpc>
              <a:spcBef>
                <a:spcPts val="0"/>
              </a:spcBef>
              <a:spcAft>
                <a:spcPts val="0"/>
              </a:spcAft>
              <a:buClr>
                <a:schemeClr val="dk1"/>
              </a:buClr>
              <a:buSzPct val="100000"/>
              <a:buAutoNum type="arabicPeriod"/>
            </a:pPr>
            <a:r>
              <a:rPr lang="en" sz="2734">
                <a:solidFill>
                  <a:schemeClr val="dk1"/>
                </a:solidFill>
                <a:highlight>
                  <a:srgbClr val="FFFFFF"/>
                </a:highlight>
              </a:rPr>
              <a:t>Membuat prediksi pada set pengujian</a:t>
            </a:r>
            <a:endParaRPr sz="2734">
              <a:solidFill>
                <a:schemeClr val="dk1"/>
              </a:solidFill>
              <a:highlight>
                <a:srgbClr val="FFFFFF"/>
              </a:highlight>
            </a:endParaRPr>
          </a:p>
          <a:p>
            <a:pPr indent="-324092" lvl="0" marL="457200" rtl="0" algn="l">
              <a:lnSpc>
                <a:spcPct val="115000"/>
              </a:lnSpc>
              <a:spcBef>
                <a:spcPts val="0"/>
              </a:spcBef>
              <a:spcAft>
                <a:spcPts val="0"/>
              </a:spcAft>
              <a:buClr>
                <a:schemeClr val="dk1"/>
              </a:buClr>
              <a:buSzPct val="100000"/>
              <a:buAutoNum type="arabicPeriod"/>
            </a:pPr>
            <a:r>
              <a:rPr lang="en" sz="2734">
                <a:solidFill>
                  <a:schemeClr val="dk1"/>
                </a:solidFill>
                <a:highlight>
                  <a:srgbClr val="FFFFFF"/>
                </a:highlight>
              </a:rPr>
              <a:t>Menghitung Nilai RMSE dan R^2</a:t>
            </a:r>
            <a:endParaRPr sz="2734">
              <a:solidFill>
                <a:schemeClr val="dk1"/>
              </a:solidFill>
              <a:highlight>
                <a:srgbClr val="FFFFFF"/>
              </a:highlight>
            </a:endParaRPr>
          </a:p>
          <a:p>
            <a:pPr indent="-324092" lvl="0" marL="457200" rtl="0" algn="l">
              <a:lnSpc>
                <a:spcPct val="115000"/>
              </a:lnSpc>
              <a:spcBef>
                <a:spcPts val="0"/>
              </a:spcBef>
              <a:spcAft>
                <a:spcPts val="0"/>
              </a:spcAft>
              <a:buClr>
                <a:schemeClr val="dk1"/>
              </a:buClr>
              <a:buSzPct val="100000"/>
              <a:buAutoNum type="arabicPeriod"/>
            </a:pPr>
            <a:r>
              <a:rPr lang="en" sz="2734">
                <a:solidFill>
                  <a:schemeClr val="dk1"/>
                </a:solidFill>
                <a:highlight>
                  <a:srgbClr val="FFFFFF"/>
                </a:highlight>
              </a:rPr>
              <a:t>Memvisualisasikan Actual vs Predicted</a:t>
            </a:r>
            <a:endParaRPr sz="2734">
              <a:solidFill>
                <a:schemeClr val="dk1"/>
              </a:solidFill>
              <a:highlight>
                <a:srgbClr val="FFFFFF"/>
              </a:highlight>
            </a:endParaRPr>
          </a:p>
          <a:p>
            <a:pPr indent="-324092" lvl="0" marL="457200" rtl="0" algn="l">
              <a:lnSpc>
                <a:spcPct val="115000"/>
              </a:lnSpc>
              <a:spcBef>
                <a:spcPts val="0"/>
              </a:spcBef>
              <a:spcAft>
                <a:spcPts val="0"/>
              </a:spcAft>
              <a:buClr>
                <a:schemeClr val="dk1"/>
              </a:buClr>
              <a:buSzPct val="100000"/>
              <a:buAutoNum type="arabicPeriod"/>
            </a:pPr>
            <a:r>
              <a:rPr lang="en" sz="2734">
                <a:solidFill>
                  <a:schemeClr val="dk1"/>
                </a:solidFill>
                <a:highlight>
                  <a:srgbClr val="FFFFFF"/>
                </a:highlight>
              </a:rPr>
              <a:t>Melihat MSE dan R squere value untuk melihat ke akuratan dari tes data</a:t>
            </a:r>
            <a:endParaRPr sz="2734">
              <a:solidFill>
                <a:schemeClr val="dk1"/>
              </a:solidFill>
              <a:highlight>
                <a:srgbClr val="FFFFFF"/>
              </a:highlight>
            </a:endParaRPr>
          </a:p>
          <a:p>
            <a:pPr indent="-324092" lvl="0" marL="457200" rtl="0" algn="l">
              <a:lnSpc>
                <a:spcPct val="115000"/>
              </a:lnSpc>
              <a:spcBef>
                <a:spcPts val="0"/>
              </a:spcBef>
              <a:spcAft>
                <a:spcPts val="0"/>
              </a:spcAft>
              <a:buClr>
                <a:schemeClr val="dk1"/>
              </a:buClr>
              <a:buSzPct val="100000"/>
              <a:buAutoNum type="arabicPeriod"/>
            </a:pPr>
            <a:r>
              <a:rPr lang="en" sz="2734">
                <a:solidFill>
                  <a:schemeClr val="dk1"/>
                </a:solidFill>
                <a:highlight>
                  <a:srgbClr val="FFFFFF"/>
                </a:highlight>
              </a:rPr>
              <a:t>Memvisualisasikan dalam bentuk ploting antara y test dan y predic</a:t>
            </a:r>
            <a:r>
              <a:rPr lang="en" sz="2734">
                <a:solidFill>
                  <a:schemeClr val="dk1"/>
                </a:solidFill>
                <a:highlight>
                  <a:srgbClr val="FFFFFF"/>
                </a:highlight>
              </a:rPr>
              <a:t>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1439650" y="648725"/>
            <a:ext cx="7538100" cy="46944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15000"/>
              </a:lnSpc>
              <a:spcBef>
                <a:spcPts val="0"/>
              </a:spcBef>
              <a:spcAft>
                <a:spcPts val="0"/>
              </a:spcAft>
              <a:buClr>
                <a:schemeClr val="dk1"/>
              </a:buClr>
              <a:buSzPct val="64705"/>
              <a:buFont typeface="Arial"/>
              <a:buNone/>
            </a:pPr>
            <a:r>
              <a:t/>
            </a:r>
            <a:endParaRPr sz="1700">
              <a:solidFill>
                <a:srgbClr val="0D0D0D"/>
              </a:solidFill>
              <a:highlight>
                <a:schemeClr val="lt1"/>
              </a:highlight>
            </a:endParaRPr>
          </a:p>
          <a:p>
            <a:pPr indent="0" lvl="0" marL="0" rtl="0" algn="l">
              <a:spcBef>
                <a:spcPts val="0"/>
              </a:spcBef>
              <a:spcAft>
                <a:spcPts val="0"/>
              </a:spcAft>
              <a:buClr>
                <a:schemeClr val="dk1"/>
              </a:buClr>
              <a:buSzPct val="40740"/>
              <a:buFont typeface="Arial"/>
              <a:buNone/>
            </a:pPr>
            <a:r>
              <a:rPr lang="en" sz="2700">
                <a:solidFill>
                  <a:schemeClr val="dk1"/>
                </a:solidFill>
              </a:rPr>
              <a:t>Dan tahapannya adalah:</a:t>
            </a:r>
            <a:endParaRPr sz="2700">
              <a:solidFill>
                <a:schemeClr val="dk1"/>
              </a:solidFill>
            </a:endParaRPr>
          </a:p>
          <a:p>
            <a:pPr indent="-361473" lvl="0" marL="457200" rtl="0" algn="l">
              <a:spcBef>
                <a:spcPts val="0"/>
              </a:spcBef>
              <a:spcAft>
                <a:spcPts val="0"/>
              </a:spcAft>
              <a:buClr>
                <a:schemeClr val="dk1"/>
              </a:buClr>
              <a:buSzPct val="100000"/>
              <a:buAutoNum type="arabicPeriod"/>
            </a:pPr>
            <a:r>
              <a:rPr lang="en" sz="2700">
                <a:solidFill>
                  <a:schemeClr val="dk1"/>
                </a:solidFill>
              </a:rPr>
              <a:t>Mempersiapkan data menjadi X (feature variable) dan y (response variable) untuk persiapan menggunakan </a:t>
            </a:r>
            <a:r>
              <a:rPr lang="en" sz="2734">
                <a:solidFill>
                  <a:schemeClr val="dk1"/>
                </a:solidFill>
                <a:highlight>
                  <a:srgbClr val="FFFFFF"/>
                </a:highlight>
              </a:rPr>
              <a:t>scikit-learn library untuk menjadi NumPy array.</a:t>
            </a:r>
            <a:endParaRPr sz="2734">
              <a:solidFill>
                <a:schemeClr val="dk1"/>
              </a:solidFill>
              <a:highlight>
                <a:srgbClr val="FFFFFF"/>
              </a:highlight>
            </a:endParaRPr>
          </a:p>
          <a:p>
            <a:pPr indent="-363157" lvl="0" marL="457200" rtl="0" algn="l">
              <a:spcBef>
                <a:spcPts val="0"/>
              </a:spcBef>
              <a:spcAft>
                <a:spcPts val="0"/>
              </a:spcAft>
              <a:buClr>
                <a:schemeClr val="dk1"/>
              </a:buClr>
              <a:buSzPct val="100000"/>
              <a:buAutoNum type="arabicPeriod"/>
            </a:pPr>
            <a:r>
              <a:rPr lang="en" sz="2734">
                <a:solidFill>
                  <a:schemeClr val="dk1"/>
                </a:solidFill>
                <a:highlight>
                  <a:srgbClr val="FFFFFF"/>
                </a:highlight>
              </a:rPr>
              <a:t>Membagi Data ke dalam Set Pelatihan dan Pengujian</a:t>
            </a:r>
            <a:endParaRPr sz="2734">
              <a:solidFill>
                <a:schemeClr val="dk1"/>
              </a:solidFill>
              <a:highlight>
                <a:srgbClr val="FFFFFF"/>
              </a:highlight>
            </a:endParaRPr>
          </a:p>
          <a:p>
            <a:pPr indent="-363157" lvl="0" marL="457200" rtl="0" algn="l">
              <a:spcBef>
                <a:spcPts val="0"/>
              </a:spcBef>
              <a:spcAft>
                <a:spcPts val="0"/>
              </a:spcAft>
              <a:buClr>
                <a:schemeClr val="dk1"/>
              </a:buClr>
              <a:buSzPct val="100000"/>
              <a:buAutoNum type="arabicPeriod"/>
            </a:pPr>
            <a:r>
              <a:rPr lang="en" sz="2734">
                <a:solidFill>
                  <a:schemeClr val="dk1"/>
                </a:solidFill>
                <a:highlight>
                  <a:srgbClr val="FFFFFF"/>
                </a:highlight>
              </a:rPr>
              <a:t>Menghitung Nilai RMSE dan R^2</a:t>
            </a:r>
            <a:endParaRPr sz="2734">
              <a:solidFill>
                <a:schemeClr val="dk1"/>
              </a:solidFill>
              <a:highlight>
                <a:srgbClr val="FFFFFF"/>
              </a:highlight>
            </a:endParaRPr>
          </a:p>
          <a:p>
            <a:pPr indent="-363157" lvl="0" marL="457200" rtl="0" algn="l">
              <a:spcBef>
                <a:spcPts val="0"/>
              </a:spcBef>
              <a:spcAft>
                <a:spcPts val="0"/>
              </a:spcAft>
              <a:buClr>
                <a:schemeClr val="dk1"/>
              </a:buClr>
              <a:buSzPct val="100000"/>
              <a:buAutoNum type="arabicPeriod"/>
            </a:pPr>
            <a:r>
              <a:rPr lang="en" sz="2734">
                <a:solidFill>
                  <a:schemeClr val="dk1"/>
                </a:solidFill>
                <a:highlight>
                  <a:srgbClr val="FFFFFF"/>
                </a:highlight>
              </a:rPr>
              <a:t>Memvisualisasikan Actual vs Predicted</a:t>
            </a:r>
            <a:endParaRPr sz="2734">
              <a:solidFill>
                <a:schemeClr val="dk1"/>
              </a:solidFill>
              <a:highlight>
                <a:srgbClr val="FFFFFF"/>
              </a:highlight>
            </a:endParaRPr>
          </a:p>
          <a:p>
            <a:pPr indent="-363157" lvl="0" marL="457200" rtl="0" algn="l">
              <a:spcBef>
                <a:spcPts val="0"/>
              </a:spcBef>
              <a:spcAft>
                <a:spcPts val="0"/>
              </a:spcAft>
              <a:buClr>
                <a:schemeClr val="dk1"/>
              </a:buClr>
              <a:buSzPct val="100000"/>
              <a:buAutoNum type="arabicPeriod"/>
            </a:pPr>
            <a:r>
              <a:rPr lang="en" sz="2734">
                <a:solidFill>
                  <a:schemeClr val="dk1"/>
                </a:solidFill>
                <a:highlight>
                  <a:srgbClr val="FFFFFF"/>
                </a:highlight>
              </a:rPr>
              <a:t>Melihat MSE dan R squere value untuk melihat ke akuratan dari tes data</a:t>
            </a:r>
            <a:endParaRPr sz="2734">
              <a:solidFill>
                <a:schemeClr val="dk1"/>
              </a:solidFill>
              <a:highlight>
                <a:srgbClr val="FFFFFF"/>
              </a:highlight>
            </a:endParaRPr>
          </a:p>
          <a:p>
            <a:pPr indent="-363157" lvl="0" marL="457200" rtl="0" algn="l">
              <a:spcBef>
                <a:spcPts val="0"/>
              </a:spcBef>
              <a:spcAft>
                <a:spcPts val="0"/>
              </a:spcAft>
              <a:buClr>
                <a:schemeClr val="dk1"/>
              </a:buClr>
              <a:buSzPct val="100000"/>
              <a:buAutoNum type="arabicPeriod"/>
            </a:pPr>
            <a:r>
              <a:rPr lang="en" sz="2734">
                <a:solidFill>
                  <a:schemeClr val="dk1"/>
                </a:solidFill>
                <a:highlight>
                  <a:srgbClr val="FFFFFF"/>
                </a:highlight>
              </a:rPr>
              <a:t>Memvisualisasikan dalam bentuk ploting antara y test dan y predict</a:t>
            </a:r>
            <a:endParaRPr sz="1700">
              <a:solidFill>
                <a:schemeClr val="dk1"/>
              </a:solidFill>
              <a:highlight>
                <a:srgbClr val="FFFFFF"/>
              </a:highlight>
            </a:endParaRPr>
          </a:p>
        </p:txBody>
      </p:sp>
      <p:sp>
        <p:nvSpPr>
          <p:cNvPr id="134" name="Google Shape;134;p25"/>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 sz="2000"/>
              <a:t>03: Machine Learning</a:t>
            </a:r>
            <a:endParaRPr b="1" sz="2000"/>
          </a:p>
        </p:txBody>
      </p:sp>
      <p:pic>
        <p:nvPicPr>
          <p:cNvPr id="135" name="Google Shape;135;p25"/>
          <p:cNvPicPr preferRelativeResize="0"/>
          <p:nvPr/>
        </p:nvPicPr>
        <p:blipFill>
          <a:blip r:embed="rId3">
            <a:alphaModFix/>
          </a:blip>
          <a:stretch>
            <a:fillRect/>
          </a:stretch>
        </p:blipFill>
        <p:spPr>
          <a:xfrm>
            <a:off x="227023" y="123875"/>
            <a:ext cx="110355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4108775" y="417650"/>
            <a:ext cx="4536900" cy="4130100"/>
          </a:xfrm>
          <a:prstGeom prst="rect">
            <a:avLst/>
          </a:prstGeom>
          <a:noFill/>
          <a:ln>
            <a:noFill/>
          </a:ln>
        </p:spPr>
        <p:txBody>
          <a:bodyPr anchorCtr="0" anchor="t" bIns="91425" lIns="91425" spcFirstLastPara="1" rIns="91425" wrap="square" tIns="91425">
            <a:noAutofit/>
          </a:bodyPr>
          <a:lstStyle/>
          <a:p>
            <a:pPr indent="0" lvl="0" marL="0" rtl="0" algn="just">
              <a:lnSpc>
                <a:spcPct val="105000"/>
              </a:lnSpc>
              <a:spcBef>
                <a:spcPts val="0"/>
              </a:spcBef>
              <a:spcAft>
                <a:spcPts val="0"/>
              </a:spcAft>
              <a:buClr>
                <a:schemeClr val="dk1"/>
              </a:buClr>
              <a:buSzPts val="935"/>
              <a:buFont typeface="Arial"/>
              <a:buNone/>
            </a:pPr>
            <a:r>
              <a:rPr b="1" lang="en" sz="1500" u="sng">
                <a:solidFill>
                  <a:srgbClr val="0D0D0D"/>
                </a:solidFill>
              </a:rPr>
              <a:t>Penjelasan</a:t>
            </a:r>
            <a:r>
              <a:rPr b="1" lang="en" sz="1500" u="sng">
                <a:solidFill>
                  <a:srgbClr val="0D0D0D"/>
                </a:solidFill>
              </a:rPr>
              <a:t>:</a:t>
            </a:r>
            <a:endParaRPr b="1" sz="1500" u="sng">
              <a:solidFill>
                <a:srgbClr val="0D0D0D"/>
              </a:solidFill>
            </a:endParaRPr>
          </a:p>
          <a:p>
            <a:pPr indent="0" lvl="0" marL="0" rtl="0" algn="just">
              <a:lnSpc>
                <a:spcPct val="105000"/>
              </a:lnSpc>
              <a:spcBef>
                <a:spcPts val="0"/>
              </a:spcBef>
              <a:spcAft>
                <a:spcPts val="0"/>
              </a:spcAft>
              <a:buClr>
                <a:schemeClr val="dk1"/>
              </a:buClr>
              <a:buSzPts val="935"/>
              <a:buFont typeface="Arial"/>
              <a:buNone/>
            </a:pPr>
            <a:r>
              <a:t/>
            </a:r>
            <a:endParaRPr b="1" sz="1500" u="sng">
              <a:solidFill>
                <a:srgbClr val="0D0D0D"/>
              </a:solidFill>
            </a:endParaRPr>
          </a:p>
          <a:p>
            <a:pPr indent="0" lvl="0" marL="0" rtl="0" algn="just">
              <a:lnSpc>
                <a:spcPct val="105000"/>
              </a:lnSpc>
              <a:spcBef>
                <a:spcPts val="0"/>
              </a:spcBef>
              <a:spcAft>
                <a:spcPts val="0"/>
              </a:spcAft>
              <a:buClr>
                <a:schemeClr val="dk1"/>
              </a:buClr>
              <a:buSzPts val="935"/>
              <a:buFont typeface="Arial"/>
              <a:buNone/>
            </a:pPr>
            <a:r>
              <a:rPr lang="en" sz="1500">
                <a:solidFill>
                  <a:srgbClr val="0D0D0D"/>
                </a:solidFill>
              </a:rPr>
              <a:t>Ini adalah perbandingan antara actual dan prediction dengan mesin learning yang telah kita buat dengan </a:t>
            </a:r>
            <a:r>
              <a:rPr lang="en" sz="1500">
                <a:solidFill>
                  <a:schemeClr val="dk1"/>
                </a:solidFill>
              </a:rPr>
              <a:t>Linear Regression </a:t>
            </a:r>
            <a:r>
              <a:rPr lang="en" sz="1500">
                <a:solidFill>
                  <a:srgbClr val="0D0D0D"/>
                </a:solidFill>
              </a:rPr>
              <a:t>:</a:t>
            </a:r>
            <a:endParaRPr sz="1500">
              <a:solidFill>
                <a:srgbClr val="0D0D0D"/>
              </a:solidFill>
            </a:endParaRPr>
          </a:p>
          <a:p>
            <a:pPr indent="0" lvl="0" marL="0" rtl="0" algn="just">
              <a:lnSpc>
                <a:spcPct val="105000"/>
              </a:lnSpc>
              <a:spcBef>
                <a:spcPts val="0"/>
              </a:spcBef>
              <a:spcAft>
                <a:spcPts val="0"/>
              </a:spcAft>
              <a:buSzPts val="1530"/>
              <a:buNone/>
            </a:pPr>
            <a:r>
              <a:t/>
            </a:r>
            <a:endParaRPr b="1" sz="1500" u="sng">
              <a:solidFill>
                <a:srgbClr val="0D0D0D"/>
              </a:solidFill>
            </a:endParaRPr>
          </a:p>
          <a:p>
            <a:pPr indent="0" lvl="0" marL="0" rtl="0" algn="just">
              <a:lnSpc>
                <a:spcPct val="105000"/>
              </a:lnSpc>
              <a:spcBef>
                <a:spcPts val="0"/>
              </a:spcBef>
              <a:spcAft>
                <a:spcPts val="0"/>
              </a:spcAft>
              <a:buSzPts val="1530"/>
              <a:buNone/>
            </a:pPr>
            <a:r>
              <a:rPr lang="en" sz="1500">
                <a:solidFill>
                  <a:schemeClr val="dk1"/>
                </a:solidFill>
                <a:highlight>
                  <a:srgbClr val="FFFFFF"/>
                </a:highlight>
              </a:rPr>
              <a:t>Mean_Squared_Error 	: 4.6298153283700465</a:t>
            </a:r>
            <a:endParaRPr sz="1500">
              <a:solidFill>
                <a:schemeClr val="dk1"/>
              </a:solidFill>
              <a:highlight>
                <a:srgbClr val="FFFFFF"/>
              </a:highlight>
            </a:endParaRPr>
          </a:p>
          <a:p>
            <a:pPr indent="0" lvl="0" marL="0" rtl="0" algn="l">
              <a:lnSpc>
                <a:spcPct val="120770"/>
              </a:lnSpc>
              <a:spcBef>
                <a:spcPts val="0"/>
              </a:spcBef>
              <a:spcAft>
                <a:spcPts val="0"/>
              </a:spcAft>
              <a:buClr>
                <a:schemeClr val="dk1"/>
              </a:buClr>
              <a:buSzPts val="935"/>
              <a:buFont typeface="Arial"/>
              <a:buNone/>
            </a:pPr>
            <a:r>
              <a:rPr lang="en" sz="1500">
                <a:solidFill>
                  <a:schemeClr val="dk1"/>
                </a:solidFill>
                <a:highlight>
                  <a:srgbClr val="FFFFFF"/>
                </a:highlight>
              </a:rPr>
              <a:t>r_square_value 			: 0.830557465786276</a:t>
            </a:r>
            <a:endParaRPr sz="1500">
              <a:solidFill>
                <a:schemeClr val="dk1"/>
              </a:solidFill>
              <a:highlight>
                <a:srgbClr val="FFFFFF"/>
              </a:highlight>
            </a:endParaRPr>
          </a:p>
          <a:p>
            <a:pPr indent="0" lvl="0" marL="0" rtl="0" algn="just">
              <a:lnSpc>
                <a:spcPct val="105000"/>
              </a:lnSpc>
              <a:spcBef>
                <a:spcPts val="0"/>
              </a:spcBef>
              <a:spcAft>
                <a:spcPts val="0"/>
              </a:spcAft>
              <a:buSzPts val="1530"/>
              <a:buNone/>
            </a:pPr>
            <a:r>
              <a:t/>
            </a:r>
            <a:endParaRPr b="1" sz="1500">
              <a:solidFill>
                <a:schemeClr val="dk1"/>
              </a:solidFill>
              <a:highlight>
                <a:srgbClr val="FFFF00"/>
              </a:highlight>
            </a:endParaRPr>
          </a:p>
          <a:p>
            <a:pPr indent="0" lvl="0" marL="0" rtl="0" algn="just">
              <a:lnSpc>
                <a:spcPct val="105000"/>
              </a:lnSpc>
              <a:spcBef>
                <a:spcPts val="0"/>
              </a:spcBef>
              <a:spcAft>
                <a:spcPts val="0"/>
              </a:spcAft>
              <a:buSzPts val="1530"/>
              <a:buNone/>
            </a:pPr>
            <a:r>
              <a:rPr lang="en" sz="1500">
                <a:solidFill>
                  <a:schemeClr val="dk1"/>
                </a:solidFill>
              </a:rPr>
              <a:t>Sehingga dapat dipastikan bahwa mesin learning dapat di pastikan akurat mencapai 83%. Dan dapat di ambil insight bahwaw dengan menngkatkan Total buget dapat meningkatkan penjualan.</a:t>
            </a:r>
            <a:br>
              <a:rPr b="1" lang="en" sz="1500">
                <a:solidFill>
                  <a:schemeClr val="dk1"/>
                </a:solidFill>
                <a:highlight>
                  <a:srgbClr val="FFFF00"/>
                </a:highlight>
              </a:rPr>
            </a:br>
            <a:endParaRPr b="1" sz="1500">
              <a:solidFill>
                <a:schemeClr val="dk1"/>
              </a:solidFill>
              <a:highlight>
                <a:srgbClr val="FFFF00"/>
              </a:highlight>
            </a:endParaRPr>
          </a:p>
        </p:txBody>
      </p:sp>
      <p:sp>
        <p:nvSpPr>
          <p:cNvPr id="141" name="Google Shape;141;p26"/>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03: Machine Learning</a:t>
            </a:r>
            <a:endParaRPr b="1" sz="2000"/>
          </a:p>
        </p:txBody>
      </p:sp>
      <p:sp>
        <p:nvSpPr>
          <p:cNvPr id="142" name="Google Shape;142;p26"/>
          <p:cNvSpPr txBox="1"/>
          <p:nvPr/>
        </p:nvSpPr>
        <p:spPr>
          <a:xfrm>
            <a:off x="152400" y="4710000"/>
            <a:ext cx="6906300" cy="433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link github : </a:t>
            </a:r>
            <a:r>
              <a:rPr lang="en">
                <a:solidFill>
                  <a:srgbClr val="FF0000"/>
                </a:solidFill>
              </a:rPr>
              <a:t>https://github.com/loneaakbar/supervised_learning.git</a:t>
            </a:r>
            <a:endParaRPr b="0" i="0" sz="1400" u="none" cap="none" strike="noStrike">
              <a:solidFill>
                <a:srgbClr val="FF0000"/>
              </a:solidFill>
              <a:latin typeface="Arial"/>
              <a:ea typeface="Arial"/>
              <a:cs typeface="Arial"/>
              <a:sym typeface="Arial"/>
            </a:endParaRPr>
          </a:p>
        </p:txBody>
      </p:sp>
      <p:pic>
        <p:nvPicPr>
          <p:cNvPr id="143" name="Google Shape;143;p26"/>
          <p:cNvPicPr preferRelativeResize="0"/>
          <p:nvPr/>
        </p:nvPicPr>
        <p:blipFill>
          <a:blip r:embed="rId3">
            <a:alphaModFix/>
          </a:blip>
          <a:stretch>
            <a:fillRect/>
          </a:stretch>
        </p:blipFill>
        <p:spPr>
          <a:xfrm>
            <a:off x="152400" y="668231"/>
            <a:ext cx="3956375" cy="2959431"/>
          </a:xfrm>
          <a:prstGeom prst="rect">
            <a:avLst/>
          </a:prstGeom>
          <a:noFill/>
          <a:ln>
            <a:noFill/>
          </a:ln>
        </p:spPr>
      </p:pic>
      <p:grpSp>
        <p:nvGrpSpPr>
          <p:cNvPr id="144" name="Google Shape;144;p26"/>
          <p:cNvGrpSpPr/>
          <p:nvPr/>
        </p:nvGrpSpPr>
        <p:grpSpPr>
          <a:xfrm>
            <a:off x="408500" y="3709888"/>
            <a:ext cx="2162725" cy="716613"/>
            <a:chOff x="438850" y="3684525"/>
            <a:chExt cx="2162725" cy="716613"/>
          </a:xfrm>
        </p:grpSpPr>
        <p:sp>
          <p:nvSpPr>
            <p:cNvPr id="145" name="Google Shape;145;p26"/>
            <p:cNvSpPr/>
            <p:nvPr/>
          </p:nvSpPr>
          <p:spPr>
            <a:xfrm>
              <a:off x="438850" y="3769300"/>
              <a:ext cx="338400" cy="238200"/>
            </a:xfrm>
            <a:prstGeom prst="rect">
              <a:avLst/>
            </a:prstGeom>
            <a:solidFill>
              <a:srgbClr val="0404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0D0D0D"/>
                </a:highlight>
              </a:endParaRPr>
            </a:p>
          </p:txBody>
        </p:sp>
        <p:sp>
          <p:nvSpPr>
            <p:cNvPr id="146" name="Google Shape;146;p26"/>
            <p:cNvSpPr/>
            <p:nvPr/>
          </p:nvSpPr>
          <p:spPr>
            <a:xfrm>
              <a:off x="438850" y="4162938"/>
              <a:ext cx="338400" cy="238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6"/>
            <p:cNvSpPr txBox="1"/>
            <p:nvPr/>
          </p:nvSpPr>
          <p:spPr>
            <a:xfrm>
              <a:off x="781175" y="3684525"/>
              <a:ext cx="18204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Aktual</a:t>
              </a:r>
              <a:endParaRPr sz="1800">
                <a:solidFill>
                  <a:schemeClr val="dk2"/>
                </a:solidFill>
              </a:endParaRPr>
            </a:p>
          </p:txBody>
        </p:sp>
        <p:sp>
          <p:nvSpPr>
            <p:cNvPr id="148" name="Google Shape;148;p26"/>
            <p:cNvSpPr txBox="1"/>
            <p:nvPr/>
          </p:nvSpPr>
          <p:spPr>
            <a:xfrm>
              <a:off x="781175" y="4102750"/>
              <a:ext cx="18204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Prediction</a:t>
              </a:r>
              <a:endParaRPr sz="1800">
                <a:solidFill>
                  <a:schemeClr val="dk2"/>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04: Deep learning / Artificial Neural Network</a:t>
            </a:r>
            <a:endParaRPr b="1" sz="2000"/>
          </a:p>
        </p:txBody>
      </p:sp>
      <p:sp>
        <p:nvSpPr>
          <p:cNvPr id="154" name="Google Shape;154;p27"/>
          <p:cNvSpPr txBox="1"/>
          <p:nvPr>
            <p:ph idx="1" type="body"/>
          </p:nvPr>
        </p:nvSpPr>
        <p:spPr>
          <a:xfrm>
            <a:off x="311700" y="794275"/>
            <a:ext cx="8520600" cy="3774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15000"/>
              </a:lnSpc>
              <a:spcBef>
                <a:spcPts val="0"/>
              </a:spcBef>
              <a:spcAft>
                <a:spcPts val="0"/>
              </a:spcAft>
              <a:buClr>
                <a:schemeClr val="dk1"/>
              </a:buClr>
              <a:buSzPct val="61111"/>
              <a:buFont typeface="Arial"/>
              <a:buNone/>
            </a:pPr>
            <a:r>
              <a:rPr b="1" lang="en" u="sng">
                <a:solidFill>
                  <a:srgbClr val="0D0D0D"/>
                </a:solidFill>
              </a:rPr>
              <a:t>Instruksi:</a:t>
            </a:r>
            <a:endParaRPr b="1">
              <a:solidFill>
                <a:schemeClr val="dk1"/>
              </a:solidFill>
              <a:highlight>
                <a:schemeClr val="accent6"/>
              </a:highlight>
            </a:endParaRPr>
          </a:p>
          <a:p>
            <a:pPr indent="0" lvl="0" marL="0" rtl="0" algn="l">
              <a:lnSpc>
                <a:spcPct val="115000"/>
              </a:lnSpc>
              <a:spcBef>
                <a:spcPts val="0"/>
              </a:spcBef>
              <a:spcAft>
                <a:spcPts val="0"/>
              </a:spcAft>
              <a:buSzPct val="100000"/>
              <a:buNone/>
            </a:pPr>
            <a:r>
              <a:rPr b="1" lang="en">
                <a:solidFill>
                  <a:schemeClr val="dk1"/>
                </a:solidFill>
                <a:highlight>
                  <a:schemeClr val="accent6"/>
                </a:highlight>
              </a:rPr>
              <a:t>Overview - Background Problem Project</a:t>
            </a:r>
            <a:endParaRPr b="1">
              <a:solidFill>
                <a:schemeClr val="dk1"/>
              </a:solidFill>
              <a:highlight>
                <a:schemeClr val="accent6"/>
              </a:highlight>
            </a:endParaRPr>
          </a:p>
          <a:p>
            <a:pPr indent="-334327" lvl="0" marL="457200" rtl="0" algn="l">
              <a:lnSpc>
                <a:spcPct val="115000"/>
              </a:lnSpc>
              <a:spcBef>
                <a:spcPts val="1200"/>
              </a:spcBef>
              <a:spcAft>
                <a:spcPts val="0"/>
              </a:spcAft>
              <a:buClr>
                <a:schemeClr val="dk1"/>
              </a:buClr>
              <a:buSzPct val="100000"/>
              <a:buChar char="●"/>
            </a:pPr>
            <a:r>
              <a:rPr lang="en">
                <a:solidFill>
                  <a:schemeClr val="dk1"/>
                </a:solidFill>
              </a:rPr>
              <a:t>Pada </a:t>
            </a:r>
            <a:r>
              <a:rPr lang="en">
                <a:solidFill>
                  <a:schemeClr val="dk1"/>
                </a:solidFill>
                <a:highlight>
                  <a:srgbClr val="FEFEFE"/>
                </a:highlight>
              </a:rPr>
              <a:t>Case Study 04 ini saya memilih tema </a:t>
            </a:r>
            <a:r>
              <a:rPr i="1" lang="en">
                <a:solidFill>
                  <a:schemeClr val="dk1"/>
                </a:solidFill>
                <a:highlight>
                  <a:srgbClr val="FEFEFE"/>
                </a:highlight>
              </a:rPr>
              <a:t>Image Classification :</a:t>
            </a:r>
            <a:r>
              <a:rPr lang="en">
                <a:solidFill>
                  <a:schemeClr val="dk1"/>
                </a:solidFill>
                <a:highlight>
                  <a:srgbClr val="FEFEFE"/>
                </a:highlight>
              </a:rPr>
              <a:t> dalam proses pengolahannya memakai Transfer Learning yang menggunakan CIFAR-10 Dataset</a:t>
            </a:r>
            <a:endParaRPr>
              <a:solidFill>
                <a:schemeClr val="dk1"/>
              </a:solidFill>
              <a:highlight>
                <a:srgbClr val="FEFEFE"/>
              </a:highlight>
            </a:endParaRPr>
          </a:p>
          <a:p>
            <a:pPr indent="-334327" lvl="0" marL="457200" rtl="0" algn="l">
              <a:lnSpc>
                <a:spcPct val="115000"/>
              </a:lnSpc>
              <a:spcBef>
                <a:spcPts val="0"/>
              </a:spcBef>
              <a:spcAft>
                <a:spcPts val="0"/>
              </a:spcAft>
              <a:buClr>
                <a:schemeClr val="dk1"/>
              </a:buClr>
              <a:buSzPct val="100000"/>
              <a:buChar char="●"/>
            </a:pPr>
            <a:r>
              <a:rPr lang="en">
                <a:solidFill>
                  <a:schemeClr val="dk1"/>
                </a:solidFill>
              </a:rPr>
              <a:t>Informasi latar belakang yang relevan terkait masalah yang dibahas</a:t>
            </a:r>
            <a:endParaRPr>
              <a:solidFill>
                <a:schemeClr val="dk1"/>
              </a:solidFill>
            </a:endParaRPr>
          </a:p>
          <a:p>
            <a:pPr indent="-334327" lvl="0" marL="457200" rtl="0" algn="l">
              <a:lnSpc>
                <a:spcPct val="115000"/>
              </a:lnSpc>
              <a:spcBef>
                <a:spcPts val="0"/>
              </a:spcBef>
              <a:spcAft>
                <a:spcPts val="0"/>
              </a:spcAft>
              <a:buClr>
                <a:schemeClr val="dk1"/>
              </a:buClr>
              <a:buSzPct val="100000"/>
              <a:buChar char="●"/>
            </a:pPr>
            <a:r>
              <a:rPr lang="en">
                <a:solidFill>
                  <a:schemeClr val="dk1"/>
                </a:solidFill>
              </a:rPr>
              <a:t>Tujuan dari  pembuatanya ini adalah untuk bisa membuat AI dengan jaringan saraf tiruan yang bisa membedakan benda ber dasarkan kategori- kategori yg sudah disiapkan dalam data set</a:t>
            </a:r>
            <a:endParaRPr>
              <a:solidFill>
                <a:schemeClr val="dk1"/>
              </a:solidFill>
            </a:endParaRPr>
          </a:p>
          <a:p>
            <a:pPr indent="-334327" lvl="0" marL="457200" rtl="0" algn="l">
              <a:lnSpc>
                <a:spcPct val="115000"/>
              </a:lnSpc>
              <a:spcBef>
                <a:spcPts val="0"/>
              </a:spcBef>
              <a:spcAft>
                <a:spcPts val="0"/>
              </a:spcAft>
              <a:buClr>
                <a:schemeClr val="dk1"/>
              </a:buClr>
              <a:buSzPct val="100000"/>
              <a:buChar char="●"/>
            </a:pPr>
            <a:r>
              <a:rPr lang="en">
                <a:solidFill>
                  <a:schemeClr val="dk1"/>
                </a:solidFill>
              </a:rPr>
              <a:t>Merancang Convolutional Neural Network (CNN) yang disesuaikan untuk dataset CIFAR-10 menggunakan kerangka kerja </a:t>
            </a:r>
            <a:r>
              <a:rPr b="1" i="1" lang="en">
                <a:solidFill>
                  <a:schemeClr val="dk1"/>
                </a:solidFill>
              </a:rPr>
              <a:t>Keras</a:t>
            </a:r>
            <a:r>
              <a:rPr lang="en">
                <a:solidFill>
                  <a:schemeClr val="dk1"/>
                </a:solidFill>
              </a:rPr>
              <a:t>.</a:t>
            </a:r>
            <a:endParaRPr>
              <a:solidFill>
                <a:schemeClr val="dk1"/>
              </a:solidFill>
            </a:endParaRPr>
          </a:p>
          <a:p>
            <a:pPr indent="-334327" lvl="0" marL="457200" rtl="0" algn="l">
              <a:lnSpc>
                <a:spcPct val="115000"/>
              </a:lnSpc>
              <a:spcBef>
                <a:spcPts val="0"/>
              </a:spcBef>
              <a:spcAft>
                <a:spcPts val="0"/>
              </a:spcAft>
              <a:buClr>
                <a:schemeClr val="dk1"/>
              </a:buClr>
              <a:buSzPct val="100000"/>
              <a:buChar char="●"/>
            </a:pPr>
            <a:r>
              <a:rPr lang="en">
                <a:solidFill>
                  <a:schemeClr val="dk1"/>
                </a:solidFill>
              </a:rPr>
              <a:t>Mengintegrasikan mekanisme seperti dropout dan regularisasi untuk mengatasi overfitting.</a:t>
            </a:r>
            <a:endParaRPr>
              <a:solidFill>
                <a:schemeClr val="dk1"/>
              </a:solidFill>
            </a:endParaRPr>
          </a:p>
          <a:p>
            <a:pPr indent="0" lvl="0" marL="0" rtl="0" algn="l">
              <a:lnSpc>
                <a:spcPct val="115000"/>
              </a:lnSpc>
              <a:spcBef>
                <a:spcPts val="1200"/>
              </a:spcBef>
              <a:spcAft>
                <a:spcPts val="1200"/>
              </a:spcAft>
              <a:buSzPct val="100000"/>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idx="1" type="body"/>
          </p:nvPr>
        </p:nvSpPr>
        <p:spPr>
          <a:xfrm>
            <a:off x="2564800" y="793675"/>
            <a:ext cx="6267300" cy="4093800"/>
          </a:xfrm>
          <a:prstGeom prst="rect">
            <a:avLst/>
          </a:prstGeom>
          <a:noFill/>
          <a:ln>
            <a:noFill/>
          </a:ln>
        </p:spPr>
        <p:txBody>
          <a:bodyPr anchorCtr="0" anchor="t" bIns="91425" lIns="91425" spcFirstLastPara="1" rIns="91425" wrap="square" tIns="91425">
            <a:noAutofit/>
          </a:bodyPr>
          <a:lstStyle/>
          <a:p>
            <a:pPr indent="-333533" lvl="0" marL="457200" rtl="0" algn="just">
              <a:lnSpc>
                <a:spcPct val="105000"/>
              </a:lnSpc>
              <a:spcBef>
                <a:spcPts val="0"/>
              </a:spcBef>
              <a:spcAft>
                <a:spcPts val="0"/>
              </a:spcAft>
              <a:buClr>
                <a:srgbClr val="0D0D0D"/>
              </a:buClr>
              <a:buSzPts val="1653"/>
              <a:buAutoNum type="arabicPeriod"/>
            </a:pPr>
            <a:r>
              <a:rPr lang="en" sz="1652">
                <a:solidFill>
                  <a:srgbClr val="0D0D0D"/>
                </a:solidFill>
                <a:highlight>
                  <a:srgbClr val="FFFFFF"/>
                </a:highlight>
              </a:rPr>
              <a:t>mengimpor semua library yang diperlukan untuk memulai proyek ini. Kita akan menggunakan T</a:t>
            </a:r>
            <a:r>
              <a:rPr b="1" lang="en" sz="1652">
                <a:solidFill>
                  <a:srgbClr val="0D0D0D"/>
                </a:solidFill>
                <a:highlight>
                  <a:srgbClr val="FFFFFF"/>
                </a:highlight>
              </a:rPr>
              <a:t>ensorFlow</a:t>
            </a:r>
            <a:r>
              <a:rPr lang="en" sz="1652">
                <a:solidFill>
                  <a:srgbClr val="0D0D0D"/>
                </a:solidFill>
                <a:highlight>
                  <a:srgbClr val="FFFFFF"/>
                </a:highlight>
              </a:rPr>
              <a:t> dan </a:t>
            </a:r>
            <a:r>
              <a:rPr b="1" lang="en" sz="1652">
                <a:solidFill>
                  <a:srgbClr val="0D0D0D"/>
                </a:solidFill>
                <a:highlight>
                  <a:srgbClr val="FFFFFF"/>
                </a:highlight>
              </a:rPr>
              <a:t>Keras</a:t>
            </a:r>
            <a:r>
              <a:rPr lang="en" sz="1652">
                <a:solidFill>
                  <a:srgbClr val="0D0D0D"/>
                </a:solidFill>
                <a:highlight>
                  <a:srgbClr val="FFFFFF"/>
                </a:highlight>
              </a:rPr>
              <a:t> untuk menangani data gambar, membangun model, serta mengoptimalkannya agar mendapatkan performa terbaik.</a:t>
            </a:r>
            <a:endParaRPr sz="1652">
              <a:solidFill>
                <a:srgbClr val="0D0D0D"/>
              </a:solidFill>
              <a:highlight>
                <a:srgbClr val="FFFFFF"/>
              </a:highlight>
            </a:endParaRPr>
          </a:p>
          <a:p>
            <a:pPr indent="-333533" lvl="0" marL="457200" rtl="0" algn="just">
              <a:lnSpc>
                <a:spcPct val="105000"/>
              </a:lnSpc>
              <a:spcBef>
                <a:spcPts val="0"/>
              </a:spcBef>
              <a:spcAft>
                <a:spcPts val="0"/>
              </a:spcAft>
              <a:buClr>
                <a:srgbClr val="0D0D0D"/>
              </a:buClr>
              <a:buSzPts val="1653"/>
              <a:buAutoNum type="arabicPeriod"/>
            </a:pPr>
            <a:r>
              <a:rPr lang="en" sz="1650">
                <a:solidFill>
                  <a:schemeClr val="dk1"/>
                </a:solidFill>
                <a:highlight>
                  <a:schemeClr val="lt1"/>
                </a:highlight>
              </a:rPr>
              <a:t>Pertama unduh dataset </a:t>
            </a:r>
            <a:r>
              <a:rPr b="1" lang="en" sz="1650">
                <a:solidFill>
                  <a:schemeClr val="dk1"/>
                </a:solidFill>
                <a:highlight>
                  <a:schemeClr val="lt1"/>
                </a:highlight>
              </a:rPr>
              <a:t>CIFAR-10</a:t>
            </a:r>
            <a:r>
              <a:rPr lang="en" sz="1650">
                <a:solidFill>
                  <a:schemeClr val="dk1"/>
                </a:solidFill>
                <a:highlight>
                  <a:schemeClr val="lt1"/>
                </a:highlight>
              </a:rPr>
              <a:t> dari library Keras</a:t>
            </a:r>
            <a:br>
              <a:rPr lang="en" sz="1650">
                <a:solidFill>
                  <a:schemeClr val="dk1"/>
                </a:solidFill>
                <a:highlight>
                  <a:schemeClr val="lt1"/>
                </a:highlight>
              </a:rPr>
            </a:br>
            <a:r>
              <a:rPr lang="en" sz="1650">
                <a:solidFill>
                  <a:schemeClr val="dk1"/>
                </a:solidFill>
                <a:highlight>
                  <a:schemeClr val="lt1"/>
                </a:highlight>
              </a:rPr>
              <a:t>Selanjutnya,bagi data pelatihan asli menjadi data latih dan data validasi. Lalu menampilkan dimensi dari dataset pelatihan, validasi, dan pengujian. Terakhir mari kita melihat gambaran umum dari dataset CIFAR-10.</a:t>
            </a:r>
            <a:endParaRPr sz="1650">
              <a:solidFill>
                <a:schemeClr val="dk1"/>
              </a:solidFill>
              <a:highlight>
                <a:schemeClr val="lt1"/>
              </a:highlight>
            </a:endParaRPr>
          </a:p>
          <a:p>
            <a:pPr indent="-333375" lvl="0" marL="457200" rtl="0" algn="just">
              <a:lnSpc>
                <a:spcPct val="105000"/>
              </a:lnSpc>
              <a:spcBef>
                <a:spcPts val="0"/>
              </a:spcBef>
              <a:spcAft>
                <a:spcPts val="0"/>
              </a:spcAft>
              <a:buClr>
                <a:schemeClr val="dk1"/>
              </a:buClr>
              <a:buSzPts val="1650"/>
              <a:buAutoNum type="arabicPeriod"/>
            </a:pPr>
            <a:r>
              <a:rPr lang="en" sz="1650">
                <a:solidFill>
                  <a:schemeClr val="dk1"/>
                </a:solidFill>
                <a:highlight>
                  <a:schemeClr val="lt1"/>
                </a:highlight>
              </a:rPr>
              <a:t>Pada tahap **Data Preprocessing**, kita melakukan langkah-langkah persiapan penting untuk memastikan bahwa dataset kita benar-benar siap digunakan dalam proses pemodelan.:</a:t>
            </a:r>
            <a:br>
              <a:rPr lang="en" sz="1650">
                <a:solidFill>
                  <a:schemeClr val="dk1"/>
                </a:solidFill>
                <a:highlight>
                  <a:schemeClr val="lt1"/>
                </a:highlight>
              </a:rPr>
            </a:br>
            <a:r>
              <a:rPr lang="en" sz="1650">
                <a:solidFill>
                  <a:schemeClr val="dk1"/>
                </a:solidFill>
                <a:highlight>
                  <a:schemeClr val="lt1"/>
                </a:highlight>
              </a:rPr>
              <a:t>1. Normalization of Image Data</a:t>
            </a:r>
            <a:br>
              <a:rPr lang="en" sz="1650">
                <a:solidFill>
                  <a:schemeClr val="dk1"/>
                </a:solidFill>
                <a:highlight>
                  <a:schemeClr val="lt1"/>
                </a:highlight>
              </a:rPr>
            </a:br>
            <a:r>
              <a:rPr lang="en" sz="1650">
                <a:solidFill>
                  <a:schemeClr val="dk1"/>
                </a:solidFill>
                <a:highlight>
                  <a:schemeClr val="lt1"/>
                </a:highlight>
              </a:rPr>
              <a:t>2. One-Hot Encoding of Labels</a:t>
            </a:r>
            <a:br>
              <a:rPr lang="en" sz="1650">
                <a:solidFill>
                  <a:schemeClr val="dk1"/>
                </a:solidFill>
                <a:highlight>
                  <a:schemeClr val="lt1"/>
                </a:highlight>
              </a:rPr>
            </a:br>
            <a:r>
              <a:rPr lang="en" sz="1650">
                <a:solidFill>
                  <a:schemeClr val="dk1"/>
                </a:solidFill>
                <a:highlight>
                  <a:schemeClr val="lt1"/>
                </a:highlight>
              </a:rPr>
              <a:t>3. Data Augmentation</a:t>
            </a:r>
            <a:endParaRPr sz="1650">
              <a:solidFill>
                <a:schemeClr val="dk1"/>
              </a:solidFill>
              <a:highlight>
                <a:schemeClr val="lt1"/>
              </a:highlight>
            </a:endParaRPr>
          </a:p>
        </p:txBody>
      </p:sp>
      <p:sp>
        <p:nvSpPr>
          <p:cNvPr id="160" name="Google Shape;160;p28"/>
          <p:cNvSpPr txBox="1"/>
          <p:nvPr>
            <p:ph type="title"/>
          </p:nvPr>
        </p:nvSpPr>
        <p:spPr>
          <a:xfrm>
            <a:off x="2564800" y="119075"/>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04: Deep learning / Artificial Neural Network</a:t>
            </a:r>
            <a:endParaRPr b="1" sz="2000"/>
          </a:p>
        </p:txBody>
      </p:sp>
      <p:pic>
        <p:nvPicPr>
          <p:cNvPr id="161" name="Google Shape;161;p28"/>
          <p:cNvPicPr preferRelativeResize="0"/>
          <p:nvPr/>
        </p:nvPicPr>
        <p:blipFill>
          <a:blip r:embed="rId3">
            <a:alphaModFix/>
          </a:blip>
          <a:stretch>
            <a:fillRect/>
          </a:stretch>
        </p:blipFill>
        <p:spPr>
          <a:xfrm>
            <a:off x="82750" y="0"/>
            <a:ext cx="24003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1" type="body"/>
          </p:nvPr>
        </p:nvSpPr>
        <p:spPr>
          <a:xfrm>
            <a:off x="2564800" y="-253000"/>
            <a:ext cx="6267300" cy="4887600"/>
          </a:xfrm>
          <a:prstGeom prst="rect">
            <a:avLst/>
          </a:prstGeom>
          <a:noFill/>
          <a:ln>
            <a:noFill/>
          </a:ln>
        </p:spPr>
        <p:txBody>
          <a:bodyPr anchorCtr="0" anchor="t" bIns="91425" lIns="91425" spcFirstLastPara="1" rIns="91425" wrap="square" tIns="91425">
            <a:noAutofit/>
          </a:bodyPr>
          <a:lstStyle/>
          <a:p>
            <a:pPr indent="-308133" lvl="0" marL="457200" rtl="0" algn="just">
              <a:lnSpc>
                <a:spcPct val="105000"/>
              </a:lnSpc>
              <a:spcBef>
                <a:spcPts val="0"/>
              </a:spcBef>
              <a:spcAft>
                <a:spcPts val="0"/>
              </a:spcAft>
              <a:buClr>
                <a:schemeClr val="lt1"/>
              </a:buClr>
              <a:buSzPts val="1253"/>
              <a:buAutoNum type="arabicPeriod"/>
            </a:pPr>
            <a:r>
              <a:t/>
            </a:r>
            <a:endParaRPr sz="1652">
              <a:solidFill>
                <a:srgbClr val="0D0D0D"/>
              </a:solidFill>
              <a:highlight>
                <a:srgbClr val="FFFFFF"/>
              </a:highlight>
            </a:endParaRPr>
          </a:p>
          <a:p>
            <a:pPr indent="-308133" lvl="0" marL="457200" rtl="0" algn="just">
              <a:lnSpc>
                <a:spcPct val="105000"/>
              </a:lnSpc>
              <a:spcBef>
                <a:spcPts val="0"/>
              </a:spcBef>
              <a:spcAft>
                <a:spcPts val="0"/>
              </a:spcAft>
              <a:buClr>
                <a:schemeClr val="lt1"/>
              </a:buClr>
              <a:buSzPts val="1253"/>
              <a:buAutoNum type="arabicPeriod"/>
            </a:pPr>
            <a:r>
              <a:t/>
            </a:r>
            <a:endParaRPr sz="1650">
              <a:solidFill>
                <a:schemeClr val="dk1"/>
              </a:solidFill>
              <a:highlight>
                <a:schemeClr val="lt1"/>
              </a:highlight>
            </a:endParaRPr>
          </a:p>
          <a:p>
            <a:pPr indent="-307975" lvl="0" marL="457200" rtl="0" algn="just">
              <a:lnSpc>
                <a:spcPct val="105000"/>
              </a:lnSpc>
              <a:spcBef>
                <a:spcPts val="0"/>
              </a:spcBef>
              <a:spcAft>
                <a:spcPts val="0"/>
              </a:spcAft>
              <a:buClr>
                <a:schemeClr val="lt1"/>
              </a:buClr>
              <a:buSzPts val="1250"/>
              <a:buAutoNum type="arabicPeriod"/>
            </a:pPr>
            <a:r>
              <a:t/>
            </a:r>
            <a:endParaRPr sz="1650">
              <a:solidFill>
                <a:schemeClr val="dk1"/>
              </a:solidFill>
              <a:highlight>
                <a:schemeClr val="lt1"/>
              </a:highlight>
            </a:endParaRPr>
          </a:p>
          <a:p>
            <a:pPr indent="-333375" lvl="0" marL="457200" rtl="0" algn="just">
              <a:lnSpc>
                <a:spcPct val="105000"/>
              </a:lnSpc>
              <a:spcBef>
                <a:spcPts val="0"/>
              </a:spcBef>
              <a:spcAft>
                <a:spcPts val="0"/>
              </a:spcAft>
              <a:buClr>
                <a:srgbClr val="0D0D0D"/>
              </a:buClr>
              <a:buSzPts val="1650"/>
              <a:buAutoNum type="arabicPeriod"/>
            </a:pPr>
            <a:r>
              <a:rPr lang="en" sz="1650">
                <a:solidFill>
                  <a:srgbClr val="0D0D0D"/>
                </a:solidFill>
                <a:highlight>
                  <a:schemeClr val="lt1"/>
                </a:highlight>
              </a:rPr>
              <a:t>Arsitektur model yang akan saya definisikan terinspirasi dari jaringan </a:t>
            </a:r>
            <a:r>
              <a:rPr b="1" lang="en" sz="1650">
                <a:solidFill>
                  <a:srgbClr val="0D0D0D"/>
                </a:solidFill>
                <a:highlight>
                  <a:schemeClr val="lt1"/>
                </a:highlight>
              </a:rPr>
              <a:t>VGG16</a:t>
            </a:r>
            <a:r>
              <a:rPr lang="en" sz="1650">
                <a:solidFill>
                  <a:srgbClr val="0D0D0D"/>
                </a:solidFill>
                <a:highlight>
                  <a:schemeClr val="lt1"/>
                </a:highlight>
              </a:rPr>
              <a:t>. Model ini terdiri dari beberapa lapisan konvolusi yang diikuti oleh lapisan max-pooling dan dropout, serta diakhiri dengan lapisan fully connected untuk klasifikasi. Meskipun tidak menggunakan modul canggih seperti residual atau inception, desain ini lebih sederhana, memiliki parameter yang lebih sedikit, serta arsitektur yang lebih mudah dipahami sehingga lebih efisien secara komputasi.</a:t>
            </a:r>
            <a:endParaRPr sz="1650">
              <a:solidFill>
                <a:srgbClr val="0D0D0D"/>
              </a:solidFill>
              <a:highlight>
                <a:schemeClr val="lt1"/>
              </a:highlight>
            </a:endParaRPr>
          </a:p>
          <a:p>
            <a:pPr indent="-358775" lvl="0" marL="457200" rtl="0" algn="just">
              <a:lnSpc>
                <a:spcPct val="105000"/>
              </a:lnSpc>
              <a:spcBef>
                <a:spcPts val="0"/>
              </a:spcBef>
              <a:spcAft>
                <a:spcPts val="0"/>
              </a:spcAft>
              <a:buClr>
                <a:srgbClr val="0D0D0D"/>
              </a:buClr>
              <a:buSzPts val="2050"/>
              <a:buAutoNum type="arabicPeriod"/>
            </a:pPr>
            <a:r>
              <a:rPr lang="en" sz="1650">
                <a:solidFill>
                  <a:schemeClr val="dk1"/>
                </a:solidFill>
                <a:highlight>
                  <a:schemeClr val="lt1"/>
                </a:highlight>
              </a:rPr>
              <a:t>Arsitektur model yang akan saya definisikan terinspirasi dari jaringan </a:t>
            </a:r>
            <a:r>
              <a:rPr b="1" lang="en" sz="1650">
                <a:solidFill>
                  <a:schemeClr val="dk1"/>
                </a:solidFill>
                <a:highlight>
                  <a:schemeClr val="lt1"/>
                </a:highlight>
              </a:rPr>
              <a:t>VGG16</a:t>
            </a:r>
            <a:r>
              <a:rPr lang="en" sz="1650">
                <a:solidFill>
                  <a:schemeClr val="dk1"/>
                </a:solidFill>
                <a:highlight>
                  <a:schemeClr val="lt1"/>
                </a:highlight>
              </a:rPr>
              <a:t>. Model ini terdiri dari beberapa lapisan konvolusi yang diikuti oleh lapisan max-pooling dan dropout, serta diakhiri dengan lapisan fully connected untuk klasifikasi. Meskipun tidak menggunakan modul canggih seperti residual atau inception, desain ini lebih sederhana, memiliki parameter yang lebih sedikit, serta arsitektur yang lebih mudah dipahami sehingga lebih efisien komputasi.</a:t>
            </a:r>
            <a:endParaRPr sz="2050">
              <a:solidFill>
                <a:srgbClr val="0D0D0D"/>
              </a:solidFill>
              <a:highlight>
                <a:schemeClr val="lt1"/>
              </a:highlight>
            </a:endParaRPr>
          </a:p>
        </p:txBody>
      </p:sp>
      <p:sp>
        <p:nvSpPr>
          <p:cNvPr id="167" name="Google Shape;167;p29"/>
          <p:cNvSpPr txBox="1"/>
          <p:nvPr>
            <p:ph type="title"/>
          </p:nvPr>
        </p:nvSpPr>
        <p:spPr>
          <a:xfrm>
            <a:off x="2564800" y="119075"/>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04: Deep learning / Artificial Neural Network</a:t>
            </a:r>
            <a:endParaRPr b="1" sz="2000"/>
          </a:p>
        </p:txBody>
      </p:sp>
      <p:pic>
        <p:nvPicPr>
          <p:cNvPr id="168" name="Google Shape;168;p29"/>
          <p:cNvPicPr preferRelativeResize="0"/>
          <p:nvPr/>
        </p:nvPicPr>
        <p:blipFill>
          <a:blip r:embed="rId3">
            <a:alphaModFix/>
          </a:blip>
          <a:stretch>
            <a:fillRect/>
          </a:stretch>
        </p:blipFill>
        <p:spPr>
          <a:xfrm>
            <a:off x="82750" y="0"/>
            <a:ext cx="24003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idx="1" type="body"/>
          </p:nvPr>
        </p:nvSpPr>
        <p:spPr>
          <a:xfrm>
            <a:off x="2564800" y="-788775"/>
            <a:ext cx="6267300" cy="4887600"/>
          </a:xfrm>
          <a:prstGeom prst="rect">
            <a:avLst/>
          </a:prstGeom>
          <a:noFill/>
          <a:ln>
            <a:noFill/>
          </a:ln>
        </p:spPr>
        <p:txBody>
          <a:bodyPr anchorCtr="0" anchor="t" bIns="91425" lIns="91425" spcFirstLastPara="1" rIns="91425" wrap="square" tIns="91425">
            <a:noAutofit/>
          </a:bodyPr>
          <a:lstStyle/>
          <a:p>
            <a:pPr indent="-308133" lvl="0" marL="457200" rtl="0" algn="just">
              <a:lnSpc>
                <a:spcPct val="105000"/>
              </a:lnSpc>
              <a:spcBef>
                <a:spcPts val="0"/>
              </a:spcBef>
              <a:spcAft>
                <a:spcPts val="0"/>
              </a:spcAft>
              <a:buClr>
                <a:schemeClr val="lt1"/>
              </a:buClr>
              <a:buSzPts val="1253"/>
              <a:buAutoNum type="arabicPeriod"/>
            </a:pPr>
            <a:r>
              <a:t/>
            </a:r>
            <a:endParaRPr sz="1652">
              <a:solidFill>
                <a:srgbClr val="0D0D0D"/>
              </a:solidFill>
              <a:highlight>
                <a:srgbClr val="FFFFFF"/>
              </a:highlight>
            </a:endParaRPr>
          </a:p>
          <a:p>
            <a:pPr indent="-308133" lvl="0" marL="457200" rtl="0" algn="just">
              <a:lnSpc>
                <a:spcPct val="105000"/>
              </a:lnSpc>
              <a:spcBef>
                <a:spcPts val="0"/>
              </a:spcBef>
              <a:spcAft>
                <a:spcPts val="0"/>
              </a:spcAft>
              <a:buClr>
                <a:schemeClr val="lt1"/>
              </a:buClr>
              <a:buSzPts val="1253"/>
              <a:buAutoNum type="arabicPeriod"/>
            </a:pPr>
            <a:r>
              <a:t/>
            </a:r>
            <a:endParaRPr sz="1650">
              <a:solidFill>
                <a:schemeClr val="dk1"/>
              </a:solidFill>
              <a:highlight>
                <a:schemeClr val="lt1"/>
              </a:highlight>
            </a:endParaRPr>
          </a:p>
          <a:p>
            <a:pPr indent="-307975" lvl="0" marL="457200" rtl="0" algn="just">
              <a:lnSpc>
                <a:spcPct val="105000"/>
              </a:lnSpc>
              <a:spcBef>
                <a:spcPts val="0"/>
              </a:spcBef>
              <a:spcAft>
                <a:spcPts val="0"/>
              </a:spcAft>
              <a:buClr>
                <a:schemeClr val="lt1"/>
              </a:buClr>
              <a:buSzPts val="1250"/>
              <a:buAutoNum type="arabicPeriod"/>
            </a:pPr>
            <a:r>
              <a:t/>
            </a:r>
            <a:endParaRPr sz="1650">
              <a:solidFill>
                <a:schemeClr val="dk1"/>
              </a:solidFill>
              <a:highlight>
                <a:schemeClr val="lt1"/>
              </a:highlight>
            </a:endParaRPr>
          </a:p>
          <a:p>
            <a:pPr indent="-333375" lvl="0" marL="457200" rtl="0" algn="just">
              <a:lnSpc>
                <a:spcPct val="105000"/>
              </a:lnSpc>
              <a:spcBef>
                <a:spcPts val="0"/>
              </a:spcBef>
              <a:spcAft>
                <a:spcPts val="0"/>
              </a:spcAft>
              <a:buClr>
                <a:schemeClr val="lt1"/>
              </a:buClr>
              <a:buSzPts val="1650"/>
              <a:buAutoNum type="arabicPeriod"/>
            </a:pPr>
            <a:r>
              <a:t/>
            </a:r>
            <a:endParaRPr sz="1650">
              <a:solidFill>
                <a:srgbClr val="0D0D0D"/>
              </a:solidFill>
              <a:highlight>
                <a:schemeClr val="lt1"/>
              </a:highlight>
            </a:endParaRPr>
          </a:p>
          <a:p>
            <a:pPr indent="-358775" lvl="0" marL="457200" rtl="0" algn="just">
              <a:lnSpc>
                <a:spcPct val="105000"/>
              </a:lnSpc>
              <a:spcBef>
                <a:spcPts val="0"/>
              </a:spcBef>
              <a:spcAft>
                <a:spcPts val="0"/>
              </a:spcAft>
              <a:buClr>
                <a:schemeClr val="lt1"/>
              </a:buClr>
              <a:buSzPts val="2050"/>
              <a:buAutoNum type="arabicPeriod"/>
            </a:pPr>
            <a:r>
              <a:t/>
            </a:r>
            <a:endParaRPr sz="1650">
              <a:solidFill>
                <a:schemeClr val="dk1"/>
              </a:solidFill>
              <a:highlight>
                <a:schemeClr val="lt1"/>
              </a:highlight>
            </a:endParaRPr>
          </a:p>
          <a:p>
            <a:pPr indent="-358775" lvl="0" marL="457200" rtl="0" algn="just">
              <a:lnSpc>
                <a:spcPct val="105000"/>
              </a:lnSpc>
              <a:spcBef>
                <a:spcPts val="0"/>
              </a:spcBef>
              <a:spcAft>
                <a:spcPts val="0"/>
              </a:spcAft>
              <a:buClr>
                <a:schemeClr val="dk1"/>
              </a:buClr>
              <a:buSzPts val="2050"/>
              <a:buAutoNum type="arabicPeriod"/>
            </a:pPr>
            <a:r>
              <a:rPr lang="en" sz="1650">
                <a:solidFill>
                  <a:schemeClr val="dk1"/>
                </a:solidFill>
                <a:highlight>
                  <a:schemeClr val="lt1"/>
                </a:highlight>
              </a:rPr>
              <a:t>membuat plot untuk memvisualisasikan perkembangan loss dan akurasi pada data pelatihan serta validasi sepanjang epoch dengan menggunakan riwayat pelatihan model (model history).</a:t>
            </a:r>
            <a:endParaRPr sz="1650">
              <a:solidFill>
                <a:schemeClr val="dk1"/>
              </a:solidFill>
              <a:highlight>
                <a:schemeClr val="lt1"/>
              </a:highlight>
            </a:endParaRPr>
          </a:p>
          <a:p>
            <a:pPr indent="-358775" lvl="0" marL="457200" rtl="0" algn="just">
              <a:lnSpc>
                <a:spcPct val="105000"/>
              </a:lnSpc>
              <a:spcBef>
                <a:spcPts val="0"/>
              </a:spcBef>
              <a:spcAft>
                <a:spcPts val="0"/>
              </a:spcAft>
              <a:buClr>
                <a:schemeClr val="dk1"/>
              </a:buClr>
              <a:buSzPts val="2050"/>
              <a:buAutoNum type="arabicPeriod"/>
            </a:pPr>
            <a:r>
              <a:rPr lang="en" sz="1650">
                <a:solidFill>
                  <a:schemeClr val="dk1"/>
                </a:solidFill>
                <a:highlight>
                  <a:schemeClr val="lt1"/>
                </a:highlight>
              </a:rPr>
              <a:t>menggunakan model ini untuk mengevaluasi kinerjanya pada data uji, menghitung akurasi dan kerugian pengujian</a:t>
            </a:r>
            <a:endParaRPr sz="1650">
              <a:solidFill>
                <a:schemeClr val="dk1"/>
              </a:solidFill>
              <a:highlight>
                <a:schemeClr val="lt1"/>
              </a:highlight>
            </a:endParaRPr>
          </a:p>
          <a:p>
            <a:pPr indent="-365125" lvl="0" marL="457200" rtl="0" algn="just">
              <a:lnSpc>
                <a:spcPct val="105000"/>
              </a:lnSpc>
              <a:spcBef>
                <a:spcPts val="0"/>
              </a:spcBef>
              <a:spcAft>
                <a:spcPts val="0"/>
              </a:spcAft>
              <a:buClr>
                <a:schemeClr val="dk1"/>
              </a:buClr>
              <a:buSzPts val="2150"/>
              <a:buAutoNum type="arabicPeriod"/>
            </a:pPr>
            <a:r>
              <a:rPr lang="en" sz="1650">
                <a:solidFill>
                  <a:schemeClr val="dk1"/>
                </a:solidFill>
                <a:highlight>
                  <a:schemeClr val="lt1"/>
                </a:highlight>
              </a:rPr>
              <a:t>menguji performanya menggunakan sebuah gambar truk eksternal. Gambar ini bukan bagian dari dataset CIFAR-10 dan diambil dari </a:t>
            </a:r>
            <a:r>
              <a:rPr lang="en" sz="1650">
                <a:solidFill>
                  <a:schemeClr val="dk1"/>
                </a:solidFill>
                <a:highlight>
                  <a:schemeClr val="lt1"/>
                </a:highlight>
                <a:uFill>
                  <a:noFill/>
                </a:uFill>
                <a:hlinkClick r:id="rId3">
                  <a:extLst>
                    <a:ext uri="{A12FA001-AC4F-418D-AE19-62706E023703}">
                      <ahyp:hlinkClr val="tx"/>
                    </a:ext>
                  </a:extLst>
                </a:hlinkClick>
              </a:rPr>
              <a:t>GitHub repository</a:t>
            </a:r>
            <a:r>
              <a:rPr lang="en" sz="1650">
                <a:solidFill>
                  <a:schemeClr val="dk1"/>
                </a:solidFill>
                <a:highlight>
                  <a:schemeClr val="lt1"/>
                </a:highlight>
              </a:rPr>
              <a:t>.</a:t>
            </a:r>
            <a:endParaRPr sz="1650">
              <a:solidFill>
                <a:schemeClr val="dk1"/>
              </a:solidFill>
              <a:highlight>
                <a:schemeClr val="lt1"/>
              </a:highlight>
            </a:endParaRPr>
          </a:p>
        </p:txBody>
      </p:sp>
      <p:sp>
        <p:nvSpPr>
          <p:cNvPr id="174" name="Google Shape;174;p30"/>
          <p:cNvSpPr txBox="1"/>
          <p:nvPr>
            <p:ph type="title"/>
          </p:nvPr>
        </p:nvSpPr>
        <p:spPr>
          <a:xfrm>
            <a:off x="2564800" y="119075"/>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04: Deep learning / Artificial Neural Network</a:t>
            </a:r>
            <a:endParaRPr b="1" sz="2000"/>
          </a:p>
        </p:txBody>
      </p:sp>
      <p:pic>
        <p:nvPicPr>
          <p:cNvPr id="175" name="Google Shape;175;p30"/>
          <p:cNvPicPr preferRelativeResize="0"/>
          <p:nvPr/>
        </p:nvPicPr>
        <p:blipFill>
          <a:blip r:embed="rId4">
            <a:alphaModFix/>
          </a:blip>
          <a:stretch>
            <a:fillRect/>
          </a:stretch>
        </p:blipFill>
        <p:spPr>
          <a:xfrm>
            <a:off x="82750" y="0"/>
            <a:ext cx="24003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idx="1" type="body"/>
          </p:nvPr>
        </p:nvSpPr>
        <p:spPr>
          <a:xfrm>
            <a:off x="436550" y="3130350"/>
            <a:ext cx="8395800" cy="18315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sz="1250">
                <a:solidFill>
                  <a:schemeClr val="dk1"/>
                </a:solidFill>
                <a:highlight>
                  <a:schemeClr val="lt1"/>
                </a:highlight>
              </a:rPr>
              <a:t>Berdasarkan visualisasi di atas, terlihat jelas bahwa model bekerja dengan baik tanpa tanda-tanda overfitting. Kesimpulan ini didukung oleh keselarasan yang erat antara akurasi serta loss pada data pelatihan dan validasi sepanjang proses pelatihan. Jarak antara akurasi pelatihan dan validasi tetap minimal, menunjukkan bahwa model dapat melakukan generalisasi dengan baik pada data yang belum pernah dilihat. Demikian pula, nilai loss pada data validasi mengikuti loss pelatihan dengan cukup dekat, memperkuat pernyataan bahwa model memiliki kemampuan generalisasi yang baik. Oleh karena itu, model tampak ter-regularisasi dengan baik dan tidak mengalami overfitting terhadap data pelatihan.</a:t>
            </a:r>
            <a:endParaRPr>
              <a:solidFill>
                <a:schemeClr val="dk1"/>
              </a:solidFill>
              <a:highlight>
                <a:schemeClr val="lt1"/>
              </a:highlight>
            </a:endParaRPr>
          </a:p>
        </p:txBody>
      </p:sp>
      <p:sp>
        <p:nvSpPr>
          <p:cNvPr id="181" name="Google Shape;181;p31"/>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04: Deep learning / Artificial Neural Network</a:t>
            </a:r>
            <a:endParaRPr b="1" sz="2000"/>
          </a:p>
        </p:txBody>
      </p:sp>
      <p:pic>
        <p:nvPicPr>
          <p:cNvPr id="182" name="Google Shape;182;p31"/>
          <p:cNvPicPr preferRelativeResize="0"/>
          <p:nvPr/>
        </p:nvPicPr>
        <p:blipFill>
          <a:blip r:embed="rId3">
            <a:alphaModFix/>
          </a:blip>
          <a:stretch>
            <a:fillRect/>
          </a:stretch>
        </p:blipFill>
        <p:spPr>
          <a:xfrm>
            <a:off x="200625" y="481200"/>
            <a:ext cx="8520600" cy="264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About Me</a:t>
            </a:r>
            <a:endParaRPr/>
          </a:p>
        </p:txBody>
      </p:sp>
      <p:sp>
        <p:nvSpPr>
          <p:cNvPr id="62" name="Google Shape;62;p14"/>
          <p:cNvSpPr txBox="1"/>
          <p:nvPr>
            <p:ph idx="1" type="body"/>
          </p:nvPr>
        </p:nvSpPr>
        <p:spPr>
          <a:xfrm>
            <a:off x="2192375" y="1102175"/>
            <a:ext cx="7067700" cy="34164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SzPts val="1800"/>
              <a:buNone/>
            </a:pPr>
            <a:r>
              <a:t/>
            </a:r>
            <a:endParaRPr sz="1400">
              <a:solidFill>
                <a:srgbClr val="434343"/>
              </a:solidFill>
            </a:endParaRPr>
          </a:p>
          <a:p>
            <a:pPr indent="-317500" lvl="0" marL="809999" rtl="0" algn="l">
              <a:lnSpc>
                <a:spcPct val="115000"/>
              </a:lnSpc>
              <a:spcBef>
                <a:spcPts val="0"/>
              </a:spcBef>
              <a:spcAft>
                <a:spcPts val="0"/>
              </a:spcAft>
              <a:buClr>
                <a:srgbClr val="434343"/>
              </a:buClr>
              <a:buSzPts val="1400"/>
              <a:buChar char="●"/>
            </a:pPr>
            <a:r>
              <a:rPr lang="en" sz="1400">
                <a:solidFill>
                  <a:srgbClr val="434343"/>
                </a:solidFill>
              </a:rPr>
              <a:t>Nama lengkap			: Zayu Muhammad Ali Akbar</a:t>
            </a:r>
            <a:endParaRPr sz="1400">
              <a:solidFill>
                <a:srgbClr val="434343"/>
              </a:solidFill>
            </a:endParaRPr>
          </a:p>
          <a:p>
            <a:pPr indent="-317500" lvl="0" marL="809999" rtl="0" algn="l">
              <a:lnSpc>
                <a:spcPct val="115000"/>
              </a:lnSpc>
              <a:spcBef>
                <a:spcPts val="0"/>
              </a:spcBef>
              <a:spcAft>
                <a:spcPts val="0"/>
              </a:spcAft>
              <a:buClr>
                <a:srgbClr val="434343"/>
              </a:buClr>
              <a:buSzPts val="1400"/>
              <a:buChar char="●"/>
            </a:pPr>
            <a:r>
              <a:rPr lang="en" sz="1400">
                <a:solidFill>
                  <a:srgbClr val="434343"/>
                </a:solidFill>
              </a:rPr>
              <a:t>Lulusan				: S1- Sistem informasi</a:t>
            </a:r>
            <a:endParaRPr sz="1400">
              <a:solidFill>
                <a:srgbClr val="434343"/>
              </a:solidFill>
            </a:endParaRPr>
          </a:p>
          <a:p>
            <a:pPr indent="-317500" lvl="0" marL="809999" rtl="0" algn="l">
              <a:lnSpc>
                <a:spcPct val="115000"/>
              </a:lnSpc>
              <a:spcBef>
                <a:spcPts val="0"/>
              </a:spcBef>
              <a:spcAft>
                <a:spcPts val="0"/>
              </a:spcAft>
              <a:buClr>
                <a:srgbClr val="434343"/>
              </a:buClr>
              <a:buSzPts val="1400"/>
              <a:buChar char="●"/>
            </a:pPr>
            <a:r>
              <a:rPr lang="en" sz="1400">
                <a:solidFill>
                  <a:srgbClr val="434343"/>
                </a:solidFill>
              </a:rPr>
              <a:t>Timeline Karier / Background 	: </a:t>
            </a:r>
            <a:r>
              <a:rPr lang="en" sz="1400"/>
              <a:t>Komisi Independen Pemilihan Aceh – 2022 </a:t>
            </a:r>
            <a:endParaRPr sz="1400"/>
          </a:p>
          <a:p>
            <a:pPr indent="0" lvl="0" marL="457200" rtl="0" algn="l">
              <a:lnSpc>
                <a:spcPct val="115000"/>
              </a:lnSpc>
              <a:spcBef>
                <a:spcPts val="0"/>
              </a:spcBef>
              <a:spcAft>
                <a:spcPts val="0"/>
              </a:spcAft>
              <a:buNone/>
            </a:pPr>
            <a:r>
              <a:rPr lang="en" sz="1400"/>
              <a:t>						  SD Plus Muhammadiyah - 2023 sd 2024</a:t>
            </a:r>
            <a:endParaRPr sz="1400">
              <a:solidFill>
                <a:srgbClr val="434343"/>
              </a:solidFill>
            </a:endParaRPr>
          </a:p>
        </p:txBody>
      </p:sp>
      <p:pic>
        <p:nvPicPr>
          <p:cNvPr id="63" name="Google Shape;63;p14"/>
          <p:cNvPicPr preferRelativeResize="0"/>
          <p:nvPr/>
        </p:nvPicPr>
        <p:blipFill rotWithShape="1">
          <a:blip r:embed="rId3">
            <a:alphaModFix/>
          </a:blip>
          <a:srcRect b="29873" l="12616" r="30296" t="8188"/>
          <a:stretch/>
        </p:blipFill>
        <p:spPr>
          <a:xfrm>
            <a:off x="456925" y="1102175"/>
            <a:ext cx="1886376" cy="2728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idx="1" type="body"/>
          </p:nvPr>
        </p:nvSpPr>
        <p:spPr>
          <a:xfrm>
            <a:off x="311700" y="793675"/>
            <a:ext cx="8520600" cy="4093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b="1" lang="en">
                <a:solidFill>
                  <a:schemeClr val="dk1"/>
                </a:solidFill>
                <a:highlight>
                  <a:srgbClr val="FFFF00"/>
                </a:highlight>
              </a:rPr>
              <a:t>KESIMPULAN</a:t>
            </a:r>
            <a:endParaRPr sz="1250">
              <a:solidFill>
                <a:schemeClr val="dk1"/>
              </a:solidFill>
              <a:highlight>
                <a:srgbClr val="FEFEFE"/>
              </a:highlight>
            </a:endParaRPr>
          </a:p>
          <a:p>
            <a:pPr indent="457200" lvl="0" marL="0" rtl="0" algn="just">
              <a:lnSpc>
                <a:spcPct val="115000"/>
              </a:lnSpc>
              <a:spcBef>
                <a:spcPts val="0"/>
              </a:spcBef>
              <a:spcAft>
                <a:spcPts val="0"/>
              </a:spcAft>
              <a:buSzPts val="1800"/>
              <a:buNone/>
            </a:pPr>
            <a:r>
              <a:rPr lang="en" sz="1350">
                <a:solidFill>
                  <a:schemeClr val="dk1"/>
                </a:solidFill>
                <a:highlight>
                  <a:srgbClr val="FEFEFE"/>
                </a:highlight>
              </a:rPr>
              <a:t>Dengan akurasi uji lebih dari </a:t>
            </a:r>
            <a:r>
              <a:rPr b="1" lang="en" sz="1350">
                <a:solidFill>
                  <a:schemeClr val="dk1"/>
                </a:solidFill>
                <a:highlight>
                  <a:srgbClr val="FEFEFE"/>
                </a:highlight>
              </a:rPr>
              <a:t>90%</a:t>
            </a:r>
            <a:r>
              <a:rPr lang="en" sz="1350">
                <a:solidFill>
                  <a:schemeClr val="dk1"/>
                </a:solidFill>
                <a:highlight>
                  <a:srgbClr val="FEFEFE"/>
                </a:highlight>
              </a:rPr>
              <a:t>, model kita menunjukkan performa yang luar biasa pada data yang belum pernah dilihat sebelumnya. Akurasi tinggi ini, yang dicapai hanya dengan menggunakan </a:t>
            </a:r>
            <a:r>
              <a:rPr b="1" lang="en" sz="1350">
                <a:solidFill>
                  <a:schemeClr val="dk1"/>
                </a:solidFill>
                <a:highlight>
                  <a:srgbClr val="FEFEFE"/>
                </a:highlight>
              </a:rPr>
              <a:t>model yang relatif ringkas sekitar 1,2 juta parameter</a:t>
            </a:r>
            <a:r>
              <a:rPr lang="en" sz="1350">
                <a:solidFill>
                  <a:schemeClr val="dk1"/>
                </a:solidFill>
                <a:highlight>
                  <a:srgbClr val="FEFEFE"/>
                </a:highlight>
              </a:rPr>
              <a:t>, patut diperhatikan. Banyak arsitektur canggih membutuhkan puluhan bahkan ratusan juta parameter untuk mencapai hasil yang serupa atau hanya sedikit lebih baik. Kedekatan nilai loss dan akurasi pada data uji dengan pasangan nilai pada data pelatihan menunjukkan bahwa model kita tidak sekadar menghafal data pelatihan, melainkan benar-benar memahami pola dan mampu melakukan generalisasi secara efektif dari data pelatihan ke data yang belum pernah dilihat. Dengan demikian, dapat disimpulkan bahwa model kita tidak hanya memberikan prediksi yang andal, tetapi juga mampu menyeimbangkan antara efisiensi dan performa.</a:t>
            </a:r>
            <a:endParaRPr sz="1900">
              <a:solidFill>
                <a:srgbClr val="0D0D0D"/>
              </a:solidFill>
              <a:highlight>
                <a:srgbClr val="FEFEFE"/>
              </a:highlight>
            </a:endParaRPr>
          </a:p>
        </p:txBody>
      </p:sp>
      <p:sp>
        <p:nvSpPr>
          <p:cNvPr id="188" name="Google Shape;188;p32"/>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04: Deep learning / Artificial Neural Network</a:t>
            </a:r>
            <a:endParaRPr b="1" sz="2000"/>
          </a:p>
        </p:txBody>
      </p:sp>
      <p:sp>
        <p:nvSpPr>
          <p:cNvPr id="189" name="Google Shape;189;p32"/>
          <p:cNvSpPr txBox="1"/>
          <p:nvPr/>
        </p:nvSpPr>
        <p:spPr>
          <a:xfrm>
            <a:off x="311700" y="4010300"/>
            <a:ext cx="6906300" cy="433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lang="en">
                <a:solidFill>
                  <a:srgbClr val="FF0000"/>
                </a:solidFill>
              </a:rPr>
              <a:t>https://github.com/loneaakbar/Case-Study-04.git</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172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Penutup</a:t>
            </a:r>
            <a:endParaRPr b="1"/>
          </a:p>
        </p:txBody>
      </p:sp>
      <p:sp>
        <p:nvSpPr>
          <p:cNvPr id="195" name="Google Shape;195;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rPr lang="en" sz="2400" u="sng">
                <a:solidFill>
                  <a:schemeClr val="dk1"/>
                </a:solidFill>
              </a:rPr>
              <a:t>kontak </a:t>
            </a:r>
            <a:r>
              <a:rPr lang="en" sz="2400" u="sng">
                <a:solidFill>
                  <a:schemeClr val="dk1"/>
                </a:solidFill>
              </a:rPr>
              <a:t>data diri</a:t>
            </a:r>
            <a:endParaRPr sz="2400" u="sng">
              <a:solidFill>
                <a:schemeClr val="dk1"/>
              </a:solidFill>
            </a:endParaRPr>
          </a:p>
          <a:p>
            <a:pPr indent="0" lvl="0" marL="0" rtl="0" algn="just">
              <a:lnSpc>
                <a:spcPct val="115000"/>
              </a:lnSpc>
              <a:spcBef>
                <a:spcPts val="0"/>
              </a:spcBef>
              <a:spcAft>
                <a:spcPts val="0"/>
              </a:spcAft>
              <a:buSzPts val="1800"/>
              <a:buNone/>
            </a:pPr>
            <a:r>
              <a:t/>
            </a:r>
            <a:endParaRPr>
              <a:solidFill>
                <a:schemeClr val="dk1"/>
              </a:solidFill>
            </a:endParaRPr>
          </a:p>
          <a:p>
            <a:pPr indent="0" lvl="0" marL="0" rtl="0" algn="just">
              <a:lnSpc>
                <a:spcPct val="115000"/>
              </a:lnSpc>
              <a:spcBef>
                <a:spcPts val="0"/>
              </a:spcBef>
              <a:spcAft>
                <a:spcPts val="0"/>
              </a:spcAft>
              <a:buSzPts val="1800"/>
              <a:buNone/>
            </a:pPr>
            <a:r>
              <a:rPr lang="en">
                <a:solidFill>
                  <a:schemeClr val="dk1"/>
                </a:solidFill>
              </a:rPr>
              <a:t>Linkedin		: https://www.linkedin.com/in/ali-a-633185261/</a:t>
            </a:r>
            <a:endParaRPr>
              <a:solidFill>
                <a:schemeClr val="dk1"/>
              </a:solidFill>
            </a:endParaRPr>
          </a:p>
          <a:p>
            <a:pPr indent="0" lvl="0" marL="0" rtl="0" algn="just">
              <a:lnSpc>
                <a:spcPct val="115000"/>
              </a:lnSpc>
              <a:spcBef>
                <a:spcPts val="0"/>
              </a:spcBef>
              <a:spcAft>
                <a:spcPts val="0"/>
              </a:spcAft>
              <a:buSzPts val="1800"/>
              <a:buNone/>
            </a:pPr>
            <a:r>
              <a:rPr lang="en">
                <a:solidFill>
                  <a:schemeClr val="dk1"/>
                </a:solidFill>
              </a:rPr>
              <a:t>Github		: https://github.com/loneaakbar</a:t>
            </a:r>
            <a:br>
              <a:rPr lang="en">
                <a:solidFill>
                  <a:schemeClr val="dk1"/>
                </a:solidFill>
              </a:rPr>
            </a:br>
            <a:r>
              <a:rPr lang="en">
                <a:solidFill>
                  <a:schemeClr val="dk1"/>
                </a:solidFill>
              </a:rPr>
              <a:t>Email		: ali4akbar96@gmail.com</a:t>
            </a:r>
            <a:endParaRPr>
              <a:solidFill>
                <a:schemeClr val="dk1"/>
              </a:solidFill>
            </a:endParaRPr>
          </a:p>
          <a:p>
            <a:pPr indent="0" lvl="0" marL="0" rtl="0" algn="just">
              <a:lnSpc>
                <a:spcPct val="115000"/>
              </a:lnSpc>
              <a:spcBef>
                <a:spcPts val="0"/>
              </a:spcBef>
              <a:spcAft>
                <a:spcPts val="0"/>
              </a:spcAft>
              <a:buSzPts val="1800"/>
              <a:buNone/>
            </a:pPr>
            <a:r>
              <a:rPr lang="en">
                <a:solidFill>
                  <a:schemeClr val="dk1"/>
                </a:solidFill>
              </a:rPr>
              <a:t>CV			: </a:t>
            </a:r>
            <a:r>
              <a:rPr lang="en" u="sng">
                <a:solidFill>
                  <a:schemeClr val="hlink"/>
                </a:solidFill>
                <a:hlinkClick r:id="rId3"/>
              </a:rPr>
              <a:t>h</a:t>
            </a:r>
            <a:r>
              <a:rPr lang="en" u="sng">
                <a:solidFill>
                  <a:schemeClr val="hlink"/>
                </a:solidFill>
                <a:hlinkClick r:id="rId4"/>
              </a:rPr>
              <a:t>ttps://drive.google.com/file/d/1CTnPzBdBLsSntQd2RyHLTon8fMuJcQKH/view?usp=drive_link</a:t>
            </a:r>
            <a:endParaRPr>
              <a:solidFill>
                <a:schemeClr val="dk1"/>
              </a:solidFill>
            </a:endParaRPr>
          </a:p>
          <a:p>
            <a:pPr indent="0" lvl="0" marL="0" rtl="0" algn="just">
              <a:lnSpc>
                <a:spcPct val="115000"/>
              </a:lnSpc>
              <a:spcBef>
                <a:spcPts val="0"/>
              </a:spcBef>
              <a:spcAft>
                <a:spcPts val="0"/>
              </a:spcAft>
              <a:buSzPts val="1800"/>
              <a:buNone/>
            </a:pPr>
            <a:r>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nvSpPr>
        <p:spPr>
          <a:xfrm>
            <a:off x="1321114" y="2490904"/>
            <a:ext cx="4644300" cy="7389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4800"/>
              <a:buFont typeface="Arial"/>
              <a:buNone/>
            </a:pPr>
            <a:r>
              <a:rPr b="1" i="0" lang="en" sz="4800" u="none" cap="none" strike="noStrike">
                <a:solidFill>
                  <a:srgbClr val="1211CA"/>
                </a:solidFill>
                <a:latin typeface="Montserrat Black"/>
                <a:ea typeface="Montserrat Black"/>
                <a:cs typeface="Montserrat Black"/>
                <a:sym typeface="Montserrat Black"/>
              </a:rPr>
              <a:t>THANK YOU</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graphicFrame>
        <p:nvGraphicFramePr>
          <p:cNvPr id="68" name="Google Shape;68;p15"/>
          <p:cNvGraphicFramePr/>
          <p:nvPr/>
        </p:nvGraphicFramePr>
        <p:xfrm>
          <a:off x="433925" y="850625"/>
          <a:ext cx="3000000" cy="3000000"/>
        </p:xfrm>
        <a:graphic>
          <a:graphicData uri="http://schemas.openxmlformats.org/drawingml/2006/table">
            <a:tbl>
              <a:tblPr>
                <a:noFill/>
                <a:tableStyleId>{BF921306-AAD2-4391-98BB-25A73B609B84}</a:tableStyleId>
              </a:tblPr>
              <a:tblGrid>
                <a:gridCol w="902425"/>
                <a:gridCol w="7557825"/>
              </a:tblGrid>
              <a:tr h="3287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No</a:t>
                      </a:r>
                      <a:endParaRPr b="1" sz="14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Kompetensi</a:t>
                      </a:r>
                      <a:endParaRPr b="1" sz="1400" u="none" cap="none" strike="noStrike"/>
                    </a:p>
                  </a:txBody>
                  <a:tcPr marT="63500" marB="63500" marR="63500" marL="63500"/>
                </a:tc>
              </a:tr>
              <a:tr h="3287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1</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Mampu Membuat Data Frame Berupa Baris dan Kolom</a:t>
                      </a:r>
                      <a:endParaRPr sz="1400" u="none" cap="none" strike="noStrike">
                        <a:solidFill>
                          <a:schemeClr val="dk1"/>
                        </a:solidFill>
                      </a:endParaRPr>
                    </a:p>
                  </a:txBody>
                  <a:tcPr marT="63500" marB="63500" marR="63500" marL="63500"/>
                </a:tc>
              </a:tr>
              <a:tr h="5335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2</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Mampu Melakukan Analisis Data Menggunakan Measures of Central Tendency dan Measures of Variability</a:t>
                      </a:r>
                      <a:endParaRPr sz="1400" u="none" cap="none" strike="noStrike">
                        <a:solidFill>
                          <a:schemeClr val="dk1"/>
                        </a:solidFill>
                      </a:endParaRPr>
                    </a:p>
                  </a:txBody>
                  <a:tcPr marT="63500" marB="63500" marR="63500" marL="63500"/>
                </a:tc>
              </a:tr>
              <a:tr h="3287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3</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Mampu Melakukan Hingga Menganalisis Hasil Uji T-Test pada Python </a:t>
                      </a:r>
                      <a:endParaRPr sz="1400" u="none" cap="none" strike="noStrike">
                        <a:solidFill>
                          <a:schemeClr val="dk1"/>
                        </a:solidFill>
                      </a:endParaRPr>
                    </a:p>
                  </a:txBody>
                  <a:tcPr marT="63500" marB="63500" marR="63500" marL="63500"/>
                </a:tc>
              </a:tr>
              <a:tr h="3287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4</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Mampu Menerapkan Proses Exploratory Data Analysis (EDA)</a:t>
                      </a:r>
                      <a:endParaRPr sz="1400" u="none" cap="none" strike="noStrike">
                        <a:solidFill>
                          <a:schemeClr val="dk1"/>
                        </a:solidFill>
                      </a:endParaRPr>
                    </a:p>
                  </a:txBody>
                  <a:tcPr marT="63500" marB="63500" marR="63500" marL="63500"/>
                </a:tc>
              </a:tr>
              <a:tr h="3287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5</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Mampu Menerjemahkan Data Menjadi Visualisasi Data</a:t>
                      </a:r>
                      <a:endParaRPr sz="1400" u="none" cap="none" strike="noStrike">
                        <a:solidFill>
                          <a:schemeClr val="dk1"/>
                        </a:solidFill>
                      </a:endParaRPr>
                    </a:p>
                  </a:txBody>
                  <a:tcPr marT="63500" marB="63500" marR="63500" marL="63500"/>
                </a:tc>
              </a:tr>
              <a:tr h="5335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6</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Mampu Mengimplementasikan Machine Learning Model Menggunakan Algoritma Supervised atau Unsupervised Learning</a:t>
                      </a:r>
                      <a:endParaRPr sz="1400" u="none" cap="none" strike="noStrike">
                        <a:solidFill>
                          <a:schemeClr val="dk1"/>
                        </a:solidFill>
                      </a:endParaRPr>
                    </a:p>
                  </a:txBody>
                  <a:tcPr marT="63500" marB="63500" marR="63500" marL="63500"/>
                </a:tc>
              </a:tr>
              <a:tr h="3287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solidFill>
                            <a:schemeClr val="dk1"/>
                          </a:solidFill>
                        </a:rPr>
                        <a:t>7</a:t>
                      </a:r>
                      <a:endParaRPr sz="1400" u="none" cap="none" strike="noStrike">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Mampu Mengimplementasikan Deep Learning Model Menggunakan Algoritma Artificial Neural Networks (ANN)</a:t>
                      </a:r>
                      <a:endParaRPr sz="1400" u="none" cap="none" strike="noStrike">
                        <a:solidFill>
                          <a:schemeClr val="dk1"/>
                        </a:solidFill>
                      </a:endParaRPr>
                    </a:p>
                  </a:txBody>
                  <a:tcPr marT="63500" marB="63500" marR="63500" marL="635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01: Sales Force Training</a:t>
            </a:r>
            <a:endParaRPr b="1" sz="3800"/>
          </a:p>
        </p:txBody>
      </p:sp>
      <p:sp>
        <p:nvSpPr>
          <p:cNvPr id="74" name="Google Shape;74;p16"/>
          <p:cNvSpPr txBox="1"/>
          <p:nvPr>
            <p:ph idx="1" type="body"/>
          </p:nvPr>
        </p:nvSpPr>
        <p:spPr>
          <a:xfrm>
            <a:off x="311700" y="675175"/>
            <a:ext cx="8520600" cy="3893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u="sng">
                <a:solidFill>
                  <a:schemeClr val="dk1"/>
                </a:solidFill>
              </a:rPr>
              <a:t>Instruksi:</a:t>
            </a:r>
            <a:endParaRPr b="1" u="sng">
              <a:solidFill>
                <a:schemeClr val="dk1"/>
              </a:solidFill>
            </a:endParaRPr>
          </a:p>
          <a:p>
            <a:pPr indent="0" lvl="0" marL="0" rtl="0" algn="l">
              <a:lnSpc>
                <a:spcPct val="115000"/>
              </a:lnSpc>
              <a:spcBef>
                <a:spcPts val="1200"/>
              </a:spcBef>
              <a:spcAft>
                <a:spcPts val="0"/>
              </a:spcAft>
              <a:buSzPts val="1800"/>
              <a:buNone/>
            </a:pPr>
            <a:r>
              <a:rPr b="1" lang="en">
                <a:solidFill>
                  <a:schemeClr val="dk1"/>
                </a:solidFill>
                <a:highlight>
                  <a:schemeClr val="accent6"/>
                </a:highlight>
              </a:rPr>
              <a:t>Overview - Background Problem Project</a:t>
            </a:r>
            <a:endParaRPr b="1">
              <a:solidFill>
                <a:schemeClr val="dk1"/>
              </a:solidFill>
              <a:highlight>
                <a:schemeClr val="accent6"/>
              </a:highligh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highlight>
                  <a:srgbClr val="FEFEFE"/>
                </a:highlight>
                <a:latin typeface="Montserrat"/>
                <a:ea typeface="Montserrat"/>
                <a:cs typeface="Montserrat"/>
                <a:sym typeface="Montserrat"/>
              </a:rPr>
              <a:t>Tugas pertama yang akan kamu kerjakan adalah mengolah data Perusahaan X yang ingin mengetahui apakah kegiatan sales force training yang telah dilakukan dapat meningkatkan penjualan perusahaan</a:t>
            </a:r>
            <a:endParaRPr sz="1200">
              <a:solidFill>
                <a:schemeClr val="dk1"/>
              </a:solidFill>
              <a:highlight>
                <a:srgbClr val="FEFEFE"/>
              </a:highlight>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highlight>
                  <a:srgbClr val="FEFEFE"/>
                </a:highlight>
                <a:latin typeface="Montserrat"/>
                <a:ea typeface="Montserrat"/>
                <a:cs typeface="Montserrat"/>
                <a:sym typeface="Montserrat"/>
              </a:rPr>
              <a:t>Proses pertama ialah membuat DataFrame berupa baris dan kolom. Perhatikan ketentuannya di deskripsi soal secara lengkap, ya!</a:t>
            </a:r>
            <a:endParaRPr sz="1200">
              <a:solidFill>
                <a:schemeClr val="dk1"/>
              </a:solidFill>
              <a:highlight>
                <a:srgbClr val="FEFEFE"/>
              </a:highlight>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highlight>
                  <a:srgbClr val="FEFEFE"/>
                </a:highlight>
                <a:latin typeface="Montserrat"/>
                <a:ea typeface="Montserrat"/>
                <a:cs typeface="Montserrat"/>
                <a:sym typeface="Montserrat"/>
              </a:rPr>
              <a:t> Setelah berhasil membuat DataFrame, kamu bisa lakukan analisis statistik menggunakan measures of central tendency dan measures of variability pada data yang ingin dilakukan testing</a:t>
            </a:r>
            <a:endParaRPr sz="1200">
              <a:solidFill>
                <a:schemeClr val="dk1"/>
              </a:solidFill>
              <a:highlight>
                <a:srgbClr val="FEFEFE"/>
              </a:highlight>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highlight>
                  <a:srgbClr val="FEFEFE"/>
                </a:highlight>
                <a:latin typeface="Montserrat"/>
                <a:ea typeface="Montserrat"/>
                <a:cs typeface="Montserrat"/>
                <a:sym typeface="Montserrat"/>
              </a:rPr>
              <a:t>Langkah selanjutnya yaitu menentukan H0 &amp; H1 , yang kemudian hasil hipotesis ini siap untuk dijalankan T-Test dan dibuat kesimpulan dari hasil T-Test tersebut</a:t>
            </a:r>
            <a:endParaRPr sz="1200">
              <a:solidFill>
                <a:schemeClr val="dk1"/>
              </a:solidFill>
              <a:highlight>
                <a:srgbClr val="FEFEFE"/>
              </a:highlight>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highlight>
                  <a:srgbClr val="FEFEFE"/>
                </a:highlight>
                <a:latin typeface="Montserrat"/>
                <a:ea typeface="Montserrat"/>
                <a:cs typeface="Montserrat"/>
                <a:sym typeface="Montserrat"/>
              </a:rPr>
              <a:t>Studi kasus pertama memiliki tujuan untuk mengimplementasikan penerapan data science sederhana menggunakan hypothesis testing.</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2313950" y="7545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01: Sales Force Training</a:t>
            </a:r>
            <a:endParaRPr b="1" sz="3800"/>
          </a:p>
        </p:txBody>
      </p:sp>
      <p:pic>
        <p:nvPicPr>
          <p:cNvPr id="80" name="Google Shape;80;p17"/>
          <p:cNvPicPr preferRelativeResize="0"/>
          <p:nvPr/>
        </p:nvPicPr>
        <p:blipFill>
          <a:blip r:embed="rId3">
            <a:alphaModFix/>
          </a:blip>
          <a:stretch>
            <a:fillRect/>
          </a:stretch>
        </p:blipFill>
        <p:spPr>
          <a:xfrm>
            <a:off x="417640" y="0"/>
            <a:ext cx="1755521" cy="5143501"/>
          </a:xfrm>
          <a:prstGeom prst="rect">
            <a:avLst/>
          </a:prstGeom>
          <a:noFill/>
          <a:ln>
            <a:noFill/>
          </a:ln>
        </p:spPr>
      </p:pic>
      <p:sp>
        <p:nvSpPr>
          <p:cNvPr id="81" name="Google Shape;81;p17"/>
          <p:cNvSpPr txBox="1"/>
          <p:nvPr>
            <p:ph idx="1" type="body"/>
          </p:nvPr>
        </p:nvSpPr>
        <p:spPr>
          <a:xfrm>
            <a:off x="2386725" y="793675"/>
            <a:ext cx="6427200" cy="4093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b="1" lang="en" sz="1700" u="sng">
                <a:solidFill>
                  <a:srgbClr val="0D0D0D"/>
                </a:solidFill>
              </a:rPr>
              <a:t>KETERANGAN FLOWCART:</a:t>
            </a:r>
            <a:endParaRPr b="1" sz="1700" u="sng">
              <a:solidFill>
                <a:srgbClr val="0D0D0D"/>
              </a:solidFill>
            </a:endParaRPr>
          </a:p>
          <a:p>
            <a:pPr indent="0" lvl="0" marL="0" rtl="0" algn="just">
              <a:lnSpc>
                <a:spcPct val="115000"/>
              </a:lnSpc>
              <a:spcBef>
                <a:spcPts val="0"/>
              </a:spcBef>
              <a:spcAft>
                <a:spcPts val="0"/>
              </a:spcAft>
              <a:buSzPts val="1800"/>
              <a:buNone/>
            </a:pPr>
            <a:r>
              <a:rPr b="1" lang="en" sz="1700">
                <a:solidFill>
                  <a:srgbClr val="0D0D0D"/>
                </a:solidFill>
              </a:rPr>
              <a:t>1.Proses pertama ialah membuat DataFrame berupa baris dan kolom. Perhatikan ketentuannya di deskripsi soal secara lengkap, ya!</a:t>
            </a:r>
            <a:endParaRPr b="1" sz="1700">
              <a:solidFill>
                <a:srgbClr val="0D0D0D"/>
              </a:solidFill>
            </a:endParaRPr>
          </a:p>
          <a:p>
            <a:pPr indent="0" lvl="0" marL="0" rtl="0" algn="just">
              <a:lnSpc>
                <a:spcPct val="115000"/>
              </a:lnSpc>
              <a:spcBef>
                <a:spcPts val="0"/>
              </a:spcBef>
              <a:spcAft>
                <a:spcPts val="0"/>
              </a:spcAft>
              <a:buSzPts val="1800"/>
              <a:buNone/>
            </a:pPr>
            <a:r>
              <a:rPr b="1" lang="en" sz="1700">
                <a:solidFill>
                  <a:srgbClr val="0D0D0D"/>
                </a:solidFill>
              </a:rPr>
              <a:t>2. Setelah berhasil membuat DataFrame, kamu bisa lakukan analisis statistik menggunakan measures of central tendency dan measures of variability pada data yang ingin dilakukan testing </a:t>
            </a:r>
            <a:endParaRPr b="1" sz="1700">
              <a:solidFill>
                <a:srgbClr val="0D0D0D"/>
              </a:solidFill>
            </a:endParaRPr>
          </a:p>
          <a:p>
            <a:pPr indent="0" lvl="0" marL="0" rtl="0" algn="just">
              <a:lnSpc>
                <a:spcPct val="115000"/>
              </a:lnSpc>
              <a:spcBef>
                <a:spcPts val="0"/>
              </a:spcBef>
              <a:spcAft>
                <a:spcPts val="0"/>
              </a:spcAft>
              <a:buSzPts val="1800"/>
              <a:buNone/>
            </a:pPr>
            <a:r>
              <a:rPr b="1" lang="en" sz="1700">
                <a:solidFill>
                  <a:srgbClr val="0D0D0D"/>
                </a:solidFill>
              </a:rPr>
              <a:t>3. Langkah selanjutnya yaitu menentukan H0 &amp; H1 </a:t>
            </a:r>
            <a:endParaRPr b="1" sz="1700">
              <a:solidFill>
                <a:srgbClr val="0D0D0D"/>
              </a:solidFill>
            </a:endParaRPr>
          </a:p>
          <a:p>
            <a:pPr indent="0" lvl="0" marL="0" rtl="0" algn="just">
              <a:lnSpc>
                <a:spcPct val="115000"/>
              </a:lnSpc>
              <a:spcBef>
                <a:spcPts val="0"/>
              </a:spcBef>
              <a:spcAft>
                <a:spcPts val="0"/>
              </a:spcAft>
              <a:buSzPts val="1800"/>
              <a:buNone/>
            </a:pPr>
            <a:r>
              <a:rPr b="1" lang="en" sz="1700">
                <a:solidFill>
                  <a:srgbClr val="0D0D0D"/>
                </a:solidFill>
              </a:rPr>
              <a:t>4. yang kemudian hasil hipotesis ini siap untuk dijalankan T-Test </a:t>
            </a:r>
            <a:endParaRPr b="1" sz="1700">
              <a:solidFill>
                <a:srgbClr val="0D0D0D"/>
              </a:solidFill>
            </a:endParaRPr>
          </a:p>
          <a:p>
            <a:pPr indent="0" lvl="0" marL="0" rtl="0" algn="just">
              <a:lnSpc>
                <a:spcPct val="115000"/>
              </a:lnSpc>
              <a:spcBef>
                <a:spcPts val="0"/>
              </a:spcBef>
              <a:spcAft>
                <a:spcPts val="0"/>
              </a:spcAft>
              <a:buSzPts val="1800"/>
              <a:buNone/>
            </a:pPr>
            <a:r>
              <a:rPr b="1" lang="en" sz="1700">
                <a:solidFill>
                  <a:srgbClr val="0D0D0D"/>
                </a:solidFill>
              </a:rPr>
              <a:t>5. </a:t>
            </a:r>
            <a:r>
              <a:rPr b="1" lang="en" sz="1700">
                <a:solidFill>
                  <a:srgbClr val="0D0D0D"/>
                </a:solidFill>
              </a:rPr>
              <a:t>dibuat kesimpulan dari hasil T-Test tersebut </a:t>
            </a:r>
            <a:endParaRPr b="1" sz="1700">
              <a:solidFill>
                <a:srgbClr val="0D0D0D"/>
              </a:solidFill>
            </a:endParaRPr>
          </a:p>
          <a:p>
            <a:pPr indent="0" lvl="0" marL="0" rtl="0" algn="just">
              <a:lnSpc>
                <a:spcPct val="115000"/>
              </a:lnSpc>
              <a:spcBef>
                <a:spcPts val="0"/>
              </a:spcBef>
              <a:spcAft>
                <a:spcPts val="0"/>
              </a:spcAft>
              <a:buSzPts val="1800"/>
              <a:buNone/>
            </a:pPr>
            <a:r>
              <a:t/>
            </a:r>
            <a:endParaRPr b="1" sz="1700">
              <a:solidFill>
                <a:srgbClr val="0D0D0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793675"/>
            <a:ext cx="8520600" cy="4093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15000"/>
              </a:lnSpc>
              <a:spcBef>
                <a:spcPts val="0"/>
              </a:spcBef>
              <a:spcAft>
                <a:spcPts val="0"/>
              </a:spcAft>
              <a:buSzPct val="105882"/>
              <a:buNone/>
            </a:pPr>
            <a:r>
              <a:rPr b="1" lang="en" sz="1700" u="sng">
                <a:solidFill>
                  <a:srgbClr val="0D0D0D"/>
                </a:solidFill>
              </a:rPr>
              <a:t>Instruksi:</a:t>
            </a:r>
            <a:endParaRPr b="1" sz="1700" u="sng">
              <a:solidFill>
                <a:srgbClr val="0D0D0D"/>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Proyek ini dilakukan dengan pendekatan analisis statistik untuk mengevaluasi efektivitas program </a:t>
            </a:r>
            <a:r>
              <a:rPr i="1" lang="en" sz="1100">
                <a:solidFill>
                  <a:schemeClr val="dk1"/>
                </a:solidFill>
              </a:rPr>
              <a:t>sales force training</a:t>
            </a:r>
            <a:r>
              <a:rPr lang="en" sz="1100">
                <a:solidFill>
                  <a:schemeClr val="dk1"/>
                </a:solidFill>
              </a:rPr>
              <a:t> di Perusahaan X terhadap peningkatan penjualan. Adapun langkah-langkah metode yang digunakan adalah sebagai berikut:</a:t>
            </a:r>
            <a:endParaRPr sz="1100">
              <a:solidFill>
                <a:schemeClr val="dk1"/>
              </a:solidFill>
            </a:endParaRPr>
          </a:p>
          <a:p>
            <a:pPr indent="-293211" lvl="0" marL="457200" rtl="0" algn="l">
              <a:spcBef>
                <a:spcPts val="1200"/>
              </a:spcBef>
              <a:spcAft>
                <a:spcPts val="0"/>
              </a:spcAft>
              <a:buClr>
                <a:schemeClr val="dk1"/>
              </a:buClr>
              <a:buSzPct val="100000"/>
              <a:buAutoNum type="arabicPeriod"/>
            </a:pPr>
            <a:r>
              <a:rPr b="1" lang="en" sz="1100">
                <a:solidFill>
                  <a:schemeClr val="dk1"/>
                </a:solidFill>
              </a:rPr>
              <a:t>Pembuatan Dataset (DataFrame)</a:t>
            </a:r>
            <a:br>
              <a:rPr b="1" lang="en" sz="1100">
                <a:solidFill>
                  <a:schemeClr val="dk1"/>
                </a:solidFill>
              </a:rPr>
            </a:br>
            <a:r>
              <a:rPr lang="en" sz="1100">
                <a:solidFill>
                  <a:schemeClr val="dk1"/>
                </a:solidFill>
              </a:rPr>
              <a:t> Dataset disusun dalam bentuk tabel yang terdiri dari baris dan kolom, mencakup data penjualan </a:t>
            </a:r>
            <a:r>
              <a:rPr i="1" lang="en" sz="1100">
                <a:solidFill>
                  <a:schemeClr val="dk1"/>
                </a:solidFill>
              </a:rPr>
              <a:t>before</a:t>
            </a:r>
            <a:r>
              <a:rPr lang="en" sz="1100">
                <a:solidFill>
                  <a:schemeClr val="dk1"/>
                </a:solidFill>
              </a:rPr>
              <a:t> (sebelum pelatihan) dan </a:t>
            </a:r>
            <a:r>
              <a:rPr i="1" lang="en" sz="1100">
                <a:solidFill>
                  <a:schemeClr val="dk1"/>
                </a:solidFill>
              </a:rPr>
              <a:t>after</a:t>
            </a:r>
            <a:r>
              <a:rPr lang="en" sz="1100">
                <a:solidFill>
                  <a:schemeClr val="dk1"/>
                </a:solidFill>
              </a:rPr>
              <a:t> (setelah pelatihan) untuk masing-masing tenaga penjual.</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AutoNum type="arabicPeriod"/>
            </a:pPr>
            <a:r>
              <a:rPr b="1" lang="en" sz="1100">
                <a:solidFill>
                  <a:schemeClr val="dk1"/>
                </a:solidFill>
              </a:rPr>
              <a:t>Analisis Statistik Deskriptif</a:t>
            </a:r>
            <a:br>
              <a:rPr b="1" lang="en" sz="1100">
                <a:solidFill>
                  <a:schemeClr val="dk1"/>
                </a:solidFill>
              </a:rPr>
            </a:br>
            <a:r>
              <a:rPr lang="en" sz="1100">
                <a:solidFill>
                  <a:schemeClr val="dk1"/>
                </a:solidFill>
              </a:rPr>
              <a:t> Menggunakan </a:t>
            </a:r>
            <a:r>
              <a:rPr b="1" lang="en" sz="1100">
                <a:solidFill>
                  <a:schemeClr val="dk1"/>
                </a:solidFill>
              </a:rPr>
              <a:t>measures of central tendency</a:t>
            </a:r>
            <a:r>
              <a:rPr lang="en" sz="1100">
                <a:solidFill>
                  <a:schemeClr val="dk1"/>
                </a:solidFill>
              </a:rPr>
              <a:t> (mean, median, modus) dan </a:t>
            </a:r>
            <a:r>
              <a:rPr b="1" lang="en" sz="1100">
                <a:solidFill>
                  <a:schemeClr val="dk1"/>
                </a:solidFill>
              </a:rPr>
              <a:t>measures of variability</a:t>
            </a:r>
            <a:r>
              <a:rPr lang="en" sz="1100">
                <a:solidFill>
                  <a:schemeClr val="dk1"/>
                </a:solidFill>
              </a:rPr>
              <a:t> (range, standard deviation) untuk memahami pola data awal.</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AutoNum type="arabicPeriod"/>
            </a:pPr>
            <a:r>
              <a:rPr b="1" lang="en" sz="1100">
                <a:solidFill>
                  <a:schemeClr val="dk1"/>
                </a:solidFill>
              </a:rPr>
              <a:t>Perumusan Hipotesis</a:t>
            </a:r>
            <a:br>
              <a:rPr b="1" lang="en" sz="1100">
                <a:solidFill>
                  <a:schemeClr val="dk1"/>
                </a:solidFill>
              </a:rPr>
            </a:br>
            <a:endParaRPr b="1" sz="1100">
              <a:solidFill>
                <a:schemeClr val="dk1"/>
              </a:solidFill>
            </a:endParaRPr>
          </a:p>
          <a:p>
            <a:pPr indent="-293211" lvl="1" marL="914400" rtl="0" algn="l">
              <a:spcBef>
                <a:spcPts val="0"/>
              </a:spcBef>
              <a:spcAft>
                <a:spcPts val="0"/>
              </a:spcAft>
              <a:buClr>
                <a:schemeClr val="dk1"/>
              </a:buClr>
              <a:buSzPct val="100000"/>
              <a:buChar char="○"/>
            </a:pPr>
            <a:r>
              <a:rPr b="1" lang="en" sz="1100">
                <a:solidFill>
                  <a:schemeClr val="dk1"/>
                </a:solidFill>
              </a:rPr>
              <a:t>H0 (Hipotesis Nol):</a:t>
            </a:r>
            <a:r>
              <a:rPr lang="en" sz="1100">
                <a:solidFill>
                  <a:schemeClr val="dk1"/>
                </a:solidFill>
              </a:rPr>
              <a:t> Pelatihan sales force </a:t>
            </a:r>
            <a:r>
              <a:rPr b="1" lang="en" sz="1100">
                <a:solidFill>
                  <a:schemeClr val="dk1"/>
                </a:solidFill>
              </a:rPr>
              <a:t>tidak memberikan pengaruh signifikan</a:t>
            </a:r>
            <a:r>
              <a:rPr lang="en" sz="1100">
                <a:solidFill>
                  <a:schemeClr val="dk1"/>
                </a:solidFill>
              </a:rPr>
              <a:t> terhadap peningkatan penjualan.</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b="1" lang="en" sz="1100">
                <a:solidFill>
                  <a:schemeClr val="dk1"/>
                </a:solidFill>
              </a:rPr>
              <a:t>H1 (Hipotesis Alternatif):</a:t>
            </a:r>
            <a:r>
              <a:rPr lang="en" sz="1100">
                <a:solidFill>
                  <a:schemeClr val="dk1"/>
                </a:solidFill>
              </a:rPr>
              <a:t> Pelatihan sales force </a:t>
            </a:r>
            <a:r>
              <a:rPr b="1" lang="en" sz="1100">
                <a:solidFill>
                  <a:schemeClr val="dk1"/>
                </a:solidFill>
              </a:rPr>
              <a:t>berpengaruh signifikan</a:t>
            </a:r>
            <a:r>
              <a:rPr lang="en" sz="1100">
                <a:solidFill>
                  <a:schemeClr val="dk1"/>
                </a:solidFill>
              </a:rPr>
              <a:t> terhadap peningkatan penjualan.</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AutoNum type="arabicPeriod"/>
            </a:pPr>
            <a:r>
              <a:rPr b="1" lang="en" sz="1100">
                <a:solidFill>
                  <a:schemeClr val="dk1"/>
                </a:solidFill>
              </a:rPr>
              <a:t>Pengujian Hipotesis (T-Test)</a:t>
            </a:r>
            <a:br>
              <a:rPr b="1" lang="en" sz="1100">
                <a:solidFill>
                  <a:schemeClr val="dk1"/>
                </a:solidFill>
              </a:rPr>
            </a:br>
            <a:r>
              <a:rPr lang="en" sz="1100">
                <a:solidFill>
                  <a:schemeClr val="dk1"/>
                </a:solidFill>
              </a:rPr>
              <a:t> Digunakan </a:t>
            </a:r>
            <a:r>
              <a:rPr b="1" lang="en" sz="1100">
                <a:solidFill>
                  <a:schemeClr val="dk1"/>
                </a:solidFill>
              </a:rPr>
              <a:t>paired sample t-test</a:t>
            </a:r>
            <a:r>
              <a:rPr lang="en" sz="1100">
                <a:solidFill>
                  <a:schemeClr val="dk1"/>
                </a:solidFill>
              </a:rPr>
              <a:t> untuk membandingkan rata-rata penjualan sebelum dan sesudah pelatihan dalam kelompok yang sama.</a:t>
            </a:r>
            <a:br>
              <a:rPr lang="en" sz="1100">
                <a:solidFill>
                  <a:schemeClr val="dk1"/>
                </a:solidFill>
              </a:rPr>
            </a:br>
            <a:endParaRPr sz="1100">
              <a:solidFill>
                <a:schemeClr val="dk1"/>
              </a:solidFill>
            </a:endParaRPr>
          </a:p>
          <a:p>
            <a:pPr indent="0" lvl="0" marL="0" rtl="0" algn="just">
              <a:lnSpc>
                <a:spcPct val="115000"/>
              </a:lnSpc>
              <a:spcBef>
                <a:spcPts val="1200"/>
              </a:spcBef>
              <a:spcAft>
                <a:spcPts val="0"/>
              </a:spcAft>
              <a:buSzPct val="105882"/>
              <a:buNone/>
            </a:pPr>
            <a:r>
              <a:t/>
            </a:r>
            <a:endParaRPr b="1" sz="1700">
              <a:solidFill>
                <a:srgbClr val="0D0D0D"/>
              </a:solidFill>
              <a:highlight>
                <a:schemeClr val="accent6"/>
              </a:highlight>
            </a:endParaRPr>
          </a:p>
        </p:txBody>
      </p:sp>
      <p:sp>
        <p:nvSpPr>
          <p:cNvPr id="87" name="Google Shape;87;p18"/>
          <p:cNvSpPr txBox="1"/>
          <p:nvPr>
            <p:ph type="title"/>
          </p:nvPr>
        </p:nvSpPr>
        <p:spPr>
          <a:xfrm>
            <a:off x="125950" y="104975"/>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01: Sales Force Training</a:t>
            </a:r>
            <a:endParaRPr b="1" sz="3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524850"/>
            <a:ext cx="8520600" cy="4093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spcBef>
                <a:spcPts val="0"/>
              </a:spcBef>
              <a:spcAft>
                <a:spcPts val="0"/>
              </a:spcAft>
              <a:buClr>
                <a:schemeClr val="dk1"/>
              </a:buClr>
              <a:buSzPct val="61111"/>
              <a:buFont typeface="Arial"/>
              <a:buNone/>
            </a:pPr>
            <a:r>
              <a:rPr b="1" lang="en">
                <a:solidFill>
                  <a:srgbClr val="0D0D0D"/>
                </a:solidFill>
              </a:rPr>
              <a:t>dengan data diatas bisa di ambil kesimpulan sebagai berikut:</a:t>
            </a:r>
            <a:endParaRPr b="1">
              <a:solidFill>
                <a:srgbClr val="0D0D0D"/>
              </a:solidFill>
            </a:endParaRPr>
          </a:p>
          <a:p>
            <a:pPr indent="0" lvl="0" marL="0" rtl="0" algn="just">
              <a:spcBef>
                <a:spcPts val="0"/>
              </a:spcBef>
              <a:spcAft>
                <a:spcPts val="0"/>
              </a:spcAft>
              <a:buClr>
                <a:schemeClr val="dk1"/>
              </a:buClr>
              <a:buSzPct val="61111"/>
              <a:buFont typeface="Arial"/>
              <a:buNone/>
            </a:pPr>
            <a:r>
              <a:rPr b="1" lang="en">
                <a:solidFill>
                  <a:srgbClr val="0D0D0D"/>
                </a:solidFill>
              </a:rPr>
              <a:t>1. untuk varians populasinya di angka 972.2399999999997</a:t>
            </a:r>
            <a:endParaRPr b="1">
              <a:solidFill>
                <a:srgbClr val="0D0D0D"/>
              </a:solidFill>
            </a:endParaRPr>
          </a:p>
          <a:p>
            <a:pPr indent="0" lvl="0" marL="0" rtl="0" algn="just">
              <a:spcBef>
                <a:spcPts val="0"/>
              </a:spcBef>
              <a:spcAft>
                <a:spcPts val="0"/>
              </a:spcAft>
              <a:buClr>
                <a:schemeClr val="dk1"/>
              </a:buClr>
              <a:buSzPct val="61111"/>
              <a:buFont typeface="Arial"/>
              <a:buNone/>
            </a:pPr>
            <a:r>
              <a:rPr b="1" lang="en">
                <a:solidFill>
                  <a:srgbClr val="0D0D0D"/>
                </a:solidFill>
              </a:rPr>
              <a:t>2. untuk standar deviasinya di angka 31.180763300471007</a:t>
            </a:r>
            <a:endParaRPr b="1">
              <a:solidFill>
                <a:srgbClr val="0D0D0D"/>
              </a:solidFill>
            </a:endParaRPr>
          </a:p>
          <a:p>
            <a:pPr indent="0" lvl="0" marL="0" rtl="0" algn="just">
              <a:spcBef>
                <a:spcPts val="0"/>
              </a:spcBef>
              <a:spcAft>
                <a:spcPts val="0"/>
              </a:spcAft>
              <a:buClr>
                <a:schemeClr val="dk1"/>
              </a:buClr>
              <a:buSzPct val="61111"/>
              <a:buFont typeface="Arial"/>
              <a:buNone/>
            </a:pPr>
            <a:r>
              <a:rPr b="1" lang="en">
                <a:solidFill>
                  <a:srgbClr val="0D0D0D"/>
                </a:solidFill>
              </a:rPr>
              <a:t>3. untuk nilai rage/selisih penjualan antara yg terbesar dan yang ter kecil sebesar $100</a:t>
            </a:r>
            <a:endParaRPr b="1">
              <a:solidFill>
                <a:srgbClr val="0D0D0D"/>
              </a:solidFill>
            </a:endParaRPr>
          </a:p>
          <a:p>
            <a:pPr indent="0" lvl="0" marL="0" rtl="0" algn="just">
              <a:spcBef>
                <a:spcPts val="0"/>
              </a:spcBef>
              <a:spcAft>
                <a:spcPts val="0"/>
              </a:spcAft>
              <a:buClr>
                <a:schemeClr val="dk1"/>
              </a:buClr>
              <a:buSzPct val="61111"/>
              <a:buFont typeface="Arial"/>
              <a:buNone/>
            </a:pPr>
            <a:r>
              <a:rPr b="1" lang="en">
                <a:solidFill>
                  <a:srgbClr val="0D0D0D"/>
                </a:solidFill>
              </a:rPr>
              <a:t>4. untuk nilai di Q1 = 85.0</a:t>
            </a:r>
            <a:endParaRPr b="1">
              <a:solidFill>
                <a:srgbClr val="0D0D0D"/>
              </a:solidFill>
            </a:endParaRPr>
          </a:p>
          <a:p>
            <a:pPr indent="0" lvl="0" marL="0" rtl="0" algn="just">
              <a:spcBef>
                <a:spcPts val="0"/>
              </a:spcBef>
              <a:spcAft>
                <a:spcPts val="0"/>
              </a:spcAft>
              <a:buClr>
                <a:schemeClr val="dk1"/>
              </a:buClr>
              <a:buSzPct val="61111"/>
              <a:buFont typeface="Arial"/>
              <a:buNone/>
            </a:pPr>
            <a:r>
              <a:rPr b="1" lang="en">
                <a:solidFill>
                  <a:srgbClr val="0D0D0D"/>
                </a:solidFill>
              </a:rPr>
              <a:t>5. untuk nilai di Q2 = 100.0</a:t>
            </a:r>
            <a:endParaRPr b="1">
              <a:solidFill>
                <a:srgbClr val="0D0D0D"/>
              </a:solidFill>
            </a:endParaRPr>
          </a:p>
          <a:p>
            <a:pPr indent="0" lvl="0" marL="0" rtl="0" algn="just">
              <a:spcBef>
                <a:spcPts val="0"/>
              </a:spcBef>
              <a:spcAft>
                <a:spcPts val="0"/>
              </a:spcAft>
              <a:buSzPct val="61111"/>
              <a:buNone/>
            </a:pPr>
            <a:r>
              <a:rPr b="1" lang="en">
                <a:solidFill>
                  <a:srgbClr val="0D0D0D"/>
                </a:solidFill>
              </a:rPr>
              <a:t>6. untuk nilai di Q3 = 120.0</a:t>
            </a:r>
            <a:endParaRPr b="1">
              <a:solidFill>
                <a:srgbClr val="0D0D0D"/>
              </a:solidFill>
            </a:endParaRPr>
          </a:p>
          <a:p>
            <a:pPr indent="0" lvl="0" marL="0" rtl="0" algn="just">
              <a:spcBef>
                <a:spcPts val="0"/>
              </a:spcBef>
              <a:spcAft>
                <a:spcPts val="0"/>
              </a:spcAft>
              <a:buSzPct val="61111"/>
              <a:buNone/>
            </a:pPr>
            <a:r>
              <a:t/>
            </a:r>
            <a:endParaRPr b="1">
              <a:solidFill>
                <a:srgbClr val="0D0D0D"/>
              </a:solidFill>
            </a:endParaRPr>
          </a:p>
          <a:p>
            <a:pPr indent="0" lvl="0" marL="0" rtl="0" algn="just">
              <a:spcBef>
                <a:spcPts val="0"/>
              </a:spcBef>
              <a:spcAft>
                <a:spcPts val="0"/>
              </a:spcAft>
              <a:buSzPct val="61111"/>
              <a:buNone/>
            </a:pPr>
            <a:r>
              <a:rPr b="1" lang="en">
                <a:solidFill>
                  <a:srgbClr val="0D0D0D"/>
                </a:solidFill>
              </a:rPr>
              <a:t>Define H0 and H1</a:t>
            </a:r>
            <a:endParaRPr b="1">
              <a:solidFill>
                <a:srgbClr val="0D0D0D"/>
              </a:solidFill>
            </a:endParaRPr>
          </a:p>
          <a:p>
            <a:pPr indent="0" lvl="0" marL="0" rtl="0" algn="just">
              <a:spcBef>
                <a:spcPts val="0"/>
              </a:spcBef>
              <a:spcAft>
                <a:spcPts val="0"/>
              </a:spcAft>
              <a:buSzPct val="61111"/>
              <a:buNone/>
            </a:pPr>
            <a:r>
              <a:rPr b="1" lang="en">
                <a:solidFill>
                  <a:srgbClr val="0D0D0D"/>
                </a:solidFill>
              </a:rPr>
              <a:t>H0: nilai rata-rata penjualan seles sebelum dilakukanya training adalah = $100</a:t>
            </a:r>
            <a:endParaRPr b="1">
              <a:solidFill>
                <a:srgbClr val="0D0D0D"/>
              </a:solidFill>
            </a:endParaRPr>
          </a:p>
          <a:p>
            <a:pPr indent="0" lvl="0" marL="0" rtl="0" algn="just">
              <a:spcBef>
                <a:spcPts val="0"/>
              </a:spcBef>
              <a:spcAft>
                <a:spcPts val="0"/>
              </a:spcAft>
              <a:buSzPct val="61111"/>
              <a:buNone/>
            </a:pPr>
            <a:r>
              <a:rPr b="1" lang="en">
                <a:solidFill>
                  <a:srgbClr val="0D0D0D"/>
                </a:solidFill>
              </a:rPr>
              <a:t>H1: nilai rata-rata penjualan seles sesudah dilakukanya training adalah &gt;$100</a:t>
            </a:r>
            <a:endParaRPr b="1">
              <a:solidFill>
                <a:srgbClr val="0D0D0D"/>
              </a:solidFill>
            </a:endParaRPr>
          </a:p>
          <a:p>
            <a:pPr indent="0" lvl="0" marL="0" rtl="0" algn="just">
              <a:spcBef>
                <a:spcPts val="0"/>
              </a:spcBef>
              <a:spcAft>
                <a:spcPts val="0"/>
              </a:spcAft>
              <a:buSzPct val="61111"/>
              <a:buNone/>
            </a:pPr>
            <a:r>
              <a:rPr b="1" lang="en">
                <a:solidFill>
                  <a:srgbClr val="0D0D0D"/>
                </a:solidFill>
              </a:rPr>
              <a:t>Define alpha = 0.05</a:t>
            </a:r>
            <a:endParaRPr b="1">
              <a:solidFill>
                <a:srgbClr val="0D0D0D"/>
              </a:solidFill>
            </a:endParaRPr>
          </a:p>
          <a:p>
            <a:pPr indent="0" lvl="0" marL="0" rtl="0" algn="just">
              <a:spcBef>
                <a:spcPts val="0"/>
              </a:spcBef>
              <a:spcAft>
                <a:spcPts val="0"/>
              </a:spcAft>
              <a:buSzPct val="61111"/>
              <a:buNone/>
            </a:pPr>
            <a:r>
              <a:rPr b="1" lang="en">
                <a:solidFill>
                  <a:srgbClr val="0D0D0D"/>
                </a:solidFill>
              </a:rPr>
              <a:t>statistic= 0.4085001556802841, pvalue= 0.6865284813438117</a:t>
            </a:r>
            <a:endParaRPr b="1">
              <a:solidFill>
                <a:srgbClr val="0D0D0D"/>
              </a:solidFill>
            </a:endParaRPr>
          </a:p>
          <a:p>
            <a:pPr indent="0" lvl="0" marL="0" rtl="0" algn="just">
              <a:lnSpc>
                <a:spcPct val="115000"/>
              </a:lnSpc>
              <a:spcBef>
                <a:spcPts val="0"/>
              </a:spcBef>
              <a:spcAft>
                <a:spcPts val="0"/>
              </a:spcAft>
              <a:buSzPct val="100000"/>
              <a:buNone/>
            </a:pPr>
            <a:r>
              <a:rPr b="1" lang="en">
                <a:solidFill>
                  <a:srgbClr val="0D0D0D"/>
                </a:solidFill>
              </a:rPr>
              <a:t>Karena nilai P lebih besar dari alpha (5%), maka kita gagal menolak H0.</a:t>
            </a:r>
            <a:endParaRPr b="1">
              <a:solidFill>
                <a:srgbClr val="0D0D0D"/>
              </a:solidFill>
            </a:endParaRPr>
          </a:p>
          <a:p>
            <a:pPr indent="0" lvl="0" marL="0" rtl="0" algn="just">
              <a:lnSpc>
                <a:spcPct val="115000"/>
              </a:lnSpc>
              <a:spcBef>
                <a:spcPts val="0"/>
              </a:spcBef>
              <a:spcAft>
                <a:spcPts val="0"/>
              </a:spcAft>
              <a:buSzPct val="100000"/>
              <a:buNone/>
            </a:pPr>
            <a:r>
              <a:rPr b="1" lang="en">
                <a:solidFill>
                  <a:srgbClr val="0D0D0D"/>
                </a:solidFill>
              </a:rPr>
              <a:t>Kampanye training  ini tidak efektif, rata-rata jumlah transaksi 30 hari masih 100</a:t>
            </a:r>
            <a:endParaRPr b="1">
              <a:solidFill>
                <a:srgbClr val="0D0D0D"/>
              </a:solidFill>
            </a:endParaRPr>
          </a:p>
        </p:txBody>
      </p:sp>
      <p:sp>
        <p:nvSpPr>
          <p:cNvPr id="93" name="Google Shape;93;p19"/>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01: Sales Force Training</a:t>
            </a:r>
            <a:endParaRPr b="1" sz="3800"/>
          </a:p>
        </p:txBody>
      </p:sp>
      <p:sp>
        <p:nvSpPr>
          <p:cNvPr id="94" name="Google Shape;94;p19"/>
          <p:cNvSpPr txBox="1"/>
          <p:nvPr/>
        </p:nvSpPr>
        <p:spPr>
          <a:xfrm>
            <a:off x="443425" y="4453975"/>
            <a:ext cx="6906300" cy="433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400"/>
              <a:buFont typeface="Arial"/>
              <a:buNone/>
            </a:pPr>
            <a:r>
              <a:rPr lang="en">
                <a:solidFill>
                  <a:srgbClr val="FF0000"/>
                </a:solidFill>
              </a:rPr>
              <a:t>https://github.com/loneaakbar/Sales_Force_Training.git</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02: Housing Price</a:t>
            </a:r>
            <a:endParaRPr b="1" sz="3800"/>
          </a:p>
        </p:txBody>
      </p:sp>
      <p:sp>
        <p:nvSpPr>
          <p:cNvPr id="100" name="Google Shape;100;p20"/>
          <p:cNvSpPr txBox="1"/>
          <p:nvPr>
            <p:ph idx="1" type="body"/>
          </p:nvPr>
        </p:nvSpPr>
        <p:spPr>
          <a:xfrm>
            <a:off x="311700" y="675175"/>
            <a:ext cx="8520600" cy="3893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b="1" lang="en" u="sng">
                <a:solidFill>
                  <a:srgbClr val="0D0D0D"/>
                </a:solidFill>
              </a:rPr>
              <a:t>Instruksi:</a:t>
            </a:r>
            <a:endParaRPr b="1">
              <a:solidFill>
                <a:schemeClr val="dk1"/>
              </a:solidFill>
              <a:highlight>
                <a:schemeClr val="accent6"/>
              </a:highlight>
            </a:endParaRPr>
          </a:p>
          <a:p>
            <a:pPr indent="0" lvl="0" marL="0" rtl="0" algn="l">
              <a:lnSpc>
                <a:spcPct val="115000"/>
              </a:lnSpc>
              <a:spcBef>
                <a:spcPts val="0"/>
              </a:spcBef>
              <a:spcAft>
                <a:spcPts val="0"/>
              </a:spcAft>
              <a:buSzPts val="1800"/>
              <a:buNone/>
            </a:pPr>
            <a:r>
              <a:rPr b="1" lang="en">
                <a:solidFill>
                  <a:schemeClr val="dk1"/>
                </a:solidFill>
                <a:highlight>
                  <a:schemeClr val="accent6"/>
                </a:highlight>
              </a:rPr>
              <a:t>Overview - Background Problem Project</a:t>
            </a:r>
            <a:endParaRPr b="1">
              <a:solidFill>
                <a:schemeClr val="dk1"/>
              </a:solidFill>
              <a:highlight>
                <a:schemeClr val="accent6"/>
              </a:highlight>
            </a:endParaRPr>
          </a:p>
          <a:p>
            <a:pPr indent="0" lvl="0" marL="0" rtl="0" algn="just">
              <a:lnSpc>
                <a:spcPct val="115000"/>
              </a:lnSpc>
              <a:spcBef>
                <a:spcPts val="0"/>
              </a:spcBef>
              <a:spcAft>
                <a:spcPts val="0"/>
              </a:spcAft>
              <a:buNone/>
            </a:pPr>
            <a:r>
              <a:rPr lang="en" sz="2300">
                <a:solidFill>
                  <a:schemeClr val="dk1"/>
                </a:solidFill>
                <a:highlight>
                  <a:srgbClr val="FEFEFE"/>
                </a:highlight>
                <a:latin typeface="Montserrat"/>
                <a:ea typeface="Montserrat"/>
                <a:cs typeface="Montserrat"/>
                <a:sym typeface="Montserrat"/>
              </a:rPr>
              <a:t>melakukan proses EDA pada dataset "Housing Price", dengan menggunakan teknik visualisasi 1D dan 2D. Dataset "Housing Price" berisi berbagai informasi mengenai properti-properti yang dijual, seperti zona lokasi, jumlah kamar tidur, ukuran tanah, dsb.</a:t>
            </a:r>
            <a:endParaRPr sz="2900">
              <a:solidFill>
                <a:schemeClr val="dk1"/>
              </a:solidFill>
            </a:endParaRPr>
          </a:p>
          <a:p>
            <a:pPr indent="0" lvl="0" marL="0" rtl="0" algn="l">
              <a:lnSpc>
                <a:spcPct val="115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1829425"/>
            <a:ext cx="8520600" cy="4093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b="1" lang="en" u="sng">
                <a:solidFill>
                  <a:srgbClr val="0D0D0D"/>
                </a:solidFill>
              </a:rPr>
              <a:t>keterangan</a:t>
            </a:r>
            <a:r>
              <a:rPr b="1" lang="en" u="sng">
                <a:solidFill>
                  <a:srgbClr val="0D0D0D"/>
                </a:solidFill>
              </a:rPr>
              <a:t>:</a:t>
            </a:r>
            <a:endParaRPr b="1" sz="1700">
              <a:solidFill>
                <a:srgbClr val="0D0D0D"/>
              </a:solidFill>
            </a:endParaRPr>
          </a:p>
          <a:p>
            <a:pPr indent="-336550" lvl="0" marL="457200" rtl="0" algn="just">
              <a:lnSpc>
                <a:spcPct val="115000"/>
              </a:lnSpc>
              <a:spcBef>
                <a:spcPts val="0"/>
              </a:spcBef>
              <a:spcAft>
                <a:spcPts val="0"/>
              </a:spcAft>
              <a:buClr>
                <a:srgbClr val="0D0D0D"/>
              </a:buClr>
              <a:buSzPts val="1700"/>
              <a:buAutoNum type="arabicPeriod"/>
            </a:pPr>
            <a:r>
              <a:rPr b="1" lang="en" sz="1700">
                <a:solidFill>
                  <a:srgbClr val="0D0D0D"/>
                </a:solidFill>
              </a:rPr>
              <a:t>Data preparation mengumpulkan data berupa file </a:t>
            </a:r>
            <a:r>
              <a:rPr b="1" lang="en" sz="1500">
                <a:solidFill>
                  <a:schemeClr val="dk1"/>
                </a:solidFill>
                <a:highlight>
                  <a:srgbClr val="FEFEFE"/>
                </a:highlight>
                <a:latin typeface="Montserrat"/>
                <a:ea typeface="Montserrat"/>
                <a:cs typeface="Montserrat"/>
                <a:sym typeface="Montserrat"/>
              </a:rPr>
              <a:t>dataset tersedia di folder template project, </a:t>
            </a:r>
            <a:r>
              <a:rPr b="1" lang="en" sz="1500">
                <a:solidFill>
                  <a:schemeClr val="dk1"/>
                </a:solidFill>
                <a:highlight>
                  <a:srgbClr val="FEFEFE"/>
                </a:highlight>
                <a:latin typeface="Montserrat"/>
                <a:ea typeface="Montserrat"/>
                <a:cs typeface="Montserrat"/>
                <a:sym typeface="Montserrat"/>
              </a:rPr>
              <a:t>Data cleaning membersihkan kolom NAn, dan Memisahkan data menjadi numerikal &amp; kategorikal</a:t>
            </a:r>
            <a:endParaRPr b="1" sz="1500">
              <a:solidFill>
                <a:schemeClr val="dk1"/>
              </a:solidFill>
              <a:highlight>
                <a:srgbClr val="FEFEFE"/>
              </a:highlight>
              <a:latin typeface="Montserrat"/>
              <a:ea typeface="Montserrat"/>
              <a:cs typeface="Montserrat"/>
              <a:sym typeface="Montserrat"/>
            </a:endParaRPr>
          </a:p>
          <a:p>
            <a:pPr indent="-323850" lvl="0" marL="457200" rtl="0" algn="just">
              <a:lnSpc>
                <a:spcPct val="115000"/>
              </a:lnSpc>
              <a:spcBef>
                <a:spcPts val="0"/>
              </a:spcBef>
              <a:spcAft>
                <a:spcPts val="0"/>
              </a:spcAft>
              <a:buClr>
                <a:schemeClr val="dk1"/>
              </a:buClr>
              <a:buSzPts val="1500"/>
              <a:buFont typeface="Montserrat"/>
              <a:buAutoNum type="arabicPeriod"/>
            </a:pPr>
            <a:r>
              <a:rPr b="1" lang="en" sz="1500">
                <a:solidFill>
                  <a:schemeClr val="dk1"/>
                </a:solidFill>
                <a:highlight>
                  <a:srgbClr val="FEFEFE"/>
                </a:highlight>
                <a:latin typeface="Montserrat"/>
                <a:ea typeface="Montserrat"/>
                <a:cs typeface="Montserrat"/>
                <a:sym typeface="Montserrat"/>
              </a:rPr>
              <a:t>Visualisasi data 1D Untuk variabel kategorikal dan variabel numerikal.</a:t>
            </a:r>
            <a:endParaRPr b="1" sz="1500">
              <a:solidFill>
                <a:schemeClr val="dk1"/>
              </a:solidFill>
              <a:highlight>
                <a:srgbClr val="FEFEFE"/>
              </a:highlight>
              <a:latin typeface="Montserrat"/>
              <a:ea typeface="Montserrat"/>
              <a:cs typeface="Montserrat"/>
              <a:sym typeface="Montserrat"/>
            </a:endParaRPr>
          </a:p>
          <a:p>
            <a:pPr indent="-323850" lvl="0" marL="457200" rtl="0" algn="just">
              <a:lnSpc>
                <a:spcPct val="115000"/>
              </a:lnSpc>
              <a:spcBef>
                <a:spcPts val="0"/>
              </a:spcBef>
              <a:spcAft>
                <a:spcPts val="0"/>
              </a:spcAft>
              <a:buClr>
                <a:schemeClr val="dk1"/>
              </a:buClr>
              <a:buSzPts val="1500"/>
              <a:buFont typeface="Montserrat"/>
              <a:buAutoNum type="arabicPeriod"/>
            </a:pPr>
            <a:r>
              <a:rPr b="1" lang="en" sz="1500">
                <a:solidFill>
                  <a:schemeClr val="dk1"/>
                </a:solidFill>
                <a:highlight>
                  <a:srgbClr val="FEFEFE"/>
                </a:highlight>
                <a:latin typeface="Montserrat"/>
                <a:ea typeface="Montserrat"/>
                <a:cs typeface="Montserrat"/>
                <a:sym typeface="Montserrat"/>
              </a:rPr>
              <a:t>Membuat analisis berdasarkan visualisasi 1d</a:t>
            </a:r>
            <a:endParaRPr b="1" sz="1500">
              <a:solidFill>
                <a:schemeClr val="dk1"/>
              </a:solidFill>
              <a:highlight>
                <a:srgbClr val="FEFEFE"/>
              </a:highlight>
              <a:latin typeface="Montserrat"/>
              <a:ea typeface="Montserrat"/>
              <a:cs typeface="Montserrat"/>
              <a:sym typeface="Montserrat"/>
            </a:endParaRPr>
          </a:p>
          <a:p>
            <a:pPr indent="-323850" lvl="0" marL="457200" rtl="0" algn="just">
              <a:lnSpc>
                <a:spcPct val="115000"/>
              </a:lnSpc>
              <a:spcBef>
                <a:spcPts val="0"/>
              </a:spcBef>
              <a:spcAft>
                <a:spcPts val="0"/>
              </a:spcAft>
              <a:buClr>
                <a:schemeClr val="dk1"/>
              </a:buClr>
              <a:buSzPts val="1500"/>
              <a:buFont typeface="Montserrat"/>
              <a:buAutoNum type="arabicPeriod"/>
            </a:pPr>
            <a:r>
              <a:rPr b="1" lang="en" sz="1500">
                <a:solidFill>
                  <a:schemeClr val="dk1"/>
                </a:solidFill>
                <a:highlight>
                  <a:srgbClr val="FEFEFE"/>
                </a:highlight>
                <a:latin typeface="Montserrat"/>
                <a:ea typeface="Montserrat"/>
                <a:cs typeface="Montserrat"/>
                <a:sym typeface="Montserrat"/>
              </a:rPr>
              <a:t>Transformasi log-10 SalePrice</a:t>
            </a:r>
            <a:endParaRPr b="1" sz="1500">
              <a:solidFill>
                <a:schemeClr val="dk1"/>
              </a:solidFill>
              <a:highlight>
                <a:srgbClr val="FEFEFE"/>
              </a:highlight>
              <a:latin typeface="Montserrat"/>
              <a:ea typeface="Montserrat"/>
              <a:cs typeface="Montserrat"/>
              <a:sym typeface="Montserrat"/>
            </a:endParaRPr>
          </a:p>
          <a:p>
            <a:pPr indent="-323850" lvl="0" marL="457200" rtl="0" algn="just">
              <a:spcBef>
                <a:spcPts val="0"/>
              </a:spcBef>
              <a:spcAft>
                <a:spcPts val="0"/>
              </a:spcAft>
              <a:buClr>
                <a:schemeClr val="dk1"/>
              </a:buClr>
              <a:buSzPts val="1500"/>
              <a:buFont typeface="Montserrat"/>
              <a:buAutoNum type="arabicPeriod"/>
            </a:pPr>
            <a:r>
              <a:rPr b="1" lang="en" sz="1500">
                <a:solidFill>
                  <a:schemeClr val="dk1"/>
                </a:solidFill>
                <a:highlight>
                  <a:srgbClr val="FEFEFE"/>
                </a:highlight>
                <a:latin typeface="Montserrat"/>
                <a:ea typeface="Montserrat"/>
                <a:cs typeface="Montserrat"/>
                <a:sym typeface="Montserrat"/>
              </a:rPr>
              <a:t>Visualisasi data 2D untuk </a:t>
            </a:r>
            <a:r>
              <a:rPr lang="en" sz="1200">
                <a:solidFill>
                  <a:schemeClr val="dk1"/>
                </a:solidFill>
                <a:highlight>
                  <a:srgbClr val="FEFEFE"/>
                </a:highlight>
                <a:latin typeface="Montserrat"/>
                <a:ea typeface="Montserrat"/>
                <a:cs typeface="Montserrat"/>
                <a:sym typeface="Montserrat"/>
              </a:rPr>
              <a:t>:</a:t>
            </a:r>
            <a:endParaRPr sz="1200">
              <a:solidFill>
                <a:schemeClr val="dk1"/>
              </a:solidFill>
              <a:highlight>
                <a:srgbClr val="FEFEFE"/>
              </a:highlight>
              <a:latin typeface="Montserrat"/>
              <a:ea typeface="Montserrat"/>
              <a:cs typeface="Montserrat"/>
              <a:sym typeface="Montserrat"/>
            </a:endParaRPr>
          </a:p>
          <a:p>
            <a:pPr indent="-304800" lvl="0" marL="457200" rtl="0" algn="just">
              <a:spcBef>
                <a:spcPts val="0"/>
              </a:spcBef>
              <a:spcAft>
                <a:spcPts val="0"/>
              </a:spcAft>
              <a:buClr>
                <a:schemeClr val="dk1"/>
              </a:buClr>
              <a:buSzPts val="1200"/>
              <a:buFont typeface="Montserrat"/>
              <a:buChar char="●"/>
            </a:pPr>
            <a:r>
              <a:rPr lang="en" sz="1200">
                <a:solidFill>
                  <a:schemeClr val="dk1"/>
                </a:solidFill>
                <a:highlight>
                  <a:srgbClr val="FEFEFE"/>
                </a:highlight>
                <a:latin typeface="Montserrat"/>
                <a:ea typeface="Montserrat"/>
                <a:cs typeface="Montserrat"/>
                <a:sym typeface="Montserrat"/>
              </a:rPr>
              <a:t>GrLivArea dengan SalePrice</a:t>
            </a:r>
            <a:endParaRPr sz="1200">
              <a:solidFill>
                <a:schemeClr val="dk1"/>
              </a:solidFill>
              <a:highlight>
                <a:srgbClr val="FEFEFE"/>
              </a:highlight>
              <a:latin typeface="Montserrat"/>
              <a:ea typeface="Montserrat"/>
              <a:cs typeface="Montserrat"/>
              <a:sym typeface="Montserrat"/>
            </a:endParaRPr>
          </a:p>
          <a:p>
            <a:pPr indent="-304800" lvl="0" marL="457200" rtl="0" algn="l">
              <a:spcBef>
                <a:spcPts val="0"/>
              </a:spcBef>
              <a:spcAft>
                <a:spcPts val="0"/>
              </a:spcAft>
              <a:buClr>
                <a:schemeClr val="dk1"/>
              </a:buClr>
              <a:buSzPts val="1200"/>
              <a:buFont typeface="Montserrat"/>
              <a:buChar char="●"/>
            </a:pPr>
            <a:r>
              <a:rPr lang="en" sz="1200">
                <a:solidFill>
                  <a:schemeClr val="dk1"/>
                </a:solidFill>
                <a:highlight>
                  <a:srgbClr val="FEFEFE"/>
                </a:highlight>
                <a:latin typeface="Montserrat"/>
                <a:ea typeface="Montserrat"/>
                <a:cs typeface="Montserrat"/>
                <a:sym typeface="Montserrat"/>
              </a:rPr>
              <a:t>GarageArea dengan SalePrice</a:t>
            </a:r>
            <a:endParaRPr sz="1200">
              <a:solidFill>
                <a:schemeClr val="dk1"/>
              </a:solidFill>
              <a:highlight>
                <a:srgbClr val="FEFEFE"/>
              </a:highlight>
              <a:latin typeface="Montserrat"/>
              <a:ea typeface="Montserrat"/>
              <a:cs typeface="Montserrat"/>
              <a:sym typeface="Montserrat"/>
            </a:endParaRPr>
          </a:p>
          <a:p>
            <a:pPr indent="-342900" lvl="0" marL="457200" rtl="0" algn="just">
              <a:spcBef>
                <a:spcPts val="0"/>
              </a:spcBef>
              <a:spcAft>
                <a:spcPts val="0"/>
              </a:spcAft>
              <a:buClr>
                <a:schemeClr val="dk1"/>
              </a:buClr>
              <a:buSzPts val="1800"/>
              <a:buFont typeface="Montserrat"/>
              <a:buAutoNum type="arabicPeriod"/>
            </a:pPr>
            <a:r>
              <a:rPr b="1" lang="en" sz="1500">
                <a:solidFill>
                  <a:schemeClr val="dk1"/>
                </a:solidFill>
                <a:highlight>
                  <a:srgbClr val="FEFEFE"/>
                </a:highlight>
                <a:latin typeface="Montserrat"/>
                <a:ea typeface="Montserrat"/>
                <a:cs typeface="Montserrat"/>
                <a:sym typeface="Montserrat"/>
              </a:rPr>
              <a:t>Buatlah analisis tentang hubungan antar-variabel tersebut</a:t>
            </a:r>
            <a:endParaRPr b="1">
              <a:solidFill>
                <a:schemeClr val="dk1"/>
              </a:solidFill>
              <a:highlight>
                <a:srgbClr val="FEFEFE"/>
              </a:highlight>
              <a:latin typeface="Montserrat"/>
              <a:ea typeface="Montserrat"/>
              <a:cs typeface="Montserrat"/>
              <a:sym typeface="Montserrat"/>
            </a:endParaRPr>
          </a:p>
        </p:txBody>
      </p:sp>
      <p:sp>
        <p:nvSpPr>
          <p:cNvPr id="106" name="Google Shape;106;p21"/>
          <p:cNvSpPr txBox="1"/>
          <p:nvPr>
            <p:ph type="title"/>
          </p:nvPr>
        </p:nvSpPr>
        <p:spPr>
          <a:xfrm>
            <a:off x="0" y="0"/>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b="1" lang="en" sz="2000"/>
              <a:t>02: Housing Price</a:t>
            </a:r>
            <a:endParaRPr b="1" sz="3800"/>
          </a:p>
        </p:txBody>
      </p:sp>
      <p:sp>
        <p:nvSpPr>
          <p:cNvPr id="107" name="Google Shape;107;p21"/>
          <p:cNvSpPr txBox="1"/>
          <p:nvPr>
            <p:ph idx="1" type="body"/>
          </p:nvPr>
        </p:nvSpPr>
        <p:spPr>
          <a:xfrm>
            <a:off x="311700" y="477900"/>
            <a:ext cx="1388700" cy="420900"/>
          </a:xfrm>
          <a:prstGeom prst="rect">
            <a:avLst/>
          </a:prstGeom>
          <a:noFill/>
          <a:ln>
            <a:noFill/>
          </a:ln>
        </p:spPr>
        <p:txBody>
          <a:bodyPr anchorCtr="0" anchor="t" bIns="91425" lIns="91425" spcFirstLastPara="1" rIns="91425" wrap="square" tIns="91425">
            <a:normAutofit fontScale="85000"/>
          </a:bodyPr>
          <a:lstStyle/>
          <a:p>
            <a:pPr indent="0" lvl="0" marL="0" rtl="0" algn="just">
              <a:lnSpc>
                <a:spcPct val="115000"/>
              </a:lnSpc>
              <a:spcBef>
                <a:spcPts val="0"/>
              </a:spcBef>
              <a:spcAft>
                <a:spcPts val="0"/>
              </a:spcAft>
              <a:buSzPct val="105882"/>
              <a:buNone/>
            </a:pPr>
            <a:r>
              <a:rPr b="1" lang="en" u="sng">
                <a:solidFill>
                  <a:srgbClr val="0D0D0D"/>
                </a:solidFill>
              </a:rPr>
              <a:t>FlowCart</a:t>
            </a:r>
            <a:endParaRPr sz="1700">
              <a:solidFill>
                <a:srgbClr val="0D0D0D"/>
              </a:solidFill>
              <a:highlight>
                <a:srgbClr val="FFFFFF"/>
              </a:highlight>
            </a:endParaRPr>
          </a:p>
        </p:txBody>
      </p:sp>
      <p:pic>
        <p:nvPicPr>
          <p:cNvPr id="108" name="Google Shape;108;p21"/>
          <p:cNvPicPr preferRelativeResize="0"/>
          <p:nvPr/>
        </p:nvPicPr>
        <p:blipFill>
          <a:blip r:embed="rId3">
            <a:alphaModFix/>
          </a:blip>
          <a:stretch>
            <a:fillRect/>
          </a:stretch>
        </p:blipFill>
        <p:spPr>
          <a:xfrm>
            <a:off x="152400" y="1051200"/>
            <a:ext cx="8839204" cy="4618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