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Lst>
  <p:notesMasterIdLst>
    <p:notesMasterId r:id="rId3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90"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E751C-0703-7545-A0E8-EB6D7F8697E9}" type="datetimeFigureOut">
              <a:rPr lang="en-US" smtClean="0"/>
              <a:t>11/13/13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F2AB3-E070-264F-8BC5-9ABE4AF018C2}" type="slidenum">
              <a:rPr lang="en-US" smtClean="0"/>
              <a:t>‹#›</a:t>
            </a:fld>
            <a:endParaRPr lang="en-US"/>
          </a:p>
        </p:txBody>
      </p:sp>
    </p:spTree>
    <p:extLst>
      <p:ext uri="{BB962C8B-B14F-4D97-AF65-F5344CB8AC3E}">
        <p14:creationId xmlns:p14="http://schemas.microsoft.com/office/powerpoint/2010/main" val="3303333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09CA5A-F6D6-F94B-8670-514E9FFAE0CF}" type="slidenum">
              <a:rPr lang="en-US"/>
              <a:pPr/>
              <a:t>2</a:t>
            </a:fld>
            <a:endParaRPr lang="en-US"/>
          </a:p>
        </p:txBody>
      </p:sp>
      <p:sp>
        <p:nvSpPr>
          <p:cNvPr id="36865"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36FBFB-7CC2-C047-A40D-380E6125A60A}" type="slidenum">
              <a:rPr lang="en-US"/>
              <a:pPr/>
              <a:t>11</a:t>
            </a:fld>
            <a:endParaRPr lang="en-US"/>
          </a:p>
        </p:txBody>
      </p:sp>
      <p:sp>
        <p:nvSpPr>
          <p:cNvPr id="46081"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EC15DC0-C1B9-4F49-898E-6578AA563007}" type="slidenum">
              <a:rPr lang="en-US"/>
              <a:pPr/>
              <a:t>12</a:t>
            </a:fld>
            <a:endParaRPr lang="en-US"/>
          </a:p>
        </p:txBody>
      </p:sp>
      <p:sp>
        <p:nvSpPr>
          <p:cNvPr id="47105"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7106"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465"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sz="1800">
                <a:latin typeface="Arial" charset="0"/>
                <a:cs typeface="Arial Unicode MS" charset="0"/>
              </a:rPr>
              <a:t>An authorized MAC address is also associated.</a:t>
            </a:r>
          </a:p>
          <a:p>
            <a:pPr marL="189280" indent="-187888">
              <a:lnSpc>
                <a:spcPct val="93000"/>
              </a:lnSpc>
              <a:spcBef>
                <a:spcPct val="0"/>
              </a:spcBef>
            </a:pPr>
            <a:r>
              <a:rPr lang="en-US" sz="1800">
                <a:latin typeface="Arial" charset="0"/>
                <a:cs typeface="Arial Unicode MS" charset="0"/>
              </a:rPr>
              <a:t>Understanding this is important.  This is the information that will be used in the regular expression (a search string) to locate the line to parse and begin looking for MAC addresses.</a:t>
            </a:r>
          </a:p>
          <a:p>
            <a:pPr marL="189280" indent="-187888">
              <a:lnSpc>
                <a:spcPct val="93000"/>
              </a:lnSpc>
              <a:spcBef>
                <a:spcPct val="0"/>
              </a:spcBef>
            </a:pPr>
            <a:endParaRPr lang="en-US" sz="1800">
              <a:latin typeface="Arial" charset="0"/>
              <a:cs typeface="Arial Unicode MS" charset="0"/>
            </a:endParaRPr>
          </a:p>
          <a:p>
            <a:pPr marL="189280" indent="-187888">
              <a:lnSpc>
                <a:spcPct val="93000"/>
              </a:lnSpc>
              <a:spcBef>
                <a:spcPct val="0"/>
              </a:spcBef>
            </a:pPr>
            <a:endParaRPr lang="en-US" sz="1800">
              <a:latin typeface="Arial" charset="0"/>
              <a:cs typeface="Arial Unicode M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53F4D13-FEB4-5A4F-B081-A0B710E3A777}" type="slidenum">
              <a:rPr lang="en-US"/>
              <a:pPr/>
              <a:t>13</a:t>
            </a:fld>
            <a:endParaRPr lang="en-US"/>
          </a:p>
        </p:txBody>
      </p:sp>
      <p:sp>
        <p:nvSpPr>
          <p:cNvPr id="48129"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8130"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465"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sz="1800">
                <a:latin typeface="Arial" charset="0"/>
                <a:cs typeface="Arial Unicode MS" charset="0"/>
              </a:rPr>
              <a:t>An authorized MAC address is also associated.</a:t>
            </a:r>
          </a:p>
          <a:p>
            <a:pPr marL="189280" indent="-187888">
              <a:lnSpc>
                <a:spcPct val="93000"/>
              </a:lnSpc>
              <a:spcBef>
                <a:spcPct val="0"/>
              </a:spcBef>
            </a:pPr>
            <a:r>
              <a:rPr lang="en-US" sz="1800">
                <a:latin typeface="Arial" charset="0"/>
                <a:cs typeface="Arial Unicode MS" charset="0"/>
              </a:rPr>
              <a:t>Understanding this is important.  This is the information that will be used in the regular expression (a search string) to locate the line to parse and begin looking for MAC addresses.</a:t>
            </a:r>
          </a:p>
          <a:p>
            <a:pPr marL="189280" indent="-187888">
              <a:lnSpc>
                <a:spcPct val="93000"/>
              </a:lnSpc>
              <a:spcBef>
                <a:spcPct val="0"/>
              </a:spcBef>
            </a:pPr>
            <a:endParaRPr lang="en-US" sz="1800">
              <a:latin typeface="Arial" charset="0"/>
              <a:cs typeface="Arial Unicode MS" charset="0"/>
            </a:endParaRPr>
          </a:p>
          <a:p>
            <a:pPr marL="189280" indent="-187888">
              <a:lnSpc>
                <a:spcPct val="93000"/>
              </a:lnSpc>
              <a:spcBef>
                <a:spcPct val="0"/>
              </a:spcBef>
            </a:pPr>
            <a:endParaRPr lang="en-US" sz="1800">
              <a:latin typeface="Arial" charset="0"/>
              <a:cs typeface="Arial Unicode M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684BC1-0996-5F4C-B31C-E1830E80F817}" type="slidenum">
              <a:rPr lang="en-US"/>
              <a:pPr/>
              <a:t>14</a:t>
            </a:fld>
            <a:endParaRPr lang="en-US"/>
          </a:p>
        </p:txBody>
      </p:sp>
      <p:sp>
        <p:nvSpPr>
          <p:cNvPr id="49153"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9154"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465"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sz="1800">
                <a:latin typeface="Arial" charset="0"/>
                <a:cs typeface="Arial Unicode MS" charset="0"/>
              </a:rPr>
              <a:t>Post Data from HTTPScoop:</a:t>
            </a:r>
          </a:p>
          <a:p>
            <a:pPr marL="189280" indent="-187888">
              <a:lnSpc>
                <a:spcPct val="104000"/>
              </a:lnSpc>
              <a:spcBef>
                <a:spcPct val="0"/>
              </a:spcBef>
            </a:pPr>
            <a:r>
              <a:rPr lang="en-US">
                <a:latin typeface="Monaco" charset="0"/>
                <a:cs typeface="Monaco" charset="0"/>
              </a:rPr>
              <a:t>setobject_security_type=4&amp;setobject_wpaspskPhrase=timberwolfe</a:t>
            </a:r>
          </a:p>
          <a:p>
            <a:pPr marL="189280" indent="-187888">
              <a:lnSpc>
                <a:spcPct val="104000"/>
              </a:lnSpc>
              <a:spcBef>
                <a:spcPct val="0"/>
              </a:spcBef>
            </a:pPr>
            <a:endParaRPr lang="en-US">
              <a:latin typeface="Monaco" charset="0"/>
              <a:cs typeface="Monaco" charset="0"/>
            </a:endParaRPr>
          </a:p>
          <a:p>
            <a:pPr marL="189280" indent="-187888">
              <a:lnSpc>
                <a:spcPct val="104000"/>
              </a:lnSpc>
              <a:spcBef>
                <a:spcPct val="0"/>
              </a:spcBef>
            </a:pPr>
            <a:r>
              <a:rPr lang="en-US">
                <a:latin typeface="Monaco" charset="0"/>
                <a:cs typeface="Monaco" charset="0"/>
              </a:rPr>
              <a:t>The REALM token can be found in every header of every single request for this router.  Some devices may have a more complex security model.  All of this information can be obtained via HTTPScoop.  </a:t>
            </a:r>
          </a:p>
          <a:p>
            <a:pPr marL="189280" indent="-187888">
              <a:lnSpc>
                <a:spcPct val="104000"/>
              </a:lnSpc>
              <a:spcBef>
                <a:spcPct val="0"/>
              </a:spcBef>
            </a:pPr>
            <a:endParaRPr lang="en-US">
              <a:latin typeface="Monaco" charset="0"/>
              <a:cs typeface="Monaco" charset="0"/>
            </a:endParaRPr>
          </a:p>
          <a:p>
            <a:pPr marL="189280" indent="-187888">
              <a:lnSpc>
                <a:spcPct val="104000"/>
              </a:lnSpc>
              <a:spcBef>
                <a:spcPct val="0"/>
              </a:spcBef>
            </a:pPr>
            <a:r>
              <a:rPr lang="en-US">
                <a:latin typeface="Monaco" charset="0"/>
                <a:cs typeface="Monaco" charset="0"/>
              </a:rPr>
              <a:t>Note:  HTTPScoop will be unable to see HTTPS traffic.  You must be able to communicate w/the router over http (port 80).  There are protocol scrapers that can be used on port 443 (HTTPS).</a:t>
            </a:r>
          </a:p>
          <a:p>
            <a:pPr marL="189280" indent="-187888">
              <a:lnSpc>
                <a:spcPct val="104000"/>
              </a:lnSpc>
              <a:spcBef>
                <a:spcPct val="0"/>
              </a:spcBef>
            </a:pPr>
            <a:endParaRPr lang="en-US">
              <a:latin typeface="Monaco" charset="0"/>
              <a:cs typeface="Monaco" charset="0"/>
            </a:endParaRPr>
          </a:p>
          <a:p>
            <a:pPr marL="189280" indent="-187888">
              <a:lnSpc>
                <a:spcPct val="104000"/>
              </a:lnSpc>
              <a:spcBef>
                <a:spcPct val="0"/>
              </a:spcBef>
            </a:pPr>
            <a:endParaRPr lang="en-US">
              <a:latin typeface="Monaco" charset="0"/>
              <a:cs typeface="Monaco" charset="0"/>
            </a:endParaRPr>
          </a:p>
          <a:p>
            <a:pPr marL="189280" indent="-187888">
              <a:lnSpc>
                <a:spcPct val="104000"/>
              </a:lnSpc>
              <a:spcBef>
                <a:spcPct val="0"/>
              </a:spcBef>
            </a:pPr>
            <a:endParaRPr lang="en-US">
              <a:latin typeface="Monaco" charset="0"/>
              <a:cs typeface="Monaco"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AA643B-F83E-444D-A2F7-2D34F2F8EF5E}" type="slidenum">
              <a:rPr lang="en-US"/>
              <a:pPr/>
              <a:t>15</a:t>
            </a:fld>
            <a:endParaRPr lang="en-US"/>
          </a:p>
        </p:txBody>
      </p:sp>
      <p:sp>
        <p:nvSpPr>
          <p:cNvPr id="50177"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D0BA06-C710-4B45-A6FB-043EDE6099D1}" type="slidenum">
              <a:rPr lang="en-US"/>
              <a:pPr/>
              <a:t>16</a:t>
            </a:fld>
            <a:endParaRPr lang="en-US"/>
          </a:p>
        </p:txBody>
      </p:sp>
      <p:sp>
        <p:nvSpPr>
          <p:cNvPr id="51201"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1202"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465"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sz="1800">
                <a:latin typeface="Arial" charset="0"/>
                <a:cs typeface="Arial Unicode MS" charset="0"/>
              </a:rPr>
              <a:t>This file is not monitored in this version of romanHunter for unlimited growth.  Log rotation could be used or simply monitor for file size and disk space accordingly.</a:t>
            </a:r>
          </a:p>
          <a:p>
            <a:pPr marL="189280" indent="-187888">
              <a:lnSpc>
                <a:spcPct val="93000"/>
              </a:lnSpc>
              <a:spcBef>
                <a:spcPct val="0"/>
              </a:spcBef>
            </a:pPr>
            <a:endParaRPr lang="en-US" sz="1800">
              <a:latin typeface="Arial" charset="0"/>
              <a:cs typeface="Arial Unicode MS" charset="0"/>
            </a:endParaRPr>
          </a:p>
          <a:p>
            <a:pPr marL="189280" indent="-187888">
              <a:lnSpc>
                <a:spcPct val="93000"/>
              </a:lnSpc>
              <a:spcBef>
                <a:spcPct val="0"/>
              </a:spcBef>
            </a:pPr>
            <a:r>
              <a:rPr lang="en-US" sz="1800">
                <a:latin typeface="Arial" charset="0"/>
                <a:cs typeface="Arial Unicode MS" charset="0"/>
              </a:rPr>
              <a:t>If the PW state is ever lost I can be recovered here or just change it on the router to whatever you like.  If the romanHunter finds a PW it does not recognize it will start over from the beginning of the list.</a:t>
            </a:r>
          </a:p>
          <a:p>
            <a:pPr marL="189280" indent="-187888">
              <a:lnSpc>
                <a:spcPct val="93000"/>
              </a:lnSpc>
              <a:spcBef>
                <a:spcPct val="0"/>
              </a:spcBef>
            </a:pPr>
            <a:endParaRPr lang="en-US" sz="1800">
              <a:latin typeface="Arial" charset="0"/>
              <a:cs typeface="Arial Unicode M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64B52E-0249-FC4A-A723-E0EBC6251B7A}" type="slidenum">
              <a:rPr lang="en-US"/>
              <a:pPr/>
              <a:t>17</a:t>
            </a:fld>
            <a:endParaRPr lang="en-US"/>
          </a:p>
        </p:txBody>
      </p:sp>
      <p:sp>
        <p:nvSpPr>
          <p:cNvPr id="52225"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465"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sz="1800">
                <a:latin typeface="Arial" charset="0"/>
                <a:cs typeface="Arial Unicode MS" charset="0"/>
              </a:rPr>
              <a:t>This file will be used in a round robin fashion</a:t>
            </a:r>
          </a:p>
          <a:p>
            <a:pPr marL="189280" indent="-187888">
              <a:lnSpc>
                <a:spcPct val="93000"/>
              </a:lnSpc>
              <a:spcBef>
                <a:spcPct val="0"/>
              </a:spcBef>
            </a:pPr>
            <a:endParaRPr lang="en-US" sz="1800">
              <a:latin typeface="Arial" charset="0"/>
              <a:cs typeface="Arial Unicode MS" charset="0"/>
            </a:endParaRPr>
          </a:p>
          <a:p>
            <a:pPr marL="189280" indent="-187888">
              <a:lnSpc>
                <a:spcPct val="93000"/>
              </a:lnSpc>
              <a:spcBef>
                <a:spcPct val="0"/>
              </a:spcBef>
            </a:pPr>
            <a:r>
              <a:rPr lang="en-US" sz="1800">
                <a:latin typeface="Arial" charset="0"/>
                <a:cs typeface="Arial Unicode MS" charset="0"/>
              </a:rPr>
              <a:t>The PW's should be crafted with care, not too complex, not too simple.</a:t>
            </a:r>
          </a:p>
          <a:p>
            <a:pPr marL="189280" indent="-187888">
              <a:lnSpc>
                <a:spcPct val="93000"/>
              </a:lnSpc>
              <a:spcBef>
                <a:spcPct val="0"/>
              </a:spcBef>
            </a:pPr>
            <a:endParaRPr lang="en-US" sz="1800">
              <a:latin typeface="Arial" charset="0"/>
              <a:cs typeface="Arial Unicode MS" charset="0"/>
            </a:endParaRPr>
          </a:p>
          <a:p>
            <a:pPr marL="189280" indent="-187888">
              <a:lnSpc>
                <a:spcPct val="93000"/>
              </a:lnSpc>
              <a:spcBef>
                <a:spcPct val="0"/>
              </a:spcBef>
            </a:pPr>
            <a:r>
              <a:rPr lang="en-US" sz="1800">
                <a:latin typeface="Arial" charset="0"/>
                <a:cs typeface="Arial Unicode MS" charset="0"/>
              </a:rPr>
              <a:t>The attacker will see the names prior to attempting to use them.  Do not give away the trap prior to the attacker using the PW's they have cracked.</a:t>
            </a:r>
          </a:p>
          <a:p>
            <a:pPr marL="189280" indent="-187888">
              <a:lnSpc>
                <a:spcPct val="93000"/>
              </a:lnSpc>
              <a:spcBef>
                <a:spcPct val="0"/>
              </a:spcBef>
            </a:pPr>
            <a:endParaRPr lang="en-US" sz="1800">
              <a:latin typeface="Arial" charset="0"/>
              <a:cs typeface="Arial Unicode M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9767A3-E8FA-C740-9500-821DDBF7447C}" type="slidenum">
              <a:rPr lang="en-US"/>
              <a:pPr/>
              <a:t>19</a:t>
            </a:fld>
            <a:endParaRPr lang="en-US"/>
          </a:p>
        </p:txBody>
      </p:sp>
      <p:sp>
        <p:nvSpPr>
          <p:cNvPr id="54273"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4274"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465"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sz="1800">
                <a:latin typeface="Arial" charset="0"/>
                <a:cs typeface="Arial Unicode MS" charset="0"/>
              </a:rPr>
              <a:t>If the python script were locked up or appeared to be running but was not and an intrusion occurred, not only would it be missed but the intruder could compromise one or more routers and the computer monitoring the honeypots.</a:t>
            </a:r>
          </a:p>
          <a:p>
            <a:pPr marL="189280" indent="-187888">
              <a:lnSpc>
                <a:spcPct val="93000"/>
              </a:lnSpc>
              <a:spcBef>
                <a:spcPct val="0"/>
              </a:spcBef>
            </a:pPr>
            <a:endParaRPr lang="en-US" sz="1800">
              <a:latin typeface="Arial" charset="0"/>
              <a:cs typeface="Arial Unicode MS" charset="0"/>
            </a:endParaRPr>
          </a:p>
          <a:p>
            <a:pPr marL="189280" indent="-187888">
              <a:lnSpc>
                <a:spcPct val="93000"/>
              </a:lnSpc>
              <a:spcBef>
                <a:spcPct val="0"/>
              </a:spcBef>
            </a:pPr>
            <a:r>
              <a:rPr lang="en-US" sz="1800">
                <a:latin typeface="Arial" charset="0"/>
                <a:cs typeface="Arial Unicode MS" charset="0"/>
              </a:rPr>
              <a:t>This is only one reason why the firmware should be periodically monitored against its original condition, via hashes.</a:t>
            </a:r>
          </a:p>
          <a:p>
            <a:pPr marL="189280" indent="-187888">
              <a:lnSpc>
                <a:spcPct val="93000"/>
              </a:lnSpc>
              <a:spcBef>
                <a:spcPct val="0"/>
              </a:spcBef>
            </a:pPr>
            <a:endParaRPr lang="en-US" sz="1800">
              <a:latin typeface="Arial" charset="0"/>
              <a:cs typeface="Arial Unicode MS" charset="0"/>
            </a:endParaRPr>
          </a:p>
          <a:p>
            <a:pPr marL="189280" indent="-187888">
              <a:lnSpc>
                <a:spcPct val="93000"/>
              </a:lnSpc>
              <a:spcBef>
                <a:spcPct val="0"/>
              </a:spcBef>
            </a:pPr>
            <a:endParaRPr lang="en-US" sz="1800">
              <a:latin typeface="Arial" charset="0"/>
              <a:cs typeface="Arial Unicode M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B6C647-30F3-614C-BC3D-6309C59DC38B}" type="slidenum">
              <a:rPr lang="en-US"/>
              <a:pPr/>
              <a:t>20</a:t>
            </a:fld>
            <a:endParaRPr lang="en-US"/>
          </a:p>
        </p:txBody>
      </p:sp>
      <p:sp>
        <p:nvSpPr>
          <p:cNvPr id="55297"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5298"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504497-BD65-1A4C-B034-2AB0B1E5E764}" type="slidenum">
              <a:rPr lang="en-US"/>
              <a:pPr/>
              <a:t>21</a:t>
            </a:fld>
            <a:endParaRPr lang="en-US"/>
          </a:p>
        </p:txBody>
      </p:sp>
      <p:sp>
        <p:nvSpPr>
          <p:cNvPr id="56321"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6322"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8890343-2335-E048-A6C0-B308EE88669A}" type="slidenum">
              <a:rPr lang="en-US"/>
              <a:pPr/>
              <a:t>3</a:t>
            </a:fld>
            <a:endParaRPr lang="en-US"/>
          </a:p>
        </p:txBody>
      </p:sp>
      <p:sp>
        <p:nvSpPr>
          <p:cNvPr id="37889"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FAA9578-9902-334A-952A-83DE1BB2BA56}" type="slidenum">
              <a:rPr lang="en-US"/>
              <a:pPr/>
              <a:t>22</a:t>
            </a:fld>
            <a:endParaRPr lang="en-US"/>
          </a:p>
        </p:txBody>
      </p:sp>
      <p:sp>
        <p:nvSpPr>
          <p:cNvPr id="57345"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7346" name="Text Box 2"/>
          <p:cNvSpPr txBox="1">
            <a:spLocks noGrp="1" noChangeArrowheads="1"/>
          </p:cNvSpPr>
          <p:nvPr>
            <p:ph type="body" idx="1"/>
          </p:nvPr>
        </p:nvSpPr>
        <p:spPr bwMode="auto">
          <a:xfrm>
            <a:off x="685512" y="4343230"/>
            <a:ext cx="5486976" cy="4196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9279"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a:latin typeface="Arial" charset="0"/>
                <a:cs typeface="Arial Unicode MS" charset="0"/>
              </a:rPr>
              <a:t>Main()</a:t>
            </a:r>
          </a:p>
          <a:p>
            <a:pPr marL="189280" indent="-187888">
              <a:lnSpc>
                <a:spcPct val="93000"/>
              </a:lnSpc>
              <a:spcBef>
                <a:spcPct val="0"/>
              </a:spcBef>
            </a:pPr>
            <a:r>
              <a:rPr lang="en-US">
                <a:latin typeface="Arial" charset="0"/>
                <a:cs typeface="Arial Unicode MS" charset="0"/>
              </a:rPr>
              <a:t>- setup the logging</a:t>
            </a:r>
          </a:p>
          <a:p>
            <a:pPr marL="189280" indent="-187888">
              <a:lnSpc>
                <a:spcPct val="93000"/>
              </a:lnSpc>
              <a:spcBef>
                <a:spcPct val="0"/>
              </a:spcBef>
            </a:pPr>
            <a:r>
              <a:rPr lang="en-US">
                <a:latin typeface="Arial" charset="0"/>
                <a:cs typeface="Arial Unicode MS" charset="0"/>
              </a:rPr>
              <a:t>- run forever</a:t>
            </a:r>
          </a:p>
          <a:p>
            <a:pPr marL="189280" indent="-187888">
              <a:lnSpc>
                <a:spcPct val="93000"/>
              </a:lnSpc>
              <a:spcBef>
                <a:spcPct val="0"/>
              </a:spcBef>
            </a:pPr>
            <a:r>
              <a:rPr lang="en-US">
                <a:latin typeface="Arial" charset="0"/>
                <a:cs typeface="Arial Unicode MS" charset="0"/>
              </a:rPr>
              <a:t>- print a dot periodically, serves as a heartbeat signal</a:t>
            </a:r>
          </a:p>
          <a:p>
            <a:pPr marL="189280" indent="-187888">
              <a:lnSpc>
                <a:spcPct val="93000"/>
              </a:lnSpc>
              <a:spcBef>
                <a:spcPct val="0"/>
              </a:spcBef>
            </a:pPr>
            <a:r>
              <a:rPr lang="en-US">
                <a:latin typeface="Arial" charset="0"/>
                <a:cs typeface="Arial Unicode MS" charset="0"/>
              </a:rPr>
              <a:t>- check for connections to the wireless router</a:t>
            </a:r>
          </a:p>
          <a:p>
            <a:pPr marL="189280" indent="-187888">
              <a:lnSpc>
                <a:spcPct val="93000"/>
              </a:lnSpc>
              <a:spcBef>
                <a:spcPct val="0"/>
              </a:spcBef>
            </a:pPr>
            <a:r>
              <a:rPr lang="en-US">
                <a:latin typeface="Arial" charset="0"/>
                <a:cs typeface="Arial Unicode MS" charset="0"/>
              </a:rPr>
              <a:t>- sleep for one second</a:t>
            </a:r>
          </a:p>
          <a:p>
            <a:pPr marL="189280" indent="-187888">
              <a:lnSpc>
                <a:spcPct val="93000"/>
              </a:lnSpc>
              <a:spcBef>
                <a:spcPct val="0"/>
              </a:spcBef>
            </a:pPr>
            <a:endParaRPr lang="en-US">
              <a:latin typeface="Arial" charset="0"/>
              <a:cs typeface="Arial Unicode MS" charset="0"/>
            </a:endParaRPr>
          </a:p>
          <a:p>
            <a:pPr marL="189280" indent="-187888">
              <a:lnSpc>
                <a:spcPct val="93000"/>
              </a:lnSpc>
              <a:spcBef>
                <a:spcPct val="0"/>
              </a:spcBef>
            </a:pPr>
            <a:r>
              <a:rPr lang="en-US">
                <a:latin typeface="Arial" charset="0"/>
                <a:cs typeface="Arial Unicode MS" charset="0"/>
              </a:rPr>
              <a:t>Check4ConnectionsR():</a:t>
            </a:r>
          </a:p>
          <a:p>
            <a:pPr marL="189280" indent="-187888">
              <a:lnSpc>
                <a:spcPct val="93000"/>
              </a:lnSpc>
              <a:spcBef>
                <a:spcPct val="0"/>
              </a:spcBef>
            </a:pPr>
            <a:r>
              <a:rPr lang="en-US">
                <a:latin typeface="Arial" charset="0"/>
                <a:cs typeface="Arial Unicode MS" charset="0"/>
              </a:rPr>
              <a:t>- Setup a few regular expression search patterns</a:t>
            </a:r>
          </a:p>
          <a:p>
            <a:pPr marL="189280" indent="-187888">
              <a:lnSpc>
                <a:spcPct val="93000"/>
              </a:lnSpc>
              <a:spcBef>
                <a:spcPct val="0"/>
              </a:spcBef>
            </a:pPr>
            <a:r>
              <a:rPr lang="en-US">
                <a:latin typeface="Arial" charset="0"/>
                <a:cs typeface="Arial Unicode MS" charset="0"/>
              </a:rPr>
              <a:t>- Print some debugging statements if required</a:t>
            </a:r>
          </a:p>
          <a:p>
            <a:pPr marL="189280" indent="-187888">
              <a:lnSpc>
                <a:spcPct val="93000"/>
              </a:lnSpc>
              <a:spcBef>
                <a:spcPct val="0"/>
              </a:spcBef>
            </a:pPr>
            <a:r>
              <a:rPr lang="en-US">
                <a:latin typeface="Arial" charset="0"/>
                <a:cs typeface="Arial Unicode MS" charset="0"/>
              </a:rPr>
              <a:t>- Pull some data from the router (looking for MAC	 addresses from authorized list)</a:t>
            </a:r>
          </a:p>
          <a:p>
            <a:pPr marL="189280" indent="-187888">
              <a:lnSpc>
                <a:spcPct val="93000"/>
              </a:lnSpc>
              <a:spcBef>
                <a:spcPct val="0"/>
              </a:spcBef>
            </a:pPr>
            <a:r>
              <a:rPr lang="en-US">
                <a:latin typeface="Arial" charset="0"/>
                <a:cs typeface="Arial Unicode MS" charset="0"/>
              </a:rPr>
              <a:t>- For each line in the returned data check for a MAC address and log it.</a:t>
            </a:r>
          </a:p>
          <a:p>
            <a:pPr marL="189280" indent="-187888">
              <a:lnSpc>
                <a:spcPct val="93000"/>
              </a:lnSpc>
              <a:spcBef>
                <a:spcPct val="0"/>
              </a:spcBef>
            </a:pPr>
            <a:r>
              <a:rPr lang="en-US">
                <a:latin typeface="Arial" charset="0"/>
                <a:cs typeface="Arial Unicode MS" charset="0"/>
              </a:rPr>
              <a:t>- Print the MAC if its an authorization and associations</a:t>
            </a:r>
          </a:p>
          <a:p>
            <a:pPr marL="189280" indent="-187888">
              <a:lnSpc>
                <a:spcPct val="93000"/>
              </a:lnSpc>
              <a:spcBef>
                <a:spcPct val="0"/>
              </a:spcBef>
            </a:pPr>
            <a:r>
              <a:rPr lang="en-US">
                <a:latin typeface="Arial" charset="0"/>
                <a:cs typeface="Arial Unicode MS" charset="0"/>
              </a:rPr>
              <a:t>- Log the MAC if its an authorization</a:t>
            </a:r>
          </a:p>
          <a:p>
            <a:pPr marL="189280" indent="-187888">
              <a:lnSpc>
                <a:spcPct val="93000"/>
              </a:lnSpc>
              <a:spcBef>
                <a:spcPct val="0"/>
              </a:spcBef>
            </a:pPr>
            <a:r>
              <a:rPr lang="en-US">
                <a:latin typeface="Arial" charset="0"/>
                <a:cs typeface="Arial Unicode MS" charset="0"/>
              </a:rPr>
              <a:t>- Change the pw if an authorization is found</a:t>
            </a:r>
          </a:p>
          <a:p>
            <a:pPr marL="189280" indent="-187888">
              <a:lnSpc>
                <a:spcPct val="93000"/>
              </a:lnSpc>
              <a:spcBef>
                <a:spcPct val="0"/>
              </a:spcBef>
            </a:pPr>
            <a:endParaRPr lang="en-US">
              <a:latin typeface="Arial" charset="0"/>
              <a:cs typeface="Arial Unicode MS" charset="0"/>
            </a:endParaRPr>
          </a:p>
          <a:p>
            <a:pPr marL="189280" indent="-187888">
              <a:lnSpc>
                <a:spcPct val="93000"/>
              </a:lnSpc>
              <a:spcBef>
                <a:spcPct val="0"/>
              </a:spcBef>
            </a:pPr>
            <a:r>
              <a:rPr lang="en-US">
                <a:latin typeface="Arial" charset="0"/>
                <a:cs typeface="Arial Unicode MS" charset="0"/>
              </a:rPr>
              <a:t>ChangePassword()</a:t>
            </a:r>
          </a:p>
          <a:p>
            <a:pPr marL="189280" indent="-187888">
              <a:lnSpc>
                <a:spcPct val="93000"/>
              </a:lnSpc>
              <a:spcBef>
                <a:spcPct val="0"/>
              </a:spcBef>
            </a:pPr>
            <a:r>
              <a:rPr lang="en-US">
                <a:latin typeface="Arial" charset="0"/>
                <a:cs typeface="Arial Unicode MS" charset="0"/>
              </a:rPr>
              <a:t>- Generate a new password</a:t>
            </a:r>
          </a:p>
          <a:p>
            <a:pPr marL="189280" indent="-187888">
              <a:lnSpc>
                <a:spcPct val="93000"/>
              </a:lnSpc>
              <a:spcBef>
                <a:spcPct val="0"/>
              </a:spcBef>
            </a:pPr>
            <a:r>
              <a:rPr lang="en-US">
                <a:latin typeface="Arial" charset="0"/>
                <a:cs typeface="Arial Unicode MS" charset="0"/>
              </a:rPr>
              <a:t>- Setup a string to pass to the router to facilitate the change</a:t>
            </a:r>
          </a:p>
          <a:p>
            <a:pPr marL="189280" indent="-187888">
              <a:lnSpc>
                <a:spcPct val="93000"/>
              </a:lnSpc>
              <a:spcBef>
                <a:spcPct val="0"/>
              </a:spcBef>
            </a:pPr>
            <a:r>
              <a:rPr lang="en-US">
                <a:latin typeface="Arial" charset="0"/>
                <a:cs typeface="Arial Unicode MS" charset="0"/>
              </a:rPr>
              <a:t>- Log the change (so we can recall our state later)</a:t>
            </a:r>
          </a:p>
          <a:p>
            <a:pPr marL="189280" indent="-187888">
              <a:lnSpc>
                <a:spcPct val="93000"/>
              </a:lnSpc>
              <a:spcBef>
                <a:spcPct val="0"/>
              </a:spcBef>
            </a:pPr>
            <a:r>
              <a:rPr lang="en-US">
                <a:latin typeface="Arial" charset="0"/>
                <a:cs typeface="Arial Unicode MS" charset="0"/>
              </a:rPr>
              <a:t>- Print debugging output if required</a:t>
            </a:r>
          </a:p>
          <a:p>
            <a:pPr marL="189280" indent="-187888">
              <a:lnSpc>
                <a:spcPct val="93000"/>
              </a:lnSpc>
              <a:spcBef>
                <a:spcPct val="0"/>
              </a:spcBef>
            </a:pPr>
            <a:r>
              <a:rPr lang="en-US">
                <a:latin typeface="Arial" charset="0"/>
                <a:cs typeface="Arial Unicode MS" charset="0"/>
              </a:rPr>
              <a:t>- Be sure the router accepted the change</a:t>
            </a:r>
          </a:p>
          <a:p>
            <a:pPr marL="189280" indent="-187888">
              <a:lnSpc>
                <a:spcPct val="93000"/>
              </a:lnSpc>
              <a:spcBef>
                <a:spcPct val="0"/>
              </a:spcBef>
            </a:pPr>
            <a:r>
              <a:rPr lang="en-US">
                <a:latin typeface="Arial" charset="0"/>
                <a:cs typeface="Arial Unicode MS" charset="0"/>
              </a:rPr>
              <a:t>- Log the status code if it was not recorded</a:t>
            </a:r>
          </a:p>
          <a:p>
            <a:pPr marL="189280" indent="-187888">
              <a:lnSpc>
                <a:spcPct val="93000"/>
              </a:lnSpc>
              <a:spcBef>
                <a:spcPct val="0"/>
              </a:spcBef>
            </a:pPr>
            <a:endParaRPr lang="en-US">
              <a:latin typeface="Arial" charset="0"/>
              <a:cs typeface="Arial Unicode MS" charset="0"/>
            </a:endParaRPr>
          </a:p>
          <a:p>
            <a:pPr marL="189280" indent="-187888">
              <a:lnSpc>
                <a:spcPct val="93000"/>
              </a:lnSpc>
              <a:spcBef>
                <a:spcPct val="0"/>
              </a:spcBef>
            </a:pPr>
            <a:r>
              <a:rPr lang="en-US">
                <a:latin typeface="Arial" charset="0"/>
                <a:cs typeface="Arial Unicode MS" charset="0"/>
              </a:rPr>
              <a:t>generateNewWIFIPW()</a:t>
            </a:r>
          </a:p>
          <a:p>
            <a:pPr marL="189280" indent="-187888">
              <a:lnSpc>
                <a:spcPct val="93000"/>
              </a:lnSpc>
              <a:spcBef>
                <a:spcPct val="0"/>
              </a:spcBef>
            </a:pPr>
            <a:r>
              <a:rPr lang="en-US">
                <a:latin typeface="Arial" charset="0"/>
                <a:cs typeface="Arial Unicode MS" charset="0"/>
              </a:rPr>
              <a:t>- Open and parse the log file, look for the last PW</a:t>
            </a:r>
          </a:p>
          <a:p>
            <a:pPr marL="189280" indent="-187888">
              <a:lnSpc>
                <a:spcPct val="93000"/>
              </a:lnSpc>
              <a:spcBef>
                <a:spcPct val="0"/>
              </a:spcBef>
            </a:pPr>
            <a:r>
              <a:rPr lang="en-US">
                <a:latin typeface="Arial" charset="0"/>
                <a:cs typeface="Arial Unicode MS" charset="0"/>
              </a:rPr>
              <a:t>- Build a string of what we are changing the PW too (using the round robin list file)</a:t>
            </a:r>
          </a:p>
          <a:p>
            <a:pPr marL="189280" indent="-187888">
              <a:lnSpc>
                <a:spcPct val="93000"/>
              </a:lnSpc>
              <a:spcBef>
                <a:spcPct val="0"/>
              </a:spcBef>
            </a:pPr>
            <a:r>
              <a:rPr lang="en-US">
                <a:latin typeface="Arial" charset="0"/>
                <a:cs typeface="Arial Unicode MS" charset="0"/>
              </a:rPr>
              <a:t>- Log the new PW used</a:t>
            </a:r>
          </a:p>
          <a:p>
            <a:pPr marL="189280" indent="-187888">
              <a:lnSpc>
                <a:spcPct val="93000"/>
              </a:lnSpc>
              <a:spcBef>
                <a:spcPct val="0"/>
              </a:spcBef>
            </a:pPr>
            <a:endParaRPr lang="en-US">
              <a:latin typeface="Arial" charset="0"/>
              <a:cs typeface="Arial Unicode M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E1B372-2F52-B546-A19C-2AA9CCC93EA2}" type="slidenum">
              <a:rPr lang="en-US"/>
              <a:pPr/>
              <a:t>23</a:t>
            </a:fld>
            <a:endParaRPr lang="en-US"/>
          </a:p>
        </p:txBody>
      </p:sp>
      <p:sp>
        <p:nvSpPr>
          <p:cNvPr id="58369"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8370"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329EAAD-3695-D649-AA95-0371260CDBC2}" type="slidenum">
              <a:rPr lang="en-US"/>
              <a:pPr/>
              <a:t>24</a:t>
            </a:fld>
            <a:endParaRPr lang="en-US"/>
          </a:p>
        </p:txBody>
      </p:sp>
      <p:sp>
        <p:nvSpPr>
          <p:cNvPr id="59393"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9394"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813964-4B0A-C843-A2E7-3AABB1DE41C0}" type="slidenum">
              <a:rPr lang="en-US"/>
              <a:pPr/>
              <a:t>25</a:t>
            </a:fld>
            <a:endParaRPr lang="en-US"/>
          </a:p>
        </p:txBody>
      </p:sp>
      <p:sp>
        <p:nvSpPr>
          <p:cNvPr id="60417"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0418"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CFBA96-53EB-254A-A014-E3D1785ADD0B}" type="slidenum">
              <a:rPr lang="en-US"/>
              <a:pPr/>
              <a:t>26</a:t>
            </a:fld>
            <a:endParaRPr lang="en-US"/>
          </a:p>
        </p:txBody>
      </p:sp>
      <p:sp>
        <p:nvSpPr>
          <p:cNvPr id="61441"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42"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121007A-6B43-2B45-9FED-C38C317D2E66}" type="slidenum">
              <a:rPr lang="en-US"/>
              <a:pPr/>
              <a:t>27</a:t>
            </a:fld>
            <a:endParaRPr lang="en-US"/>
          </a:p>
        </p:txBody>
      </p:sp>
      <p:sp>
        <p:nvSpPr>
          <p:cNvPr id="62465"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2466"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5470F1-A3F0-3848-9B6A-81DEE4F22569}" type="slidenum">
              <a:rPr lang="en-US"/>
              <a:pPr/>
              <a:t>28</a:t>
            </a:fld>
            <a:endParaRPr lang="en-US"/>
          </a:p>
        </p:txBody>
      </p:sp>
      <p:sp>
        <p:nvSpPr>
          <p:cNvPr id="63489"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3490"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28CFCB-63A9-0543-A911-10E88A5213AC}" type="slidenum">
              <a:rPr lang="en-US"/>
              <a:pPr/>
              <a:t>29</a:t>
            </a:fld>
            <a:endParaRPr lang="en-US"/>
          </a:p>
        </p:txBody>
      </p:sp>
      <p:sp>
        <p:nvSpPr>
          <p:cNvPr id="64513"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4514"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E3462B8-FF8F-7748-8A92-90D47739DC81}" type="slidenum">
              <a:rPr lang="en-US"/>
              <a:pPr/>
              <a:t>30</a:t>
            </a:fld>
            <a:endParaRPr lang="en-US"/>
          </a:p>
        </p:txBody>
      </p:sp>
      <p:sp>
        <p:nvSpPr>
          <p:cNvPr id="65537"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5538"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111C6EB-3F4C-2442-9875-B3307212CCB0}" type="slidenum">
              <a:rPr lang="en-US"/>
              <a:pPr/>
              <a:t>31</a:t>
            </a:fld>
            <a:endParaRPr lang="en-US"/>
          </a:p>
        </p:txBody>
      </p:sp>
      <p:sp>
        <p:nvSpPr>
          <p:cNvPr id="66561"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6562"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B543509-0C92-A049-8496-2F83804A32A5}" type="slidenum">
              <a:rPr lang="en-US"/>
              <a:pPr/>
              <a:t>4</a:t>
            </a:fld>
            <a:endParaRPr lang="en-US"/>
          </a:p>
        </p:txBody>
      </p:sp>
      <p:sp>
        <p:nvSpPr>
          <p:cNvPr id="38913"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465"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sz="1800" dirty="0">
                <a:latin typeface="Arial" charset="0"/>
                <a:cs typeface="Arial Unicode MS" charset="0"/>
              </a:rPr>
              <a:t>Additional pages of interest</a:t>
            </a:r>
          </a:p>
          <a:p>
            <a:pPr marL="189280" indent="-187888">
              <a:lnSpc>
                <a:spcPct val="93000"/>
              </a:lnSpc>
              <a:spcBef>
                <a:spcPct val="0"/>
              </a:spcBef>
            </a:pPr>
            <a:r>
              <a:rPr lang="en-US" sz="1800" dirty="0">
                <a:latin typeface="Arial" charset="0"/>
                <a:cs typeface="Arial Unicode MS" charset="0"/>
              </a:rPr>
              <a:t>1 Download the firmware (automate MD5 or Whirlpool Hash checking).  This would assure the firmware was not modified by someone with a momentary connection</a:t>
            </a:r>
          </a:p>
          <a:p>
            <a:pPr marL="189280" indent="-187888">
              <a:lnSpc>
                <a:spcPct val="93000"/>
              </a:lnSpc>
              <a:spcBef>
                <a:spcPct val="0"/>
              </a:spcBef>
            </a:pPr>
            <a:r>
              <a:rPr lang="en-US" sz="1800" dirty="0">
                <a:latin typeface="Arial" charset="0"/>
                <a:cs typeface="Arial Unicode MS" charset="0"/>
              </a:rPr>
              <a:t>2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42B24B-5DEC-884F-9121-ECCBB862A2C6}" type="slidenum">
              <a:rPr lang="en-US"/>
              <a:pPr/>
              <a:t>5</a:t>
            </a:fld>
            <a:endParaRPr lang="en-US"/>
          </a:p>
        </p:txBody>
      </p:sp>
      <p:sp>
        <p:nvSpPr>
          <p:cNvPr id="39937"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9938"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465"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sz="1800">
                <a:latin typeface="Arial" charset="0"/>
                <a:cs typeface="Arial Unicode MS" charset="0"/>
              </a:rPr>
              <a:t>Additional pages of interest</a:t>
            </a:r>
          </a:p>
          <a:p>
            <a:pPr marL="189280" indent="-187888">
              <a:lnSpc>
                <a:spcPct val="93000"/>
              </a:lnSpc>
              <a:spcBef>
                <a:spcPct val="0"/>
              </a:spcBef>
            </a:pPr>
            <a:r>
              <a:rPr lang="en-US" sz="1800">
                <a:latin typeface="Arial" charset="0"/>
                <a:cs typeface="Arial Unicode MS" charset="0"/>
              </a:rPr>
              <a:t>1 Download the firmware (automate MD5 or Whirlpool Hash checking).  This would assure the firmware was not modified by someone with a momentary connection</a:t>
            </a:r>
          </a:p>
          <a:p>
            <a:pPr marL="189280" indent="-187888">
              <a:lnSpc>
                <a:spcPct val="93000"/>
              </a:lnSpc>
              <a:spcBef>
                <a:spcPct val="0"/>
              </a:spcBef>
            </a:pPr>
            <a:r>
              <a:rPr lang="en-US" sz="1800">
                <a:latin typeface="Arial" charset="0"/>
                <a:cs typeface="Arial Unicode MS" charset="0"/>
              </a:rPr>
              <a:t>2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1F2B95-EF92-224B-874F-E9B7FE9FAC23}" type="slidenum">
              <a:rPr lang="en-US"/>
              <a:pPr/>
              <a:t>6</a:t>
            </a:fld>
            <a:endParaRPr lang="en-US"/>
          </a:p>
        </p:txBody>
      </p:sp>
      <p:sp>
        <p:nvSpPr>
          <p:cNvPr id="40961"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6453FD0-618E-3643-99DD-C89FA2CA8761}" type="slidenum">
              <a:rPr lang="en-US"/>
              <a:pPr/>
              <a:t>7</a:t>
            </a:fld>
            <a:endParaRPr lang="en-US"/>
          </a:p>
        </p:txBody>
      </p:sp>
      <p:sp>
        <p:nvSpPr>
          <p:cNvPr id="41985" name="Text Box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924C201-082D-6545-BE50-B79FE5AE395B}" type="slidenum">
              <a:rPr lang="en-US"/>
              <a:pPr/>
              <a:t>8</a:t>
            </a:fld>
            <a:endParaRPr lang="en-US"/>
          </a:p>
        </p:txBody>
      </p:sp>
      <p:sp>
        <p:nvSpPr>
          <p:cNvPr id="43009"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EAD7FB6-45A2-234B-AB4A-CE94BD32585C}" type="slidenum">
              <a:rPr lang="en-US"/>
              <a:pPr/>
              <a:t>9</a:t>
            </a:fld>
            <a:endParaRPr lang="en-US"/>
          </a:p>
        </p:txBody>
      </p:sp>
      <p:sp>
        <p:nvSpPr>
          <p:cNvPr id="44033"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26731BD-1D78-E84A-B6ED-962FA6A835B3}" type="slidenum">
              <a:rPr lang="en-US"/>
              <a:pPr/>
              <a:t>10</a:t>
            </a:fld>
            <a:endParaRPr lang="en-US"/>
          </a:p>
        </p:txBody>
      </p:sp>
      <p:sp>
        <p:nvSpPr>
          <p:cNvPr id="45057" name="Text Box 1"/>
          <p:cNvSpPr txBox="1">
            <a:spLocks noGrp="1" noRot="1" noChangeAspect="1" noChangeArrowheads="1"/>
          </p:cNvSpPr>
          <p:nvPr>
            <p:ph type="sldImg"/>
          </p:nvPr>
        </p:nvSpPr>
        <p:spPr bwMode="auto">
          <a:xfrm>
            <a:off x="972102"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5058" name="Text Box 2"/>
          <p:cNvSpPr txBox="1">
            <a:spLocks noGrp="1" noChangeArrowheads="1"/>
          </p:cNvSpPr>
          <p:nvPr>
            <p:ph type="body" idx="1"/>
          </p:nvPr>
        </p:nvSpPr>
        <p:spPr bwMode="auto">
          <a:xfrm>
            <a:off x="653829"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465" rIns="0" bIns="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marL="189280" indent="-187888">
              <a:lnSpc>
                <a:spcPct val="93000"/>
              </a:lnSpc>
              <a:spcBef>
                <a:spcPct val="0"/>
              </a:spcBef>
            </a:pPr>
            <a:r>
              <a:rPr lang="en-US" sz="1800">
                <a:latin typeface="Arial" charset="0"/>
                <a:cs typeface="Arial Unicode MS" charset="0"/>
              </a:rPr>
              <a:t>Double clicking on the stalist.html line will bring up the details window.</a:t>
            </a:r>
          </a:p>
          <a:p>
            <a:pPr marL="189280" indent="-187888">
              <a:lnSpc>
                <a:spcPct val="93000"/>
              </a:lnSpc>
              <a:spcBef>
                <a:spcPct val="0"/>
              </a:spcBef>
            </a:pPr>
            <a:r>
              <a:rPr lang="en-US" sz="1800">
                <a:latin typeface="Arial" charset="0"/>
                <a:cs typeface="Arial Unicode MS" charset="0"/>
              </a:rPr>
              <a:t>Note the variable names in the response text on the statlist.html URL.</a:t>
            </a:r>
          </a:p>
          <a:p>
            <a:pPr marL="189280" indent="-187888">
              <a:lnSpc>
                <a:spcPct val="93000"/>
              </a:lnSpc>
              <a:spcBef>
                <a:spcPct val="0"/>
              </a:spcBef>
            </a:pPr>
            <a:endParaRPr lang="en-US" sz="1800">
              <a:latin typeface="Arial" charset="0"/>
              <a:cs typeface="Arial Unicode MS" charset="0"/>
            </a:endParaRPr>
          </a:p>
          <a:p>
            <a:pPr marL="189280" indent="-187888">
              <a:lnSpc>
                <a:spcPct val="93000"/>
              </a:lnSpc>
              <a:spcBef>
                <a:spcPct val="0"/>
              </a:spcBef>
            </a:pPr>
            <a:r>
              <a:rPr lang="en-US" sz="1800">
                <a:latin typeface="Arial" charset="0"/>
                <a:cs typeface="Arial Unicode MS" charset="0"/>
              </a:rPr>
              <a:t>The variables of interest are:</a:t>
            </a:r>
          </a:p>
          <a:p>
            <a:pPr marL="189280" indent="-187888">
              <a:lnSpc>
                <a:spcPct val="93000"/>
              </a:lnSpc>
              <a:spcBef>
                <a:spcPct val="0"/>
              </a:spcBef>
            </a:pPr>
            <a:r>
              <a:rPr lang="en-US" sz="1800">
                <a:latin typeface="Arial" charset="0"/>
                <a:cs typeface="Arial Unicode MS" charset="0"/>
              </a:rPr>
              <a:t>1 var assoc_list='' </a:t>
            </a:r>
          </a:p>
          <a:p>
            <a:pPr marL="189280" indent="-187888">
              <a:lnSpc>
                <a:spcPct val="93000"/>
              </a:lnSpc>
              <a:spcBef>
                <a:spcPct val="0"/>
              </a:spcBef>
            </a:pPr>
            <a:r>
              <a:rPr lang="en-US" sz="1800">
                <a:latin typeface="Arial" charset="0"/>
                <a:cs typeface="Arial Unicode MS" charset="0"/>
              </a:rPr>
              <a:t>2 var autho_list=''</a:t>
            </a:r>
          </a:p>
          <a:p>
            <a:pPr marL="189280" indent="-187888">
              <a:lnSpc>
                <a:spcPct val="93000"/>
              </a:lnSpc>
              <a:spcBef>
                <a:spcPct val="0"/>
              </a:spcBef>
            </a:pPr>
            <a:endParaRPr lang="en-US" sz="1800">
              <a:latin typeface="Arial" charset="0"/>
              <a:cs typeface="Arial Unicode MS" charset="0"/>
            </a:endParaRPr>
          </a:p>
          <a:p>
            <a:pPr marL="189280" indent="-187888">
              <a:lnSpc>
                <a:spcPct val="93000"/>
              </a:lnSpc>
              <a:spcBef>
                <a:spcPct val="0"/>
              </a:spcBef>
            </a:pPr>
            <a:r>
              <a:rPr lang="en-US" sz="1800">
                <a:latin typeface="Arial" charset="0"/>
                <a:cs typeface="Arial Unicode MS" charset="0"/>
              </a:rPr>
              <a:t>If there are either type of connection, they would be listed here. </a:t>
            </a:r>
          </a:p>
          <a:p>
            <a:pPr marL="189280" indent="-187888">
              <a:lnSpc>
                <a:spcPct val="93000"/>
              </a:lnSpc>
              <a:spcBef>
                <a:spcPct val="0"/>
              </a:spcBef>
            </a:pPr>
            <a:r>
              <a:rPr lang="en-US" sz="1800">
                <a:latin typeface="Arial" charset="0"/>
                <a:cs typeface="Arial Unicode MS" charset="0"/>
              </a:rPr>
              <a:t>NOTE: This python script does NOT check for more than one concurrent connection currently.  While testing, no situation occurred where more than one simultaneous connections were listed on this page.  Even under load testing.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4"/>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CC80DD9-A648-7A47-A786-4D39D9A932EA}" type="datetimeFigureOut">
              <a:rPr lang="en-US" smtClean="0"/>
              <a:t>11/13/13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9"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60"/>
            <a:ext cx="2133600" cy="365125"/>
          </a:xfrm>
        </p:spPr>
        <p:txBody>
          <a:bodyPr/>
          <a:lstStyle/>
          <a:p>
            <a:fld id="{2CC80DD9-A648-7A47-A786-4D39D9A932EA}" type="datetimeFigureOut">
              <a:rPr lang="en-US" smtClean="0"/>
              <a:t>11/13/13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5DDD3-4F09-FF47-B239-42F256C1A6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6"/>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CC80DD9-A648-7A47-A786-4D39D9A932EA}" type="datetimeFigureOut">
              <a:rPr lang="en-US" smtClean="0"/>
              <a:t>11/13/13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6"/>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60"/>
            <a:ext cx="2133600" cy="365125"/>
          </a:xfrm>
        </p:spPr>
        <p:txBody>
          <a:bodyPr/>
          <a:lstStyle/>
          <a:p>
            <a:fld id="{2CC80DD9-A648-7A47-A786-4D39D9A932EA}" type="datetimeFigureOut">
              <a:rPr lang="en-US" smtClean="0"/>
              <a:t>11/13/13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6"/>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60"/>
            <a:ext cx="2133600" cy="365125"/>
          </a:xfrm>
        </p:spPr>
        <p:txBody>
          <a:bodyPr/>
          <a:lstStyle/>
          <a:p>
            <a:fld id="{2CC80DD9-A648-7A47-A786-4D39D9A932EA}" type="datetimeFigureOut">
              <a:rPr lang="en-US" smtClean="0"/>
              <a:t>11/13/13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CC80DD9-A648-7A47-A786-4D39D9A932EA}" type="datetimeFigureOut">
              <a:rPr lang="en-US" smtClean="0"/>
              <a:t>11/13/13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DDD3-4F09-FF47-B239-42F256C1A68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9"/>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CC80DD9-A648-7A47-A786-4D39D9A932EA}" type="datetimeFigureOut">
              <a:rPr lang="en-US" smtClean="0"/>
              <a:t>11/13/13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DDD3-4F09-FF47-B239-42F256C1A68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53760" y="620706"/>
            <a:ext cx="7672320" cy="927457"/>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89600" y="5731802"/>
            <a:ext cx="2128320" cy="470930"/>
          </a:xfrm>
        </p:spPr>
        <p:txBody>
          <a:bodyPr/>
          <a:lstStyle>
            <a:lvl1pPr>
              <a:defRPr/>
            </a:lvl1pPr>
          </a:lstStyle>
          <a:p>
            <a:endParaRPr lang="en-US"/>
          </a:p>
        </p:txBody>
      </p:sp>
      <p:sp>
        <p:nvSpPr>
          <p:cNvPr id="4" name="Footer Placeholder 3"/>
          <p:cNvSpPr>
            <a:spLocks noGrp="1"/>
          </p:cNvSpPr>
          <p:nvPr>
            <p:ph type="ftr" idx="11"/>
          </p:nvPr>
        </p:nvSpPr>
        <p:spPr>
          <a:xfrm>
            <a:off x="2963520" y="5757725"/>
            <a:ext cx="2897280" cy="470930"/>
          </a:xfrm>
        </p:spPr>
        <p:txBody>
          <a:bodyPr/>
          <a:lstStyle>
            <a:lvl1pPr>
              <a:defRPr/>
            </a:lvl1pPr>
          </a:lstStyle>
          <a:p>
            <a:endParaRPr lang="en-US"/>
          </a:p>
        </p:txBody>
      </p:sp>
      <p:sp>
        <p:nvSpPr>
          <p:cNvPr id="5" name="Slide Number Placeholder 4"/>
          <p:cNvSpPr>
            <a:spLocks noGrp="1"/>
          </p:cNvSpPr>
          <p:nvPr>
            <p:ph type="sldNum" idx="12"/>
          </p:nvPr>
        </p:nvSpPr>
        <p:spPr>
          <a:xfrm>
            <a:off x="6196321" y="5757725"/>
            <a:ext cx="2128320" cy="470930"/>
          </a:xfrm>
        </p:spPr>
        <p:txBody>
          <a:bodyPr/>
          <a:lstStyle>
            <a:lvl1pPr>
              <a:defRPr/>
            </a:lvl1pPr>
          </a:lstStyle>
          <a:p>
            <a:fld id="{D0506DAE-FFE9-4848-B535-381DC476B87F}" type="slidenum">
              <a:rPr lang="en-US"/>
              <a:pPr/>
              <a:t>‹#›</a:t>
            </a:fld>
            <a:endParaRPr lang="en-US"/>
          </a:p>
        </p:txBody>
      </p:sp>
    </p:spTree>
    <p:extLst>
      <p:ext uri="{BB962C8B-B14F-4D97-AF65-F5344CB8AC3E}">
        <p14:creationId xmlns:p14="http://schemas.microsoft.com/office/powerpoint/2010/main" val="217306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CC80DD9-A648-7A47-A786-4D39D9A932EA}" type="datetimeFigureOut">
              <a:rPr lang="en-US" smtClean="0"/>
              <a:t>11/13/13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DDD3-4F09-FF47-B239-42F256C1A6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CC80DD9-A648-7A47-A786-4D39D9A932EA}" type="datetimeFigureOut">
              <a:rPr lang="en-US" smtClean="0"/>
              <a:t>11/13/13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C80DD9-A648-7A47-A786-4D39D9A932EA}" type="datetimeFigureOut">
              <a:rPr lang="en-US" smtClean="0"/>
              <a:t>11/13/13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DDD3-4F09-FF47-B239-42F256C1A6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60"/>
            <a:ext cx="2133600" cy="365125"/>
          </a:xfrm>
        </p:spPr>
        <p:txBody>
          <a:bodyPr/>
          <a:lstStyle/>
          <a:p>
            <a:fld id="{2CC80DD9-A648-7A47-A786-4D39D9A932EA}" type="datetimeFigureOut">
              <a:rPr lang="en-US" smtClean="0"/>
              <a:t>11/13/13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5DDD3-4F09-FF47-B239-42F256C1A6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4"/>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30"/>
            <a:ext cx="3566160" cy="3211047"/>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4"/>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30"/>
            <a:ext cx="3566160" cy="3211047"/>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60"/>
            <a:ext cx="2133600" cy="365125"/>
          </a:xfrm>
        </p:spPr>
        <p:txBody>
          <a:bodyPr/>
          <a:lstStyle/>
          <a:p>
            <a:fld id="{2CC80DD9-A648-7A47-A786-4D39D9A932EA}" type="datetimeFigureOut">
              <a:rPr lang="en-US" smtClean="0"/>
              <a:t>11/13/13</a:t>
            </a:fld>
            <a:endParaRPr lang="en-US"/>
          </a:p>
        </p:txBody>
      </p:sp>
      <p:sp>
        <p:nvSpPr>
          <p:cNvPr id="8" name="Footer Placeholder 7"/>
          <p:cNvSpPr>
            <a:spLocks noGrp="1"/>
          </p:cNvSpPr>
          <p:nvPr>
            <p:ph type="ftr" sz="quarter" idx="11"/>
          </p:nvPr>
        </p:nvSpPr>
        <p:spPr>
          <a:xfrm>
            <a:off x="1120588" y="188260"/>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CCE5DDD3-4F09-FF47-B239-42F256C1A68C}" type="slidenum">
              <a:rPr lang="en-US" smtClean="0"/>
              <a:t>‹#›</a:t>
            </a:fld>
            <a:endParaRPr lang="en-US"/>
          </a:p>
        </p:txBody>
      </p:sp>
      <p:cxnSp>
        <p:nvCxnSpPr>
          <p:cNvPr id="11" name="Straight Connector 10"/>
          <p:cNvCxnSpPr/>
          <p:nvPr/>
        </p:nvCxnSpPr>
        <p:spPr>
          <a:xfrm>
            <a:off x="1212028" y="2904566"/>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6"/>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6"/>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6"/>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6"/>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6"/>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CC80DD9-A648-7A47-A786-4D39D9A932EA}" type="datetimeFigureOut">
              <a:rPr lang="en-US" smtClean="0"/>
              <a:t>11/13/13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5DDD3-4F09-FF47-B239-42F256C1A6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80DD9-A648-7A47-A786-4D39D9A932EA}" type="datetimeFigureOut">
              <a:rPr lang="en-US" smtClean="0"/>
              <a:t>11/13/13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5DDD3-4F09-FF47-B239-42F256C1A6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2"/>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60"/>
            <a:ext cx="2133600" cy="365125"/>
          </a:xfrm>
        </p:spPr>
        <p:txBody>
          <a:bodyPr/>
          <a:lstStyle/>
          <a:p>
            <a:fld id="{2CC80DD9-A648-7A47-A786-4D39D9A932EA}" type="datetimeFigureOut">
              <a:rPr lang="en-US" smtClean="0"/>
              <a:t>11/13/13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5DDD3-4F09-FF47-B239-42F256C1A6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3"/>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60"/>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2CC80DD9-A648-7A47-A786-4D39D9A932EA}" type="datetimeFigureOut">
              <a:rPr lang="en-US" smtClean="0"/>
              <a:t>11/13/13</a:t>
            </a:fld>
            <a:endParaRPr lang="en-US"/>
          </a:p>
        </p:txBody>
      </p:sp>
      <p:sp>
        <p:nvSpPr>
          <p:cNvPr id="5" name="Footer Placeholder 4"/>
          <p:cNvSpPr>
            <a:spLocks noGrp="1"/>
          </p:cNvSpPr>
          <p:nvPr>
            <p:ph type="ftr" sz="quarter" idx="3"/>
          </p:nvPr>
        </p:nvSpPr>
        <p:spPr>
          <a:xfrm>
            <a:off x="1120588" y="188260"/>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6"/>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CCE5DDD3-4F09-FF47-B239-42F256C1A68C}" type="slidenum">
              <a:rPr lang="en-US" smtClean="0"/>
              <a:t>‹#›</a:t>
            </a:fld>
            <a:endParaRPr lang="en-US"/>
          </a:p>
        </p:txBody>
      </p:sp>
      <p:sp>
        <p:nvSpPr>
          <p:cNvPr id="7" name="Rectangle 6"/>
          <p:cNvSpPr/>
          <p:nvPr/>
        </p:nvSpPr>
        <p:spPr>
          <a:xfrm>
            <a:off x="914402"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2"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hyperlink" Target="http://www.tuffcode.com/download.html" TargetMode="External"/><Relationship Id="rId4"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hyperlink" Target="http://sourceforge.net/projects/romanhunt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hyperlink" Target="http://192.168.0.227/cgi-bin/stalist.html" TargetMode="External"/><Relationship Id="rId5" Type="http://schemas.openxmlformats.org/officeDocument/2006/relationships/hyperlink" Target="http://192.168.0.227/cgi-bin/security.html"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0" y="5869704"/>
            <a:ext cx="9144000" cy="988296"/>
          </a:xfrm>
          <a:prstGeom prst="rect">
            <a:avLst/>
          </a:prstGeo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endParaRPr lang="en-US" dirty="0"/>
          </a:p>
        </p:txBody>
      </p:sp>
      <p:sp>
        <p:nvSpPr>
          <p:cNvPr id="2" name="Title 1"/>
          <p:cNvSpPr>
            <a:spLocks noGrp="1"/>
          </p:cNvSpPr>
          <p:nvPr>
            <p:ph type="ctrTitle"/>
          </p:nvPr>
        </p:nvSpPr>
        <p:spPr>
          <a:xfrm>
            <a:off x="0" y="1015574"/>
            <a:ext cx="8915400" cy="1856349"/>
          </a:xfrm>
        </p:spPr>
        <p:txBody>
          <a:bodyPr>
            <a:normAutofit/>
          </a:bodyPr>
          <a:lstStyle/>
          <a:p>
            <a:r>
              <a:rPr lang="en-US" sz="4000" dirty="0" smtClean="0"/>
              <a:t>Stopping Intruders</a:t>
            </a:r>
            <a:r>
              <a:rPr lang="en-US" sz="3200" dirty="0" smtClean="0"/>
              <a:t/>
            </a:r>
            <a:br>
              <a:rPr lang="en-US" sz="3200" dirty="0" smtClean="0"/>
            </a:br>
            <a:r>
              <a:rPr lang="en-US" sz="3200" dirty="0"/>
              <a:t/>
            </a:r>
            <a:br>
              <a:rPr lang="en-US" sz="3200" dirty="0"/>
            </a:br>
            <a:r>
              <a:rPr lang="en-US" sz="2400" i="1" dirty="0" smtClean="0"/>
              <a:t>Using a Wireless Honeypot to Track Hackers</a:t>
            </a:r>
            <a:endParaRPr lang="en-US" sz="2400" i="1" dirty="0"/>
          </a:p>
        </p:txBody>
      </p:sp>
      <p:sp>
        <p:nvSpPr>
          <p:cNvPr id="3" name="Subtitle 2"/>
          <p:cNvSpPr>
            <a:spLocks noGrp="1"/>
          </p:cNvSpPr>
          <p:nvPr>
            <p:ph type="subTitle" idx="1"/>
          </p:nvPr>
        </p:nvSpPr>
        <p:spPr>
          <a:xfrm>
            <a:off x="914400" y="2871922"/>
            <a:ext cx="8001000" cy="2997783"/>
          </a:xfrm>
        </p:spPr>
        <p:txBody>
          <a:bodyPr/>
          <a:lstStyle/>
          <a:p>
            <a:pPr>
              <a:spcBef>
                <a:spcPts val="800"/>
              </a:spcBef>
            </a:pPr>
            <a:r>
              <a:rPr lang="en-US" dirty="0"/>
              <a:t/>
            </a:r>
            <a:br>
              <a:rPr lang="en-US" dirty="0"/>
            </a:br>
            <a:r>
              <a:rPr lang="en-US" dirty="0" smtClean="0"/>
              <a:t>Presented by </a:t>
            </a:r>
            <a:r>
              <a:rPr lang="en-US" b="1" dirty="0" smtClean="0"/>
              <a:t>Timber Wolfe</a:t>
            </a:r>
          </a:p>
          <a:p>
            <a:pPr>
              <a:spcBef>
                <a:spcPts val="800"/>
              </a:spcBef>
            </a:pPr>
            <a:r>
              <a:rPr lang="en-US" b="1" dirty="0" smtClean="0"/>
              <a:t>                        The Hacker Academy</a:t>
            </a:r>
          </a:p>
          <a:p>
            <a:pPr>
              <a:spcBef>
                <a:spcPts val="800"/>
              </a:spcBef>
            </a:pPr>
            <a:endParaRPr lang="en-US" b="1" dirty="0"/>
          </a:p>
          <a:p>
            <a:pPr>
              <a:spcBef>
                <a:spcPts val="800"/>
              </a:spcBef>
            </a:pPr>
            <a:r>
              <a:rPr lang="en-US" b="1" dirty="0" smtClean="0"/>
              <a:t>	          </a:t>
            </a:r>
            <a:r>
              <a:rPr lang="en-US" b="1" dirty="0" err="1" smtClean="0"/>
              <a:t>lonegray@gmail.com</a:t>
            </a:r>
            <a:r>
              <a:rPr lang="en-US" b="1" dirty="0" smtClean="0"/>
              <a:t> </a:t>
            </a:r>
          </a:p>
        </p:txBody>
      </p:sp>
      <p:pic>
        <p:nvPicPr>
          <p:cNvPr id="5" name="Picture 4" descr="tshirtRoughs_Shirt 1 Fro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588" y="2358758"/>
            <a:ext cx="5839683" cy="7851725"/>
          </a:xfrm>
          <a:prstGeom prst="rect">
            <a:avLst/>
          </a:prstGeom>
        </p:spPr>
      </p:pic>
      <p:sp>
        <p:nvSpPr>
          <p:cNvPr id="9" name="Rectangle 8"/>
          <p:cNvSpPr/>
          <p:nvPr/>
        </p:nvSpPr>
        <p:spPr>
          <a:xfrm>
            <a:off x="2" y="0"/>
            <a:ext cx="9144001" cy="22883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TextBox 10"/>
          <p:cNvSpPr txBox="1"/>
          <p:nvPr/>
        </p:nvSpPr>
        <p:spPr>
          <a:xfrm>
            <a:off x="1164565" y="6171514"/>
            <a:ext cx="4967664" cy="492443"/>
          </a:xfrm>
          <a:prstGeom prst="rect">
            <a:avLst/>
          </a:prstGeom>
          <a:noFill/>
        </p:spPr>
        <p:txBody>
          <a:bodyPr wrap="square" rtlCol="0">
            <a:spAutoFit/>
          </a:bodyPr>
          <a:lstStyle/>
          <a:p>
            <a:r>
              <a:rPr lang="en-US" sz="2600" dirty="0" smtClean="0">
                <a:solidFill>
                  <a:schemeClr val="bg1"/>
                </a:solidFill>
              </a:rPr>
              <a:t>www.HackerAcademy.com</a:t>
            </a:r>
            <a:endParaRPr lang="en-US" sz="2600" dirty="0">
              <a:solidFill>
                <a:schemeClr val="bg1"/>
              </a:solidFill>
            </a:endParaRPr>
          </a:p>
        </p:txBody>
      </p:sp>
    </p:spTree>
    <p:extLst>
      <p:ext uri="{BB962C8B-B14F-4D97-AF65-F5344CB8AC3E}">
        <p14:creationId xmlns:p14="http://schemas.microsoft.com/office/powerpoint/2010/main" val="172838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653760" y="27363"/>
            <a:ext cx="7673760" cy="11348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Viewing the Existing</a:t>
            </a:r>
            <a:br>
              <a:rPr lang="en-US"/>
            </a:br>
            <a:r>
              <a:rPr lang="en-US"/>
              <a:t>Connections on the Router</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40" y="1107477"/>
            <a:ext cx="8951040" cy="57188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2291" name="Line 3"/>
          <p:cNvSpPr>
            <a:spLocks noChangeShapeType="1"/>
          </p:cNvSpPr>
          <p:nvPr/>
        </p:nvSpPr>
        <p:spPr bwMode="auto">
          <a:xfrm flipH="1">
            <a:off x="1876320" y="4833147"/>
            <a:ext cx="1520640" cy="277950"/>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2292" name="Line 4"/>
          <p:cNvSpPr>
            <a:spLocks noChangeShapeType="1"/>
          </p:cNvSpPr>
          <p:nvPr/>
        </p:nvSpPr>
        <p:spPr bwMode="auto">
          <a:xfrm flipH="1" flipV="1">
            <a:off x="4423681" y="2023413"/>
            <a:ext cx="1064160" cy="639427"/>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236790556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An Association</a:t>
            </a:r>
          </a:p>
        </p:txBody>
      </p:sp>
      <p:sp>
        <p:nvSpPr>
          <p:cNvPr id="13314" name="Rectangle 2"/>
          <p:cNvSpPr>
            <a:spLocks noGrp="1" noChangeArrowheads="1"/>
          </p:cNvSpPr>
          <p:nvPr>
            <p:ph type="body" idx="1"/>
          </p:nvPr>
        </p:nvSpPr>
        <p:spPr>
          <a:xfrm>
            <a:off x="653760" y="1768506"/>
            <a:ext cx="8032320" cy="3457803"/>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An association is an attempted connection that did not get authorized.</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The red arrow denotes the associated MAC address.</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400" y="4661770"/>
            <a:ext cx="4631040" cy="16244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3316" name="Line 4"/>
          <p:cNvSpPr>
            <a:spLocks noChangeShapeType="1"/>
          </p:cNvSpPr>
          <p:nvPr/>
        </p:nvSpPr>
        <p:spPr bwMode="auto">
          <a:xfrm flipH="1">
            <a:off x="6348961" y="3853845"/>
            <a:ext cx="705600" cy="1306218"/>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18718567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An Authorization</a:t>
            </a:r>
          </a:p>
        </p:txBody>
      </p:sp>
      <p:sp>
        <p:nvSpPr>
          <p:cNvPr id="14338" name="Rectangle 2"/>
          <p:cNvSpPr>
            <a:spLocks noGrp="1" noChangeArrowheads="1"/>
          </p:cNvSpPr>
          <p:nvPr>
            <p:ph type="body" idx="1"/>
          </p:nvPr>
        </p:nvSpPr>
        <p:spPr>
          <a:xfrm>
            <a:off x="653760" y="1535201"/>
            <a:ext cx="8032320" cy="2799654"/>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An authorization is a MAC that will be displayed when that user has entered the correct password.</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The red arrow denotes the authorized MAC address.</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An authorized MAC is also associated.</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840" y="4774101"/>
            <a:ext cx="4988160" cy="14631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340" name="Line 4"/>
          <p:cNvSpPr>
            <a:spLocks noChangeShapeType="1"/>
          </p:cNvSpPr>
          <p:nvPr/>
        </p:nvSpPr>
        <p:spPr bwMode="auto">
          <a:xfrm flipH="1" flipV="1">
            <a:off x="6243841" y="5492737"/>
            <a:ext cx="885600" cy="941859"/>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3905187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An Authorization</a:t>
            </a:r>
          </a:p>
        </p:txBody>
      </p:sp>
      <p:sp>
        <p:nvSpPr>
          <p:cNvPr id="15362" name="Rectangle 2"/>
          <p:cNvSpPr>
            <a:spLocks noGrp="1" noChangeArrowheads="1"/>
          </p:cNvSpPr>
          <p:nvPr>
            <p:ph type="body" idx="1"/>
          </p:nvPr>
        </p:nvSpPr>
        <p:spPr>
          <a:xfrm>
            <a:off x="653760" y="1535201"/>
            <a:ext cx="8032320" cy="2799654"/>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An authorization is a MAC that will be displayed when that user has entered the correct password.</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The red arrow denotes the authorized MAC address.</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An authorized MAC is also associated.</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840" y="4774101"/>
            <a:ext cx="4988160" cy="14631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64" name="Line 4"/>
          <p:cNvSpPr>
            <a:spLocks noChangeShapeType="1"/>
          </p:cNvSpPr>
          <p:nvPr/>
        </p:nvSpPr>
        <p:spPr bwMode="auto">
          <a:xfrm flipH="1" flipV="1">
            <a:off x="6243841" y="5492737"/>
            <a:ext cx="885600" cy="941859"/>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26490441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53760" y="517015"/>
            <a:ext cx="7673760" cy="11348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Changing the Wireless</a:t>
            </a:r>
            <a:br>
              <a:rPr lang="en-US"/>
            </a:br>
            <a:r>
              <a:rPr lang="en-US"/>
              <a:t>PW on the Router</a:t>
            </a:r>
          </a:p>
        </p:txBody>
      </p:sp>
      <p:sp>
        <p:nvSpPr>
          <p:cNvPr id="16386" name="Rectangle 2"/>
          <p:cNvSpPr>
            <a:spLocks noGrp="1" noChangeArrowheads="1"/>
          </p:cNvSpPr>
          <p:nvPr>
            <p:ph type="body" idx="1"/>
          </p:nvPr>
        </p:nvSpPr>
        <p:spPr>
          <a:xfrm>
            <a:off x="653760" y="1768506"/>
            <a:ext cx="8032320" cy="5016047"/>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To change the PW on this router several variables must be submitted to the </a:t>
            </a:r>
            <a:r>
              <a:rPr lang="en-US" b="1"/>
              <a:t>wpas.html</a:t>
            </a:r>
            <a:r>
              <a:rPr lang="en-US"/>
              <a:t> page.</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a:t>setobject_secuirty_type=4</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a:t>setobject_wpapskPhrase=</a:t>
            </a:r>
            <a:r>
              <a:rPr lang="en-US"/>
              <a:t>TheNewPassword</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If WEP is enabled the variables required must be scooped.  This ONLY applies when WPA is in use.</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Also, keep in mind that realm security is used.  Each page must include that realm token in each request for it to be accepted.</a:t>
            </a:r>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24668062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53760" y="517015"/>
            <a:ext cx="7673760" cy="11348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Roman Hunter Overview</a:t>
            </a:r>
            <a:br>
              <a:rPr lang="en-US"/>
            </a:br>
            <a:r>
              <a:rPr lang="en-US"/>
              <a:t>File Structure</a:t>
            </a:r>
          </a:p>
        </p:txBody>
      </p:sp>
      <p:sp>
        <p:nvSpPr>
          <p:cNvPr id="17410" name="Rectangle 2"/>
          <p:cNvSpPr>
            <a:spLocks noGrp="1" noChangeArrowheads="1"/>
          </p:cNvSpPr>
          <p:nvPr>
            <p:ph type="body" idx="1"/>
          </p:nvPr>
        </p:nvSpPr>
        <p:spPr>
          <a:xfrm>
            <a:off x="653760" y="1768506"/>
            <a:ext cx="8032320" cy="3457803"/>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romanHunterv3C.py (Python Script)</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romanHunterv3.txt (Logging File)</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pw_list.txt </a:t>
            </a:r>
            <a:br>
              <a:rPr lang="en-US"/>
            </a:br>
            <a:r>
              <a:rPr lang="en-US"/>
              <a:t>(File containing the list of passwords to use)</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12005448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53760" y="620706"/>
            <a:ext cx="7673760" cy="928897"/>
          </a:xfrm>
          <a:ln/>
        </p:spPr>
        <p:txBody>
          <a:bodyPr tIns="35203"/>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romanHunterv3.txt Sample</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18730"/>
            <a:ext cx="5224320" cy="4522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291465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53760" y="620706"/>
            <a:ext cx="7673760" cy="928897"/>
          </a:xfrm>
          <a:ln/>
        </p:spPr>
        <p:txBody>
          <a:bodyPr tIns="35203"/>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err="1"/>
              <a:t>pw_list.txt</a:t>
            </a:r>
            <a:r>
              <a:rPr lang="en-US" dirty="0"/>
              <a:t> Sample</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881" y="1954286"/>
            <a:ext cx="3984480" cy="35326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180230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romanHunter</a:t>
            </a:r>
            <a:r>
              <a:rPr lang="en-US" dirty="0" smtClean="0"/>
              <a:t> Screen Shots</a:t>
            </a:r>
            <a:endParaRPr lang="en-US" dirty="0"/>
          </a:p>
        </p:txBody>
      </p:sp>
      <p:sp>
        <p:nvSpPr>
          <p:cNvPr id="3" name="Content Placeholder 2"/>
          <p:cNvSpPr>
            <a:spLocks noGrp="1"/>
          </p:cNvSpPr>
          <p:nvPr>
            <p:ph idx="1"/>
          </p:nvPr>
        </p:nvSpPr>
        <p:spPr>
          <a:xfrm>
            <a:off x="638142" y="2595563"/>
            <a:ext cx="7610476" cy="3670767"/>
          </a:xfrm>
        </p:spPr>
        <p:txBody>
          <a:bodyPr>
            <a:normAutofit/>
          </a:bodyPr>
          <a:lstStyle/>
          <a:p>
            <a:pPr marL="0" indent="0" algn="ctr">
              <a:buNone/>
            </a:pPr>
            <a:r>
              <a:rPr lang="en-US" sz="3600" dirty="0" smtClean="0"/>
              <a:t>The following screenshots illustrate the </a:t>
            </a:r>
            <a:r>
              <a:rPr lang="en-US" sz="3600" dirty="0" err="1" smtClean="0"/>
              <a:t>romanHunter</a:t>
            </a:r>
            <a:r>
              <a:rPr lang="en-US" sz="3600" dirty="0" smtClean="0"/>
              <a:t> in action.</a:t>
            </a:r>
            <a:endParaRPr lang="en-US" sz="3600" dirty="0"/>
          </a:p>
        </p:txBody>
      </p:sp>
      <p:pic>
        <p:nvPicPr>
          <p:cNvPr id="4" name="Picture 3" descr="tshirtRoughs_Shirt 1 Front.eps"/>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1122764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653760" y="517015"/>
            <a:ext cx="7673760" cy="11348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Idle, illustrating the</a:t>
            </a:r>
            <a:br>
              <a:rPr lang="en-US"/>
            </a:br>
            <a:r>
              <a:rPr lang="en-US"/>
              <a:t>heartbeat signal</a:t>
            </a:r>
          </a:p>
        </p:txBody>
      </p:sp>
      <p:sp>
        <p:nvSpPr>
          <p:cNvPr id="21506" name="Rectangle 2"/>
          <p:cNvSpPr>
            <a:spLocks noGrp="1" noChangeArrowheads="1"/>
          </p:cNvSpPr>
          <p:nvPr>
            <p:ph type="body" idx="1"/>
          </p:nvPr>
        </p:nvSpPr>
        <p:spPr>
          <a:xfrm>
            <a:off x="653760" y="1768506"/>
            <a:ext cx="8032320" cy="3457803"/>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Note the dots, they illustrate the heartbeat signal.  This denotes the scripts is running and is not monitoring any activity.</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It is critical to know the Python script monitoring one or more honeypots is not locked up.</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360" y="4254207"/>
            <a:ext cx="4642560" cy="24079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3066289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66721" y="999465"/>
            <a:ext cx="7673760" cy="928898"/>
          </a:xfrm>
          <a:ln/>
        </p:spPr>
        <p:txBody>
          <a:bodyPr tIns="28802">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400" dirty="0"/>
              <a:t>How to protect networks with wireless devices (802.xx/</a:t>
            </a:r>
            <a:r>
              <a:rPr lang="en-US" sz="2400" dirty="0" err="1"/>
              <a:t>Zigbee</a:t>
            </a:r>
            <a:r>
              <a:rPr lang="en-US" sz="2400" dirty="0"/>
              <a:t>/etc...)</a:t>
            </a:r>
          </a:p>
        </p:txBody>
      </p:sp>
      <p:sp>
        <p:nvSpPr>
          <p:cNvPr id="4098" name="Rectangle 2"/>
          <p:cNvSpPr>
            <a:spLocks noGrp="1" noChangeArrowheads="1"/>
          </p:cNvSpPr>
          <p:nvPr>
            <p:ph type="subTitle" idx="4294967295"/>
          </p:nvPr>
        </p:nvSpPr>
        <p:spPr bwMode="auto">
          <a:xfrm>
            <a:off x="666721" y="2244397"/>
            <a:ext cx="8032320" cy="370982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25602" rIns="0" bIns="0" anchor="ctr"/>
          <a:lstStyle/>
          <a:p>
            <a:pPr marL="0" indent="0" algn="ctr">
              <a:spcAft>
                <a:spcPct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This presentation is about a specific implementation of a methodology.  The point here is to promote thinking about how to use this kind of thinking to secure all types of wireless networks on all types of platforms.  Once an attacker is on the LAN all of the egress point protections are averted.</a:t>
            </a:r>
          </a:p>
          <a:p>
            <a:pPr marL="0" indent="0" algn="ctr">
              <a:spcAft>
                <a:spcPct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35034775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53760" y="620706"/>
            <a:ext cx="7673760" cy="928897"/>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The Output of an Association</a:t>
            </a:r>
          </a:p>
        </p:txBody>
      </p:sp>
      <p:sp>
        <p:nvSpPr>
          <p:cNvPr id="22530" name="Rectangle 2"/>
          <p:cNvSpPr>
            <a:spLocks noGrp="1" noChangeArrowheads="1"/>
          </p:cNvSpPr>
          <p:nvPr>
            <p:ph type="body" idx="1"/>
          </p:nvPr>
        </p:nvSpPr>
        <p:spPr>
          <a:xfrm>
            <a:off x="653760" y="1768506"/>
            <a:ext cx="8032320" cy="3457803"/>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The following output is what would be produced when an association is seen by the script.</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Associations denote 'attempted' connections, if they are also not authorized.</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0160" y="4768341"/>
            <a:ext cx="3617280" cy="19470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532" name="Line 4"/>
          <p:cNvSpPr>
            <a:spLocks noChangeShapeType="1"/>
          </p:cNvSpPr>
          <p:nvPr/>
        </p:nvSpPr>
        <p:spPr bwMode="auto">
          <a:xfrm flipV="1">
            <a:off x="3395520" y="6268979"/>
            <a:ext cx="2155680" cy="36003"/>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22533" name="Line 5"/>
          <p:cNvSpPr>
            <a:spLocks noChangeShapeType="1"/>
          </p:cNvSpPr>
          <p:nvPr/>
        </p:nvSpPr>
        <p:spPr bwMode="auto">
          <a:xfrm flipV="1">
            <a:off x="3371041" y="6257458"/>
            <a:ext cx="2155680" cy="36003"/>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22895106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53760" y="620706"/>
            <a:ext cx="7673760" cy="928897"/>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The Output of an Authorization</a:t>
            </a:r>
          </a:p>
        </p:txBody>
      </p:sp>
      <p:sp>
        <p:nvSpPr>
          <p:cNvPr id="23554" name="Rectangle 2"/>
          <p:cNvSpPr>
            <a:spLocks noGrp="1" noChangeArrowheads="1"/>
          </p:cNvSpPr>
          <p:nvPr>
            <p:ph type="body" idx="1"/>
          </p:nvPr>
        </p:nvSpPr>
        <p:spPr>
          <a:xfrm>
            <a:off x="653760" y="1768506"/>
            <a:ext cx="8032320" cy="3460684"/>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Note the line that says 'Hacker MAC'.  That is the MAC address of the machine we are after.</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THIS MAC address is the point of this exercise.  This information can then be used to block the hackers attempts to access nearby networks and alert CERT/CIRT members.  The MAC could also be used to direct the attacker to a honeypot.</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360" y="5018928"/>
            <a:ext cx="3363840" cy="17742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56" name="Line 4"/>
          <p:cNvSpPr>
            <a:spLocks noChangeShapeType="1"/>
          </p:cNvSpPr>
          <p:nvPr/>
        </p:nvSpPr>
        <p:spPr bwMode="auto">
          <a:xfrm flipV="1">
            <a:off x="3657600" y="6104802"/>
            <a:ext cx="2155680" cy="36003"/>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190795404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Basic Script Logic</a:t>
            </a:r>
          </a:p>
        </p:txBody>
      </p:sp>
      <p:sp>
        <p:nvSpPr>
          <p:cNvPr id="24578" name="Rectangle 2"/>
          <p:cNvSpPr>
            <a:spLocks noGrp="1" noChangeArrowheads="1"/>
          </p:cNvSpPr>
          <p:nvPr>
            <p:ph type="body" idx="1"/>
          </p:nvPr>
        </p:nvSpPr>
        <p:spPr>
          <a:xfrm>
            <a:off x="653760" y="1768506"/>
            <a:ext cx="8032320" cy="3457803"/>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Run Main()</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Call check4ConnectionsR()</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Call changePassword() (if applicable)</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Call generateNewWIFIPW() (if applicable)</a:t>
            </a:r>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18217594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653760" y="550138"/>
            <a:ext cx="7673760" cy="11348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a:t>Caveats for a Working Environment</a:t>
            </a:r>
          </a:p>
        </p:txBody>
      </p:sp>
      <p:sp>
        <p:nvSpPr>
          <p:cNvPr id="25602" name="Rectangle 2"/>
          <p:cNvSpPr>
            <a:spLocks noGrp="1" noChangeArrowheads="1"/>
          </p:cNvSpPr>
          <p:nvPr>
            <p:ph type="body" idx="1"/>
          </p:nvPr>
        </p:nvSpPr>
        <p:spPr>
          <a:xfrm>
            <a:off x="653760" y="1768506"/>
            <a:ext cx="8032320" cy="3492367"/>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If you are using WEP Security:</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There does not need to be any additional configuration or connections</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If you are using WPA or anything other than WEP:</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 device of any kind MUST be connected to the access point, once its in production.  This is required for the attacker to disconnect. </a:t>
            </a:r>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283884454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Roman Hunter Screen Shots</a:t>
            </a:r>
          </a:p>
        </p:txBody>
      </p:sp>
      <p:sp>
        <p:nvSpPr>
          <p:cNvPr id="26626" name="Rectangle 2"/>
          <p:cNvSpPr>
            <a:spLocks noGrp="1" noChangeArrowheads="1"/>
          </p:cNvSpPr>
          <p:nvPr>
            <p:ph type="body" idx="1"/>
          </p:nvPr>
        </p:nvSpPr>
        <p:spPr>
          <a:xfrm>
            <a:off x="653760" y="1768506"/>
            <a:ext cx="8032320" cy="3609019"/>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Stations descriptions how this router works</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No Stations Listed</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Associations (wireless attempted connections)</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Authorizations (wireless password accepted)</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Python scripts in action</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Heartbeat signal the </a:t>
            </a:r>
            <a:r>
              <a:rPr lang="en-US" b="1"/>
              <a:t>romanHunter</a:t>
            </a:r>
            <a:r>
              <a:rPr lang="en-US"/>
              <a:t> produces</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178398566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a:t>Implementations</a:t>
            </a:r>
          </a:p>
        </p:txBody>
      </p:sp>
      <p:sp>
        <p:nvSpPr>
          <p:cNvPr id="27650" name="Rectangle 2"/>
          <p:cNvSpPr>
            <a:spLocks noGrp="1" noChangeArrowheads="1"/>
          </p:cNvSpPr>
          <p:nvPr>
            <p:ph type="body" idx="1"/>
          </p:nvPr>
        </p:nvSpPr>
        <p:spPr>
          <a:xfrm>
            <a:off x="653760" y="1572645"/>
            <a:ext cx="8032320" cy="5762045"/>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Wireless Mesh </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Adjacent AP to a corporate network</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Standalone AP (pen tests, testing for future office location)</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Can be used with WEP for faster hacker identification (15 minutes to compromise)</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Can be used to illustrate time to compromise with current PW implementations and infrastructure configurations as well as the distance the AP reaches, with zero impact on the customer network(s)</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31550873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a:t>Mesh Implementation</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801" y="1710900"/>
            <a:ext cx="6991200" cy="44111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3405472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Typical Deployment</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961" y="1686418"/>
            <a:ext cx="4214880" cy="5113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730523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Python Script Review</a:t>
            </a:r>
          </a:p>
        </p:txBody>
      </p:sp>
      <p:sp>
        <p:nvSpPr>
          <p:cNvPr id="30722" name="Rectangle 2"/>
          <p:cNvSpPr>
            <a:spLocks noGrp="1" noChangeArrowheads="1"/>
          </p:cNvSpPr>
          <p:nvPr>
            <p:ph type="body" idx="1"/>
          </p:nvPr>
        </p:nvSpPr>
        <p:spPr>
          <a:xfrm>
            <a:off x="653760" y="1768506"/>
            <a:ext cx="8032320" cy="4909476"/>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Functionalized</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Limitations</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Not enough error checking</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Should include more abstraction for functionality that does not change between different router versions and types</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Should include database functionality for storing the MAC addresses</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Should include a function for uploading to a central repository of MAC's found</a:t>
            </a:r>
          </a:p>
          <a:p>
            <a:pPr marL="1566743" lvl="1" indent="-519848">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26071740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653760" y="620706"/>
            <a:ext cx="7673760" cy="928897"/>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Tools Used During Development</a:t>
            </a:r>
          </a:p>
        </p:txBody>
      </p:sp>
      <p:sp>
        <p:nvSpPr>
          <p:cNvPr id="31746" name="Rectangle 2"/>
          <p:cNvSpPr>
            <a:spLocks noGrp="1" noChangeArrowheads="1"/>
          </p:cNvSpPr>
          <p:nvPr>
            <p:ph type="body" idx="1"/>
          </p:nvPr>
        </p:nvSpPr>
        <p:spPr>
          <a:xfrm>
            <a:off x="597601" y="1801630"/>
            <a:ext cx="8032320" cy="4277249"/>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OS X Laptop </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HTTPScoop (Fiddler2 on Windows)</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VM Ware (Fusion 5)</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Windows 7 VM (initial setup of AP)</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Python (for scripting) </a:t>
            </a:r>
            <a:br>
              <a:rPr lang="en-US"/>
            </a:br>
            <a:r>
              <a:rPr lang="en-US"/>
              <a:t>(Can use any scripting language)</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Cell phone with wireless to simulate attacker</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352411624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53760" y="517015"/>
            <a:ext cx="7673760" cy="11348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dirty="0" err="1"/>
              <a:t>romanHunter</a:t>
            </a:r>
            <a:r>
              <a:rPr lang="en-US" dirty="0"/>
              <a:t/>
            </a:r>
            <a:br>
              <a:rPr lang="en-US" dirty="0"/>
            </a:br>
            <a:r>
              <a:rPr lang="en-US" dirty="0"/>
              <a:t>(</a:t>
            </a:r>
            <a:r>
              <a:rPr lang="en-US" b="1" dirty="0" err="1"/>
              <a:t>RO</a:t>
            </a:r>
            <a:r>
              <a:rPr lang="en-US" dirty="0" err="1"/>
              <a:t>uter</a:t>
            </a:r>
            <a:r>
              <a:rPr lang="en-US" dirty="0"/>
              <a:t> </a:t>
            </a:r>
            <a:r>
              <a:rPr lang="en-US" dirty="0" err="1"/>
              <a:t>hu</a:t>
            </a:r>
            <a:r>
              <a:rPr lang="en-US" b="1" dirty="0" err="1"/>
              <a:t>MAN</a:t>
            </a:r>
            <a:r>
              <a:rPr lang="en-US" dirty="0"/>
              <a:t> </a:t>
            </a:r>
            <a:r>
              <a:rPr lang="en-US" b="1" dirty="0"/>
              <a:t>Hunter</a:t>
            </a:r>
            <a:r>
              <a:rPr lang="en-US" dirty="0"/>
              <a:t>)</a:t>
            </a:r>
          </a:p>
        </p:txBody>
      </p:sp>
      <p:sp>
        <p:nvSpPr>
          <p:cNvPr id="5122" name="Rectangle 2"/>
          <p:cNvSpPr>
            <a:spLocks noGrp="1" noChangeArrowheads="1"/>
          </p:cNvSpPr>
          <p:nvPr>
            <p:ph type="body" idx="1"/>
          </p:nvPr>
        </p:nvSpPr>
        <p:spPr>
          <a:xfrm>
            <a:off x="653760" y="1768506"/>
            <a:ext cx="8032320" cy="3787598"/>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romanHunter</a:t>
            </a:r>
            <a:r>
              <a:rPr lang="en-US" dirty="0"/>
              <a:t> is a system requiring a </a:t>
            </a:r>
            <a:r>
              <a:rPr lang="en-US" dirty="0" err="1"/>
              <a:t>Netgear</a:t>
            </a:r>
            <a:r>
              <a:rPr lang="en-US" dirty="0"/>
              <a:t> </a:t>
            </a:r>
            <a:r>
              <a:rPr lang="en-US" b="1" dirty="0"/>
              <a:t>WG602Vx</a:t>
            </a:r>
            <a:r>
              <a:rPr lang="en-US" dirty="0"/>
              <a:t> wireless access point and a device that can run python scripts</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Will collect a set of MAC addresses for use as a data stream for MAC black listing </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Think outside of the box, this methodology can be applied to any wireless router</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290198560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Tools Used</a:t>
            </a:r>
          </a:p>
        </p:txBody>
      </p:sp>
      <p:sp>
        <p:nvSpPr>
          <p:cNvPr id="32770" name="Rectangle 2"/>
          <p:cNvSpPr>
            <a:spLocks noGrp="1" noChangeArrowheads="1"/>
          </p:cNvSpPr>
          <p:nvPr>
            <p:ph type="body" idx="1"/>
          </p:nvPr>
        </p:nvSpPr>
        <p:spPr>
          <a:xfrm>
            <a:off x="653760" y="1768506"/>
            <a:ext cx="8032320" cy="3457803"/>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hlinkClick r:id="rId3"/>
              </a:rPr>
              <a:t>HTTPScoop</a:t>
            </a:r>
            <a:r>
              <a:rPr lang="en-US"/>
              <a:t> HTTP Protocol Analyzer. </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High Level protocol analyzer usage is easier to comprehend and find instructions versus something like wireshark.</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OS X (can use: fiddler2 for Windows)</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a:p>
        </p:txBody>
      </p:sp>
      <p:pic>
        <p:nvPicPr>
          <p:cNvPr id="4" name="Picture 3" descr="tshirtRoughs_Shirt 1 Front.eps"/>
          <p:cNvPicPr>
            <a:picLocks noChangeAspect="1"/>
          </p:cNvPicPr>
          <p:nvPr/>
        </p:nvPicPr>
        <p:blipFill>
          <a:blip r:embed="rId4">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75342681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653760" y="517015"/>
            <a:ext cx="7673760" cy="11348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Other Tools for</a:t>
            </a:r>
            <a:br>
              <a:rPr lang="en-US"/>
            </a:br>
            <a:r>
              <a:rPr lang="en-US"/>
              <a:t>Extending romanHunter</a:t>
            </a:r>
          </a:p>
        </p:txBody>
      </p:sp>
      <p:sp>
        <p:nvSpPr>
          <p:cNvPr id="33794" name="Rectangle 2"/>
          <p:cNvSpPr>
            <a:spLocks noGrp="1" noChangeArrowheads="1"/>
          </p:cNvSpPr>
          <p:nvPr>
            <p:ph type="body" idx="1"/>
          </p:nvPr>
        </p:nvSpPr>
        <p:spPr>
          <a:xfrm>
            <a:off x="653760" y="1768506"/>
            <a:ext cx="8032320" cy="3457803"/>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Scapy</a:t>
            </a:r>
            <a:r>
              <a:rPr lang="en-US" dirty="0"/>
              <a:t> (protocol dissector and manipulator)</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MySQL</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Wireshark</a:t>
            </a:r>
            <a:endParaRPr lang="en-US" dirty="0" smtClean="0"/>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19765631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015"/>
            <a:ext cx="8915400" cy="2280725"/>
          </a:xfrm>
        </p:spPr>
        <p:txBody>
          <a:bodyPr>
            <a:normAutofit fontScale="90000"/>
          </a:bodyPr>
          <a:lstStyle/>
          <a:p>
            <a:r>
              <a:rPr lang="en-US" dirty="0" smtClean="0"/>
              <a:t/>
            </a:r>
            <a:br>
              <a:rPr lang="en-US" dirty="0" smtClean="0"/>
            </a:br>
            <a:r>
              <a:rPr lang="en-US" dirty="0" smtClean="0"/>
              <a:t>Questions </a:t>
            </a:r>
            <a:r>
              <a:rPr lang="en-US" dirty="0" smtClean="0"/>
              <a:t>or Comments?</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914400" y="3369740"/>
            <a:ext cx="8001000" cy="1064677"/>
          </a:xfrm>
        </p:spPr>
        <p:txBody>
          <a:bodyPr>
            <a:normAutofit lnSpcReduction="10000"/>
          </a:bodyPr>
          <a:lstStyle/>
          <a:p>
            <a:r>
              <a:rPr lang="en-US" b="1" dirty="0" smtClean="0"/>
              <a:t>Contact Timber Wolfe</a:t>
            </a:r>
          </a:p>
          <a:p>
            <a:endParaRPr lang="en-US" b="1" dirty="0" smtClean="0"/>
          </a:p>
          <a:p>
            <a:r>
              <a:rPr lang="en-US" b="1" dirty="0" err="1" smtClean="0"/>
              <a:t>lonegray@gmail.com</a:t>
            </a:r>
            <a:endParaRPr lang="en-US" b="1" dirty="0"/>
          </a:p>
        </p:txBody>
      </p:sp>
      <p:sp>
        <p:nvSpPr>
          <p:cNvPr id="6" name="Title 1"/>
          <p:cNvSpPr txBox="1">
            <a:spLocks/>
          </p:cNvSpPr>
          <p:nvPr/>
        </p:nvSpPr>
        <p:spPr>
          <a:xfrm>
            <a:off x="0" y="5869704"/>
            <a:ext cx="9144000" cy="988296"/>
          </a:xfrm>
          <a:prstGeom prst="rect">
            <a:avLst/>
          </a:prstGeo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endParaRPr lang="en-US" dirty="0"/>
          </a:p>
        </p:txBody>
      </p:sp>
      <p:sp>
        <p:nvSpPr>
          <p:cNvPr id="7" name="TextBox 6"/>
          <p:cNvSpPr txBox="1"/>
          <p:nvPr/>
        </p:nvSpPr>
        <p:spPr>
          <a:xfrm>
            <a:off x="1164565" y="6171514"/>
            <a:ext cx="4967664" cy="492443"/>
          </a:xfrm>
          <a:prstGeom prst="rect">
            <a:avLst/>
          </a:prstGeom>
          <a:noFill/>
        </p:spPr>
        <p:txBody>
          <a:bodyPr wrap="square" rtlCol="0">
            <a:spAutoFit/>
          </a:bodyPr>
          <a:lstStyle/>
          <a:p>
            <a:r>
              <a:rPr lang="en-US" sz="2600" dirty="0" smtClean="0">
                <a:solidFill>
                  <a:schemeClr val="bg1"/>
                </a:solidFill>
              </a:rPr>
              <a:t>www.HackerAcademy.com</a:t>
            </a:r>
            <a:endParaRPr lang="en-US" sz="2600" dirty="0">
              <a:solidFill>
                <a:schemeClr val="bg1"/>
              </a:solidFill>
            </a:endParaRPr>
          </a:p>
        </p:txBody>
      </p:sp>
      <p:pic>
        <p:nvPicPr>
          <p:cNvPr id="5" name="Picture 4" descr="tha logo orange ribb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887" y="2834593"/>
            <a:ext cx="3210204" cy="3758824"/>
          </a:xfrm>
          <a:prstGeom prst="rect">
            <a:avLst/>
          </a:prstGeom>
        </p:spPr>
      </p:pic>
      <p:sp>
        <p:nvSpPr>
          <p:cNvPr id="8" name="Rectangle 7"/>
          <p:cNvSpPr/>
          <p:nvPr/>
        </p:nvSpPr>
        <p:spPr>
          <a:xfrm>
            <a:off x="306916" y="4820335"/>
            <a:ext cx="4572000" cy="646331"/>
          </a:xfrm>
          <a:prstGeom prst="rect">
            <a:avLst/>
          </a:prstGeom>
        </p:spPr>
        <p:txBody>
          <a:bodyPr>
            <a:spAutoFit/>
          </a:bodyPr>
          <a:lstStyle/>
          <a:p>
            <a:pPr algn="ctr"/>
            <a:r>
              <a:rPr lang="en-US" u="sng" dirty="0">
                <a:hlinkClick r:id="rId3"/>
              </a:rPr>
              <a:t>http://sourceforge.net/projects/romanhunter/</a:t>
            </a:r>
            <a:endParaRPr lang="en-US" dirty="0"/>
          </a:p>
        </p:txBody>
      </p:sp>
    </p:spTree>
    <p:extLst>
      <p:ext uri="{BB962C8B-B14F-4D97-AF65-F5344CB8AC3E}">
        <p14:creationId xmlns:p14="http://schemas.microsoft.com/office/powerpoint/2010/main" val="169244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
        <p:nvSpPr>
          <p:cNvPr id="6145" name="Rectangle 1"/>
          <p:cNvSpPr>
            <a:spLocks noGrp="1" noChangeArrowheads="1"/>
          </p:cNvSpPr>
          <p:nvPr>
            <p:ph type="title"/>
          </p:nvPr>
        </p:nvSpPr>
        <p:spPr>
          <a:xfrm>
            <a:off x="653760" y="517015"/>
            <a:ext cx="7673760" cy="11348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Reverse Engineering the Router (WG602v4 Screen Shots)</a:t>
            </a:r>
          </a:p>
        </p:txBody>
      </p:sp>
      <p:sp>
        <p:nvSpPr>
          <p:cNvPr id="6146" name="Rectangle 2"/>
          <p:cNvSpPr>
            <a:spLocks noGrp="1" noChangeArrowheads="1"/>
          </p:cNvSpPr>
          <p:nvPr>
            <p:ph type="body" idx="1"/>
          </p:nvPr>
        </p:nvSpPr>
        <p:spPr>
          <a:xfrm>
            <a:off x="653760" y="1768506"/>
            <a:ext cx="8032320" cy="4442867"/>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Stations descriptions how this router works</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No Stations Listed</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Associations (wireless attempted connections)</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Authorizations (wireless password accepted)</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HTTPScoop</a:t>
            </a:r>
            <a:r>
              <a:rPr lang="en-US" dirty="0"/>
              <a:t> (</a:t>
            </a:r>
            <a:r>
              <a:rPr lang="en-US" sz="2400" dirty="0"/>
              <a:t>Reverse Engineering the Conversation</a:t>
            </a:r>
            <a:r>
              <a:rPr lang="en-US" dirty="0"/>
              <a:t>)</a:t>
            </a:r>
          </a:p>
          <a:p>
            <a:pPr marL="1566743" lvl="1" indent="-519848">
              <a:buSzPct val="75000"/>
              <a:buFont typeface="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URLs of Interest</a:t>
            </a:r>
          </a:p>
          <a:p>
            <a:pPr marL="2350115" lvl="2" indent="-390246">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hlinkClick r:id="rId4"/>
              </a:rPr>
              <a:t>http://192.168.0.227/cgi-bin/stalist.html</a:t>
            </a:r>
            <a:r>
              <a:rPr lang="en-US" dirty="0"/>
              <a:t> (where the MAC addresses come from)</a:t>
            </a:r>
          </a:p>
          <a:p>
            <a:pPr marL="2350115" lvl="2" indent="-390246">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hlinkClick r:id="rId5"/>
              </a:rPr>
              <a:t>http://192.168.0.227/cgi-bin/security.html</a:t>
            </a:r>
            <a:r>
              <a:rPr lang="en-US" dirty="0"/>
              <a:t> (Where the security settings are performed)</a:t>
            </a:r>
          </a:p>
        </p:txBody>
      </p:sp>
    </p:spTree>
    <p:extLst>
      <p:ext uri="{BB962C8B-B14F-4D97-AF65-F5344CB8AC3E}">
        <p14:creationId xmlns:p14="http://schemas.microsoft.com/office/powerpoint/2010/main" val="16647320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53760" y="620706"/>
            <a:ext cx="7673760" cy="928897"/>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WG602v4 Defaults and Notes</a:t>
            </a:r>
          </a:p>
        </p:txBody>
      </p:sp>
      <p:sp>
        <p:nvSpPr>
          <p:cNvPr id="7170" name="Rectangle 2"/>
          <p:cNvSpPr>
            <a:spLocks noGrp="1" noChangeArrowheads="1"/>
          </p:cNvSpPr>
          <p:nvPr>
            <p:ph type="body" idx="1"/>
          </p:nvPr>
        </p:nvSpPr>
        <p:spPr>
          <a:xfrm>
            <a:off x="653760" y="1768506"/>
            <a:ext cx="8032320" cy="3457803"/>
          </a:xfrm>
          <a:ln/>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Default IP: </a:t>
            </a:r>
            <a:r>
              <a:rPr lang="en-US" b="1"/>
              <a:t>http://192.168.0.227</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Default Username: </a:t>
            </a:r>
            <a:r>
              <a:rPr lang="en-US" b="1"/>
              <a:t>admin</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Default PW: </a:t>
            </a:r>
            <a:r>
              <a:rPr lang="en-US" b="1"/>
              <a:t>password</a:t>
            </a:r>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388593237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61" y="1431511"/>
            <a:ext cx="8255520" cy="53616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194" name="Text Box 2"/>
          <p:cNvSpPr txBox="1">
            <a:spLocks noChangeArrowheads="1"/>
          </p:cNvSpPr>
          <p:nvPr/>
        </p:nvSpPr>
        <p:spPr bwMode="auto">
          <a:xfrm>
            <a:off x="522720" y="587582"/>
            <a:ext cx="7902720" cy="649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1639" tIns="76022" rIns="81639" bIns="4082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SimSun" charset="0"/>
                <a:cs typeface="SimSun"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SimSun" charset="0"/>
                <a:cs typeface="SimSun"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SimSun" charset="0"/>
                <a:cs typeface="SimSun"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SimSun" charset="0"/>
                <a:cs typeface="SimSun"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SimSun" charset="0"/>
                <a:cs typeface="SimSun"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SimSun" charset="0"/>
                <a:cs typeface="SimSun"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SimSun" charset="0"/>
                <a:cs typeface="SimSun"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SimSun" charset="0"/>
                <a:cs typeface="SimSun"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SimSun" charset="0"/>
                <a:cs typeface="SimSun" charset="0"/>
              </a:defRPr>
            </a:lvl9pPr>
          </a:lstStyle>
          <a:p>
            <a:pPr algn="ctr"/>
            <a:r>
              <a:rPr lang="en-US" sz="4000" b="1"/>
              <a:t>No Stations Listed</a:t>
            </a:r>
          </a:p>
        </p:txBody>
      </p:sp>
      <p:sp>
        <p:nvSpPr>
          <p:cNvPr id="8195" name="Line 3"/>
          <p:cNvSpPr>
            <a:spLocks noChangeShapeType="1"/>
          </p:cNvSpPr>
          <p:nvPr/>
        </p:nvSpPr>
        <p:spPr bwMode="auto">
          <a:xfrm flipV="1">
            <a:off x="4285440" y="3224499"/>
            <a:ext cx="391680" cy="1178044"/>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24154712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Associations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41" y="1624491"/>
            <a:ext cx="8712000" cy="51355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219" name="Line 3"/>
          <p:cNvSpPr>
            <a:spLocks noChangeShapeType="1"/>
          </p:cNvSpPr>
          <p:nvPr/>
        </p:nvSpPr>
        <p:spPr bwMode="auto">
          <a:xfrm flipV="1">
            <a:off x="7444800" y="3395877"/>
            <a:ext cx="391680" cy="1178044"/>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34521594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Authorizations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1" y="1955725"/>
            <a:ext cx="8385120" cy="46084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43" name="Line 3"/>
          <p:cNvSpPr>
            <a:spLocks noChangeShapeType="1"/>
          </p:cNvSpPr>
          <p:nvPr/>
        </p:nvSpPr>
        <p:spPr bwMode="auto">
          <a:xfrm flipV="1">
            <a:off x="7420320" y="3485166"/>
            <a:ext cx="391680" cy="1178044"/>
          </a:xfrm>
          <a:prstGeom prst="line">
            <a:avLst/>
          </a:prstGeom>
          <a:noFill/>
          <a:ln w="10800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249923224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53760" y="620706"/>
            <a:ext cx="7673760" cy="928897"/>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HTTPScoop Screenshots</a:t>
            </a:r>
          </a:p>
        </p:txBody>
      </p:sp>
      <p:sp>
        <p:nvSpPr>
          <p:cNvPr id="11266" name="Rectangle 2"/>
          <p:cNvSpPr>
            <a:spLocks noGrp="1" noChangeArrowheads="1"/>
          </p:cNvSpPr>
          <p:nvPr>
            <p:ph type="subTitle" idx="4294967295"/>
          </p:nvPr>
        </p:nvSpPr>
        <p:spPr bwMode="auto">
          <a:xfrm>
            <a:off x="611428" y="1736757"/>
            <a:ext cx="8032320" cy="345780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25602" rIns="0" bIns="0" anchor="ctr">
            <a:normAutofit/>
          </a:bodyPr>
          <a:lstStyle/>
          <a:p>
            <a:pPr marL="0" indent="0" algn="ct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200" dirty="0"/>
              <a:t>Reverse engineering the </a:t>
            </a:r>
            <a:br>
              <a:rPr lang="en-US" sz="3200" dirty="0"/>
            </a:br>
            <a:r>
              <a:rPr lang="en-US" sz="3200" dirty="0"/>
              <a:t>router protocol with the client</a:t>
            </a:r>
          </a:p>
        </p:txBody>
      </p:sp>
      <p:pic>
        <p:nvPicPr>
          <p:cNvPr id="4" name="Picture 3" descr="tshirtRoughs_Shirt 1 Front.eps"/>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3798592" y="1759282"/>
            <a:ext cx="6560836" cy="9281359"/>
          </a:xfrm>
          <a:prstGeom prst="rect">
            <a:avLst/>
          </a:prstGeom>
        </p:spPr>
      </p:pic>
    </p:spTree>
    <p:extLst>
      <p:ext uri="{BB962C8B-B14F-4D97-AF65-F5344CB8AC3E}">
        <p14:creationId xmlns:p14="http://schemas.microsoft.com/office/powerpoint/2010/main" val="399553454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les THA Template Standard">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Sales THA Template Standard.potx</Template>
  <TotalTime>50</TotalTime>
  <Words>1560</Words>
  <Application>Microsoft Macintosh PowerPoint</Application>
  <PresentationFormat>On-screen Show (4:3)</PresentationFormat>
  <Paragraphs>213</Paragraphs>
  <Slides>32</Slides>
  <Notes>29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Sales THA Template Standard</vt:lpstr>
      <vt:lpstr>Stopping Intruders  Using a Wireless Honeypot to Track Hackers</vt:lpstr>
      <vt:lpstr>How to protect networks with wireless devices (802.xx/Zigbee/etc...)</vt:lpstr>
      <vt:lpstr>romanHunter (ROuter huMAN Hunter)</vt:lpstr>
      <vt:lpstr>Reverse Engineering the Router (WG602v4 Screen Shots)</vt:lpstr>
      <vt:lpstr>WG602v4 Defaults and Notes</vt:lpstr>
      <vt:lpstr>PowerPoint Presentation</vt:lpstr>
      <vt:lpstr>Associations</vt:lpstr>
      <vt:lpstr>Authorizations</vt:lpstr>
      <vt:lpstr>HTTPScoop Screenshots</vt:lpstr>
      <vt:lpstr>Viewing the Existing Connections on the Router</vt:lpstr>
      <vt:lpstr>An Association</vt:lpstr>
      <vt:lpstr>An Authorization</vt:lpstr>
      <vt:lpstr>An Authorization</vt:lpstr>
      <vt:lpstr>Changing the Wireless PW on the Router</vt:lpstr>
      <vt:lpstr>Roman Hunter Overview File Structure</vt:lpstr>
      <vt:lpstr>romanHunterv3.txt Sample</vt:lpstr>
      <vt:lpstr>pw_list.txt Sample</vt:lpstr>
      <vt:lpstr>romanHunter Screen Shots</vt:lpstr>
      <vt:lpstr>Idle, illustrating the heartbeat signal</vt:lpstr>
      <vt:lpstr>The Output of an Association</vt:lpstr>
      <vt:lpstr>The Output of an Authorization</vt:lpstr>
      <vt:lpstr>Basic Script Logic</vt:lpstr>
      <vt:lpstr>Caveats for a Working Environment</vt:lpstr>
      <vt:lpstr>Roman Hunter Screen Shots</vt:lpstr>
      <vt:lpstr>Implementations</vt:lpstr>
      <vt:lpstr>Mesh Implementation</vt:lpstr>
      <vt:lpstr>Typical Deployment</vt:lpstr>
      <vt:lpstr>Python Script Review</vt:lpstr>
      <vt:lpstr>Tools Used During Development</vt:lpstr>
      <vt:lpstr>Tools Used</vt:lpstr>
      <vt:lpstr>Other Tools for Extending romanHunter</vt:lpstr>
      <vt:lpstr> Questions or Comments?  </vt:lpstr>
    </vt:vector>
  </TitlesOfParts>
  <Company>MAD Security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the Registry for Forensics,                IR, and Malware</dc:title>
  <dc:creator>Megan Horner</dc:creator>
  <cp:lastModifiedBy>Megan Horner</cp:lastModifiedBy>
  <cp:revision>17</cp:revision>
  <dcterms:created xsi:type="dcterms:W3CDTF">2013-09-05T13:38:32Z</dcterms:created>
  <dcterms:modified xsi:type="dcterms:W3CDTF">2013-11-13T18:30:18Z</dcterms:modified>
</cp:coreProperties>
</file>