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7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88121" autoAdjust="0"/>
  </p:normalViewPr>
  <p:slideViewPr>
    <p:cSldViewPr>
      <p:cViewPr varScale="1">
        <p:scale>
          <a:sx n="64" d="100"/>
          <a:sy n="64" d="100"/>
        </p:scale>
        <p:origin x="-13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.baidu.com/search/detail?ct=503316480&amp;z=undefined&amp;tn=baiduimagedetail&amp;ipn=d&amp;word=%E6%AD%A3%E6%80%81%E5%88%86%E5%B8%83&amp;step_word=&amp;ie=utf-8&amp;in=&amp;cl=2&amp;lm=-1&amp;st=undefined&amp;hd=undefined&amp;latest=undefined&amp;copyright=undefined&amp;cs=1314686,3234640846&amp;os=2739230618,3382122679&amp;simid=4247073499,698621147&amp;pn=7&amp;rn=1&amp;di=880&amp;ln=1769&amp;fr=&amp;fmq=1557797589129_R&amp;fm=&amp;ic=undefined&amp;s=undefined&amp;se=&amp;sme=&amp;tab=0&amp;width=undefined&amp;height=undefined&amp;face=undefined&amp;is=0,0&amp;istype=0&amp;ist=&amp;jit=&amp;bdtype=0&amp;spn=0&amp;pi=0&amp;gsm=0&amp;objurl=http://image.21ic.com/d/file/201606/63c7d9f025c5c60347dcf02fb36965c9.jpg&amp;rpstart=0&amp;rpnum=0&amp;adpicid=0&amp;force=undefine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251520" y="260648"/>
            <a:ext cx="7772400" cy="4530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900" smtClean="0"/>
              <a:t>PERT</a:t>
            </a:r>
            <a:r>
              <a:rPr lang="zh-CN" altLang="en-US" sz="2900" smtClean="0"/>
              <a:t>估算</a:t>
            </a:r>
            <a:endParaRPr lang="en-US" altLang="zh-CN" sz="2900" dirty="0" smtClean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0" y="1052736"/>
            <a:ext cx="676910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61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4577" y="-1075937"/>
            <a:ext cx="6723366" cy="896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73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75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40466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项目组根据工期要求，资源情况及预算进行了工期优化，即将活动</a:t>
            </a:r>
            <a:r>
              <a:rPr lang="en-US" altLang="zh-CN" sz="2400" dirty="0"/>
              <a:t>B</a:t>
            </a:r>
            <a:r>
              <a:rPr lang="zh-CN" altLang="en-US" sz="2400" dirty="0"/>
              <a:t>压缩至</a:t>
            </a:r>
            <a:r>
              <a:rPr lang="en-US" altLang="zh-CN" sz="2400" dirty="0"/>
              <a:t>30</a:t>
            </a:r>
            <a:r>
              <a:rPr lang="zh-CN" altLang="en-US" sz="2400" dirty="0"/>
              <a:t>天、</a:t>
            </a:r>
            <a:r>
              <a:rPr lang="en-US" altLang="zh-CN" sz="2400" dirty="0"/>
              <a:t>D</a:t>
            </a:r>
            <a:r>
              <a:rPr lang="zh-CN" altLang="en-US" sz="2400" dirty="0"/>
              <a:t>压缩至</a:t>
            </a:r>
            <a:r>
              <a:rPr lang="en-US" altLang="zh-CN" sz="2400" dirty="0"/>
              <a:t>40</a:t>
            </a:r>
            <a:r>
              <a:rPr lang="zh-CN" altLang="en-US" sz="2400" dirty="0"/>
              <a:t>天，并形成了最终进度计划网络图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95724"/>
              </p:ext>
            </p:extLst>
          </p:nvPr>
        </p:nvGraphicFramePr>
        <p:xfrm>
          <a:off x="503548" y="1604993"/>
          <a:ext cx="7704856" cy="2664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245"/>
                <a:gridCol w="973245"/>
                <a:gridCol w="1905938"/>
                <a:gridCol w="973245"/>
                <a:gridCol w="973245"/>
                <a:gridCol w="1905938"/>
              </a:tblGrid>
              <a:tr h="53285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活动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资源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费率（元</a:t>
                      </a:r>
                      <a:r>
                        <a:rPr lang="en-US" altLang="zh-CN" sz="2000" u="none" strike="noStrike">
                          <a:effectLst/>
                        </a:rPr>
                        <a:t>/</a:t>
                      </a:r>
                      <a:r>
                        <a:rPr lang="zh-CN" altLang="en-US" sz="2000" u="none" strike="noStrike">
                          <a:effectLst/>
                        </a:rPr>
                        <a:t>人天）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活动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资源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费率（元</a:t>
                      </a:r>
                      <a:r>
                        <a:rPr lang="en-US" altLang="zh-CN" sz="2000" u="none" strike="noStrike">
                          <a:effectLst/>
                        </a:rPr>
                        <a:t>/</a:t>
                      </a:r>
                      <a:r>
                        <a:rPr lang="zh-CN" altLang="en-US" sz="2000" u="none" strike="noStrike">
                          <a:effectLst/>
                        </a:rPr>
                        <a:t>人天）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53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180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180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53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220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53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150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532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240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r>
                        <a:rPr lang="zh-CN" altLang="en-US" sz="2000" u="none" strike="noStrike">
                          <a:effectLst/>
                        </a:rPr>
                        <a:t>人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150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95536" y="4341003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按最终进度计划执行到第</a:t>
            </a:r>
            <a:r>
              <a:rPr lang="en-US" altLang="zh-CN" sz="2400" dirty="0"/>
              <a:t>40</a:t>
            </a:r>
            <a:r>
              <a:rPr lang="zh-CN" altLang="en-US" sz="2400" dirty="0"/>
              <a:t>天晚对项目进行监测时发现，活动</a:t>
            </a:r>
            <a:r>
              <a:rPr lang="en-US" altLang="zh-CN" sz="2400" dirty="0"/>
              <a:t>D</a:t>
            </a:r>
            <a:r>
              <a:rPr lang="zh-CN" altLang="en-US" sz="2400" dirty="0"/>
              <a:t>完成一半，活动</a:t>
            </a:r>
            <a:r>
              <a:rPr lang="en-US" altLang="zh-CN" sz="2400" dirty="0"/>
              <a:t>E</a:t>
            </a:r>
            <a:r>
              <a:rPr lang="zh-CN" altLang="en-US" sz="2400" dirty="0"/>
              <a:t>准备第二天开始，活动</a:t>
            </a:r>
            <a:r>
              <a:rPr lang="en-US" altLang="zh-CN" sz="2400" dirty="0"/>
              <a:t>G</a:t>
            </a:r>
            <a:r>
              <a:rPr lang="zh-CN" altLang="en-US" sz="2400" dirty="0"/>
              <a:t>完成了</a:t>
            </a:r>
            <a:r>
              <a:rPr lang="en-US" altLang="zh-CN" sz="2400" dirty="0"/>
              <a:t>1/4</a:t>
            </a:r>
            <a:r>
              <a:rPr lang="zh-CN" altLang="en-US" sz="2400" dirty="0"/>
              <a:t>；此时累计支付的实际成本为</a:t>
            </a:r>
            <a:r>
              <a:rPr lang="en-US" altLang="zh-CN" sz="2400" dirty="0"/>
              <a:t>40000</a:t>
            </a:r>
            <a:r>
              <a:rPr lang="zh-CN" altLang="en-US" sz="2400" dirty="0" smtClean="0"/>
              <a:t>元。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）请</a:t>
            </a:r>
            <a:r>
              <a:rPr lang="zh-CN" altLang="en-US" sz="2400" dirty="0"/>
              <a:t>计算第</a:t>
            </a:r>
            <a:r>
              <a:rPr lang="en-US" altLang="zh-CN" sz="2400" dirty="0"/>
              <a:t>40</a:t>
            </a:r>
            <a:r>
              <a:rPr lang="zh-CN" altLang="en-US" sz="2400" dirty="0"/>
              <a:t>天晚时项目的</a:t>
            </a:r>
            <a:r>
              <a:rPr lang="en-US" altLang="zh-CN" sz="2400" dirty="0"/>
              <a:t>CV</a:t>
            </a:r>
            <a:r>
              <a:rPr lang="zh-CN" altLang="en-US" sz="2400" dirty="0"/>
              <a:t>、</a:t>
            </a:r>
            <a:r>
              <a:rPr lang="en-US" altLang="zh-CN" sz="2400" dirty="0"/>
              <a:t>SV</a:t>
            </a:r>
            <a:r>
              <a:rPr lang="zh-CN" altLang="en-US" sz="2400" dirty="0"/>
              <a:t>、</a:t>
            </a:r>
            <a:r>
              <a:rPr lang="en-US" altLang="zh-CN" sz="2400" dirty="0"/>
              <a:t>CPI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SPI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）项目</a:t>
            </a:r>
            <a:r>
              <a:rPr lang="zh-CN" altLang="en-US" sz="2400" dirty="0"/>
              <a:t>组发现问题</a:t>
            </a:r>
            <a:r>
              <a:rPr lang="zh-CN" altLang="en-US" sz="2400" dirty="0" smtClean="0"/>
              <a:t>后进行</a:t>
            </a:r>
            <a:r>
              <a:rPr lang="zh-CN" altLang="en-US" sz="2400" dirty="0"/>
              <a:t>了纠正，对项目的后续执行没有影响，请预测项目完工尚需成本</a:t>
            </a:r>
            <a:r>
              <a:rPr lang="en-US" altLang="zh-CN" sz="2400" dirty="0"/>
              <a:t>ETC</a:t>
            </a:r>
            <a:r>
              <a:rPr lang="zh-CN" altLang="en-US" sz="2400" dirty="0"/>
              <a:t>和完工估算</a:t>
            </a:r>
            <a:r>
              <a:rPr lang="en-US" altLang="zh-CN" sz="2400" dirty="0"/>
              <a:t>EAC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75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4480" y="-1170383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340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30830" y="-1170384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89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74553"/>
              </p:ext>
            </p:extLst>
          </p:nvPr>
        </p:nvGraphicFramePr>
        <p:xfrm>
          <a:off x="539552" y="116632"/>
          <a:ext cx="8064896" cy="352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224"/>
                <a:gridCol w="3276364"/>
                <a:gridCol w="2772308"/>
              </a:tblGrid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活动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3600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3600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13200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13200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9600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9600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1800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4000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H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8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合计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>
                          <a:effectLst/>
                        </a:rPr>
                        <a:t>33100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u="none" strike="noStrike" dirty="0">
                          <a:effectLst/>
                        </a:rPr>
                        <a:t>31300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95536" y="3804890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CV=EV-AC=31300-40000 = -8700 </a:t>
            </a:r>
            <a:br>
              <a:rPr lang="en-US" altLang="zh-CN" sz="2400" dirty="0"/>
            </a:br>
            <a:r>
              <a:rPr lang="en-US" altLang="zh-CN" sz="2400" dirty="0"/>
              <a:t>SV=EV-PV=31300-33100 = -1800 </a:t>
            </a:r>
            <a:br>
              <a:rPr lang="en-US" altLang="zh-CN" sz="2400" dirty="0"/>
            </a:br>
            <a:r>
              <a:rPr lang="en-US" altLang="zh-CN" sz="2400" dirty="0"/>
              <a:t>CPI=EV/AC=31300/40000= 0.78 </a:t>
            </a:r>
            <a:br>
              <a:rPr lang="en-US" altLang="zh-CN" sz="2400" dirty="0"/>
            </a:br>
            <a:r>
              <a:rPr lang="en-US" altLang="zh-CN" sz="2400" dirty="0"/>
              <a:t>SPI=EV/PV=31300/33100 = 0.95 </a:t>
            </a:r>
            <a:endParaRPr lang="en-US" altLang="zh-CN" sz="2400" dirty="0" smtClean="0"/>
          </a:p>
          <a:p>
            <a:r>
              <a:rPr lang="en-US" altLang="zh-CN" sz="2400" dirty="0"/>
              <a:t>BAC=1*180*20+2*220*30+1*150*6+2*240*40+1*180*10+2*200*40+2*100*40+2*150*30=71700 </a:t>
            </a:r>
            <a:r>
              <a:rPr lang="zh-CN" altLang="en-US" sz="2400" dirty="0"/>
              <a:t>元 </a:t>
            </a:r>
            <a:br>
              <a:rPr lang="zh-CN" altLang="en-US" sz="2400" dirty="0"/>
            </a:br>
            <a:r>
              <a:rPr lang="en-US" altLang="zh-CN" sz="2400" dirty="0"/>
              <a:t>ETC=BAC-EV=71700-31300=40400</a:t>
            </a:r>
            <a:r>
              <a:rPr lang="zh-CN" altLang="en-US" sz="2400" dirty="0"/>
              <a:t>元 </a:t>
            </a:r>
            <a:br>
              <a:rPr lang="zh-CN" altLang="en-US" sz="2400" dirty="0"/>
            </a:br>
            <a:r>
              <a:rPr lang="en-US" altLang="zh-CN" sz="2400" dirty="0"/>
              <a:t>EAC=ETC+AC=40400+40000=80400</a:t>
            </a:r>
            <a:r>
              <a:rPr lang="zh-CN" altLang="en-US" sz="2400" dirty="0"/>
              <a:t>元 </a:t>
            </a:r>
          </a:p>
        </p:txBody>
      </p:sp>
    </p:spTree>
    <p:extLst>
      <p:ext uri="{BB962C8B-B14F-4D97-AF65-F5344CB8AC3E}">
        <p14:creationId xmlns:p14="http://schemas.microsoft.com/office/powerpoint/2010/main" val="119637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http://img0.imgtn.bdimg.com/it/u=1314686,3234640846&amp;fm=26&amp;gp=0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 descr="https://timgsa.baidu.com/timg?image&amp;quality=80&amp;size=b9999_10000&amp;sec=1557807702001&amp;di=76550427e0ec6d9fdbaf57d750168437&amp;imgtype=0&amp;src=http%3A%2F%2Fimage.21ic.com%2Fd%2Ffile%2F201606%2F63c7d9f025c5c60347dcf02fb36965c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11300"/>
            <a:ext cx="66675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64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2809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过去几年小李完成了大量网卡驱动模块的开发</a:t>
            </a:r>
            <a:r>
              <a:rPr lang="zh-CN" altLang="en-US" sz="2800" dirty="0" smtClean="0"/>
              <a:t>，根据历史数据显示，小李最快</a:t>
            </a:r>
            <a:r>
              <a:rPr lang="en-US" altLang="zh-CN" sz="2800" dirty="0" smtClean="0"/>
              <a:t>12</a:t>
            </a:r>
            <a:r>
              <a:rPr lang="zh-CN" altLang="en-US" sz="2800" dirty="0" smtClean="0"/>
              <a:t>天</a:t>
            </a:r>
            <a:r>
              <a:rPr lang="zh-CN" altLang="en-US" sz="2800" dirty="0"/>
              <a:t>完成，最</a:t>
            </a:r>
            <a:r>
              <a:rPr lang="zh-CN" altLang="en-US" sz="2800" dirty="0" smtClean="0"/>
              <a:t>慢</a:t>
            </a:r>
            <a:r>
              <a:rPr lang="en-US" altLang="zh-CN" sz="2800" dirty="0" smtClean="0"/>
              <a:t>24</a:t>
            </a:r>
            <a:r>
              <a:rPr lang="zh-CN" altLang="en-US" sz="2800" dirty="0" smtClean="0"/>
              <a:t>天</a:t>
            </a:r>
            <a:r>
              <a:rPr lang="zh-CN" altLang="en-US" sz="2800" dirty="0"/>
              <a:t>完成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最</a:t>
            </a:r>
            <a:r>
              <a:rPr lang="zh-CN" altLang="en-US" sz="2800" dirty="0" smtClean="0"/>
              <a:t>可能在</a:t>
            </a:r>
            <a:r>
              <a:rPr lang="en-US" altLang="zh-CN" sz="2800" dirty="0" smtClean="0"/>
              <a:t>21</a:t>
            </a:r>
            <a:r>
              <a:rPr lang="zh-CN" altLang="en-US" sz="2800" dirty="0" smtClean="0"/>
              <a:t>天</a:t>
            </a:r>
            <a:r>
              <a:rPr lang="zh-CN" altLang="en-US" sz="2800" dirty="0"/>
              <a:t>完成。如今小李开发一个新网卡驱动模块</a:t>
            </a:r>
            <a:r>
              <a:rPr lang="zh-CN" altLang="en-US" sz="2800" dirty="0" smtClean="0"/>
              <a:t>，请问：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估计小李多少天可以完成？</a:t>
            </a:r>
            <a:endParaRPr lang="en-US" altLang="zh-CN" sz="2800" dirty="0" smtClean="0"/>
          </a:p>
          <a:p>
            <a:pPr marL="342900" indent="-342900">
              <a:buAutoNum type="arabicPeriod"/>
            </a:pPr>
            <a:r>
              <a:rPr lang="zh-CN" altLang="en-US" sz="2800" dirty="0" smtClean="0"/>
              <a:t>如果要求小李在</a:t>
            </a:r>
            <a:r>
              <a:rPr lang="en-US" altLang="zh-CN" sz="2800" dirty="0" smtClean="0"/>
              <a:t>18</a:t>
            </a:r>
            <a:r>
              <a:rPr lang="zh-CN" altLang="en-US" sz="2800" dirty="0" smtClean="0"/>
              <a:t>天内完成，可能性有多大？</a:t>
            </a:r>
            <a:endParaRPr lang="en-US" altLang="zh-CN" sz="2800" dirty="0" smtClean="0"/>
          </a:p>
          <a:p>
            <a:pPr marL="342900" indent="-342900">
              <a:buFontTx/>
              <a:buAutoNum type="arabicPeriod"/>
            </a:pPr>
            <a:r>
              <a:rPr lang="zh-CN" altLang="en-US" sz="2800" dirty="0"/>
              <a:t>如果要求小李</a:t>
            </a:r>
            <a:r>
              <a:rPr lang="zh-CN" altLang="en-US" sz="2800" dirty="0" smtClean="0"/>
              <a:t>在</a:t>
            </a:r>
            <a:r>
              <a:rPr lang="en-US" altLang="zh-CN" sz="2800" dirty="0" smtClean="0"/>
              <a:t>22</a:t>
            </a:r>
            <a:r>
              <a:rPr lang="zh-CN" altLang="en-US" sz="2800" dirty="0" smtClean="0"/>
              <a:t>天</a:t>
            </a:r>
            <a:r>
              <a:rPr lang="zh-CN" altLang="en-US" sz="2800" dirty="0"/>
              <a:t>内完成，可能性有多大</a:t>
            </a:r>
            <a:r>
              <a:rPr lang="zh-CN" altLang="en-US" sz="2800" dirty="0" smtClean="0"/>
              <a:t>？</a:t>
            </a:r>
            <a:endParaRPr lang="en-US" altLang="zh-C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3772197"/>
            <a:ext cx="40190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T=(12+21*4+24)/6=20(</a:t>
            </a:r>
            <a:r>
              <a:rPr lang="zh-CN" altLang="en-US" sz="2800" dirty="0" smtClean="0"/>
              <a:t>天</a:t>
            </a:r>
            <a:r>
              <a:rPr lang="en-US" altLang="zh-CN" sz="2800" dirty="0" smtClean="0"/>
              <a:t>)</a:t>
            </a:r>
          </a:p>
          <a:p>
            <a:r>
              <a:rPr lang="el-GR" altLang="zh-CN" sz="2800" dirty="0" smtClean="0"/>
              <a:t>σ</a:t>
            </a:r>
            <a:r>
              <a:rPr lang="en-US" altLang="zh-CN" sz="2800" dirty="0" smtClean="0"/>
              <a:t>=(24-12)/6=2</a:t>
            </a:r>
          </a:p>
          <a:p>
            <a:r>
              <a:rPr lang="en-US" altLang="zh-CN" sz="2800" dirty="0" smtClean="0"/>
              <a:t>P(t&lt;=18)=16%</a:t>
            </a:r>
          </a:p>
          <a:p>
            <a:r>
              <a:rPr lang="en-US" altLang="zh-CN" sz="2800" dirty="0"/>
              <a:t>P(t</a:t>
            </a:r>
            <a:r>
              <a:rPr lang="en-US" altLang="zh-CN" sz="2800" dirty="0" smtClean="0"/>
              <a:t>&lt;=22)=84%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536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图片 2" descr="111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4704"/>
            <a:ext cx="8648849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35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58628"/>
              </p:ext>
            </p:extLst>
          </p:nvPr>
        </p:nvGraphicFramePr>
        <p:xfrm>
          <a:off x="755576" y="692696"/>
          <a:ext cx="7488834" cy="23762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47846"/>
                <a:gridCol w="1247846"/>
                <a:gridCol w="1247846"/>
                <a:gridCol w="1247846"/>
                <a:gridCol w="1248725"/>
                <a:gridCol w="1248725"/>
              </a:tblGrid>
              <a:tr h="594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/>
                          <a:ea typeface="宋体"/>
                        </a:rPr>
                        <a:t>活动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/>
                          <a:ea typeface="宋体"/>
                        </a:rPr>
                        <a:t>O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/>
                          <a:ea typeface="宋体"/>
                        </a:rPr>
                        <a:t>M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/>
                          <a:ea typeface="宋体"/>
                        </a:rPr>
                        <a:t>P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/>
                          <a:ea typeface="宋体"/>
                        </a:rPr>
                        <a:t>T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>
                          <a:effectLst/>
                          <a:latin typeface="Times New Roman"/>
                          <a:ea typeface="宋体"/>
                        </a:rPr>
                        <a:t>σ</a:t>
                      </a:r>
                      <a:r>
                        <a:rPr lang="en-US" sz="2800" b="1" kern="100" baseline="300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A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3.33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0.44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B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8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0.44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C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6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/>
                          <a:ea typeface="宋体"/>
                        </a:rPr>
                        <a:t>4.17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/>
                          <a:ea typeface="宋体"/>
                        </a:rPr>
                        <a:t>0.25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3501008"/>
            <a:ext cx="5976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项目期望</a:t>
            </a:r>
            <a:r>
              <a:rPr lang="en-US" altLang="zh-CN" sz="2800" dirty="0"/>
              <a:t>T=3.33+6+4.17=13.5</a:t>
            </a:r>
            <a:endParaRPr lang="zh-CN" altLang="zh-CN" sz="2800" dirty="0"/>
          </a:p>
          <a:p>
            <a:r>
              <a:rPr lang="zh-CN" altLang="zh-CN" sz="2800" dirty="0"/>
              <a:t>项目方差</a:t>
            </a:r>
            <a:r>
              <a:rPr lang="zh-CN" altLang="zh-CN" sz="2800" b="1" dirty="0"/>
              <a:t>σ</a:t>
            </a:r>
            <a:r>
              <a:rPr lang="en-US" altLang="zh-CN" sz="2800" b="1" baseline="30000" dirty="0"/>
              <a:t>2</a:t>
            </a:r>
            <a:r>
              <a:rPr lang="en-US" altLang="zh-CN" sz="2800" dirty="0"/>
              <a:t>=0.44+0.44+0.25=1.13</a:t>
            </a:r>
            <a:endParaRPr lang="zh-CN" altLang="zh-CN" sz="2800" dirty="0"/>
          </a:p>
          <a:p>
            <a:r>
              <a:rPr lang="zh-CN" altLang="zh-CN" sz="2800" dirty="0"/>
              <a:t>项目标准差σ</a:t>
            </a:r>
            <a:r>
              <a:rPr lang="en-US" altLang="zh-CN" sz="2800" dirty="0"/>
              <a:t>=1.067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43771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6552"/>
              </p:ext>
            </p:extLst>
          </p:nvPr>
        </p:nvGraphicFramePr>
        <p:xfrm>
          <a:off x="395536" y="332656"/>
          <a:ext cx="8352927" cy="396044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70193"/>
                <a:gridCol w="1670193"/>
                <a:gridCol w="1670193"/>
                <a:gridCol w="1671174"/>
                <a:gridCol w="1671174"/>
              </a:tblGrid>
              <a:tr h="990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/>
                          <a:ea typeface="宋体"/>
                        </a:rPr>
                        <a:t>范围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/>
                          <a:ea typeface="宋体"/>
                        </a:rPr>
                        <a:t>公式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/>
                          <a:ea typeface="宋体"/>
                        </a:rPr>
                        <a:t>下限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/>
                          <a:ea typeface="宋体"/>
                        </a:rPr>
                        <a:t>上限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effectLst/>
                          <a:latin typeface="Times New Roman"/>
                          <a:ea typeface="宋体"/>
                        </a:rPr>
                        <a:t>概率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±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σ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13.5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±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1.067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12.433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14.567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68.26%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±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σ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13.5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±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2.134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11.366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15.634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95.46%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01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T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±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3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σ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13.5</a:t>
                      </a:r>
                      <a:r>
                        <a:rPr lang="zh-CN" sz="2400" kern="100">
                          <a:effectLst/>
                          <a:latin typeface="Times New Roman"/>
                          <a:ea typeface="宋体"/>
                        </a:rPr>
                        <a:t>±</a:t>
                      </a: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3.201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10.299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/>
                          <a:ea typeface="宋体"/>
                        </a:rPr>
                        <a:t>16.701</a:t>
                      </a:r>
                      <a:endParaRPr lang="zh-CN" sz="16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/>
                          <a:ea typeface="宋体"/>
                        </a:rPr>
                        <a:t>99.73%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49411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 smtClean="0"/>
              <a:t>P=84.13</a:t>
            </a:r>
            <a:r>
              <a:rPr lang="en-US" altLang="zh-CN" sz="2800" dirty="0"/>
              <a:t>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102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260648"/>
            <a:ext cx="8280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某项目工期为</a:t>
            </a:r>
            <a:r>
              <a:rPr lang="en-US" altLang="zh-CN" sz="2800" dirty="0"/>
              <a:t>6</a:t>
            </a:r>
            <a:r>
              <a:rPr lang="zh-CN" altLang="en-US" sz="2800" dirty="0"/>
              <a:t>个月，该项目的项目经理在第</a:t>
            </a:r>
            <a:r>
              <a:rPr lang="en-US" altLang="zh-CN" sz="2800" dirty="0"/>
              <a:t>3</a:t>
            </a:r>
            <a:r>
              <a:rPr lang="zh-CN" altLang="en-US" sz="2800" dirty="0"/>
              <a:t>个月末对项目进行了中期检查，检查结果表明完成了计划进度的</a:t>
            </a:r>
            <a:r>
              <a:rPr lang="en-US" altLang="zh-CN" sz="2800" dirty="0"/>
              <a:t>90%</a:t>
            </a:r>
            <a:r>
              <a:rPr lang="zh-CN" altLang="en-US" sz="2800" dirty="0"/>
              <a:t>，相关情况见下表（单位：万元），表中活动之间存在</a:t>
            </a:r>
            <a:r>
              <a:rPr lang="en-US" altLang="zh-CN" sz="2800" dirty="0"/>
              <a:t>F-S</a:t>
            </a:r>
            <a:r>
              <a:rPr lang="zh-CN" altLang="en-US" sz="2800" dirty="0"/>
              <a:t>关系。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91255"/>
              </p:ext>
            </p:extLst>
          </p:nvPr>
        </p:nvGraphicFramePr>
        <p:xfrm>
          <a:off x="719574" y="2107159"/>
          <a:ext cx="7920876" cy="259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023"/>
                <a:gridCol w="944692"/>
                <a:gridCol w="872023"/>
                <a:gridCol w="872023"/>
                <a:gridCol w="872023"/>
                <a:gridCol w="872023"/>
                <a:gridCol w="872023"/>
                <a:gridCol w="872023"/>
                <a:gridCol w="872023"/>
              </a:tblGrid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 dirty="0">
                          <a:effectLst/>
                        </a:rPr>
                        <a:t>序号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活动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第</a:t>
                      </a:r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r>
                        <a:rPr lang="zh-CN" altLang="en-US" sz="2000" u="none" strike="noStrike">
                          <a:effectLst/>
                        </a:rPr>
                        <a:t>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第</a:t>
                      </a:r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r>
                        <a:rPr lang="zh-CN" altLang="en-US" sz="2000" u="none" strike="noStrike">
                          <a:effectLst/>
                        </a:rPr>
                        <a:t>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第</a:t>
                      </a:r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r>
                        <a:rPr lang="zh-CN" altLang="en-US" sz="2000" u="none" strike="noStrike">
                          <a:effectLst/>
                        </a:rPr>
                        <a:t>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第</a:t>
                      </a:r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r>
                        <a:rPr lang="zh-CN" altLang="en-US" sz="2000" u="none" strike="noStrike">
                          <a:effectLst/>
                        </a:rPr>
                        <a:t>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第</a:t>
                      </a:r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r>
                        <a:rPr lang="zh-CN" altLang="en-US" sz="2000" u="none" strike="noStrike">
                          <a:effectLst/>
                        </a:rPr>
                        <a:t>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第</a:t>
                      </a:r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r>
                        <a:rPr lang="zh-CN" altLang="en-US" sz="2000" u="none" strike="noStrike">
                          <a:effectLst/>
                        </a:rPr>
                        <a:t>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PV</a:t>
                      </a:r>
                      <a:r>
                        <a:rPr lang="zh-CN" altLang="en-US" sz="2000" u="none" strike="noStrike">
                          <a:effectLst/>
                        </a:rPr>
                        <a:t>值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</a:rPr>
                        <a:t>2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6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3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月度</a:t>
                      </a:r>
                      <a:r>
                        <a:rPr lang="en-US" sz="2000" u="none" strike="noStrike">
                          <a:effectLst/>
                        </a:rPr>
                        <a:t>PV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10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2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24036"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月度</a:t>
                      </a:r>
                      <a:r>
                        <a:rPr lang="en-US" sz="2000" u="none" strike="noStrike">
                          <a:effectLst/>
                        </a:rPr>
                        <a:t>AC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4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</a:rPr>
                        <a:t>11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4941168"/>
            <a:ext cx="73448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计算中期检查时项目的</a:t>
            </a:r>
            <a:r>
              <a:rPr lang="en-US" altLang="zh-CN" sz="2800" dirty="0"/>
              <a:t>CPI</a:t>
            </a:r>
            <a:r>
              <a:rPr lang="zh-CN" altLang="en-US" sz="2800" dirty="0"/>
              <a:t>、</a:t>
            </a:r>
            <a:r>
              <a:rPr lang="en-US" altLang="zh-CN" sz="2800" dirty="0"/>
              <a:t>CV</a:t>
            </a:r>
            <a:r>
              <a:rPr lang="zh-CN" altLang="en-US" sz="2800" dirty="0"/>
              <a:t>和</a:t>
            </a:r>
            <a:r>
              <a:rPr lang="en-US" altLang="zh-CN" sz="2800" dirty="0"/>
              <a:t>SV</a:t>
            </a: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计算活动</a:t>
            </a:r>
            <a:r>
              <a:rPr lang="en-US" altLang="zh-CN" sz="2800" dirty="0"/>
              <a:t>C</a:t>
            </a:r>
            <a:r>
              <a:rPr lang="zh-CN" altLang="en-US" sz="2800" dirty="0"/>
              <a:t>的</a:t>
            </a:r>
            <a:r>
              <a:rPr lang="en-US" altLang="zh-CN" sz="2800" dirty="0"/>
              <a:t>EV</a:t>
            </a:r>
            <a:r>
              <a:rPr lang="zh-CN" altLang="en-US" sz="2800" dirty="0"/>
              <a:t>和</a:t>
            </a:r>
            <a:r>
              <a:rPr lang="en-US" altLang="zh-CN" sz="2800" dirty="0"/>
              <a:t>SPI</a:t>
            </a:r>
          </a:p>
          <a:p>
            <a:r>
              <a:rPr lang="en-US" altLang="zh-CN" sz="2800" dirty="0"/>
              <a:t>3. </a:t>
            </a:r>
            <a:r>
              <a:rPr lang="zh-CN" altLang="en-US" sz="2800" dirty="0"/>
              <a:t>按照当前的绩效，计算项目的</a:t>
            </a:r>
            <a:r>
              <a:rPr lang="en-US" altLang="zh-CN" sz="2800" dirty="0"/>
              <a:t>ETC</a:t>
            </a:r>
            <a:r>
              <a:rPr lang="zh-CN" altLang="en-US" sz="2800" dirty="0"/>
              <a:t>和</a:t>
            </a:r>
            <a:r>
              <a:rPr lang="en-US" altLang="zh-CN" sz="2800" dirty="0"/>
              <a:t>EAC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804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SPI=0.9</a:t>
            </a:r>
          </a:p>
          <a:p>
            <a:r>
              <a:rPr lang="en-US" altLang="zh-CN" dirty="0" smtClean="0"/>
              <a:t>PV=4+10+10=24</a:t>
            </a:r>
          </a:p>
          <a:p>
            <a:r>
              <a:rPr lang="en-US" altLang="zh-CN" dirty="0" smtClean="0"/>
              <a:t>EV=SPI*PV=0.9*24=21.6</a:t>
            </a:r>
          </a:p>
          <a:p>
            <a:r>
              <a:rPr lang="en-US" altLang="zh-CN" dirty="0" smtClean="0"/>
              <a:t>AC=4+11+11=26</a:t>
            </a:r>
          </a:p>
          <a:p>
            <a:r>
              <a:rPr lang="en-US" altLang="zh-CN" dirty="0" smtClean="0"/>
              <a:t>CV=EV-AC=21.6-26=-4.4</a:t>
            </a:r>
          </a:p>
          <a:p>
            <a:r>
              <a:rPr lang="en-US" altLang="zh-CN" dirty="0" smtClean="0"/>
              <a:t>SV=EV-PV=21.6-24=-2.4</a:t>
            </a:r>
          </a:p>
          <a:p>
            <a:r>
              <a:rPr lang="en-US" altLang="zh-CN" dirty="0" smtClean="0"/>
              <a:t>CPI=EV/AC=21.6/26=0.83</a:t>
            </a:r>
          </a:p>
          <a:p>
            <a:r>
              <a:rPr lang="en-US" altLang="zh-CN" dirty="0" smtClean="0"/>
              <a:t>EV(C)=21.6-20=1.6</a:t>
            </a:r>
          </a:p>
          <a:p>
            <a:r>
              <a:rPr lang="en-US" altLang="zh-CN" dirty="0" smtClean="0"/>
              <a:t>SPI(C)=1.6/4=0.4</a:t>
            </a:r>
          </a:p>
          <a:p>
            <a:r>
              <a:rPr lang="en-US" altLang="zh-CN" dirty="0" smtClean="0"/>
              <a:t>ETC=(BAC-EV)/CPI=(50-21.6)/0.83=34.2</a:t>
            </a:r>
          </a:p>
          <a:p>
            <a:r>
              <a:rPr lang="en-US" altLang="zh-CN" dirty="0" smtClean="0"/>
              <a:t>EAC=ETC+AC=34.2+26=60.2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104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0413"/>
              </p:ext>
            </p:extLst>
          </p:nvPr>
        </p:nvGraphicFramePr>
        <p:xfrm>
          <a:off x="1331640" y="1772816"/>
          <a:ext cx="4392489" cy="334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4591"/>
                <a:gridCol w="1543307"/>
                <a:gridCol w="1424591"/>
              </a:tblGrid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活动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历时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u="none" strike="noStrike">
                          <a:effectLst/>
                        </a:rPr>
                        <a:t>前置活动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20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B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6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50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10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B,C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B,C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40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D,E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  <a:tr h="352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I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400" u="none" strike="noStrike">
                          <a:effectLst/>
                        </a:rPr>
                        <a:t>30</a:t>
                      </a:r>
                      <a:endParaRPr lang="en-US" altLang="zh-CN" sz="24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D,E,G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11560" y="260648"/>
            <a:ext cx="82089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已知某信息工程项目由</a:t>
            </a:r>
            <a:r>
              <a:rPr lang="en-US" altLang="zh-CN" sz="2800" dirty="0"/>
              <a:t>ABCDEGHI</a:t>
            </a:r>
            <a:r>
              <a:rPr lang="zh-CN" altLang="en-US" sz="2800" dirty="0"/>
              <a:t>八个活动构成，项目工期要求为</a:t>
            </a:r>
            <a:r>
              <a:rPr lang="en-US" altLang="zh-CN" sz="2800" dirty="0"/>
              <a:t>100</a:t>
            </a:r>
            <a:r>
              <a:rPr lang="zh-CN" altLang="en-US" sz="2800" dirty="0"/>
              <a:t>天。项目组根据初步历时估算、各活动间逻辑关系得出的初步进度计划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5229200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）请给出该项目初步进度计划的关键路径和工期。 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）该项目进度计划需要压缩多少天才能满足工期要求</a:t>
            </a:r>
            <a:r>
              <a:rPr lang="zh-CN" altLang="en-US" sz="2000" dirty="0" smtClean="0"/>
              <a:t>？</a:t>
            </a:r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）若项目组将</a:t>
            </a:r>
            <a:r>
              <a:rPr lang="en-US" altLang="zh-CN" sz="2000" dirty="0"/>
              <a:t>B</a:t>
            </a:r>
            <a:r>
              <a:rPr lang="zh-CN" altLang="en-US" sz="2000" dirty="0"/>
              <a:t>和</a:t>
            </a:r>
            <a:r>
              <a:rPr lang="en-US" altLang="zh-CN" sz="2000" dirty="0"/>
              <a:t>H</a:t>
            </a:r>
            <a:r>
              <a:rPr lang="zh-CN" altLang="en-US" sz="2000" dirty="0"/>
              <a:t>均压缩至</a:t>
            </a:r>
            <a:r>
              <a:rPr lang="en-US" altLang="zh-CN" sz="2000" dirty="0"/>
              <a:t>30</a:t>
            </a:r>
            <a:r>
              <a:rPr lang="zh-CN" altLang="en-US" sz="2000" dirty="0"/>
              <a:t>天，是否可满足工期要求？压缩后项目的关键路径有多少条？关键路径上的活动是什么？</a:t>
            </a:r>
          </a:p>
        </p:txBody>
      </p:sp>
    </p:spTree>
    <p:extLst>
      <p:ext uri="{BB962C8B-B14F-4D97-AF65-F5344CB8AC3E}">
        <p14:creationId xmlns:p14="http://schemas.microsoft.com/office/powerpoint/2010/main" val="425607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706</Words>
  <Application>Microsoft Office PowerPoint</Application>
  <PresentationFormat>全屏显示(4:3)</PresentationFormat>
  <Paragraphs>212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Cspzhou</dc:creator>
  <cp:lastModifiedBy>lenovo</cp:lastModifiedBy>
  <cp:revision>13</cp:revision>
  <dcterms:created xsi:type="dcterms:W3CDTF">2019-05-14T01:31:07Z</dcterms:created>
  <dcterms:modified xsi:type="dcterms:W3CDTF">2019-05-27T09:25:40Z</dcterms:modified>
</cp:coreProperties>
</file>