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4" r:id="rId3"/>
    <p:sldId id="260" r:id="rId4"/>
    <p:sldId id="259" r:id="rId5"/>
    <p:sldId id="265" r:id="rId6"/>
    <p:sldId id="261" r:id="rId7"/>
    <p:sldId id="266" r:id="rId8"/>
    <p:sldId id="258"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739" autoAdjust="0"/>
  </p:normalViewPr>
  <p:slideViewPr>
    <p:cSldViewPr snapToGrid="0">
      <p:cViewPr varScale="1">
        <p:scale>
          <a:sx n="54" d="100"/>
          <a:sy n="54" d="100"/>
        </p:scale>
        <p:origin x="1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3827B-50D8-4800-82CF-3EB958AC3E76}"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417F0-045B-4611-AFD4-70A27DCC67EA}" type="slidenum">
              <a:rPr lang="zh-CN" altLang="en-US" smtClean="0"/>
              <a:t>‹#›</a:t>
            </a:fld>
            <a:endParaRPr lang="zh-CN" altLang="en-US"/>
          </a:p>
        </p:txBody>
      </p:sp>
    </p:spTree>
    <p:extLst>
      <p:ext uri="{BB962C8B-B14F-4D97-AF65-F5344CB8AC3E}">
        <p14:creationId xmlns:p14="http://schemas.microsoft.com/office/powerpoint/2010/main" val="49414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a:t>
            </a:fld>
            <a:endParaRPr lang="zh-CN" altLang="en-US"/>
          </a:p>
        </p:txBody>
      </p:sp>
    </p:spTree>
    <p:extLst>
      <p:ext uri="{BB962C8B-B14F-4D97-AF65-F5344CB8AC3E}">
        <p14:creationId xmlns:p14="http://schemas.microsoft.com/office/powerpoint/2010/main" val="99155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出处：</a:t>
            </a:r>
            <a:r>
              <a:rPr lang="zh-CN" altLang="en-US" sz="1200" b="0" i="0" kern="1200" dirty="0">
                <a:solidFill>
                  <a:schemeClr val="tx1"/>
                </a:solidFill>
                <a:effectLst/>
                <a:latin typeface="+mn-lt"/>
                <a:ea typeface="+mn-ea"/>
                <a:cs typeface="+mn-cs"/>
              </a:rPr>
              <a:t>刚刚我们听到的习近平总书记的这段话是在</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号，他和各界优秀青年代表座谈的时候讲的。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学如弓弩，才如箭镞。识以领之，方能中鹄”。什么意思呢？说学问就像弓一样，是发力的，才华像什么呢？才华像箭头一样，是刺穿的。有了这个弓，再有了箭，是不是就能射中靶子啊？还不行，还必须有方向。方向是什么呢？方向就是见识，有了见识做引领，再有弓发力，然后再有箭去穿刺，这样才能够一举中的，射中目标。所以用一句话表达的话，那就是见识做引领，学识做底蕴，才气做锋芒。</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于为什么要学习，习近平总书记语重心长地提到过四句话，为我们解读为什么要学习、掌握学习的意义提供了四个维度。他说，学习是文明传承之途、人生成长之梯、政党巩固之基、国家兴盛之要。这四个维度层次丰富，角度也很全面，其中“文明传承之途、政党巩固之基、国家兴盛之要”是从宏观的层面，也就是从人类文明、国家、政党这些角度进行解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曾经提到过现代人才学中的一个理论，叫“蓄电池理论”，意思就是说，现代的人才当中，一辈子只充一次电的时代已经过去了，我们必须要做一块高效能的蓄电池，不间断地、持续地充电，才能够不间断地、持续地释放能量。</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梁家河的故事有很多很多，今天我们就讲一件事。</a:t>
            </a:r>
            <a:r>
              <a:rPr lang="en-US" altLang="zh-CN" sz="1200" b="0" i="0" kern="1200" dirty="0">
                <a:solidFill>
                  <a:schemeClr val="tx1"/>
                </a:solidFill>
                <a:effectLst/>
                <a:latin typeface="+mn-lt"/>
                <a:ea typeface="+mn-ea"/>
                <a:cs typeface="+mn-cs"/>
              </a:rPr>
              <a:t>1969</a:t>
            </a:r>
            <a:r>
              <a:rPr lang="zh-CN" altLang="en-US" sz="1200" b="0" i="0" kern="1200" dirty="0">
                <a:solidFill>
                  <a:schemeClr val="tx1"/>
                </a:solidFill>
                <a:effectLst/>
                <a:latin typeface="+mn-lt"/>
                <a:ea typeface="+mn-ea"/>
                <a:cs typeface="+mn-cs"/>
              </a:rPr>
              <a:t>年初，梁家河迎来了</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名来自北京的知青，梁家河的村民热情地去帮着这些知青拿行李、抬东西。村里有个后生平时就比较精明，在帮着知青抬东西的时候，专门挑了一件看起来比较小的棕色的箱子，结果，在路上还是慢慢地落到了后面。在中间歇息的时候，他特意地抬了一下别人扛的大箱子，结果发现，远远没有自己的那个沉，这时候才后悔上了当。当时还跟别人嘀咕，说这北京知青的箱子里装的是不是金银财宝啊？现在我们知道了，箱子里不是金银财宝，却是无价之宝，那是满满一箱子的书，而这个箱子的主人正是当时不满</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岁的习近平。</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梁家河的乡亲现在回忆起来当年习近平在村里那七年的时间，都会说到他特别地爱看书，好学。我们知道那时候每天都得干农活，都挺累的，他是在什么时间看书呢？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他是白天是在山上劳动，回来以后主要利用晚上，晚上吃完饭以后，就在那土窑洞里边用煤油灯，在煤油灯下边看书学习。因为当时那个煤油灯那个亮光不够，就很小，再往大放一点，那个烟很大。所以一晚上看书完了，第二天早上起来，鼻孔里面和眼眉上面全是黑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人非生而知之者”，这世界上根本没有绝对意义上的天才。正因为如此，我们就应该努力学习、终身学习，就像习近平总书记讲的那样，把学习作为责任，把学习作为生活态度，把学习作为精神追求。这样，我们壮丽的人生才能够有深厚的学养来保驾护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3</a:t>
            </a:fld>
            <a:endParaRPr lang="zh-CN" altLang="en-US"/>
          </a:p>
        </p:txBody>
      </p:sp>
    </p:spTree>
    <p:extLst>
      <p:ext uri="{BB962C8B-B14F-4D97-AF65-F5344CB8AC3E}">
        <p14:creationId xmlns:p14="http://schemas.microsoft.com/office/powerpoint/2010/main" val="3091585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4</a:t>
            </a:fld>
            <a:endParaRPr lang="zh-CN" altLang="en-US"/>
          </a:p>
        </p:txBody>
      </p:sp>
    </p:spTree>
    <p:extLst>
      <p:ext uri="{BB962C8B-B14F-4D97-AF65-F5344CB8AC3E}">
        <p14:creationId xmlns:p14="http://schemas.microsoft.com/office/powerpoint/2010/main" val="1233000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5</a:t>
            </a:fld>
            <a:endParaRPr lang="zh-CN" altLang="en-US"/>
          </a:p>
        </p:txBody>
      </p:sp>
    </p:spTree>
    <p:extLst>
      <p:ext uri="{BB962C8B-B14F-4D97-AF65-F5344CB8AC3E}">
        <p14:creationId xmlns:p14="http://schemas.microsoft.com/office/powerpoint/2010/main" val="1385838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6</a:t>
            </a:fld>
            <a:endParaRPr lang="zh-CN" altLang="en-US"/>
          </a:p>
        </p:txBody>
      </p:sp>
    </p:spTree>
    <p:extLst>
      <p:ext uri="{BB962C8B-B14F-4D97-AF65-F5344CB8AC3E}">
        <p14:creationId xmlns:p14="http://schemas.microsoft.com/office/powerpoint/2010/main" val="38168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7</a:t>
            </a:fld>
            <a:endParaRPr lang="zh-CN" altLang="en-US"/>
          </a:p>
        </p:txBody>
      </p:sp>
    </p:spTree>
    <p:extLst>
      <p:ext uri="{BB962C8B-B14F-4D97-AF65-F5344CB8AC3E}">
        <p14:creationId xmlns:p14="http://schemas.microsoft.com/office/powerpoint/2010/main" val="101835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10</a:t>
            </a:fld>
            <a:endParaRPr lang="zh-CN" altLang="en-US"/>
          </a:p>
        </p:txBody>
      </p:sp>
    </p:spTree>
    <p:extLst>
      <p:ext uri="{BB962C8B-B14F-4D97-AF65-F5344CB8AC3E}">
        <p14:creationId xmlns:p14="http://schemas.microsoft.com/office/powerpoint/2010/main" val="1616628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74944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62385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3468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15656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01203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385821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93989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18476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04502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351378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24975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18844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81902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13776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386660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85037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2969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D409D5-5E89-46D3-9DF9-1CDCEF4AFEFC}" type="datetimeFigureOut">
              <a:rPr lang="zh-CN" altLang="en-US" smtClean="0"/>
              <a:t>2018/11/11</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643858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C3126-D749-437D-B29E-324161DF6B4C}"/>
              </a:ext>
            </a:extLst>
          </p:cNvPr>
          <p:cNvSpPr>
            <a:spLocks noGrp="1"/>
          </p:cNvSpPr>
          <p:nvPr>
            <p:ph type="ctrTitle"/>
          </p:nvPr>
        </p:nvSpPr>
        <p:spPr>
          <a:xfrm>
            <a:off x="1154955" y="1614488"/>
            <a:ext cx="8825658" cy="1648418"/>
          </a:xfrm>
        </p:spPr>
        <p:txBody>
          <a:bodyPr>
            <a:normAutofit/>
          </a:bodyPr>
          <a:lstStyle/>
          <a:p>
            <a:r>
              <a:rPr lang="zh-CN" altLang="en-US" sz="6000" dirty="0"/>
              <a:t>平语近人</a:t>
            </a:r>
            <a:r>
              <a:rPr lang="en-US" altLang="zh-CN" sz="6000" dirty="0"/>
              <a:t>-</a:t>
            </a:r>
            <a:r>
              <a:rPr lang="zh-CN" altLang="en-US" sz="6000" dirty="0"/>
              <a:t>习总书记用典</a:t>
            </a:r>
          </a:p>
        </p:txBody>
      </p:sp>
      <p:sp>
        <p:nvSpPr>
          <p:cNvPr id="3" name="副标题 2">
            <a:extLst>
              <a:ext uri="{FF2B5EF4-FFF2-40B4-BE49-F238E27FC236}">
                <a16:creationId xmlns:a16="http://schemas.microsoft.com/office/drawing/2014/main" id="{CE9F377D-C74E-4ACC-8A3D-D8F3A7F65318}"/>
              </a:ext>
            </a:extLst>
          </p:cNvPr>
          <p:cNvSpPr>
            <a:spLocks noGrp="1"/>
          </p:cNvSpPr>
          <p:nvPr>
            <p:ph type="subTitle" idx="1"/>
          </p:nvPr>
        </p:nvSpPr>
        <p:spPr>
          <a:xfrm>
            <a:off x="1154955" y="3595095"/>
            <a:ext cx="8825658" cy="861420"/>
          </a:xfrm>
        </p:spPr>
        <p:txBody>
          <a:bodyPr/>
          <a:lstStyle/>
          <a:p>
            <a:r>
              <a:rPr lang="zh-CN" altLang="en-US" dirty="0"/>
              <a:t>学习系列讲话</a:t>
            </a:r>
          </a:p>
        </p:txBody>
      </p:sp>
      <p:sp>
        <p:nvSpPr>
          <p:cNvPr id="4" name="文本框 3">
            <a:extLst>
              <a:ext uri="{FF2B5EF4-FFF2-40B4-BE49-F238E27FC236}">
                <a16:creationId xmlns:a16="http://schemas.microsoft.com/office/drawing/2014/main" id="{E01E4A7A-04DC-445D-9394-A4A13E37B5A6}"/>
              </a:ext>
            </a:extLst>
          </p:cNvPr>
          <p:cNvSpPr txBox="1"/>
          <p:nvPr/>
        </p:nvSpPr>
        <p:spPr>
          <a:xfrm>
            <a:off x="8315325" y="5357813"/>
            <a:ext cx="2043113" cy="369332"/>
          </a:xfrm>
          <a:prstGeom prst="rect">
            <a:avLst/>
          </a:prstGeom>
          <a:noFill/>
        </p:spPr>
        <p:txBody>
          <a:bodyPr wrap="square" rtlCol="0">
            <a:spAutoFit/>
          </a:bodyPr>
          <a:lstStyle/>
          <a:p>
            <a:r>
              <a:rPr lang="zh-CN" altLang="en-US" dirty="0">
                <a:solidFill>
                  <a:schemeClr val="bg1"/>
                </a:solidFill>
              </a:rPr>
              <a:t>汇报人：晏文博</a:t>
            </a:r>
            <a:endParaRPr lang="en-US" altLang="zh-CN" dirty="0">
              <a:solidFill>
                <a:schemeClr val="bg1"/>
              </a:solidFill>
            </a:endParaRPr>
          </a:p>
        </p:txBody>
      </p:sp>
    </p:spTree>
    <p:extLst>
      <p:ext uri="{BB962C8B-B14F-4D97-AF65-F5344CB8AC3E}">
        <p14:creationId xmlns:p14="http://schemas.microsoft.com/office/powerpoint/2010/main" val="109725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39C6A-ACD2-41CF-87FE-E30E94D3AA0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04DF3B8-9F24-4937-B291-F1807278887C}"/>
              </a:ext>
            </a:extLst>
          </p:cNvPr>
          <p:cNvSpPr>
            <a:spLocks noGrp="1"/>
          </p:cNvSpPr>
          <p:nvPr>
            <p:ph idx="1"/>
          </p:nvPr>
        </p:nvSpPr>
        <p:spPr>
          <a:xfrm>
            <a:off x="1512142" y="3310464"/>
            <a:ext cx="8825659" cy="1597025"/>
          </a:xfrm>
        </p:spPr>
        <p:txBody>
          <a:bodyPr/>
          <a:lstStyle/>
          <a:p>
            <a:pPr algn="ctr"/>
            <a:r>
              <a:rPr lang="zh-CN" altLang="en-US" sz="3200" dirty="0"/>
              <a:t>咬定青山不放松，立根原在破岩中。</a:t>
            </a:r>
          </a:p>
          <a:p>
            <a:pPr algn="ctr"/>
            <a:r>
              <a:rPr lang="zh-CN" altLang="en-US" sz="3200" dirty="0"/>
              <a:t>千磨万击还坚劲，任尔东西南北风。</a:t>
            </a:r>
          </a:p>
          <a:p>
            <a:endParaRPr lang="zh-CN" altLang="en-US" dirty="0"/>
          </a:p>
        </p:txBody>
      </p:sp>
    </p:spTree>
    <p:extLst>
      <p:ext uri="{BB962C8B-B14F-4D97-AF65-F5344CB8AC3E}">
        <p14:creationId xmlns:p14="http://schemas.microsoft.com/office/powerpoint/2010/main" val="33107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DA52B-DFD9-4A01-B1D5-4E919D54AAF8}"/>
              </a:ext>
            </a:extLst>
          </p:cNvPr>
          <p:cNvSpPr>
            <a:spLocks noGrp="1"/>
          </p:cNvSpPr>
          <p:nvPr>
            <p:ph type="title"/>
          </p:nvPr>
        </p:nvSpPr>
        <p:spPr/>
        <p:txBody>
          <a:bodyPr/>
          <a:lstStyle/>
          <a:p>
            <a:r>
              <a:rPr lang="zh-CN" altLang="en-US" dirty="0"/>
              <a:t>背景介绍</a:t>
            </a:r>
          </a:p>
        </p:txBody>
      </p:sp>
      <p:sp>
        <p:nvSpPr>
          <p:cNvPr id="3" name="内容占位符 2">
            <a:extLst>
              <a:ext uri="{FF2B5EF4-FFF2-40B4-BE49-F238E27FC236}">
                <a16:creationId xmlns:a16="http://schemas.microsoft.com/office/drawing/2014/main" id="{46A01A7E-A3E3-49C7-95A0-104F0FEEC2B5}"/>
              </a:ext>
            </a:extLst>
          </p:cNvPr>
          <p:cNvSpPr>
            <a:spLocks noGrp="1"/>
          </p:cNvSpPr>
          <p:nvPr>
            <p:ph idx="1"/>
          </p:nvPr>
        </p:nvSpPr>
        <p:spPr/>
        <p:txBody>
          <a:bodyPr>
            <a:normAutofit/>
          </a:bodyPr>
          <a:lstStyle/>
          <a:p>
            <a:r>
              <a:rPr lang="zh-CN" altLang="en-US" dirty="0"/>
              <a:t>由中共中央宣传部、中央广播电视总台联合创作的</a:t>
            </a:r>
            <a:r>
              <a:rPr lang="en-US" altLang="zh-CN" dirty="0"/>
              <a:t>《</a:t>
            </a:r>
            <a:r>
              <a:rPr lang="zh-CN" altLang="en-US" dirty="0"/>
              <a:t>百家讲坛</a:t>
            </a:r>
            <a:r>
              <a:rPr lang="en-US" altLang="zh-CN" dirty="0"/>
              <a:t>》</a:t>
            </a:r>
            <a:r>
              <a:rPr lang="zh-CN" altLang="en-US" dirty="0"/>
              <a:t>特别节目</a:t>
            </a:r>
            <a:r>
              <a:rPr lang="en-US" altLang="zh-CN" dirty="0"/>
              <a:t>——《</a:t>
            </a:r>
            <a:r>
              <a:rPr lang="zh-CN" altLang="en-US" dirty="0"/>
              <a:t>平“语”近人</a:t>
            </a:r>
            <a:r>
              <a:rPr lang="en-US" altLang="zh-CN" dirty="0"/>
              <a:t>——</a:t>
            </a:r>
            <a:r>
              <a:rPr lang="zh-CN" altLang="en-US" dirty="0"/>
              <a:t>习近平总书记用典</a:t>
            </a:r>
            <a:r>
              <a:rPr lang="en-US" altLang="zh-CN" dirty="0"/>
              <a:t>》10</a:t>
            </a:r>
            <a:r>
              <a:rPr lang="zh-CN" altLang="en-US" dirty="0"/>
              <a:t>月</a:t>
            </a:r>
            <a:r>
              <a:rPr lang="en-US" altLang="zh-CN" dirty="0"/>
              <a:t>8</a:t>
            </a:r>
            <a:r>
              <a:rPr lang="zh-CN" altLang="en-US" dirty="0"/>
              <a:t>日开始连载。节目从习近平总书记一系列重要讲话、文章、谈话中所引用的古代典籍和经典名句为切入点，旨在推动习近平新时代中国特色社会主义思想的生动阐释与广泛传播。</a:t>
            </a:r>
            <a:endParaRPr lang="en-US" altLang="zh-CN" dirty="0"/>
          </a:p>
          <a:p>
            <a:r>
              <a:rPr lang="zh-CN" altLang="en-US" dirty="0"/>
              <a:t>无论发表重要演讲还是在一些座谈会中，乃至与老百姓交流中，习近平总书记总能娴熟使用经典用语，达到信手拈来的地步。不难看出，总书记具有深厚的文化功底，对优秀传统文化的热爱不是浮在表面上，而是融入血液中，这让我们每个人都有启发，热爱优秀传统文化，就要向总书记学习，真正把优秀传统文化当成中华民族的“根”和“魂”，融入到我们的精神世界中。</a:t>
            </a:r>
          </a:p>
        </p:txBody>
      </p:sp>
    </p:spTree>
    <p:extLst>
      <p:ext uri="{BB962C8B-B14F-4D97-AF65-F5344CB8AC3E}">
        <p14:creationId xmlns:p14="http://schemas.microsoft.com/office/powerpoint/2010/main" val="121145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0368B-5AC2-4426-84D2-7E8CEE427707}"/>
              </a:ext>
            </a:extLst>
          </p:cNvPr>
          <p:cNvSpPr>
            <a:spLocks noGrp="1"/>
          </p:cNvSpPr>
          <p:nvPr>
            <p:ph type="title"/>
          </p:nvPr>
        </p:nvSpPr>
        <p:spPr/>
        <p:txBody>
          <a:bodyPr/>
          <a:lstStyle/>
          <a:p>
            <a:r>
              <a:rPr lang="zh-CN" altLang="en-US" dirty="0"/>
              <a:t>腹有诗书气自华</a:t>
            </a:r>
          </a:p>
        </p:txBody>
      </p:sp>
      <p:sp>
        <p:nvSpPr>
          <p:cNvPr id="3" name="内容占位符 2">
            <a:extLst>
              <a:ext uri="{FF2B5EF4-FFF2-40B4-BE49-F238E27FC236}">
                <a16:creationId xmlns:a16="http://schemas.microsoft.com/office/drawing/2014/main" id="{A1FC338B-8E18-47BF-8F71-A750FEF3AC8A}"/>
              </a:ext>
            </a:extLst>
          </p:cNvPr>
          <p:cNvSpPr>
            <a:spLocks noGrp="1"/>
          </p:cNvSpPr>
          <p:nvPr>
            <p:ph idx="1"/>
          </p:nvPr>
        </p:nvSpPr>
        <p:spPr/>
        <p:txBody>
          <a:bodyPr>
            <a:normAutofit/>
          </a:bodyPr>
          <a:lstStyle/>
          <a:p>
            <a:r>
              <a:rPr lang="zh-CN" altLang="en-US" sz="2400" dirty="0"/>
              <a:t>学习是成长进步的阶梯，实践是提高本领的途径。青年的素质和本领直接影响着实现中国梦的进程。古人说：“学如弓弩，才如箭镞。”是学问的根基就好比是弓弩，才能就好比是箭头，只要依靠厚实的见识来引导，就可以让才能更好地发挥作用。青年人正处于学习的黄金时期，应该把学习作为首要任务，作为一种责任、一种精神追求、一种生活方式，树立梦想从学习开始、事业靠本领成就的观念，让勤奋学习成为青年远航的动力，让增长本领成为青年青春搏击的能量。</a:t>
            </a:r>
            <a:r>
              <a:rPr lang="en-US" altLang="zh-CN" sz="2400" dirty="0"/>
              <a:t>(</a:t>
            </a:r>
            <a:r>
              <a:rPr lang="en-US" altLang="zh-CN" sz="2400" dirty="0">
                <a:solidFill>
                  <a:schemeClr val="tx1"/>
                </a:solidFill>
              </a:rPr>
              <a:t>2013</a:t>
            </a:r>
            <a:r>
              <a:rPr lang="zh-CN" altLang="en-US" sz="2400" dirty="0">
                <a:solidFill>
                  <a:schemeClr val="tx1"/>
                </a:solidFill>
              </a:rPr>
              <a:t>年</a:t>
            </a:r>
            <a:r>
              <a:rPr lang="en-US" altLang="zh-CN" sz="2400" dirty="0">
                <a:solidFill>
                  <a:schemeClr val="tx1"/>
                </a:solidFill>
              </a:rPr>
              <a:t>5</a:t>
            </a:r>
            <a:r>
              <a:rPr lang="zh-CN" altLang="en-US" sz="2400" dirty="0">
                <a:solidFill>
                  <a:schemeClr val="tx1"/>
                </a:solidFill>
              </a:rPr>
              <a:t>月</a:t>
            </a:r>
            <a:r>
              <a:rPr lang="en-US" altLang="zh-CN" sz="2400" dirty="0">
                <a:solidFill>
                  <a:schemeClr val="tx1"/>
                </a:solidFill>
              </a:rPr>
              <a:t>4</a:t>
            </a:r>
            <a:r>
              <a:rPr lang="zh-CN" altLang="en-US" sz="2400" dirty="0">
                <a:solidFill>
                  <a:schemeClr val="tx1"/>
                </a:solidFill>
              </a:rPr>
              <a:t>号，他和各界优秀青年代表座谈的时候讲的。</a:t>
            </a:r>
            <a:r>
              <a:rPr lang="en-US" altLang="zh-CN" sz="2400" dirty="0"/>
              <a:t>)</a:t>
            </a:r>
          </a:p>
        </p:txBody>
      </p:sp>
    </p:spTree>
    <p:extLst>
      <p:ext uri="{BB962C8B-B14F-4D97-AF65-F5344CB8AC3E}">
        <p14:creationId xmlns:p14="http://schemas.microsoft.com/office/powerpoint/2010/main" val="323961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00DA-7A0D-4E34-8C63-939EE8C2CA12}"/>
              </a:ext>
            </a:extLst>
          </p:cNvPr>
          <p:cNvSpPr>
            <a:spLocks noGrp="1"/>
          </p:cNvSpPr>
          <p:nvPr>
            <p:ph type="title"/>
          </p:nvPr>
        </p:nvSpPr>
        <p:spPr/>
        <p:txBody>
          <a:bodyPr/>
          <a:lstStyle/>
          <a:p>
            <a:r>
              <a:rPr lang="zh-CN" altLang="en-US" dirty="0"/>
              <a:t>绝知此事要躬行</a:t>
            </a:r>
          </a:p>
        </p:txBody>
      </p:sp>
      <p:sp>
        <p:nvSpPr>
          <p:cNvPr id="3" name="内容占位符 2">
            <a:extLst>
              <a:ext uri="{FF2B5EF4-FFF2-40B4-BE49-F238E27FC236}">
                <a16:creationId xmlns:a16="http://schemas.microsoft.com/office/drawing/2014/main" id="{E547EA98-6157-4E45-8686-D72670637419}"/>
              </a:ext>
            </a:extLst>
          </p:cNvPr>
          <p:cNvSpPr>
            <a:spLocks noGrp="1"/>
          </p:cNvSpPr>
          <p:nvPr>
            <p:ph idx="1"/>
          </p:nvPr>
        </p:nvSpPr>
        <p:spPr/>
        <p:txBody>
          <a:bodyPr/>
          <a:lstStyle/>
          <a:p>
            <a:r>
              <a:rPr lang="zh-CN" altLang="en-US" sz="2400" dirty="0"/>
              <a:t>“积土而为山，积水而为海”。幸福和美好未来不会自己出现，成功属于勇毅而笃行的人。坚持开放共赢，勇于变革创新，向着构建人类命运共同体的目标不断迈进，共创亚洲和世界的美好未来！</a:t>
            </a:r>
            <a:r>
              <a:rPr lang="en-US" altLang="zh-CN" sz="2400" dirty="0"/>
              <a:t>(</a:t>
            </a:r>
            <a:r>
              <a:rPr lang="zh-CN" altLang="en-US" sz="2400" dirty="0">
                <a:solidFill>
                  <a:schemeClr val="tx1"/>
                </a:solidFill>
              </a:rPr>
              <a:t>习近平主席在博鳌亚洲论坛</a:t>
            </a:r>
            <a:r>
              <a:rPr lang="en-US" altLang="zh-CN" sz="2400" dirty="0">
                <a:solidFill>
                  <a:schemeClr val="tx1"/>
                </a:solidFill>
              </a:rPr>
              <a:t>2018</a:t>
            </a:r>
            <a:r>
              <a:rPr lang="zh-CN" altLang="en-US" sz="2400" dirty="0">
                <a:solidFill>
                  <a:schemeClr val="tx1"/>
                </a:solidFill>
              </a:rPr>
              <a:t>年年会开幕式上发表演讲的时候提到</a:t>
            </a:r>
            <a:r>
              <a:rPr lang="en-US" altLang="zh-CN" sz="2400" dirty="0"/>
              <a:t>)</a:t>
            </a:r>
            <a:endParaRPr lang="zh-CN" altLang="en-US" sz="2400" dirty="0"/>
          </a:p>
          <a:p>
            <a:endParaRPr lang="zh-CN" altLang="en-US" dirty="0"/>
          </a:p>
        </p:txBody>
      </p:sp>
    </p:spTree>
    <p:extLst>
      <p:ext uri="{BB962C8B-B14F-4D97-AF65-F5344CB8AC3E}">
        <p14:creationId xmlns:p14="http://schemas.microsoft.com/office/powerpoint/2010/main" val="416948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00DA-7A0D-4E34-8C63-939EE8C2CA12}"/>
              </a:ext>
            </a:extLst>
          </p:cNvPr>
          <p:cNvSpPr>
            <a:spLocks noGrp="1"/>
          </p:cNvSpPr>
          <p:nvPr>
            <p:ph type="title"/>
          </p:nvPr>
        </p:nvSpPr>
        <p:spPr/>
        <p:txBody>
          <a:bodyPr/>
          <a:lstStyle/>
          <a:p>
            <a:r>
              <a:rPr lang="zh-CN" altLang="en-US" dirty="0"/>
              <a:t>绝知此事要躬行</a:t>
            </a:r>
          </a:p>
        </p:txBody>
      </p:sp>
      <p:sp>
        <p:nvSpPr>
          <p:cNvPr id="3" name="内容占位符 2">
            <a:extLst>
              <a:ext uri="{FF2B5EF4-FFF2-40B4-BE49-F238E27FC236}">
                <a16:creationId xmlns:a16="http://schemas.microsoft.com/office/drawing/2014/main" id="{E547EA98-6157-4E45-8686-D72670637419}"/>
              </a:ext>
            </a:extLst>
          </p:cNvPr>
          <p:cNvSpPr>
            <a:spLocks noGrp="1"/>
          </p:cNvSpPr>
          <p:nvPr>
            <p:ph idx="1"/>
          </p:nvPr>
        </p:nvSpPr>
        <p:spPr/>
        <p:txBody>
          <a:bodyPr/>
          <a:lstStyle/>
          <a:p>
            <a:r>
              <a:rPr lang="zh-CN" altLang="en-US" sz="2400" dirty="0"/>
              <a:t>　党的十九大，开启了全面建设社会主义现代化国家新进程。新时代要有新气象，更要有新作为。实干是最响亮的语言，是赢取事业胜利的根本保证。</a:t>
            </a:r>
            <a:endParaRPr lang="en-US" altLang="zh-CN" sz="2400" dirty="0"/>
          </a:p>
          <a:p>
            <a:endParaRPr lang="zh-CN" altLang="en-US" dirty="0"/>
          </a:p>
        </p:txBody>
      </p:sp>
    </p:spTree>
    <p:extLst>
      <p:ext uri="{BB962C8B-B14F-4D97-AF65-F5344CB8AC3E}">
        <p14:creationId xmlns:p14="http://schemas.microsoft.com/office/powerpoint/2010/main" val="417709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8F4EC-BD11-4A6E-8749-9932C6D0CB2F}"/>
              </a:ext>
            </a:extLst>
          </p:cNvPr>
          <p:cNvSpPr>
            <a:spLocks noGrp="1"/>
          </p:cNvSpPr>
          <p:nvPr>
            <p:ph type="title"/>
          </p:nvPr>
        </p:nvSpPr>
        <p:spPr/>
        <p:txBody>
          <a:bodyPr/>
          <a:lstStyle/>
          <a:p>
            <a:r>
              <a:rPr lang="zh-CN" altLang="en-US" dirty="0"/>
              <a:t>咬定青山不放松</a:t>
            </a:r>
          </a:p>
        </p:txBody>
      </p:sp>
      <p:sp>
        <p:nvSpPr>
          <p:cNvPr id="3" name="内容占位符 2">
            <a:extLst>
              <a:ext uri="{FF2B5EF4-FFF2-40B4-BE49-F238E27FC236}">
                <a16:creationId xmlns:a16="http://schemas.microsoft.com/office/drawing/2014/main" id="{239D9422-2AF6-42D0-A911-2D52FF1A99E3}"/>
              </a:ext>
            </a:extLst>
          </p:cNvPr>
          <p:cNvSpPr>
            <a:spLocks noGrp="1"/>
          </p:cNvSpPr>
          <p:nvPr>
            <p:ph idx="1"/>
          </p:nvPr>
        </p:nvSpPr>
        <p:spPr/>
        <p:txBody>
          <a:bodyPr/>
          <a:lstStyle/>
          <a:p>
            <a:r>
              <a:rPr lang="zh-CN" altLang="en-US" sz="2400" dirty="0"/>
              <a:t>在纪念红军长征胜利</a:t>
            </a:r>
            <a:r>
              <a:rPr lang="en-US" altLang="zh-CN" sz="2400" dirty="0"/>
              <a:t>80</a:t>
            </a:r>
            <a:r>
              <a:rPr lang="zh-CN" altLang="en-US" sz="2400" dirty="0"/>
              <a:t>周年的大会上，习近平总书记讲了一件事。在湖南汝城县沙洲村，三名女红军在长征途中，在一位老人家借宿，这位老人叫徐解秀。临走的时候，三位女红军看到老人家也比较穷苦，为了表达自己的感谢，就把当时自己仅有的一床被子剪下半条给老人留下了。后来老人反复说，什么是共产党？共产党就是自己有一条被子，也要剪下来半条给老百姓的人。</a:t>
            </a:r>
            <a:endParaRPr lang="en-US" altLang="zh-CN" sz="2400" dirty="0"/>
          </a:p>
          <a:p>
            <a:pPr marL="0" indent="0">
              <a:buNone/>
            </a:pPr>
            <a:endParaRPr lang="zh-CN" altLang="en-US" dirty="0"/>
          </a:p>
        </p:txBody>
      </p:sp>
    </p:spTree>
    <p:extLst>
      <p:ext uri="{BB962C8B-B14F-4D97-AF65-F5344CB8AC3E}">
        <p14:creationId xmlns:p14="http://schemas.microsoft.com/office/powerpoint/2010/main" val="309973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8F4EC-BD11-4A6E-8749-9932C6D0CB2F}"/>
              </a:ext>
            </a:extLst>
          </p:cNvPr>
          <p:cNvSpPr>
            <a:spLocks noGrp="1"/>
          </p:cNvSpPr>
          <p:nvPr>
            <p:ph type="title"/>
          </p:nvPr>
        </p:nvSpPr>
        <p:spPr/>
        <p:txBody>
          <a:bodyPr/>
          <a:lstStyle/>
          <a:p>
            <a:r>
              <a:rPr lang="zh-CN" altLang="en-US" dirty="0"/>
              <a:t>咬定青山不放松</a:t>
            </a:r>
          </a:p>
        </p:txBody>
      </p:sp>
      <p:sp>
        <p:nvSpPr>
          <p:cNvPr id="3" name="内容占位符 2">
            <a:extLst>
              <a:ext uri="{FF2B5EF4-FFF2-40B4-BE49-F238E27FC236}">
                <a16:creationId xmlns:a16="http://schemas.microsoft.com/office/drawing/2014/main" id="{239D9422-2AF6-42D0-A911-2D52FF1A99E3}"/>
              </a:ext>
            </a:extLst>
          </p:cNvPr>
          <p:cNvSpPr>
            <a:spLocks noGrp="1"/>
          </p:cNvSpPr>
          <p:nvPr>
            <p:ph idx="1"/>
          </p:nvPr>
        </p:nvSpPr>
        <p:spPr/>
        <p:txBody>
          <a:bodyPr/>
          <a:lstStyle/>
          <a:p>
            <a:r>
              <a:rPr lang="zh-CN" altLang="en-US" sz="2400" dirty="0"/>
              <a:t>志之所趋，无远勿届，穷山距海，不能限也。志之所向，无坚不入，锐兵精甲，不能御也。理想信念就是人的志向。</a:t>
            </a:r>
            <a:r>
              <a:rPr lang="en-US" altLang="zh-CN" sz="2400" dirty="0"/>
              <a:t>(</a:t>
            </a:r>
            <a:r>
              <a:rPr lang="en-US" altLang="zh-CN" sz="2400" dirty="0">
                <a:solidFill>
                  <a:schemeClr val="tx1"/>
                </a:solidFill>
              </a:rPr>
              <a:t>2013</a:t>
            </a:r>
            <a:r>
              <a:rPr lang="zh-CN" altLang="en-US" sz="2400" dirty="0">
                <a:solidFill>
                  <a:schemeClr val="tx1"/>
                </a:solidFill>
              </a:rPr>
              <a:t>年的</a:t>
            </a:r>
            <a:r>
              <a:rPr lang="en-US" altLang="zh-CN" sz="2400" dirty="0">
                <a:solidFill>
                  <a:schemeClr val="tx1"/>
                </a:solidFill>
              </a:rPr>
              <a:t>6</a:t>
            </a:r>
            <a:r>
              <a:rPr lang="zh-CN" altLang="en-US" sz="2400" dirty="0">
                <a:solidFill>
                  <a:schemeClr val="tx1"/>
                </a:solidFill>
              </a:rPr>
              <a:t>月</a:t>
            </a:r>
            <a:r>
              <a:rPr lang="en-US" altLang="zh-CN" sz="2400" dirty="0">
                <a:solidFill>
                  <a:schemeClr val="tx1"/>
                </a:solidFill>
              </a:rPr>
              <a:t>28</a:t>
            </a:r>
            <a:r>
              <a:rPr lang="zh-CN" altLang="en-US" sz="2400" dirty="0">
                <a:solidFill>
                  <a:schemeClr val="tx1"/>
                </a:solidFill>
              </a:rPr>
              <a:t>号，习近平总书记在全国组织工作会议上提到</a:t>
            </a:r>
            <a:r>
              <a:rPr lang="en-US" altLang="zh-CN" sz="2400" dirty="0"/>
              <a:t>)</a:t>
            </a:r>
            <a:endParaRPr lang="zh-CN" altLang="en-US" sz="2400" dirty="0"/>
          </a:p>
          <a:p>
            <a:endParaRPr lang="zh-CN" altLang="en-US" dirty="0"/>
          </a:p>
        </p:txBody>
      </p:sp>
    </p:spTree>
    <p:extLst>
      <p:ext uri="{BB962C8B-B14F-4D97-AF65-F5344CB8AC3E}">
        <p14:creationId xmlns:p14="http://schemas.microsoft.com/office/powerpoint/2010/main" val="387145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063C3-8960-418A-8EE3-98BCABB4E646}"/>
              </a:ext>
            </a:extLst>
          </p:cNvPr>
          <p:cNvSpPr>
            <a:spLocks noGrp="1"/>
          </p:cNvSpPr>
          <p:nvPr>
            <p:ph type="title"/>
          </p:nvPr>
        </p:nvSpPr>
        <p:spPr/>
        <p:txBody>
          <a:bodyPr/>
          <a:lstStyle/>
          <a:p>
            <a:r>
              <a:rPr lang="zh-CN" altLang="en-US" dirty="0"/>
              <a:t>不忘初心、牢记使命</a:t>
            </a:r>
          </a:p>
        </p:txBody>
      </p:sp>
      <p:sp>
        <p:nvSpPr>
          <p:cNvPr id="3" name="内容占位符 2">
            <a:extLst>
              <a:ext uri="{FF2B5EF4-FFF2-40B4-BE49-F238E27FC236}">
                <a16:creationId xmlns:a16="http://schemas.microsoft.com/office/drawing/2014/main" id="{015E927C-570B-464E-87AA-A7ACDF88CE5A}"/>
              </a:ext>
            </a:extLst>
          </p:cNvPr>
          <p:cNvSpPr>
            <a:spLocks noGrp="1"/>
          </p:cNvSpPr>
          <p:nvPr>
            <p:ph idx="1"/>
          </p:nvPr>
        </p:nvSpPr>
        <p:spPr/>
        <p:txBody>
          <a:bodyPr>
            <a:normAutofit/>
          </a:bodyPr>
          <a:lstStyle/>
          <a:p>
            <a:r>
              <a:rPr lang="zh-CN" altLang="en-US" sz="2400" dirty="0"/>
              <a:t>中国共产党人的初心和使命，就是为中国人民谋幸福，为中华民族谋复兴。</a:t>
            </a:r>
          </a:p>
        </p:txBody>
      </p:sp>
    </p:spTree>
    <p:extLst>
      <p:ext uri="{BB962C8B-B14F-4D97-AF65-F5344CB8AC3E}">
        <p14:creationId xmlns:p14="http://schemas.microsoft.com/office/powerpoint/2010/main" val="178977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C95C7-F037-480C-9D48-B4B3A530EB9A}"/>
              </a:ext>
            </a:extLst>
          </p:cNvPr>
          <p:cNvSpPr>
            <a:spLocks noGrp="1"/>
          </p:cNvSpPr>
          <p:nvPr>
            <p:ph type="title"/>
          </p:nvPr>
        </p:nvSpPr>
        <p:spPr/>
        <p:txBody>
          <a:bodyPr/>
          <a:lstStyle/>
          <a:p>
            <a:r>
              <a:rPr lang="zh-CN" altLang="en-US" dirty="0"/>
              <a:t>给予我们工作的启发</a:t>
            </a:r>
          </a:p>
        </p:txBody>
      </p:sp>
      <p:sp>
        <p:nvSpPr>
          <p:cNvPr id="3" name="内容占位符 2">
            <a:extLst>
              <a:ext uri="{FF2B5EF4-FFF2-40B4-BE49-F238E27FC236}">
                <a16:creationId xmlns:a16="http://schemas.microsoft.com/office/drawing/2014/main" id="{6EF1A9E0-F956-4870-BC62-486E98C6382C}"/>
              </a:ext>
            </a:extLst>
          </p:cNvPr>
          <p:cNvSpPr>
            <a:spLocks noGrp="1"/>
          </p:cNvSpPr>
          <p:nvPr>
            <p:ph idx="1"/>
          </p:nvPr>
        </p:nvSpPr>
        <p:spPr/>
        <p:txBody>
          <a:bodyPr/>
          <a:lstStyle/>
          <a:p>
            <a:r>
              <a:rPr lang="zh-CN" altLang="en-US" sz="2400" dirty="0"/>
              <a:t>夯实基础、潜心钻研</a:t>
            </a:r>
            <a:endParaRPr lang="en-US" altLang="zh-CN" sz="2400" dirty="0"/>
          </a:p>
          <a:p>
            <a:r>
              <a:rPr lang="zh-CN" altLang="en-US" sz="2400" dirty="0"/>
              <a:t>业精于勤、脚踏实地</a:t>
            </a:r>
            <a:endParaRPr lang="en-US" altLang="zh-CN" sz="2400" dirty="0"/>
          </a:p>
          <a:p>
            <a:r>
              <a:rPr lang="zh-CN" altLang="en-US" sz="2400" dirty="0"/>
              <a:t>排除万难、坚定信念</a:t>
            </a:r>
            <a:endParaRPr lang="en-US" altLang="zh-CN" sz="2400" dirty="0"/>
          </a:p>
          <a:p>
            <a:r>
              <a:rPr lang="zh-CN" altLang="en-US" sz="2400" dirty="0"/>
              <a:t>勿忘初心、勇往直前</a:t>
            </a:r>
            <a:endParaRPr lang="en-US" altLang="zh-CN" sz="2400" dirty="0"/>
          </a:p>
          <a:p>
            <a:endParaRPr lang="zh-CN" altLang="en-US" dirty="0"/>
          </a:p>
        </p:txBody>
      </p:sp>
    </p:spTree>
    <p:extLst>
      <p:ext uri="{BB962C8B-B14F-4D97-AF65-F5344CB8AC3E}">
        <p14:creationId xmlns:p14="http://schemas.microsoft.com/office/powerpoint/2010/main" val="1637007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129</TotalTime>
  <Words>3100</Words>
  <Application>Microsoft Office PowerPoint</Application>
  <PresentationFormat>宽屏</PresentationFormat>
  <Paragraphs>105</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宋体</vt:lpstr>
      <vt:lpstr>Arial</vt:lpstr>
      <vt:lpstr>Century Gothic</vt:lpstr>
      <vt:lpstr>Wingdings 3</vt:lpstr>
      <vt:lpstr>离子会议室</vt:lpstr>
      <vt:lpstr>平语近人-习总书记用典</vt:lpstr>
      <vt:lpstr>背景介绍</vt:lpstr>
      <vt:lpstr>腹有诗书气自华</vt:lpstr>
      <vt:lpstr>绝知此事要躬行</vt:lpstr>
      <vt:lpstr>绝知此事要躬行</vt:lpstr>
      <vt:lpstr>咬定青山不放松</vt:lpstr>
      <vt:lpstr>咬定青山不放松</vt:lpstr>
      <vt:lpstr>不忘初心、牢记使命</vt:lpstr>
      <vt:lpstr>给予我们工作的启发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wenbo</dc:creator>
  <cp:lastModifiedBy>yan wenbo</cp:lastModifiedBy>
  <cp:revision>32</cp:revision>
  <dcterms:created xsi:type="dcterms:W3CDTF">2018-11-11T13:26:09Z</dcterms:created>
  <dcterms:modified xsi:type="dcterms:W3CDTF">2018-11-11T15:35:42Z</dcterms:modified>
</cp:coreProperties>
</file>