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69" r:id="rId3"/>
    <p:sldId id="264" r:id="rId4"/>
    <p:sldId id="270" r:id="rId5"/>
    <p:sldId id="260" r:id="rId6"/>
    <p:sldId id="271" r:id="rId7"/>
    <p:sldId id="272" r:id="rId8"/>
    <p:sldId id="259" r:id="rId9"/>
    <p:sldId id="265" r:id="rId10"/>
    <p:sldId id="273" r:id="rId11"/>
    <p:sldId id="274" r:id="rId12"/>
    <p:sldId id="266" r:id="rId13"/>
    <p:sldId id="261" r:id="rId14"/>
    <p:sldId id="258"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696" autoAdjust="0"/>
  </p:normalViewPr>
  <p:slideViewPr>
    <p:cSldViewPr snapToGrid="0">
      <p:cViewPr>
        <p:scale>
          <a:sx n="66" d="100"/>
          <a:sy n="66" d="100"/>
        </p:scale>
        <p:origin x="1341" y="-20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3827B-50D8-4800-82CF-3EB958AC3E76}" type="datetimeFigureOut">
              <a:rPr lang="zh-CN" altLang="en-US" smtClean="0"/>
              <a:t>2018/11/12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A417F0-045B-4611-AFD4-70A27DCC67EA}" type="slidenum">
              <a:rPr lang="zh-CN" altLang="en-US" smtClean="0"/>
              <a:t>‹#›</a:t>
            </a:fld>
            <a:endParaRPr lang="zh-CN" altLang="en-US"/>
          </a:p>
        </p:txBody>
      </p:sp>
    </p:spTree>
    <p:extLst>
      <p:ext uri="{BB962C8B-B14F-4D97-AF65-F5344CB8AC3E}">
        <p14:creationId xmlns:p14="http://schemas.microsoft.com/office/powerpoint/2010/main" val="494147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A417F0-045B-4611-AFD4-70A27DCC67EA}" type="slidenum">
              <a:rPr lang="zh-CN" altLang="en-US" smtClean="0"/>
              <a:t>1</a:t>
            </a:fld>
            <a:endParaRPr lang="zh-CN" altLang="en-US"/>
          </a:p>
        </p:txBody>
      </p:sp>
    </p:spTree>
    <p:extLst>
      <p:ext uri="{BB962C8B-B14F-4D97-AF65-F5344CB8AC3E}">
        <p14:creationId xmlns:p14="http://schemas.microsoft.com/office/powerpoint/2010/main" val="9915531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坚定理想信念，坚守精神追求，是中国共产党人安身立命之本。正是因为拥有了这样一份理想信念，我们才能够在革命年代前赴后继、百折无悔；才能够在建设年代，艰苦奋斗、激情燃烧；才能够在改革开放年代，敢为人先、勇立潮头。正因为有了理想信念，我们才能够“从胜利走向胜利”，才能够得到亿万人民的支持。</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第一，为什么要有理想信念？第二，应该树立什么样的理想信念？第三，怎样坚持理想信念？</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刚刚我们听到总书记的这段话是</a:t>
            </a:r>
            <a:r>
              <a:rPr lang="en-US" altLang="zh-CN" sz="1200" b="0" i="0" kern="1200" dirty="0">
                <a:solidFill>
                  <a:schemeClr val="tx1"/>
                </a:solidFill>
                <a:effectLst/>
                <a:latin typeface="+mn-lt"/>
                <a:ea typeface="+mn-ea"/>
                <a:cs typeface="+mn-cs"/>
              </a:rPr>
              <a:t>2013</a:t>
            </a:r>
            <a:r>
              <a:rPr lang="zh-CN" altLang="en-US" sz="1200" b="0" i="0" kern="1200" dirty="0">
                <a:solidFill>
                  <a:schemeClr val="tx1"/>
                </a:solidFill>
                <a:effectLst/>
                <a:latin typeface="+mn-lt"/>
                <a:ea typeface="+mn-ea"/>
                <a:cs typeface="+mn-cs"/>
              </a:rPr>
              <a:t>年的</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28</a:t>
            </a:r>
            <a:r>
              <a:rPr lang="zh-CN" altLang="en-US" sz="1200" b="0" i="0" kern="1200" dirty="0">
                <a:solidFill>
                  <a:schemeClr val="tx1"/>
                </a:solidFill>
                <a:effectLst/>
                <a:latin typeface="+mn-lt"/>
                <a:ea typeface="+mn-ea"/>
                <a:cs typeface="+mn-cs"/>
              </a:rPr>
              <a:t>号，他在全国组织工作会议上讲的。参加这次会议的都是组织系统的干部，组织系统是干什么的呢？是选人用人的。在讲话当中，总书记特别强调了理想、信念的重要性</a:t>
            </a:r>
            <a:endParaRPr lang="en-US" altLang="zh-CN" sz="1200" b="0" i="0" kern="1200" dirty="0">
              <a:solidFill>
                <a:schemeClr val="tx1"/>
              </a:solidFill>
              <a:effectLst/>
              <a:latin typeface="+mn-lt"/>
              <a:ea typeface="+mn-ea"/>
              <a:cs typeface="+mn-cs"/>
            </a:endParaRPr>
          </a:p>
          <a:p>
            <a:endParaRPr lang="en-US" altLang="zh-CN" dirty="0"/>
          </a:p>
          <a:p>
            <a:r>
              <a:rPr lang="zh-CN" altLang="en-US" sz="1200" b="0" i="0" kern="1200" dirty="0">
                <a:solidFill>
                  <a:schemeClr val="tx1"/>
                </a:solidFill>
                <a:effectLst/>
                <a:latin typeface="+mn-lt"/>
                <a:ea typeface="+mn-ea"/>
                <a:cs typeface="+mn-cs"/>
              </a:rPr>
              <a:t>举一个例子，</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后汉书</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耿弇传</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，讲了一个叫作耿弇的大将军的故事。这个大将军怎么回事呢？当年西汉末年天下大乱的时候，耿弇还是一个毛头小伙子，只有</a:t>
            </a:r>
            <a:r>
              <a:rPr lang="en-US" altLang="zh-CN" sz="1200" b="0" i="0" kern="1200" dirty="0">
                <a:solidFill>
                  <a:schemeClr val="tx1"/>
                </a:solidFill>
                <a:effectLst/>
                <a:latin typeface="+mn-lt"/>
                <a:ea typeface="+mn-ea"/>
                <a:cs typeface="+mn-cs"/>
              </a:rPr>
              <a:t>21</a:t>
            </a:r>
            <a:r>
              <a:rPr lang="zh-CN" altLang="en-US" sz="1200" b="0" i="0" kern="1200" dirty="0">
                <a:solidFill>
                  <a:schemeClr val="tx1"/>
                </a:solidFill>
                <a:effectLst/>
                <a:latin typeface="+mn-lt"/>
                <a:ea typeface="+mn-ea"/>
                <a:cs typeface="+mn-cs"/>
              </a:rPr>
              <a:t>岁。然后他就去投奔南阳的刘秀，跟刘秀起兵。当时他就劝刘秀，说我们去收复河北，然后再从河北平定山东，然后我们就可以安定天下了。那时候刘秀也不过是一小股力量，耿弇更是一个名不见经传的小伙子，所以谁都觉得他这个说法太夸张了，不可能实现。可是，耿弇因为有了这样的志向，他就产生了那种拼命三郎的勇气。</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举例子，有一次打山东的时候，他的腿被敌人的箭射中了。怎么办呢？他抽出佩剑来，直接把箭头砍断，接着战斗。就因为有这样舍生忘死的勇气，所以耿弇真的成了常胜将军。他原来预设的目标，收兵河北也罢，平定山东也罢，乃至于帮刘秀安定天下也罢，就都实现了。所以刘秀看着耿弇，很感慨地说了一句话，叫作“有志者事竟成也”，现在大家熟悉的“有志者事竟成”就出自这儿。</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其实不光是耿弇，我们熟悉的勾践卧薪尝胆也罢，还是司马迁发愤著书也罢，还是说祖逖击楫中流也罢，这些人之所以成就别人成就不了的事业，不都是因为有志向在背后为他们加油鼓劲吗？</a:t>
            </a:r>
          </a:p>
          <a:p>
            <a:endParaRPr lang="en-US" altLang="zh-CN" dirty="0"/>
          </a:p>
          <a:p>
            <a:r>
              <a:rPr lang="zh-CN" altLang="en-US" sz="1200" b="0" i="0" kern="1200" dirty="0">
                <a:solidFill>
                  <a:schemeClr val="tx1"/>
                </a:solidFill>
                <a:effectLst/>
                <a:latin typeface="+mn-lt"/>
                <a:ea typeface="+mn-ea"/>
                <a:cs typeface="+mn-cs"/>
              </a:rPr>
              <a:t>志存高远的人，再遥远的地方也能达到，再坚固的东西也能突破。在革命、建设、改革各个历史时期，有无数共产党员为党和人民事业英勇牺牲了，支撑他们的就是“革命理想高于天”的精神力量。</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习近平总书记引用</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格言联璧</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这句话，其实也是在讲树立远大志向的问题。无论在革命战争年代，还是在改革建设年代，人都要有理想，有信念，用理想和信念激发出人的斗志，我们的人生才能无远弗届，无坚不入。</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58A417F0-045B-4611-AFD4-70A27DCC67EA}" type="slidenum">
              <a:rPr lang="zh-CN" altLang="en-US" smtClean="0"/>
              <a:t>12</a:t>
            </a:fld>
            <a:endParaRPr lang="zh-CN" altLang="en-US"/>
          </a:p>
        </p:txBody>
      </p:sp>
    </p:spTree>
    <p:extLst>
      <p:ext uri="{BB962C8B-B14F-4D97-AF65-F5344CB8AC3E}">
        <p14:creationId xmlns:p14="http://schemas.microsoft.com/office/powerpoint/2010/main" val="1018352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坚定理想信念，坚守精神追求，是中国共产党人安身立命之本。正是因为拥有了这样一份理想信念，我们才能够在革命年代前赴后继、百折无悔；才能够在建设年代，艰苦奋斗、激情燃烧；才能够在改革开放年代，敢为人先、勇立潮头。正因为有了理想信念，我们才能够“从胜利走向胜利”，才能够得到亿万人民的支持。</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第一，为什么要有理想信念？第二，应该树立什么样的理想信念？第三，怎样坚持理想信念？</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刚刚我们听到总书记的这段话是</a:t>
            </a:r>
            <a:r>
              <a:rPr lang="en-US" altLang="zh-CN" sz="1200" b="0" i="0" kern="1200" dirty="0">
                <a:solidFill>
                  <a:schemeClr val="tx1"/>
                </a:solidFill>
                <a:effectLst/>
                <a:latin typeface="+mn-lt"/>
                <a:ea typeface="+mn-ea"/>
                <a:cs typeface="+mn-cs"/>
              </a:rPr>
              <a:t>2013</a:t>
            </a:r>
            <a:r>
              <a:rPr lang="zh-CN" altLang="en-US" sz="1200" b="0" i="0" kern="1200" dirty="0">
                <a:solidFill>
                  <a:schemeClr val="tx1"/>
                </a:solidFill>
                <a:effectLst/>
                <a:latin typeface="+mn-lt"/>
                <a:ea typeface="+mn-ea"/>
                <a:cs typeface="+mn-cs"/>
              </a:rPr>
              <a:t>年的</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28</a:t>
            </a:r>
            <a:r>
              <a:rPr lang="zh-CN" altLang="en-US" sz="1200" b="0" i="0" kern="1200" dirty="0">
                <a:solidFill>
                  <a:schemeClr val="tx1"/>
                </a:solidFill>
                <a:effectLst/>
                <a:latin typeface="+mn-lt"/>
                <a:ea typeface="+mn-ea"/>
                <a:cs typeface="+mn-cs"/>
              </a:rPr>
              <a:t>号，他在全国组织工作会议上讲的。参加这次会议的都是组织系统的干部，组织系统是干什么的呢？是选人用人的。在讲话当中，总书记特别强调了理想、信念的重要性</a:t>
            </a:r>
            <a:endParaRPr lang="en-US" altLang="zh-CN" sz="1200" b="0" i="0" kern="1200" dirty="0">
              <a:solidFill>
                <a:schemeClr val="tx1"/>
              </a:solidFill>
              <a:effectLst/>
              <a:latin typeface="+mn-lt"/>
              <a:ea typeface="+mn-ea"/>
              <a:cs typeface="+mn-cs"/>
            </a:endParaRPr>
          </a:p>
          <a:p>
            <a:endParaRPr lang="en-US" altLang="zh-CN" dirty="0"/>
          </a:p>
          <a:p>
            <a:r>
              <a:rPr lang="zh-CN" altLang="en-US" sz="1200" b="0" i="0" kern="1200" dirty="0">
                <a:solidFill>
                  <a:schemeClr val="tx1"/>
                </a:solidFill>
                <a:effectLst/>
                <a:latin typeface="+mn-lt"/>
                <a:ea typeface="+mn-ea"/>
                <a:cs typeface="+mn-cs"/>
              </a:rPr>
              <a:t>举一个例子，</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后汉书</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耿弇传</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，讲了一个叫作耿弇的大将军的故事。这个大将军怎么回事呢？当年西汉末年天下大乱的时候，耿弇还是一个毛头小伙子，只有</a:t>
            </a:r>
            <a:r>
              <a:rPr lang="en-US" altLang="zh-CN" sz="1200" b="0" i="0" kern="1200" dirty="0">
                <a:solidFill>
                  <a:schemeClr val="tx1"/>
                </a:solidFill>
                <a:effectLst/>
                <a:latin typeface="+mn-lt"/>
                <a:ea typeface="+mn-ea"/>
                <a:cs typeface="+mn-cs"/>
              </a:rPr>
              <a:t>21</a:t>
            </a:r>
            <a:r>
              <a:rPr lang="zh-CN" altLang="en-US" sz="1200" b="0" i="0" kern="1200" dirty="0">
                <a:solidFill>
                  <a:schemeClr val="tx1"/>
                </a:solidFill>
                <a:effectLst/>
                <a:latin typeface="+mn-lt"/>
                <a:ea typeface="+mn-ea"/>
                <a:cs typeface="+mn-cs"/>
              </a:rPr>
              <a:t>岁。然后他就去投奔南阳的刘秀，跟刘秀起兵。当时他就劝刘秀，说我们去收复河北，然后再从河北平定山东，然后我们就可以安定天下了。那时候刘秀也不过是一小股力量，耿弇更是一个名不见经传的小伙子，所以谁都觉得他这个说法太夸张了，不可能实现。可是，耿弇因为有了这样的志向，他就产生了那种拼命三郎的勇气。</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举例子，有一次打山东的时候，他的腿被敌人的箭射中了。怎么办呢？他抽出佩剑来，直接把箭头砍断，接着战斗。就因为有这样舍生忘死的勇气，所以耿弇真的成了常胜将军。他原来预设的目标，收兵河北也罢，平定山东也罢，乃至于帮刘秀安定天下也罢，就都实现了。所以刘秀看着耿弇，很感慨地说了一句话，叫作“有志者事竟成也”，现在大家熟悉的“有志者事竟成”就出自这儿。</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其实不光是耿弇，我们熟悉的勾践卧薪尝胆也罢，还是司马迁发愤著书也罢，还是说祖逖击楫中流也罢，这些人之所以成就别人成就不了的事业，不都是因为有志向在背后为他们加油鼓劲吗？</a:t>
            </a:r>
          </a:p>
          <a:p>
            <a:endParaRPr lang="en-US" altLang="zh-CN" dirty="0"/>
          </a:p>
          <a:p>
            <a:r>
              <a:rPr lang="zh-CN" altLang="en-US" sz="1200" b="0" i="0" kern="1200" dirty="0">
                <a:solidFill>
                  <a:schemeClr val="tx1"/>
                </a:solidFill>
                <a:effectLst/>
                <a:latin typeface="+mn-lt"/>
                <a:ea typeface="+mn-ea"/>
                <a:cs typeface="+mn-cs"/>
              </a:rPr>
              <a:t>志存高远的人，再遥远的地方也能达到，再坚固的东西也能突破。在革命、建设、改革各个历史时期，有无数共产党员为党和人民事业英勇牺牲了，支撑他们的就是“革命理想高于天”的精神力量。</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习近平总书记引用</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格言联璧</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这句话，其实也是在讲树立远大志向的问题。无论在革命战争年代，还是在改革建设年代，人都要有理想，有信念，用理想和信念激发出人的斗志，我们的人生才能无远弗届，无坚不入。</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58A417F0-045B-4611-AFD4-70A27DCC67EA}" type="slidenum">
              <a:rPr lang="zh-CN" altLang="en-US" smtClean="0"/>
              <a:t>13</a:t>
            </a:fld>
            <a:endParaRPr lang="zh-CN" altLang="en-US"/>
          </a:p>
        </p:txBody>
      </p:sp>
    </p:spTree>
    <p:extLst>
      <p:ext uri="{BB962C8B-B14F-4D97-AF65-F5344CB8AC3E}">
        <p14:creationId xmlns:p14="http://schemas.microsoft.com/office/powerpoint/2010/main" val="3816825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A417F0-045B-4611-AFD4-70A27DCC67EA}" type="slidenum">
              <a:rPr lang="zh-CN" altLang="en-US" smtClean="0"/>
              <a:t>16</a:t>
            </a:fld>
            <a:endParaRPr lang="zh-CN" altLang="en-US"/>
          </a:p>
        </p:txBody>
      </p:sp>
    </p:spTree>
    <p:extLst>
      <p:ext uri="{BB962C8B-B14F-4D97-AF65-F5344CB8AC3E}">
        <p14:creationId xmlns:p14="http://schemas.microsoft.com/office/powerpoint/2010/main" val="1616628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A417F0-045B-4611-AFD4-70A27DCC67EA}" type="slidenum">
              <a:rPr lang="zh-CN" altLang="en-US" smtClean="0"/>
              <a:t>4</a:t>
            </a:fld>
            <a:endParaRPr lang="zh-CN" altLang="en-US"/>
          </a:p>
        </p:txBody>
      </p:sp>
    </p:spTree>
    <p:extLst>
      <p:ext uri="{BB962C8B-B14F-4D97-AF65-F5344CB8AC3E}">
        <p14:creationId xmlns:p14="http://schemas.microsoft.com/office/powerpoint/2010/main" val="1221236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出处：</a:t>
            </a:r>
            <a:r>
              <a:rPr lang="zh-CN" altLang="en-US" sz="1200" b="0" i="0" kern="1200" dirty="0">
                <a:solidFill>
                  <a:schemeClr val="tx1"/>
                </a:solidFill>
                <a:effectLst/>
                <a:latin typeface="+mn-lt"/>
                <a:ea typeface="+mn-ea"/>
                <a:cs typeface="+mn-cs"/>
              </a:rPr>
              <a:t>刚刚我们听到的习近平总书记的这段话是在</a:t>
            </a:r>
            <a:r>
              <a:rPr lang="en-US" altLang="zh-CN" sz="1200" b="0" i="0" kern="1200" dirty="0">
                <a:solidFill>
                  <a:schemeClr val="tx1"/>
                </a:solidFill>
                <a:effectLst/>
                <a:latin typeface="+mn-lt"/>
                <a:ea typeface="+mn-ea"/>
                <a:cs typeface="+mn-cs"/>
              </a:rPr>
              <a:t>2013</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号，他和各界优秀青年代表座谈的时候讲的。</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典故：学如弓弩，才如箭镞。识以领之，方能中鹄”。什么意思呢？说学问就像弓一样，是发力的，才华像什么呢？才华像箭头一样，是刺穿的。有了这个弓，再有了箭，是不是就能射中靶子啊？还不行，还必须有方向。方向是什么呢？方向就是见识，有了见识做引领，再有弓发力，然后再有箭去穿刺，这样才能够一举中的，射中目标。所以用一句话表达的话，那就是见识做引领，学识做底蕴，才气做锋芒。</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58A417F0-045B-4611-AFD4-70A27DCC67EA}" type="slidenum">
              <a:rPr lang="zh-CN" altLang="en-US" smtClean="0"/>
              <a:t>5</a:t>
            </a:fld>
            <a:endParaRPr lang="zh-CN" altLang="en-US"/>
          </a:p>
        </p:txBody>
      </p:sp>
    </p:spTree>
    <p:extLst>
      <p:ext uri="{BB962C8B-B14F-4D97-AF65-F5344CB8AC3E}">
        <p14:creationId xmlns:p14="http://schemas.microsoft.com/office/powerpoint/2010/main" val="3091585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关于为什么要学习，习近平总书记语重心长地提到过四句话，为我们解读为什么要学习、掌握学习的意义提供了四个维度。他说，学习是文明传承之途、人生成长之梯、政党巩固之基、国家兴盛之要。这四个维度层次丰富，角度也很全面，其中“文明传承之途、政党巩固之基、国家兴盛之要”是从宏观的层面，也就是从人类文明、国家、政党这些角度进行解读。</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习近平总书记曾经提到过现代人才学中的一个理论，叫“蓄电池理论”，意思就是说，现代的人才当中，一辈子只充一次电的时代已经过去了，我们必须要做一块高效能的蓄电池，不间断地、持续地充电，才能够不间断地、持续地释放能量。</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梁家河的故事有很多很多，今天我们就讲一件事。</a:t>
            </a:r>
            <a:r>
              <a:rPr lang="en-US" altLang="zh-CN" sz="1200" b="0" i="0" kern="1200" dirty="0">
                <a:solidFill>
                  <a:schemeClr val="tx1"/>
                </a:solidFill>
                <a:effectLst/>
                <a:latin typeface="+mn-lt"/>
                <a:ea typeface="+mn-ea"/>
                <a:cs typeface="+mn-cs"/>
              </a:rPr>
              <a:t>1969</a:t>
            </a:r>
            <a:r>
              <a:rPr lang="zh-CN" altLang="en-US" sz="1200" b="0" i="0" kern="1200" dirty="0">
                <a:solidFill>
                  <a:schemeClr val="tx1"/>
                </a:solidFill>
                <a:effectLst/>
                <a:latin typeface="+mn-lt"/>
                <a:ea typeface="+mn-ea"/>
                <a:cs typeface="+mn-cs"/>
              </a:rPr>
              <a:t>年初，梁家河迎来了</a:t>
            </a:r>
            <a:r>
              <a:rPr lang="en-US" altLang="zh-CN" sz="1200" b="0" i="0" kern="1200" dirty="0">
                <a:solidFill>
                  <a:schemeClr val="tx1"/>
                </a:solidFill>
                <a:effectLst/>
                <a:latin typeface="+mn-lt"/>
                <a:ea typeface="+mn-ea"/>
                <a:cs typeface="+mn-cs"/>
              </a:rPr>
              <a:t>15</a:t>
            </a:r>
            <a:r>
              <a:rPr lang="zh-CN" altLang="en-US" sz="1200" b="0" i="0" kern="1200" dirty="0">
                <a:solidFill>
                  <a:schemeClr val="tx1"/>
                </a:solidFill>
                <a:effectLst/>
                <a:latin typeface="+mn-lt"/>
                <a:ea typeface="+mn-ea"/>
                <a:cs typeface="+mn-cs"/>
              </a:rPr>
              <a:t>名来自北京的知青，梁家河的村民热情地去帮着这些知青拿行李、抬东西。村里有个后生平时就比较精明，在帮着知青抬东西的时候，专门挑了一件看起来比较小的棕色的箱子，结果，在路上还是慢慢地落到了后面。在中间歇息的时候，他特意地抬了一下别人扛的大箱子，结果发现，远远没有自己的那个沉，这时候才后悔上了当。当时还跟别人嘀咕，说这北京知青的箱子里装的是不是金银财宝啊？现在我们知道了，箱子里不是金银财宝，却是无价之宝，那是满满一箱子的书，而这个箱子的主人正是当时不满</a:t>
            </a:r>
            <a:r>
              <a:rPr lang="en-US" altLang="zh-CN" sz="1200" b="0" i="0" kern="1200" dirty="0">
                <a:solidFill>
                  <a:schemeClr val="tx1"/>
                </a:solidFill>
                <a:effectLst/>
                <a:latin typeface="+mn-lt"/>
                <a:ea typeface="+mn-ea"/>
                <a:cs typeface="+mn-cs"/>
              </a:rPr>
              <a:t>16</a:t>
            </a:r>
            <a:r>
              <a:rPr lang="zh-CN" altLang="en-US" sz="1200" b="0" i="0" kern="1200" dirty="0">
                <a:solidFill>
                  <a:schemeClr val="tx1"/>
                </a:solidFill>
                <a:effectLst/>
                <a:latin typeface="+mn-lt"/>
                <a:ea typeface="+mn-ea"/>
                <a:cs typeface="+mn-cs"/>
              </a:rPr>
              <a:t>岁的习近平。</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梁家河的乡亲现在回忆起来当年习近平在村里那七年的时间，都会说到他特别地爱看书，好学。我们知道那时候每天都得干农活，都挺累的，他是在什么时间看书呢？</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他是白天是在山上劳动，回来以后主要利用晚上，晚上吃完饭以后，就在那土窑洞里边用煤油灯，在煤油灯下边看书学习。因为当时那个煤油灯那个亮光不够，就很小，再往大放一点，那个烟很大。所以一晚上看书完了，第二天早上起来，鼻孔里面和眼眉上面全是黑的。</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人非生而知之者”，这世界上根本没有绝对意义上的天才。正因为如此，我们就应该努力学习、终身学习，就像习近平总书记讲的那样，把学习作为责任，把学习作为生活态度，把学习作为精神追求。这样，我们壮丽的人生才能够有深厚的学养来保驾护航。</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58A417F0-045B-4611-AFD4-70A27DCC67EA}" type="slidenum">
              <a:rPr lang="zh-CN" altLang="en-US" smtClean="0"/>
              <a:t>6</a:t>
            </a:fld>
            <a:endParaRPr lang="zh-CN" altLang="en-US"/>
          </a:p>
        </p:txBody>
      </p:sp>
    </p:spTree>
    <p:extLst>
      <p:ext uri="{BB962C8B-B14F-4D97-AF65-F5344CB8AC3E}">
        <p14:creationId xmlns:p14="http://schemas.microsoft.com/office/powerpoint/2010/main" val="3858315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A417F0-045B-4611-AFD4-70A27DCC67EA}" type="slidenum">
              <a:rPr lang="zh-CN" altLang="en-US" smtClean="0"/>
              <a:t>7</a:t>
            </a:fld>
            <a:endParaRPr lang="zh-CN" altLang="en-US"/>
          </a:p>
        </p:txBody>
      </p:sp>
    </p:spTree>
    <p:extLst>
      <p:ext uri="{BB962C8B-B14F-4D97-AF65-F5344CB8AC3E}">
        <p14:creationId xmlns:p14="http://schemas.microsoft.com/office/powerpoint/2010/main" val="3084074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集中阐释了习近平总书记的实践观，选取了习近平总书记常用的“功崇惟志，业广惟勤”、“积土而为山，积水而为海”、“空谈误国、实干兴邦”等典故，从尚行</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言胜于行、敏行</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明辨善行、力行</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身体力行三个维度，深入浅出地讲明了，习近平总书记关于笃行的论述是对我国传统文化中知行合一的精神和马克思主义实践观的继承和发展。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dirty="0"/>
              <a:t>出处：</a:t>
            </a:r>
            <a:r>
              <a:rPr lang="zh-CN" altLang="en-US" sz="1200" b="0" i="0" kern="1200" dirty="0">
                <a:solidFill>
                  <a:schemeClr val="tx1"/>
                </a:solidFill>
                <a:effectLst/>
                <a:latin typeface="+mn-lt"/>
                <a:ea typeface="+mn-ea"/>
                <a:cs typeface="+mn-cs"/>
              </a:rPr>
              <a:t>习近平主席在博鳌亚洲论坛</a:t>
            </a:r>
            <a:r>
              <a:rPr lang="en-US" altLang="zh-CN" sz="1200" b="0" i="0" kern="1200" dirty="0">
                <a:solidFill>
                  <a:schemeClr val="tx1"/>
                </a:solidFill>
                <a:effectLst/>
                <a:latin typeface="+mn-lt"/>
                <a:ea typeface="+mn-ea"/>
                <a:cs typeface="+mn-cs"/>
              </a:rPr>
              <a:t>2018</a:t>
            </a:r>
            <a:r>
              <a:rPr lang="zh-CN" altLang="en-US" sz="1200" b="0" i="0" kern="1200" dirty="0">
                <a:solidFill>
                  <a:schemeClr val="tx1"/>
                </a:solidFill>
                <a:effectLst/>
                <a:latin typeface="+mn-lt"/>
                <a:ea typeface="+mn-ea"/>
                <a:cs typeface="+mn-cs"/>
              </a:rPr>
              <a:t>年年会开幕式上发表演讲的时候他讲到。</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典故：积土而为山，积水而为海”这句话出自</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荀子</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儒效</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当中。从字面上看“积土而为山，积水而为海”，山再高，也是一抔土一抔土累积而成的。水再深，也是一滴水一滴水汇集而成的。首先，它表明不论是伟大的人，还是平凡的人，都要通过坚持不懈地努力才能够达成远大的目标。</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第一，干好就要久久为功。习近平总书记引用过山西右玉县治沙的故事来说明这点。</a:t>
            </a:r>
          </a:p>
          <a:p>
            <a:r>
              <a:rPr lang="zh-CN" altLang="en-US" sz="1200" b="0" i="0" kern="1200" dirty="0">
                <a:solidFill>
                  <a:schemeClr val="tx1"/>
                </a:solidFill>
                <a:effectLst/>
                <a:latin typeface="+mn-lt"/>
                <a:ea typeface="+mn-ea"/>
                <a:cs typeface="+mn-cs"/>
              </a:rPr>
              <a:t>　　山西省右玉县地处毛乌素沙漠的天然风口地带，是一片不毛之地。新中国成立以后，从第一任县委书记就开始带领大家植树造林治沙。后来，就是按照这一个目标，按照这个蓝图干下去，最终将不毛之地变成了塞上绿洲。</a:t>
            </a:r>
          </a:p>
          <a:p>
            <a:r>
              <a:rPr lang="zh-CN" altLang="en-US" sz="1200" b="0" i="0" kern="1200" dirty="0">
                <a:solidFill>
                  <a:schemeClr val="tx1"/>
                </a:solidFill>
                <a:effectLst/>
                <a:latin typeface="+mn-lt"/>
                <a:ea typeface="+mn-ea"/>
                <a:cs typeface="+mn-cs"/>
              </a:rPr>
              <a:t>　　习近平总书记用这个故事就在告诉我们的干部，我们的干部要有一种功成不必在我的这种境界。一个好的蓝图只要是科学的、合理的、符合实际的、符合老百姓愿望的，就要像接力赛一样一棒接着一棒地干下去。</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第二点，干好就要依靠群众。有一句谚语我想大家可能都听说过，“一个人可以走得很快，但一群人能够走得更远”。</a:t>
            </a:r>
            <a:r>
              <a:rPr lang="en-US" altLang="zh-CN" sz="1200" b="0" i="0" kern="1200" dirty="0">
                <a:solidFill>
                  <a:schemeClr val="tx1"/>
                </a:solidFill>
                <a:effectLst/>
                <a:latin typeface="+mn-lt"/>
                <a:ea typeface="+mn-ea"/>
                <a:cs typeface="+mn-cs"/>
              </a:rPr>
              <a:t>1984</a:t>
            </a:r>
            <a:r>
              <a:rPr lang="zh-CN" altLang="en-US" sz="1200" b="0" i="0" kern="1200" dirty="0">
                <a:solidFill>
                  <a:schemeClr val="tx1"/>
                </a:solidFill>
                <a:effectLst/>
                <a:latin typeface="+mn-lt"/>
                <a:ea typeface="+mn-ea"/>
                <a:cs typeface="+mn-cs"/>
              </a:rPr>
              <a:t>年，习近平同志担任河北省正定县县委书记，给正定县委、县人大、县政府、县政协四大班子写了一封信。习近平同志提出，要改变衙门作风，要深入基层，深入老百姓，要做调查研究，要拜群众为师，要从群众那里寻找源头活水。要求当地的干部每年要拿出三分之一的时间走基层、搞调研。习近平同志他在担任县委书记期间走遍了所有的村子，正是因为问题找得准，措施定得实，当地的经济、社会得到了较快发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第三点，是干好就要勤奋劳动，正所谓“业精于勤，荒于嬉”。</a:t>
            </a:r>
          </a:p>
          <a:p>
            <a:endParaRPr lang="zh-CN" altLang="en-US" dirty="0"/>
          </a:p>
        </p:txBody>
      </p:sp>
      <p:sp>
        <p:nvSpPr>
          <p:cNvPr id="4" name="灯片编号占位符 3"/>
          <p:cNvSpPr>
            <a:spLocks noGrp="1"/>
          </p:cNvSpPr>
          <p:nvPr>
            <p:ph type="sldNum" sz="quarter" idx="5"/>
          </p:nvPr>
        </p:nvSpPr>
        <p:spPr/>
        <p:txBody>
          <a:bodyPr/>
          <a:lstStyle/>
          <a:p>
            <a:fld id="{58A417F0-045B-4611-AFD4-70A27DCC67EA}" type="slidenum">
              <a:rPr lang="zh-CN" altLang="en-US" smtClean="0"/>
              <a:t>8</a:t>
            </a:fld>
            <a:endParaRPr lang="zh-CN" altLang="en-US"/>
          </a:p>
        </p:txBody>
      </p:sp>
    </p:spTree>
    <p:extLst>
      <p:ext uri="{BB962C8B-B14F-4D97-AF65-F5344CB8AC3E}">
        <p14:creationId xmlns:p14="http://schemas.microsoft.com/office/powerpoint/2010/main" val="1233000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集中阐释了习近平总书记的实践观，选取了习近平总书记常用的“功崇惟志，业广惟勤”、“积土而为山，积水而为海”、“空谈误国、实干兴邦”等典故，从尚行</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言胜于行、敏行</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明辨善行、力行</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身体力行三个维度，深入浅出地讲明了，习近平总书记关于笃行的论述是对我国传统文化中知行合一的精神和马克思主义实践观的继承和发展。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dirty="0"/>
              <a:t>出处：</a:t>
            </a:r>
            <a:r>
              <a:rPr lang="zh-CN" altLang="en-US" sz="1200" b="0" i="0" kern="1200" dirty="0">
                <a:solidFill>
                  <a:schemeClr val="tx1"/>
                </a:solidFill>
                <a:effectLst/>
                <a:latin typeface="+mn-lt"/>
                <a:ea typeface="+mn-ea"/>
                <a:cs typeface="+mn-cs"/>
              </a:rPr>
              <a:t>习近平主席在博鳌亚洲论坛</a:t>
            </a:r>
            <a:r>
              <a:rPr lang="en-US" altLang="zh-CN" sz="1200" b="0" i="0" kern="1200" dirty="0">
                <a:solidFill>
                  <a:schemeClr val="tx1"/>
                </a:solidFill>
                <a:effectLst/>
                <a:latin typeface="+mn-lt"/>
                <a:ea typeface="+mn-ea"/>
                <a:cs typeface="+mn-cs"/>
              </a:rPr>
              <a:t>2018</a:t>
            </a:r>
            <a:r>
              <a:rPr lang="zh-CN" altLang="en-US" sz="1200" b="0" i="0" kern="1200" dirty="0">
                <a:solidFill>
                  <a:schemeClr val="tx1"/>
                </a:solidFill>
                <a:effectLst/>
                <a:latin typeface="+mn-lt"/>
                <a:ea typeface="+mn-ea"/>
                <a:cs typeface="+mn-cs"/>
              </a:rPr>
              <a:t>年年会开幕式上发表演讲的时候他讲到。</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典故：积土而为山，积水而为海”这句话出自</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荀子</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儒效</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当中。从字面上看“积土而为山，积水而为海”，山再高，也是一抔土一抔土累积而成的。水再深，也是一滴水一滴水汇集而成的。首先，它表明不论是伟大的人，还是平凡的人，都要通过坚持不懈地努力才能够达成远大的目标。</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第一，干好就要久久为功。习近平总书记引用过山西右玉县治沙的故事来说明这点。</a:t>
            </a:r>
          </a:p>
          <a:p>
            <a:r>
              <a:rPr lang="zh-CN" altLang="en-US" sz="1200" b="0" i="0" kern="1200" dirty="0">
                <a:solidFill>
                  <a:schemeClr val="tx1"/>
                </a:solidFill>
                <a:effectLst/>
                <a:latin typeface="+mn-lt"/>
                <a:ea typeface="+mn-ea"/>
                <a:cs typeface="+mn-cs"/>
              </a:rPr>
              <a:t>　　山西省右玉县地处毛乌素沙漠的天然风口地带，是一片不毛之地。新中国成立以后，从第一任县委书记就开始带领大家植树造林治沙。后来，就是按照这一个目标，按照这个蓝图干下去，最终将不毛之地变成了塞上绿洲。</a:t>
            </a:r>
          </a:p>
          <a:p>
            <a:r>
              <a:rPr lang="zh-CN" altLang="en-US" sz="1200" b="0" i="0" kern="1200" dirty="0">
                <a:solidFill>
                  <a:schemeClr val="tx1"/>
                </a:solidFill>
                <a:effectLst/>
                <a:latin typeface="+mn-lt"/>
                <a:ea typeface="+mn-ea"/>
                <a:cs typeface="+mn-cs"/>
              </a:rPr>
              <a:t>　　习近平总书记用这个故事就在告诉我们的干部，我们的干部要有一种功成不必在我的这种境界。一个好的蓝图只要是科学的、合理的、符合实际的、符合老百姓愿望的，就要像接力赛一样一棒接着一棒地干下去。</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第二点，干好就要依靠群众。有一句谚语我想大家可能都听说过，“一个人可以走得很快，但一群人能够走得更远”。</a:t>
            </a:r>
            <a:r>
              <a:rPr lang="en-US" altLang="zh-CN" sz="1200" b="0" i="0" kern="1200" dirty="0">
                <a:solidFill>
                  <a:schemeClr val="tx1"/>
                </a:solidFill>
                <a:effectLst/>
                <a:latin typeface="+mn-lt"/>
                <a:ea typeface="+mn-ea"/>
                <a:cs typeface="+mn-cs"/>
              </a:rPr>
              <a:t>1984</a:t>
            </a:r>
            <a:r>
              <a:rPr lang="zh-CN" altLang="en-US" sz="1200" b="0" i="0" kern="1200" dirty="0">
                <a:solidFill>
                  <a:schemeClr val="tx1"/>
                </a:solidFill>
                <a:effectLst/>
                <a:latin typeface="+mn-lt"/>
                <a:ea typeface="+mn-ea"/>
                <a:cs typeface="+mn-cs"/>
              </a:rPr>
              <a:t>年，习近平同志担任河北省正定县县委书记，给正定县委、县人大、县政府、县政协四大班子写了一封信。习近平同志提出，要改变衙门作风，要深入基层，深入老百姓，要做调查研究，要拜群众为师，要从群众那里寻找源头活水。要求当地的干部每年要拿出三分之一的时间走基层、搞调研。习近平同志他在担任县委书记期间走遍了所有的村子，正是因为问题找得准，措施定得实，当地的经济、社会得到了较快发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第三点，是干好就要勤奋劳动，正所谓“业精于勤，荒于嬉”。</a:t>
            </a:r>
          </a:p>
          <a:p>
            <a:endParaRPr lang="zh-CN" altLang="en-US" dirty="0"/>
          </a:p>
        </p:txBody>
      </p:sp>
      <p:sp>
        <p:nvSpPr>
          <p:cNvPr id="4" name="灯片编号占位符 3"/>
          <p:cNvSpPr>
            <a:spLocks noGrp="1"/>
          </p:cNvSpPr>
          <p:nvPr>
            <p:ph type="sldNum" sz="quarter" idx="5"/>
          </p:nvPr>
        </p:nvSpPr>
        <p:spPr/>
        <p:txBody>
          <a:bodyPr/>
          <a:lstStyle/>
          <a:p>
            <a:fld id="{58A417F0-045B-4611-AFD4-70A27DCC67EA}" type="slidenum">
              <a:rPr lang="zh-CN" altLang="en-US" smtClean="0"/>
              <a:t>9</a:t>
            </a:fld>
            <a:endParaRPr lang="zh-CN" altLang="en-US"/>
          </a:p>
        </p:txBody>
      </p:sp>
    </p:spTree>
    <p:extLst>
      <p:ext uri="{BB962C8B-B14F-4D97-AF65-F5344CB8AC3E}">
        <p14:creationId xmlns:p14="http://schemas.microsoft.com/office/powerpoint/2010/main" val="1385838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集中阐释了习近平总书记的实践观，选取了习近平总书记常用的“功崇惟志，业广惟勤”、“积土而为山，积水而为海”、“空谈误国、实干兴邦”等典故，从尚行</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言胜于行、敏行</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明辨善行、力行</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身体力行三个维度，深入浅出地讲明了，习近平总书记关于笃行的论述是对我国传统文化中知行合一的精神和马克思主义实践观的继承和发展。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dirty="0"/>
              <a:t>出处：</a:t>
            </a:r>
            <a:r>
              <a:rPr lang="zh-CN" altLang="en-US" sz="1200" b="0" i="0" kern="1200" dirty="0">
                <a:solidFill>
                  <a:schemeClr val="tx1"/>
                </a:solidFill>
                <a:effectLst/>
                <a:latin typeface="+mn-lt"/>
                <a:ea typeface="+mn-ea"/>
                <a:cs typeface="+mn-cs"/>
              </a:rPr>
              <a:t>习近平主席在博鳌亚洲论坛</a:t>
            </a:r>
            <a:r>
              <a:rPr lang="en-US" altLang="zh-CN" sz="1200" b="0" i="0" kern="1200" dirty="0">
                <a:solidFill>
                  <a:schemeClr val="tx1"/>
                </a:solidFill>
                <a:effectLst/>
                <a:latin typeface="+mn-lt"/>
                <a:ea typeface="+mn-ea"/>
                <a:cs typeface="+mn-cs"/>
              </a:rPr>
              <a:t>2018</a:t>
            </a:r>
            <a:r>
              <a:rPr lang="zh-CN" altLang="en-US" sz="1200" b="0" i="0" kern="1200" dirty="0">
                <a:solidFill>
                  <a:schemeClr val="tx1"/>
                </a:solidFill>
                <a:effectLst/>
                <a:latin typeface="+mn-lt"/>
                <a:ea typeface="+mn-ea"/>
                <a:cs typeface="+mn-cs"/>
              </a:rPr>
              <a:t>年年会开幕式上发表演讲的时候他讲到。</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典故：积土而为山，积水而为海”这句话出自</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荀子</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儒效</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当中。从字面上看“积土而为山，积水而为海”，山再高，也是一抔土一抔土累积而成的。水再深，也是一滴水一滴水汇集而成的。首先，它表明不论是伟大的人，还是平凡的人，都要通过坚持不懈地努力才能够达成远大的目标。</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第一，干好就要久久为功。习近平总书记引用过山西右玉县治沙的故事来说明这点。</a:t>
            </a:r>
          </a:p>
          <a:p>
            <a:r>
              <a:rPr lang="zh-CN" altLang="en-US" sz="1200" b="0" i="0" kern="1200" dirty="0">
                <a:solidFill>
                  <a:schemeClr val="tx1"/>
                </a:solidFill>
                <a:effectLst/>
                <a:latin typeface="+mn-lt"/>
                <a:ea typeface="+mn-ea"/>
                <a:cs typeface="+mn-cs"/>
              </a:rPr>
              <a:t>　　山西省右玉县地处毛乌素沙漠的天然风口地带，是一片不毛之地。新中国成立以后，从第一任县委书记就开始带领大家植树造林治沙。后来，就是按照这一个目标，按照这个蓝图干下去，最终将不毛之地变成了塞上绿洲。</a:t>
            </a:r>
          </a:p>
          <a:p>
            <a:r>
              <a:rPr lang="zh-CN" altLang="en-US" sz="1200" b="0" i="0" kern="1200" dirty="0">
                <a:solidFill>
                  <a:schemeClr val="tx1"/>
                </a:solidFill>
                <a:effectLst/>
                <a:latin typeface="+mn-lt"/>
                <a:ea typeface="+mn-ea"/>
                <a:cs typeface="+mn-cs"/>
              </a:rPr>
              <a:t>　　习近平总书记用这个故事就在告诉我们的干部，我们的干部要有一种功成不必在我的这种境界。一个好的蓝图只要是科学的、合理的、符合实际的、符合老百姓愿望的，就要像接力赛一样一棒接着一棒地干下去。</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第二点，干好就要依靠群众。有一句谚语我想大家可能都听说过，“一个人可以走得很快，但一群人能够走得更远”。</a:t>
            </a:r>
            <a:r>
              <a:rPr lang="en-US" altLang="zh-CN" sz="1200" b="0" i="0" kern="1200" dirty="0">
                <a:solidFill>
                  <a:schemeClr val="tx1"/>
                </a:solidFill>
                <a:effectLst/>
                <a:latin typeface="+mn-lt"/>
                <a:ea typeface="+mn-ea"/>
                <a:cs typeface="+mn-cs"/>
              </a:rPr>
              <a:t>1984</a:t>
            </a:r>
            <a:r>
              <a:rPr lang="zh-CN" altLang="en-US" sz="1200" b="0" i="0" kern="1200" dirty="0">
                <a:solidFill>
                  <a:schemeClr val="tx1"/>
                </a:solidFill>
                <a:effectLst/>
                <a:latin typeface="+mn-lt"/>
                <a:ea typeface="+mn-ea"/>
                <a:cs typeface="+mn-cs"/>
              </a:rPr>
              <a:t>年，习近平同志担任河北省正定县县委书记，给正定县委、县人大、县政府、县政协四大班子写了一封信。习近平同志提出，要改变衙门作风，要深入基层，深入老百姓，要做调查研究，要拜群众为师，要从群众那里寻找源头活水。要求当地的干部每年要拿出三分之一的时间走基层、搞调研。习近平同志他在担任县委书记期间走遍了所有的村子，正是因为问题找得准，措施定得实，当地的经济、社会得到了较快发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第三点，是干好就要勤奋劳动，正所谓“业精于勤，荒于嬉”。</a:t>
            </a:r>
          </a:p>
          <a:p>
            <a:endParaRPr lang="zh-CN" altLang="en-US" dirty="0"/>
          </a:p>
        </p:txBody>
      </p:sp>
      <p:sp>
        <p:nvSpPr>
          <p:cNvPr id="4" name="灯片编号占位符 3"/>
          <p:cNvSpPr>
            <a:spLocks noGrp="1"/>
          </p:cNvSpPr>
          <p:nvPr>
            <p:ph type="sldNum" sz="quarter" idx="5"/>
          </p:nvPr>
        </p:nvSpPr>
        <p:spPr/>
        <p:txBody>
          <a:bodyPr/>
          <a:lstStyle/>
          <a:p>
            <a:fld id="{58A417F0-045B-4611-AFD4-70A27DCC67EA}" type="slidenum">
              <a:rPr lang="zh-CN" altLang="en-US" smtClean="0"/>
              <a:t>10</a:t>
            </a:fld>
            <a:endParaRPr lang="zh-CN" altLang="en-US"/>
          </a:p>
        </p:txBody>
      </p:sp>
    </p:spTree>
    <p:extLst>
      <p:ext uri="{BB962C8B-B14F-4D97-AF65-F5344CB8AC3E}">
        <p14:creationId xmlns:p14="http://schemas.microsoft.com/office/powerpoint/2010/main" val="2213329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A417F0-045B-4611-AFD4-70A27DCC67EA}" type="slidenum">
              <a:rPr lang="zh-CN" altLang="en-US" smtClean="0"/>
              <a:t>11</a:t>
            </a:fld>
            <a:endParaRPr lang="zh-CN" altLang="en-US"/>
          </a:p>
        </p:txBody>
      </p:sp>
    </p:spTree>
    <p:extLst>
      <p:ext uri="{BB962C8B-B14F-4D97-AF65-F5344CB8AC3E}">
        <p14:creationId xmlns:p14="http://schemas.microsoft.com/office/powerpoint/2010/main" val="35861645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5D409D5-5E89-46D3-9DF9-1CDCEF4AFEFC}" type="datetimeFigureOut">
              <a:rPr lang="zh-CN" altLang="en-US" smtClean="0"/>
              <a:t>2018/11/12</a:t>
            </a:fld>
            <a:endParaRPr lang="zh-CN" alt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zh-CN" alt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F5AE6A1-FEE9-4F79-9217-22AB67048FEC}" type="slidenum">
              <a:rPr lang="zh-CN" altLang="en-US" smtClean="0"/>
              <a:t>‹#›</a:t>
            </a:fld>
            <a:endParaRPr lang="zh-CN" altLang="en-US"/>
          </a:p>
        </p:txBody>
      </p:sp>
    </p:spTree>
    <p:extLst>
      <p:ext uri="{BB962C8B-B14F-4D97-AF65-F5344CB8AC3E}">
        <p14:creationId xmlns:p14="http://schemas.microsoft.com/office/powerpoint/2010/main" val="1749447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5D409D5-5E89-46D3-9DF9-1CDCEF4AFEFC}" type="datetimeFigureOut">
              <a:rPr lang="zh-CN" altLang="en-US" smtClean="0"/>
              <a:t>2018/11/12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F5AE6A1-FEE9-4F79-9217-22AB67048FEC}" type="slidenum">
              <a:rPr lang="zh-CN" altLang="en-US" smtClean="0"/>
              <a:t>‹#›</a:t>
            </a:fld>
            <a:endParaRPr lang="zh-CN" altLang="en-US"/>
          </a:p>
        </p:txBody>
      </p:sp>
    </p:spTree>
    <p:extLst>
      <p:ext uri="{BB962C8B-B14F-4D97-AF65-F5344CB8AC3E}">
        <p14:creationId xmlns:p14="http://schemas.microsoft.com/office/powerpoint/2010/main" val="1623854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45D409D5-5E89-46D3-9DF9-1CDCEF4AFEFC}" type="datetimeFigureOut">
              <a:rPr lang="zh-CN" altLang="en-US" smtClean="0"/>
              <a:t>2018/11/12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5AE6A1-FEE9-4F79-9217-22AB67048FEC}" type="slidenum">
              <a:rPr lang="zh-CN" altLang="en-US" smtClean="0"/>
              <a:t>‹#›</a:t>
            </a:fld>
            <a:endParaRPr lang="zh-CN" altLang="en-US"/>
          </a:p>
        </p:txBody>
      </p:sp>
    </p:spTree>
    <p:extLst>
      <p:ext uri="{BB962C8B-B14F-4D97-AF65-F5344CB8AC3E}">
        <p14:creationId xmlns:p14="http://schemas.microsoft.com/office/powerpoint/2010/main" val="434685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zh-CN" altLang="en-US"/>
              <a:t>单击此处编辑母版标题样式</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45D409D5-5E89-46D3-9DF9-1CDCEF4AFEFC}" type="datetimeFigureOut">
              <a:rPr lang="zh-CN" altLang="en-US" smtClean="0"/>
              <a:t>2018/11/12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5AE6A1-FEE9-4F79-9217-22AB67048FEC}" type="slidenum">
              <a:rPr lang="zh-CN" altLang="en-US" smtClean="0"/>
              <a:t>‹#›</a:t>
            </a:fld>
            <a:endParaRPr lang="zh-CN" altLang="en-US"/>
          </a:p>
        </p:txBody>
      </p:sp>
    </p:spTree>
    <p:extLst>
      <p:ext uri="{BB962C8B-B14F-4D97-AF65-F5344CB8AC3E}">
        <p14:creationId xmlns:p14="http://schemas.microsoft.com/office/powerpoint/2010/main" val="1156562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5D409D5-5E89-46D3-9DF9-1CDCEF4AFEFC}" type="datetimeFigureOut">
              <a:rPr lang="zh-CN" altLang="en-US" smtClean="0"/>
              <a:t>2018/11/12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5AE6A1-FEE9-4F79-9217-22AB67048FEC}" type="slidenum">
              <a:rPr lang="zh-CN" altLang="en-US" smtClean="0"/>
              <a:t>‹#›</a:t>
            </a:fld>
            <a:endParaRPr lang="zh-CN" altLang="en-US"/>
          </a:p>
        </p:txBody>
      </p:sp>
    </p:spTree>
    <p:extLst>
      <p:ext uri="{BB962C8B-B14F-4D97-AF65-F5344CB8AC3E}">
        <p14:creationId xmlns:p14="http://schemas.microsoft.com/office/powerpoint/2010/main" val="101203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5D409D5-5E89-46D3-9DF9-1CDCEF4AFEFC}" type="datetimeFigureOut">
              <a:rPr lang="zh-CN" altLang="en-US" smtClean="0"/>
              <a:t>2018/11/12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F5AE6A1-FEE9-4F79-9217-22AB67048FEC}" type="slidenum">
              <a:rPr lang="zh-CN" altLang="en-US" smtClean="0"/>
              <a:t>‹#›</a:t>
            </a:fld>
            <a:endParaRPr lang="zh-CN" altLang="en-US"/>
          </a:p>
        </p:txBody>
      </p:sp>
    </p:spTree>
    <p:extLst>
      <p:ext uri="{BB962C8B-B14F-4D97-AF65-F5344CB8AC3E}">
        <p14:creationId xmlns:p14="http://schemas.microsoft.com/office/powerpoint/2010/main" val="38582168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5D409D5-5E89-46D3-9DF9-1CDCEF4AFEFC}" type="datetimeFigureOut">
              <a:rPr lang="zh-CN" altLang="en-US" smtClean="0"/>
              <a:t>2018/11/12</a:t>
            </a:fld>
            <a:endParaRPr lang="zh-CN" altLang="en-US"/>
          </a:p>
        </p:txBody>
      </p:sp>
      <p:sp>
        <p:nvSpPr>
          <p:cNvPr id="8" name="Footer Placeholder 7"/>
          <p:cNvSpPr>
            <a:spLocks noGrp="1"/>
          </p:cNvSpPr>
          <p:nvPr>
            <p:ph type="ftr" sz="quarter" idx="11"/>
          </p:nvPr>
        </p:nvSpPr>
        <p:spPr>
          <a:xfrm>
            <a:off x="561111" y="6391838"/>
            <a:ext cx="3644282" cy="304801"/>
          </a:xfrm>
        </p:spPr>
        <p:txBody>
          <a:bodyPr/>
          <a:lstStyle/>
          <a:p>
            <a:endParaRPr lang="zh-CN" altLang="en-US"/>
          </a:p>
        </p:txBody>
      </p:sp>
      <p:sp>
        <p:nvSpPr>
          <p:cNvPr id="9" name="Slide Number Placeholder 8"/>
          <p:cNvSpPr>
            <a:spLocks noGrp="1"/>
          </p:cNvSpPr>
          <p:nvPr>
            <p:ph type="sldNum" sz="quarter" idx="12"/>
          </p:nvPr>
        </p:nvSpPr>
        <p:spPr/>
        <p:txBody>
          <a:bodyPr/>
          <a:lstStyle/>
          <a:p>
            <a:fld id="{0F5AE6A1-FEE9-4F79-9217-22AB67048FEC}" type="slidenum">
              <a:rPr lang="zh-CN" altLang="en-US" smtClean="0"/>
              <a:t>‹#›</a:t>
            </a:fld>
            <a:endParaRPr lang="zh-CN" altLang="en-US"/>
          </a:p>
        </p:txBody>
      </p:sp>
    </p:spTree>
    <p:extLst>
      <p:ext uri="{BB962C8B-B14F-4D97-AF65-F5344CB8AC3E}">
        <p14:creationId xmlns:p14="http://schemas.microsoft.com/office/powerpoint/2010/main" val="19398919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5D409D5-5E89-46D3-9DF9-1CDCEF4AFEFC}" type="datetimeFigureOut">
              <a:rPr lang="zh-CN" altLang="en-US" smtClean="0"/>
              <a:t>2018/11/12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5AE6A1-FEE9-4F79-9217-22AB67048FEC}" type="slidenum">
              <a:rPr lang="zh-CN" altLang="en-US" smtClean="0"/>
              <a:t>‹#›</a:t>
            </a:fld>
            <a:endParaRPr lang="zh-CN" altLang="en-US"/>
          </a:p>
        </p:txBody>
      </p:sp>
    </p:spTree>
    <p:extLst>
      <p:ext uri="{BB962C8B-B14F-4D97-AF65-F5344CB8AC3E}">
        <p14:creationId xmlns:p14="http://schemas.microsoft.com/office/powerpoint/2010/main" val="4184767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5D409D5-5E89-46D3-9DF9-1CDCEF4AFEFC}" type="datetimeFigureOut">
              <a:rPr lang="zh-CN" altLang="en-US" smtClean="0"/>
              <a:t>2018/11/12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5AE6A1-FEE9-4F79-9217-22AB67048FEC}" type="slidenum">
              <a:rPr lang="zh-CN" altLang="en-US" smtClean="0"/>
              <a:t>‹#›</a:t>
            </a:fld>
            <a:endParaRPr lang="zh-CN" altLang="en-US"/>
          </a:p>
        </p:txBody>
      </p:sp>
    </p:spTree>
    <p:extLst>
      <p:ext uri="{BB962C8B-B14F-4D97-AF65-F5344CB8AC3E}">
        <p14:creationId xmlns:p14="http://schemas.microsoft.com/office/powerpoint/2010/main" val="1045022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5D409D5-5E89-46D3-9DF9-1CDCEF4AFEFC}" type="datetimeFigureOut">
              <a:rPr lang="zh-CN" altLang="en-US" smtClean="0"/>
              <a:t>2018/11/12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5AE6A1-FEE9-4F79-9217-22AB67048FEC}" type="slidenum">
              <a:rPr lang="zh-CN" altLang="en-US" smtClean="0"/>
              <a:t>‹#›</a:t>
            </a:fld>
            <a:endParaRPr lang="zh-CN" altLang="en-US"/>
          </a:p>
        </p:txBody>
      </p:sp>
    </p:spTree>
    <p:extLst>
      <p:ext uri="{BB962C8B-B14F-4D97-AF65-F5344CB8AC3E}">
        <p14:creationId xmlns:p14="http://schemas.microsoft.com/office/powerpoint/2010/main" val="3513783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5D409D5-5E89-46D3-9DF9-1CDCEF4AFEFC}" type="datetimeFigureOut">
              <a:rPr lang="zh-CN" altLang="en-US" smtClean="0"/>
              <a:t>2018/11/12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5AE6A1-FEE9-4F79-9217-22AB67048FEC}" type="slidenum">
              <a:rPr lang="zh-CN" altLang="en-US" smtClean="0"/>
              <a:t>‹#›</a:t>
            </a:fld>
            <a:endParaRPr lang="zh-CN" altLang="en-US"/>
          </a:p>
        </p:txBody>
      </p:sp>
    </p:spTree>
    <p:extLst>
      <p:ext uri="{BB962C8B-B14F-4D97-AF65-F5344CB8AC3E}">
        <p14:creationId xmlns:p14="http://schemas.microsoft.com/office/powerpoint/2010/main" val="4249755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5D409D5-5E89-46D3-9DF9-1CDCEF4AFEFC}" type="datetimeFigureOut">
              <a:rPr lang="zh-CN" altLang="en-US" smtClean="0"/>
              <a:t>2018/11/12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5AE6A1-FEE9-4F79-9217-22AB67048FEC}" type="slidenum">
              <a:rPr lang="zh-CN" altLang="en-US" smtClean="0"/>
              <a:t>‹#›</a:t>
            </a:fld>
            <a:endParaRPr lang="zh-CN" altLang="en-US"/>
          </a:p>
        </p:txBody>
      </p:sp>
    </p:spTree>
    <p:extLst>
      <p:ext uri="{BB962C8B-B14F-4D97-AF65-F5344CB8AC3E}">
        <p14:creationId xmlns:p14="http://schemas.microsoft.com/office/powerpoint/2010/main" val="1188442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5D409D5-5E89-46D3-9DF9-1CDCEF4AFEFC}" type="datetimeFigureOut">
              <a:rPr lang="zh-CN" altLang="en-US" smtClean="0"/>
              <a:t>2018/11/12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F5AE6A1-FEE9-4F79-9217-22AB67048FEC}" type="slidenum">
              <a:rPr lang="zh-CN" altLang="en-US" smtClean="0"/>
              <a:t>‹#›</a:t>
            </a:fld>
            <a:endParaRPr lang="zh-CN" altLang="en-US"/>
          </a:p>
        </p:txBody>
      </p:sp>
    </p:spTree>
    <p:extLst>
      <p:ext uri="{BB962C8B-B14F-4D97-AF65-F5344CB8AC3E}">
        <p14:creationId xmlns:p14="http://schemas.microsoft.com/office/powerpoint/2010/main" val="181902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5D409D5-5E89-46D3-9DF9-1CDCEF4AFEFC}" type="datetimeFigureOut">
              <a:rPr lang="zh-CN" altLang="en-US" smtClean="0"/>
              <a:t>2018/11/12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F5AE6A1-FEE9-4F79-9217-22AB67048FEC}" type="slidenum">
              <a:rPr lang="zh-CN" altLang="en-US" smtClean="0"/>
              <a:t>‹#›</a:t>
            </a:fld>
            <a:endParaRPr lang="zh-CN" altLang="en-US"/>
          </a:p>
        </p:txBody>
      </p:sp>
    </p:spTree>
    <p:extLst>
      <p:ext uri="{BB962C8B-B14F-4D97-AF65-F5344CB8AC3E}">
        <p14:creationId xmlns:p14="http://schemas.microsoft.com/office/powerpoint/2010/main" val="4137766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D409D5-5E89-46D3-9DF9-1CDCEF4AFEFC}" type="datetimeFigureOut">
              <a:rPr lang="zh-CN" altLang="en-US" smtClean="0"/>
              <a:t>2018/11/12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F5AE6A1-FEE9-4F79-9217-22AB67048FEC}" type="slidenum">
              <a:rPr lang="zh-CN" altLang="en-US" smtClean="0"/>
              <a:t>‹#›</a:t>
            </a:fld>
            <a:endParaRPr lang="zh-CN" altLang="en-US"/>
          </a:p>
        </p:txBody>
      </p:sp>
    </p:spTree>
    <p:extLst>
      <p:ext uri="{BB962C8B-B14F-4D97-AF65-F5344CB8AC3E}">
        <p14:creationId xmlns:p14="http://schemas.microsoft.com/office/powerpoint/2010/main" val="3866607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5D409D5-5E89-46D3-9DF9-1CDCEF4AFEFC}" type="datetimeFigureOut">
              <a:rPr lang="zh-CN" altLang="en-US" smtClean="0"/>
              <a:t>2018/11/12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F5AE6A1-FEE9-4F79-9217-22AB67048FEC}" type="slidenum">
              <a:rPr lang="zh-CN" altLang="en-US" smtClean="0"/>
              <a:t>‹#›</a:t>
            </a:fld>
            <a:endParaRPr lang="zh-CN" altLang="en-US"/>
          </a:p>
        </p:txBody>
      </p:sp>
    </p:spTree>
    <p:extLst>
      <p:ext uri="{BB962C8B-B14F-4D97-AF65-F5344CB8AC3E}">
        <p14:creationId xmlns:p14="http://schemas.microsoft.com/office/powerpoint/2010/main" val="1850376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zh-CN" altLang="en-US"/>
              <a:t>单击图标添加图片</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5D409D5-5E89-46D3-9DF9-1CDCEF4AFEFC}" type="datetimeFigureOut">
              <a:rPr lang="zh-CN" altLang="en-US" smtClean="0"/>
              <a:t>2018/11/12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F5AE6A1-FEE9-4F79-9217-22AB67048FEC}" type="slidenum">
              <a:rPr lang="zh-CN" altLang="en-US" smtClean="0"/>
              <a:t>‹#›</a:t>
            </a:fld>
            <a:endParaRPr lang="zh-CN" altLang="en-US"/>
          </a:p>
        </p:txBody>
      </p:sp>
    </p:spTree>
    <p:extLst>
      <p:ext uri="{BB962C8B-B14F-4D97-AF65-F5344CB8AC3E}">
        <p14:creationId xmlns:p14="http://schemas.microsoft.com/office/powerpoint/2010/main" val="29696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5D409D5-5E89-46D3-9DF9-1CDCEF4AFEFC}" type="datetimeFigureOut">
              <a:rPr lang="zh-CN" altLang="en-US" smtClean="0"/>
              <a:t>2018/11/12</a:t>
            </a:fld>
            <a:endParaRPr lang="zh-CN" alt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zh-CN" alt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F5AE6A1-FEE9-4F79-9217-22AB67048FEC}" type="slidenum">
              <a:rPr lang="zh-CN" altLang="en-US" smtClean="0"/>
              <a:t>‹#›</a:t>
            </a:fld>
            <a:endParaRPr lang="zh-CN" altLang="en-US"/>
          </a:p>
        </p:txBody>
      </p:sp>
    </p:spTree>
    <p:extLst>
      <p:ext uri="{BB962C8B-B14F-4D97-AF65-F5344CB8AC3E}">
        <p14:creationId xmlns:p14="http://schemas.microsoft.com/office/powerpoint/2010/main" val="6438583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C3126-D749-437D-B29E-324161DF6B4C}"/>
              </a:ext>
            </a:extLst>
          </p:cNvPr>
          <p:cNvSpPr>
            <a:spLocks noGrp="1"/>
          </p:cNvSpPr>
          <p:nvPr>
            <p:ph type="ctrTitle"/>
          </p:nvPr>
        </p:nvSpPr>
        <p:spPr>
          <a:xfrm>
            <a:off x="1154955" y="1614488"/>
            <a:ext cx="8825658" cy="1648418"/>
          </a:xfrm>
        </p:spPr>
        <p:txBody>
          <a:bodyPr>
            <a:normAutofit/>
          </a:bodyPr>
          <a:lstStyle/>
          <a:p>
            <a:r>
              <a:rPr lang="zh-CN" altLang="en-US" sz="6000" dirty="0"/>
              <a:t>平语近人</a:t>
            </a:r>
            <a:r>
              <a:rPr lang="en-US" altLang="zh-CN" sz="6000" dirty="0"/>
              <a:t>-</a:t>
            </a:r>
            <a:r>
              <a:rPr lang="zh-CN" altLang="en-US" sz="6000" dirty="0"/>
              <a:t>习总书记用典</a:t>
            </a:r>
          </a:p>
        </p:txBody>
      </p:sp>
      <p:sp>
        <p:nvSpPr>
          <p:cNvPr id="3" name="副标题 2">
            <a:extLst>
              <a:ext uri="{FF2B5EF4-FFF2-40B4-BE49-F238E27FC236}">
                <a16:creationId xmlns:a16="http://schemas.microsoft.com/office/drawing/2014/main" id="{CE9F377D-C74E-4ACC-8A3D-D8F3A7F65318}"/>
              </a:ext>
            </a:extLst>
          </p:cNvPr>
          <p:cNvSpPr>
            <a:spLocks noGrp="1"/>
          </p:cNvSpPr>
          <p:nvPr>
            <p:ph type="subTitle" idx="1"/>
          </p:nvPr>
        </p:nvSpPr>
        <p:spPr>
          <a:xfrm>
            <a:off x="1154955" y="3595095"/>
            <a:ext cx="8825658" cy="861420"/>
          </a:xfrm>
        </p:spPr>
        <p:txBody>
          <a:bodyPr/>
          <a:lstStyle/>
          <a:p>
            <a:r>
              <a:rPr lang="zh-CN" altLang="en-US" dirty="0"/>
              <a:t>学习系列讲话</a:t>
            </a:r>
          </a:p>
        </p:txBody>
      </p:sp>
      <p:sp>
        <p:nvSpPr>
          <p:cNvPr id="4" name="文本框 3">
            <a:extLst>
              <a:ext uri="{FF2B5EF4-FFF2-40B4-BE49-F238E27FC236}">
                <a16:creationId xmlns:a16="http://schemas.microsoft.com/office/drawing/2014/main" id="{E01E4A7A-04DC-445D-9394-A4A13E37B5A6}"/>
              </a:ext>
            </a:extLst>
          </p:cNvPr>
          <p:cNvSpPr txBox="1"/>
          <p:nvPr/>
        </p:nvSpPr>
        <p:spPr>
          <a:xfrm>
            <a:off x="8315325" y="5357813"/>
            <a:ext cx="2043113" cy="369332"/>
          </a:xfrm>
          <a:prstGeom prst="rect">
            <a:avLst/>
          </a:prstGeom>
          <a:noFill/>
        </p:spPr>
        <p:txBody>
          <a:bodyPr wrap="square" rtlCol="0">
            <a:spAutoFit/>
          </a:bodyPr>
          <a:lstStyle/>
          <a:p>
            <a:r>
              <a:rPr lang="zh-CN" altLang="en-US" dirty="0">
                <a:solidFill>
                  <a:schemeClr val="bg1"/>
                </a:solidFill>
              </a:rPr>
              <a:t>汇报人：晏文博</a:t>
            </a:r>
            <a:endParaRPr lang="en-US" altLang="zh-CN" dirty="0">
              <a:solidFill>
                <a:schemeClr val="bg1"/>
              </a:solidFill>
            </a:endParaRPr>
          </a:p>
        </p:txBody>
      </p:sp>
    </p:spTree>
    <p:extLst>
      <p:ext uri="{BB962C8B-B14F-4D97-AF65-F5344CB8AC3E}">
        <p14:creationId xmlns:p14="http://schemas.microsoft.com/office/powerpoint/2010/main" val="1097258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500DA-7A0D-4E34-8C63-939EE8C2CA12}"/>
              </a:ext>
            </a:extLst>
          </p:cNvPr>
          <p:cNvSpPr>
            <a:spLocks noGrp="1"/>
          </p:cNvSpPr>
          <p:nvPr>
            <p:ph type="title"/>
          </p:nvPr>
        </p:nvSpPr>
        <p:spPr/>
        <p:txBody>
          <a:bodyPr/>
          <a:lstStyle/>
          <a:p>
            <a:r>
              <a:rPr lang="zh-CN" altLang="en-US" dirty="0"/>
              <a:t>绝知此事要躬行</a:t>
            </a:r>
          </a:p>
        </p:txBody>
      </p:sp>
      <p:sp>
        <p:nvSpPr>
          <p:cNvPr id="3" name="内容占位符 2">
            <a:extLst>
              <a:ext uri="{FF2B5EF4-FFF2-40B4-BE49-F238E27FC236}">
                <a16:creationId xmlns:a16="http://schemas.microsoft.com/office/drawing/2014/main" id="{E547EA98-6157-4E45-8686-D72670637419}"/>
              </a:ext>
            </a:extLst>
          </p:cNvPr>
          <p:cNvSpPr>
            <a:spLocks noGrp="1"/>
          </p:cNvSpPr>
          <p:nvPr>
            <p:ph idx="1"/>
          </p:nvPr>
        </p:nvSpPr>
        <p:spPr/>
        <p:txBody>
          <a:bodyPr>
            <a:normAutofit/>
          </a:bodyPr>
          <a:lstStyle/>
          <a:p>
            <a:r>
              <a:rPr lang="zh-CN" altLang="en-US" sz="2400" dirty="0"/>
              <a:t>社会主义是干出来的</a:t>
            </a:r>
            <a:endParaRPr lang="en-US" altLang="zh-CN" sz="2400" dirty="0"/>
          </a:p>
          <a:p>
            <a:r>
              <a:rPr lang="zh-CN" altLang="en-US" sz="2400" dirty="0"/>
              <a:t>新时代也是干出来的</a:t>
            </a:r>
            <a:endParaRPr lang="en-US" altLang="zh-CN" sz="2400" dirty="0"/>
          </a:p>
          <a:p>
            <a:r>
              <a:rPr lang="zh-CN" altLang="en-US" sz="2400" dirty="0"/>
              <a:t>青春是用来奋斗的</a:t>
            </a:r>
          </a:p>
        </p:txBody>
      </p:sp>
    </p:spTree>
    <p:extLst>
      <p:ext uri="{BB962C8B-B14F-4D97-AF65-F5344CB8AC3E}">
        <p14:creationId xmlns:p14="http://schemas.microsoft.com/office/powerpoint/2010/main" val="2155569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7C0B7D-2DEE-433D-AD47-8DE845B23589}"/>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9C208177-8540-46EC-AF4E-37C1A3C0B0E4}"/>
              </a:ext>
            </a:extLst>
          </p:cNvPr>
          <p:cNvSpPr>
            <a:spLocks noGrp="1"/>
          </p:cNvSpPr>
          <p:nvPr>
            <p:ph idx="1"/>
          </p:nvPr>
        </p:nvSpPr>
        <p:spPr/>
        <p:txBody>
          <a:bodyPr>
            <a:normAutofit/>
          </a:bodyPr>
          <a:lstStyle/>
          <a:p>
            <a:r>
              <a:rPr lang="zh-CN" altLang="en-US" sz="2800" dirty="0">
                <a:solidFill>
                  <a:schemeClr val="tx1"/>
                </a:solidFill>
              </a:rPr>
              <a:t>背景介绍</a:t>
            </a:r>
            <a:endParaRPr lang="en-US" altLang="zh-CN" sz="2800" dirty="0">
              <a:solidFill>
                <a:schemeClr val="tx1"/>
              </a:solidFill>
            </a:endParaRPr>
          </a:p>
          <a:p>
            <a:r>
              <a:rPr lang="zh-CN" altLang="en-US" sz="2800" dirty="0">
                <a:solidFill>
                  <a:schemeClr val="tx1"/>
                </a:solidFill>
              </a:rPr>
              <a:t>腹有诗书气自华</a:t>
            </a:r>
            <a:r>
              <a:rPr lang="en-US" altLang="zh-CN" sz="2800" dirty="0">
                <a:solidFill>
                  <a:schemeClr val="tx1"/>
                </a:solidFill>
              </a:rPr>
              <a:t>-</a:t>
            </a:r>
            <a:r>
              <a:rPr lang="zh-CN" altLang="en-US" sz="2800" dirty="0">
                <a:solidFill>
                  <a:schemeClr val="tx1"/>
                </a:solidFill>
              </a:rPr>
              <a:t>谈学习</a:t>
            </a:r>
            <a:endParaRPr lang="en-US" altLang="zh-CN" sz="2800" dirty="0">
              <a:solidFill>
                <a:schemeClr val="tx1"/>
              </a:solidFill>
            </a:endParaRPr>
          </a:p>
          <a:p>
            <a:r>
              <a:rPr lang="zh-CN" altLang="en-US" sz="2800" dirty="0">
                <a:solidFill>
                  <a:schemeClr val="tx1"/>
                </a:solidFill>
              </a:rPr>
              <a:t>绝知此事要躬行</a:t>
            </a:r>
            <a:r>
              <a:rPr lang="en-US" altLang="zh-CN" sz="2800" dirty="0">
                <a:solidFill>
                  <a:schemeClr val="tx1"/>
                </a:solidFill>
              </a:rPr>
              <a:t>-</a:t>
            </a:r>
            <a:r>
              <a:rPr lang="zh-CN" altLang="en-US" sz="2800" dirty="0">
                <a:solidFill>
                  <a:schemeClr val="tx1"/>
                </a:solidFill>
              </a:rPr>
              <a:t>谈实践、谈勤奋</a:t>
            </a:r>
            <a:endParaRPr lang="en-US" altLang="zh-CN" sz="2800" dirty="0">
              <a:solidFill>
                <a:schemeClr val="tx1"/>
              </a:solidFill>
            </a:endParaRPr>
          </a:p>
          <a:p>
            <a:r>
              <a:rPr lang="zh-CN" altLang="en-US" sz="2800" b="1" dirty="0">
                <a:solidFill>
                  <a:srgbClr val="FF0000"/>
                </a:solidFill>
              </a:rPr>
              <a:t>咬定青山不放松</a:t>
            </a:r>
            <a:r>
              <a:rPr lang="en-US" altLang="zh-CN" sz="2800" b="1" dirty="0">
                <a:solidFill>
                  <a:srgbClr val="FF0000"/>
                </a:solidFill>
              </a:rPr>
              <a:t>-</a:t>
            </a:r>
            <a:r>
              <a:rPr lang="zh-CN" altLang="en-US" sz="2800" b="1" dirty="0">
                <a:solidFill>
                  <a:srgbClr val="FF0000"/>
                </a:solidFill>
              </a:rPr>
              <a:t>谈信念、谈毅力</a:t>
            </a:r>
            <a:endParaRPr lang="en-US" altLang="zh-CN" sz="2800" b="1" dirty="0">
              <a:solidFill>
                <a:srgbClr val="FF0000"/>
              </a:solidFill>
            </a:endParaRPr>
          </a:p>
          <a:p>
            <a:r>
              <a:rPr lang="zh-CN" altLang="en-US" sz="2800" dirty="0"/>
              <a:t>牢记使命、不忘初心</a:t>
            </a:r>
          </a:p>
        </p:txBody>
      </p:sp>
    </p:spTree>
    <p:extLst>
      <p:ext uri="{BB962C8B-B14F-4D97-AF65-F5344CB8AC3E}">
        <p14:creationId xmlns:p14="http://schemas.microsoft.com/office/powerpoint/2010/main" val="2575026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A8F4EC-BD11-4A6E-8749-9932C6D0CB2F}"/>
              </a:ext>
            </a:extLst>
          </p:cNvPr>
          <p:cNvSpPr>
            <a:spLocks noGrp="1"/>
          </p:cNvSpPr>
          <p:nvPr>
            <p:ph type="title"/>
          </p:nvPr>
        </p:nvSpPr>
        <p:spPr/>
        <p:txBody>
          <a:bodyPr/>
          <a:lstStyle/>
          <a:p>
            <a:r>
              <a:rPr lang="zh-CN" altLang="en-US" dirty="0"/>
              <a:t>咬定青山不放松</a:t>
            </a:r>
          </a:p>
        </p:txBody>
      </p:sp>
      <p:sp>
        <p:nvSpPr>
          <p:cNvPr id="3" name="内容占位符 2">
            <a:extLst>
              <a:ext uri="{FF2B5EF4-FFF2-40B4-BE49-F238E27FC236}">
                <a16:creationId xmlns:a16="http://schemas.microsoft.com/office/drawing/2014/main" id="{239D9422-2AF6-42D0-A911-2D52FF1A99E3}"/>
              </a:ext>
            </a:extLst>
          </p:cNvPr>
          <p:cNvSpPr>
            <a:spLocks noGrp="1"/>
          </p:cNvSpPr>
          <p:nvPr>
            <p:ph idx="1"/>
          </p:nvPr>
        </p:nvSpPr>
        <p:spPr/>
        <p:txBody>
          <a:bodyPr/>
          <a:lstStyle/>
          <a:p>
            <a:r>
              <a:rPr lang="zh-CN" altLang="en-US" sz="2400" dirty="0"/>
              <a:t>志之所趋，无远勿届，穷山距海，不能限也。志之所向，无坚不入，锐兵精甲，不能御也。理想信念就是人的志向。</a:t>
            </a:r>
            <a:r>
              <a:rPr lang="en-US" altLang="zh-CN" sz="2400" dirty="0"/>
              <a:t>(</a:t>
            </a:r>
            <a:r>
              <a:rPr lang="en-US" altLang="zh-CN" sz="2400" dirty="0">
                <a:solidFill>
                  <a:schemeClr val="tx1"/>
                </a:solidFill>
              </a:rPr>
              <a:t>2013</a:t>
            </a:r>
            <a:r>
              <a:rPr lang="zh-CN" altLang="en-US" sz="2400" dirty="0">
                <a:solidFill>
                  <a:schemeClr val="tx1"/>
                </a:solidFill>
              </a:rPr>
              <a:t>年的</a:t>
            </a:r>
            <a:r>
              <a:rPr lang="en-US" altLang="zh-CN" sz="2400" dirty="0">
                <a:solidFill>
                  <a:schemeClr val="tx1"/>
                </a:solidFill>
              </a:rPr>
              <a:t>6</a:t>
            </a:r>
            <a:r>
              <a:rPr lang="zh-CN" altLang="en-US" sz="2400" dirty="0">
                <a:solidFill>
                  <a:schemeClr val="tx1"/>
                </a:solidFill>
              </a:rPr>
              <a:t>月</a:t>
            </a:r>
            <a:r>
              <a:rPr lang="en-US" altLang="zh-CN" sz="2400" dirty="0">
                <a:solidFill>
                  <a:schemeClr val="tx1"/>
                </a:solidFill>
              </a:rPr>
              <a:t>28</a:t>
            </a:r>
            <a:r>
              <a:rPr lang="zh-CN" altLang="en-US" sz="2400" dirty="0">
                <a:solidFill>
                  <a:schemeClr val="tx1"/>
                </a:solidFill>
              </a:rPr>
              <a:t>号，习近平总书记在全国组织工作会议上提到</a:t>
            </a:r>
            <a:r>
              <a:rPr lang="en-US" altLang="zh-CN" sz="2400" dirty="0"/>
              <a:t>)</a:t>
            </a:r>
            <a:endParaRPr lang="zh-CN" altLang="en-US" sz="2400" dirty="0"/>
          </a:p>
          <a:p>
            <a:endParaRPr lang="zh-CN" altLang="en-US" dirty="0"/>
          </a:p>
        </p:txBody>
      </p:sp>
    </p:spTree>
    <p:extLst>
      <p:ext uri="{BB962C8B-B14F-4D97-AF65-F5344CB8AC3E}">
        <p14:creationId xmlns:p14="http://schemas.microsoft.com/office/powerpoint/2010/main" val="3871456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A8F4EC-BD11-4A6E-8749-9932C6D0CB2F}"/>
              </a:ext>
            </a:extLst>
          </p:cNvPr>
          <p:cNvSpPr>
            <a:spLocks noGrp="1"/>
          </p:cNvSpPr>
          <p:nvPr>
            <p:ph type="title"/>
          </p:nvPr>
        </p:nvSpPr>
        <p:spPr/>
        <p:txBody>
          <a:bodyPr/>
          <a:lstStyle/>
          <a:p>
            <a:r>
              <a:rPr lang="zh-CN" altLang="en-US" dirty="0"/>
              <a:t>咬定青山不放松</a:t>
            </a:r>
          </a:p>
        </p:txBody>
      </p:sp>
      <p:sp>
        <p:nvSpPr>
          <p:cNvPr id="3" name="内容占位符 2">
            <a:extLst>
              <a:ext uri="{FF2B5EF4-FFF2-40B4-BE49-F238E27FC236}">
                <a16:creationId xmlns:a16="http://schemas.microsoft.com/office/drawing/2014/main" id="{239D9422-2AF6-42D0-A911-2D52FF1A99E3}"/>
              </a:ext>
            </a:extLst>
          </p:cNvPr>
          <p:cNvSpPr>
            <a:spLocks noGrp="1"/>
          </p:cNvSpPr>
          <p:nvPr>
            <p:ph idx="1"/>
          </p:nvPr>
        </p:nvSpPr>
        <p:spPr/>
        <p:txBody>
          <a:bodyPr/>
          <a:lstStyle/>
          <a:p>
            <a:r>
              <a:rPr lang="zh-CN" altLang="en-US" sz="2400" dirty="0"/>
              <a:t>在纪念红军长征胜利</a:t>
            </a:r>
            <a:r>
              <a:rPr lang="en-US" altLang="zh-CN" sz="2400" dirty="0"/>
              <a:t>80</a:t>
            </a:r>
            <a:r>
              <a:rPr lang="zh-CN" altLang="en-US" sz="2400" dirty="0"/>
              <a:t>周年的大会上，习近平总书记讲了一件事。在湖南汝城县沙洲村，三名女红军在长征途中，在一位老人家借宿，这位老人叫徐解秀。临走的时候，三位女红军看到老人家也比较穷苦，为了表达自己的感谢，就把当时自己仅有的一床被子剪下半条给老人留下了。后来老人反复说，什么是共产党？共产党就是自己有一条被子，也要剪下来半条给老百姓的人。</a:t>
            </a:r>
            <a:endParaRPr lang="en-US" altLang="zh-CN" sz="2400" dirty="0"/>
          </a:p>
          <a:p>
            <a:pPr marL="0" indent="0">
              <a:buNone/>
            </a:pPr>
            <a:endParaRPr lang="zh-CN" altLang="en-US" dirty="0"/>
          </a:p>
        </p:txBody>
      </p:sp>
    </p:spTree>
    <p:extLst>
      <p:ext uri="{BB962C8B-B14F-4D97-AF65-F5344CB8AC3E}">
        <p14:creationId xmlns:p14="http://schemas.microsoft.com/office/powerpoint/2010/main" val="3099732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8063C3-8960-418A-8EE3-98BCABB4E646}"/>
              </a:ext>
            </a:extLst>
          </p:cNvPr>
          <p:cNvSpPr>
            <a:spLocks noGrp="1"/>
          </p:cNvSpPr>
          <p:nvPr>
            <p:ph type="title"/>
          </p:nvPr>
        </p:nvSpPr>
        <p:spPr/>
        <p:txBody>
          <a:bodyPr/>
          <a:lstStyle/>
          <a:p>
            <a:r>
              <a:rPr lang="zh-CN" altLang="en-US" dirty="0"/>
              <a:t>不忘初心、牢记使命</a:t>
            </a:r>
          </a:p>
        </p:txBody>
      </p:sp>
      <p:sp>
        <p:nvSpPr>
          <p:cNvPr id="3" name="内容占位符 2">
            <a:extLst>
              <a:ext uri="{FF2B5EF4-FFF2-40B4-BE49-F238E27FC236}">
                <a16:creationId xmlns:a16="http://schemas.microsoft.com/office/drawing/2014/main" id="{015E927C-570B-464E-87AA-A7ACDF88CE5A}"/>
              </a:ext>
            </a:extLst>
          </p:cNvPr>
          <p:cNvSpPr>
            <a:spLocks noGrp="1"/>
          </p:cNvSpPr>
          <p:nvPr>
            <p:ph idx="1"/>
          </p:nvPr>
        </p:nvSpPr>
        <p:spPr/>
        <p:txBody>
          <a:bodyPr>
            <a:normAutofit/>
          </a:bodyPr>
          <a:lstStyle/>
          <a:p>
            <a:r>
              <a:rPr lang="zh-CN" altLang="en-US" sz="2400" dirty="0"/>
              <a:t>中国共产党人的初心和使命，就是为中国人民谋幸福，为中华民族谋复兴。</a:t>
            </a:r>
          </a:p>
        </p:txBody>
      </p:sp>
    </p:spTree>
    <p:extLst>
      <p:ext uri="{BB962C8B-B14F-4D97-AF65-F5344CB8AC3E}">
        <p14:creationId xmlns:p14="http://schemas.microsoft.com/office/powerpoint/2010/main" val="1789773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C95C7-F037-480C-9D48-B4B3A530EB9A}"/>
              </a:ext>
            </a:extLst>
          </p:cNvPr>
          <p:cNvSpPr>
            <a:spLocks noGrp="1"/>
          </p:cNvSpPr>
          <p:nvPr>
            <p:ph type="title"/>
          </p:nvPr>
        </p:nvSpPr>
        <p:spPr/>
        <p:txBody>
          <a:bodyPr/>
          <a:lstStyle/>
          <a:p>
            <a:r>
              <a:rPr lang="zh-CN" altLang="en-US" dirty="0"/>
              <a:t>给予我们工作的启发</a:t>
            </a:r>
          </a:p>
        </p:txBody>
      </p:sp>
      <p:sp>
        <p:nvSpPr>
          <p:cNvPr id="3" name="内容占位符 2">
            <a:extLst>
              <a:ext uri="{FF2B5EF4-FFF2-40B4-BE49-F238E27FC236}">
                <a16:creationId xmlns:a16="http://schemas.microsoft.com/office/drawing/2014/main" id="{6EF1A9E0-F956-4870-BC62-486E98C6382C}"/>
              </a:ext>
            </a:extLst>
          </p:cNvPr>
          <p:cNvSpPr>
            <a:spLocks noGrp="1"/>
          </p:cNvSpPr>
          <p:nvPr>
            <p:ph idx="1"/>
          </p:nvPr>
        </p:nvSpPr>
        <p:spPr/>
        <p:txBody>
          <a:bodyPr/>
          <a:lstStyle/>
          <a:p>
            <a:r>
              <a:rPr lang="zh-CN" altLang="en-US" sz="2400" dirty="0"/>
              <a:t>夯实基础、潜心钻研</a:t>
            </a:r>
            <a:endParaRPr lang="en-US" altLang="zh-CN" sz="2400" dirty="0"/>
          </a:p>
          <a:p>
            <a:r>
              <a:rPr lang="zh-CN" altLang="en-US" sz="2400" dirty="0"/>
              <a:t>业精于勤、脚踏实地</a:t>
            </a:r>
            <a:endParaRPr lang="en-US" altLang="zh-CN" sz="2400" dirty="0"/>
          </a:p>
          <a:p>
            <a:r>
              <a:rPr lang="zh-CN" altLang="en-US" sz="2400" dirty="0"/>
              <a:t>排除万难、坚定信念</a:t>
            </a:r>
            <a:endParaRPr lang="en-US" altLang="zh-CN" sz="2400" dirty="0"/>
          </a:p>
          <a:p>
            <a:r>
              <a:rPr lang="zh-CN" altLang="en-US" sz="2400" dirty="0"/>
              <a:t>勿忘初心、勇往直前</a:t>
            </a:r>
            <a:endParaRPr lang="en-US" altLang="zh-CN" sz="2400" dirty="0"/>
          </a:p>
          <a:p>
            <a:endParaRPr lang="zh-CN" altLang="en-US" dirty="0"/>
          </a:p>
        </p:txBody>
      </p:sp>
    </p:spTree>
    <p:extLst>
      <p:ext uri="{BB962C8B-B14F-4D97-AF65-F5344CB8AC3E}">
        <p14:creationId xmlns:p14="http://schemas.microsoft.com/office/powerpoint/2010/main" val="1637007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E39C6A-ACD2-41CF-87FE-E30E94D3AA0B}"/>
              </a:ext>
            </a:extLst>
          </p:cNvPr>
          <p:cNvSpPr>
            <a:spLocks noGrp="1"/>
          </p:cNvSpPr>
          <p:nvPr>
            <p:ph type="title"/>
          </p:nvPr>
        </p:nvSpPr>
        <p:spPr/>
        <p:txBody>
          <a:bodyPr/>
          <a:lstStyle/>
          <a:p>
            <a:r>
              <a:rPr lang="zh-CN" altLang="en-US" dirty="0"/>
              <a:t>送给我们自己</a:t>
            </a:r>
          </a:p>
        </p:txBody>
      </p:sp>
      <p:sp>
        <p:nvSpPr>
          <p:cNvPr id="3" name="内容占位符 2">
            <a:extLst>
              <a:ext uri="{FF2B5EF4-FFF2-40B4-BE49-F238E27FC236}">
                <a16:creationId xmlns:a16="http://schemas.microsoft.com/office/drawing/2014/main" id="{504DF3B8-9F24-4937-B291-F1807278887C}"/>
              </a:ext>
            </a:extLst>
          </p:cNvPr>
          <p:cNvSpPr>
            <a:spLocks noGrp="1"/>
          </p:cNvSpPr>
          <p:nvPr>
            <p:ph idx="1"/>
          </p:nvPr>
        </p:nvSpPr>
        <p:spPr>
          <a:xfrm>
            <a:off x="1512142" y="3310464"/>
            <a:ext cx="8825659" cy="1597025"/>
          </a:xfrm>
        </p:spPr>
        <p:txBody>
          <a:bodyPr/>
          <a:lstStyle/>
          <a:p>
            <a:pPr algn="ctr"/>
            <a:r>
              <a:rPr lang="zh-CN" altLang="en-US" sz="3200" dirty="0"/>
              <a:t>咬定青山不放松，立根原在破岩中。</a:t>
            </a:r>
          </a:p>
          <a:p>
            <a:pPr algn="ctr"/>
            <a:r>
              <a:rPr lang="zh-CN" altLang="en-US" sz="3200" dirty="0"/>
              <a:t>千磨万击还坚劲，任尔东西南北风。</a:t>
            </a:r>
          </a:p>
          <a:p>
            <a:endParaRPr lang="zh-CN" altLang="en-US" dirty="0"/>
          </a:p>
        </p:txBody>
      </p:sp>
    </p:spTree>
    <p:extLst>
      <p:ext uri="{BB962C8B-B14F-4D97-AF65-F5344CB8AC3E}">
        <p14:creationId xmlns:p14="http://schemas.microsoft.com/office/powerpoint/2010/main" val="3310754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7C0B7D-2DEE-433D-AD47-8DE845B23589}"/>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9C208177-8540-46EC-AF4E-37C1A3C0B0E4}"/>
              </a:ext>
            </a:extLst>
          </p:cNvPr>
          <p:cNvSpPr>
            <a:spLocks noGrp="1"/>
          </p:cNvSpPr>
          <p:nvPr>
            <p:ph idx="1"/>
          </p:nvPr>
        </p:nvSpPr>
        <p:spPr/>
        <p:txBody>
          <a:bodyPr>
            <a:normAutofit/>
          </a:bodyPr>
          <a:lstStyle/>
          <a:p>
            <a:r>
              <a:rPr lang="zh-CN" altLang="en-US" sz="2800" b="1" dirty="0">
                <a:solidFill>
                  <a:srgbClr val="FF0000"/>
                </a:solidFill>
              </a:rPr>
              <a:t>背景介绍</a:t>
            </a:r>
            <a:endParaRPr lang="en-US" altLang="zh-CN" sz="2800" b="1" dirty="0">
              <a:solidFill>
                <a:srgbClr val="FF0000"/>
              </a:solidFill>
            </a:endParaRPr>
          </a:p>
          <a:p>
            <a:r>
              <a:rPr lang="zh-CN" altLang="en-US" sz="2800" dirty="0"/>
              <a:t>腹有诗书气自华</a:t>
            </a:r>
            <a:r>
              <a:rPr lang="en-US" altLang="zh-CN" sz="2800" dirty="0"/>
              <a:t>-</a:t>
            </a:r>
            <a:r>
              <a:rPr lang="zh-CN" altLang="en-US" sz="2800" dirty="0"/>
              <a:t>谈学习</a:t>
            </a:r>
            <a:endParaRPr lang="en-US" altLang="zh-CN" sz="2800" dirty="0"/>
          </a:p>
          <a:p>
            <a:r>
              <a:rPr lang="zh-CN" altLang="en-US" sz="2800" dirty="0"/>
              <a:t>绝知此事要躬行</a:t>
            </a:r>
            <a:r>
              <a:rPr lang="en-US" altLang="zh-CN" sz="2800" dirty="0"/>
              <a:t>-</a:t>
            </a:r>
            <a:r>
              <a:rPr lang="zh-CN" altLang="en-US" sz="2800" dirty="0"/>
              <a:t>谈实践、谈勤奋</a:t>
            </a:r>
            <a:endParaRPr lang="en-US" altLang="zh-CN" sz="2800" dirty="0"/>
          </a:p>
          <a:p>
            <a:r>
              <a:rPr lang="zh-CN" altLang="en-US" sz="2800" dirty="0"/>
              <a:t>咬定青山不放松</a:t>
            </a:r>
            <a:r>
              <a:rPr lang="en-US" altLang="zh-CN" sz="2800" dirty="0"/>
              <a:t>-</a:t>
            </a:r>
            <a:r>
              <a:rPr lang="zh-CN" altLang="en-US" sz="2800" dirty="0"/>
              <a:t>谈信念、谈毅力</a:t>
            </a:r>
            <a:endParaRPr lang="en-US" altLang="zh-CN" sz="2800" dirty="0"/>
          </a:p>
          <a:p>
            <a:r>
              <a:rPr lang="zh-CN" altLang="en-US" sz="2800" dirty="0"/>
              <a:t>牢记使命、不忘初心</a:t>
            </a:r>
          </a:p>
        </p:txBody>
      </p:sp>
    </p:spTree>
    <p:extLst>
      <p:ext uri="{BB962C8B-B14F-4D97-AF65-F5344CB8AC3E}">
        <p14:creationId xmlns:p14="http://schemas.microsoft.com/office/powerpoint/2010/main" val="766264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1DA52B-DFD9-4A01-B1D5-4E919D54AAF8}"/>
              </a:ext>
            </a:extLst>
          </p:cNvPr>
          <p:cNvSpPr>
            <a:spLocks noGrp="1"/>
          </p:cNvSpPr>
          <p:nvPr>
            <p:ph type="title"/>
          </p:nvPr>
        </p:nvSpPr>
        <p:spPr/>
        <p:txBody>
          <a:bodyPr/>
          <a:lstStyle/>
          <a:p>
            <a:r>
              <a:rPr lang="zh-CN" altLang="en-US" dirty="0"/>
              <a:t>背景介绍</a:t>
            </a:r>
          </a:p>
        </p:txBody>
      </p:sp>
      <p:sp>
        <p:nvSpPr>
          <p:cNvPr id="3" name="内容占位符 2">
            <a:extLst>
              <a:ext uri="{FF2B5EF4-FFF2-40B4-BE49-F238E27FC236}">
                <a16:creationId xmlns:a16="http://schemas.microsoft.com/office/drawing/2014/main" id="{46A01A7E-A3E3-49C7-95A0-104F0FEEC2B5}"/>
              </a:ext>
            </a:extLst>
          </p:cNvPr>
          <p:cNvSpPr>
            <a:spLocks noGrp="1"/>
          </p:cNvSpPr>
          <p:nvPr>
            <p:ph idx="1"/>
          </p:nvPr>
        </p:nvSpPr>
        <p:spPr/>
        <p:txBody>
          <a:bodyPr>
            <a:normAutofit/>
          </a:bodyPr>
          <a:lstStyle/>
          <a:p>
            <a:r>
              <a:rPr lang="zh-CN" altLang="en-US" dirty="0"/>
              <a:t>无论发表重要演讲还是在一些座谈会中，乃至与老百姓交流中，习近平总书记总能娴熟使用经典用语，达到信手拈来的地步。不难看出，总书记具有深厚的文化功底，对优秀传统文化的热爱不是浮在表面上，而是融入血液中，这让我们每个人都有启发，热爱优秀传统文化，就要向总书记学习，真正把优秀传统文化当成中华民族的“根”和“魂”，融入到我们的精神世界中。</a:t>
            </a:r>
            <a:endParaRPr lang="en-US" altLang="zh-CN" dirty="0"/>
          </a:p>
          <a:p>
            <a:r>
              <a:rPr lang="zh-CN" altLang="en-US" dirty="0"/>
              <a:t>由中共中央宣传部、中央广播电视总台联合创作的</a:t>
            </a:r>
            <a:r>
              <a:rPr lang="en-US" altLang="zh-CN" dirty="0"/>
              <a:t>《</a:t>
            </a:r>
            <a:r>
              <a:rPr lang="zh-CN" altLang="en-US" dirty="0"/>
              <a:t>百家讲坛</a:t>
            </a:r>
            <a:r>
              <a:rPr lang="en-US" altLang="zh-CN" dirty="0"/>
              <a:t>》</a:t>
            </a:r>
            <a:r>
              <a:rPr lang="zh-CN" altLang="en-US" dirty="0"/>
              <a:t>特别节目</a:t>
            </a:r>
            <a:r>
              <a:rPr lang="en-US" altLang="zh-CN" dirty="0"/>
              <a:t>——《</a:t>
            </a:r>
            <a:r>
              <a:rPr lang="zh-CN" altLang="en-US" dirty="0"/>
              <a:t>平“语”近人</a:t>
            </a:r>
            <a:r>
              <a:rPr lang="en-US" altLang="zh-CN" dirty="0"/>
              <a:t>——</a:t>
            </a:r>
            <a:r>
              <a:rPr lang="zh-CN" altLang="en-US" dirty="0"/>
              <a:t>习近平总书记用典</a:t>
            </a:r>
            <a:r>
              <a:rPr lang="en-US" altLang="zh-CN" dirty="0"/>
              <a:t>》10</a:t>
            </a:r>
            <a:r>
              <a:rPr lang="zh-CN" altLang="en-US" dirty="0"/>
              <a:t>月</a:t>
            </a:r>
            <a:r>
              <a:rPr lang="en-US" altLang="zh-CN" dirty="0"/>
              <a:t>8</a:t>
            </a:r>
            <a:r>
              <a:rPr lang="zh-CN" altLang="en-US" dirty="0"/>
              <a:t>日开始连载。节目从习近平总书记一系列重要讲话、文章、谈话中所引用的古代典籍和经典名句为切入点，旨在推动习近平新时代中国特色社会主义思想的生动阐释与广泛传播。</a:t>
            </a:r>
            <a:endParaRPr lang="en-US" altLang="zh-CN" dirty="0"/>
          </a:p>
        </p:txBody>
      </p:sp>
    </p:spTree>
    <p:extLst>
      <p:ext uri="{BB962C8B-B14F-4D97-AF65-F5344CB8AC3E}">
        <p14:creationId xmlns:p14="http://schemas.microsoft.com/office/powerpoint/2010/main" val="1211450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7C0B7D-2DEE-433D-AD47-8DE845B23589}"/>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9C208177-8540-46EC-AF4E-37C1A3C0B0E4}"/>
              </a:ext>
            </a:extLst>
          </p:cNvPr>
          <p:cNvSpPr>
            <a:spLocks noGrp="1"/>
          </p:cNvSpPr>
          <p:nvPr>
            <p:ph idx="1"/>
          </p:nvPr>
        </p:nvSpPr>
        <p:spPr/>
        <p:txBody>
          <a:bodyPr>
            <a:normAutofit/>
          </a:bodyPr>
          <a:lstStyle/>
          <a:p>
            <a:r>
              <a:rPr lang="zh-CN" altLang="en-US" sz="2800" dirty="0">
                <a:solidFill>
                  <a:schemeClr val="tx1"/>
                </a:solidFill>
              </a:rPr>
              <a:t>背景介绍</a:t>
            </a:r>
            <a:endParaRPr lang="en-US" altLang="zh-CN" sz="2800" dirty="0">
              <a:solidFill>
                <a:schemeClr val="tx1"/>
              </a:solidFill>
            </a:endParaRPr>
          </a:p>
          <a:p>
            <a:r>
              <a:rPr lang="zh-CN" altLang="en-US" sz="2800" b="1" dirty="0">
                <a:solidFill>
                  <a:srgbClr val="FF0000"/>
                </a:solidFill>
              </a:rPr>
              <a:t>腹有诗书气自华</a:t>
            </a:r>
            <a:r>
              <a:rPr lang="en-US" altLang="zh-CN" sz="2800" b="1" dirty="0">
                <a:solidFill>
                  <a:srgbClr val="FF0000"/>
                </a:solidFill>
              </a:rPr>
              <a:t>-</a:t>
            </a:r>
            <a:r>
              <a:rPr lang="zh-CN" altLang="en-US" sz="2800" b="1" dirty="0">
                <a:solidFill>
                  <a:srgbClr val="FF0000"/>
                </a:solidFill>
              </a:rPr>
              <a:t>谈学习</a:t>
            </a:r>
            <a:endParaRPr lang="en-US" altLang="zh-CN" sz="2800" b="1" dirty="0">
              <a:solidFill>
                <a:srgbClr val="FF0000"/>
              </a:solidFill>
            </a:endParaRPr>
          </a:p>
          <a:p>
            <a:r>
              <a:rPr lang="zh-CN" altLang="en-US" sz="2800" dirty="0"/>
              <a:t>绝知此事要躬行</a:t>
            </a:r>
            <a:r>
              <a:rPr lang="en-US" altLang="zh-CN" sz="2800" dirty="0"/>
              <a:t>-</a:t>
            </a:r>
            <a:r>
              <a:rPr lang="zh-CN" altLang="en-US" sz="2800" dirty="0"/>
              <a:t>谈实践、谈勤奋</a:t>
            </a:r>
            <a:endParaRPr lang="en-US" altLang="zh-CN" sz="2800" dirty="0"/>
          </a:p>
          <a:p>
            <a:r>
              <a:rPr lang="zh-CN" altLang="en-US" sz="2800" dirty="0"/>
              <a:t>咬定青山不放松</a:t>
            </a:r>
            <a:r>
              <a:rPr lang="en-US" altLang="zh-CN" sz="2800" dirty="0"/>
              <a:t>-</a:t>
            </a:r>
            <a:r>
              <a:rPr lang="zh-CN" altLang="en-US" sz="2800" dirty="0"/>
              <a:t>谈信念、谈毅力</a:t>
            </a:r>
            <a:endParaRPr lang="en-US" altLang="zh-CN" sz="2800" dirty="0"/>
          </a:p>
          <a:p>
            <a:r>
              <a:rPr lang="zh-CN" altLang="en-US" sz="2800" dirty="0"/>
              <a:t>牢记使命、不忘初心</a:t>
            </a:r>
          </a:p>
        </p:txBody>
      </p:sp>
    </p:spTree>
    <p:extLst>
      <p:ext uri="{BB962C8B-B14F-4D97-AF65-F5344CB8AC3E}">
        <p14:creationId xmlns:p14="http://schemas.microsoft.com/office/powerpoint/2010/main" val="2678176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F0368B-5AC2-4426-84D2-7E8CEE427707}"/>
              </a:ext>
            </a:extLst>
          </p:cNvPr>
          <p:cNvSpPr>
            <a:spLocks noGrp="1"/>
          </p:cNvSpPr>
          <p:nvPr>
            <p:ph type="title"/>
          </p:nvPr>
        </p:nvSpPr>
        <p:spPr/>
        <p:txBody>
          <a:bodyPr/>
          <a:lstStyle/>
          <a:p>
            <a:r>
              <a:rPr lang="zh-CN" altLang="en-US" dirty="0"/>
              <a:t>腹有诗书气自华</a:t>
            </a:r>
          </a:p>
        </p:txBody>
      </p:sp>
      <p:sp>
        <p:nvSpPr>
          <p:cNvPr id="3" name="内容占位符 2">
            <a:extLst>
              <a:ext uri="{FF2B5EF4-FFF2-40B4-BE49-F238E27FC236}">
                <a16:creationId xmlns:a16="http://schemas.microsoft.com/office/drawing/2014/main" id="{A1FC338B-8E18-47BF-8F71-A750FEF3AC8A}"/>
              </a:ext>
            </a:extLst>
          </p:cNvPr>
          <p:cNvSpPr>
            <a:spLocks noGrp="1"/>
          </p:cNvSpPr>
          <p:nvPr>
            <p:ph idx="1"/>
          </p:nvPr>
        </p:nvSpPr>
        <p:spPr/>
        <p:txBody>
          <a:bodyPr>
            <a:normAutofit/>
          </a:bodyPr>
          <a:lstStyle/>
          <a:p>
            <a:r>
              <a:rPr lang="zh-CN" altLang="en-US" sz="2400" dirty="0"/>
              <a:t>学习是成长进步的阶梯，实践是提高本领的途径。青年的素质和本领直接影响着实现中国梦的进程。古人说：“学如弓弩，才如箭镞。”是学问的根基就好比是弓弩，才能就好比是箭头，只要依靠厚实的见识来引导，就可以让才能更好地发挥作用。青年人正处于学习的黄金时期，应该把学习作为首要任务，作为一种责任、一种精神追求、一种生活方式，树立梦想从学习开始、事业靠本领成就的观念，让勤奋学习成为青年远航的动力，让增长本领成为青年青春搏击的能量。</a:t>
            </a:r>
            <a:r>
              <a:rPr lang="en-US" altLang="zh-CN" sz="2400" dirty="0"/>
              <a:t>(</a:t>
            </a:r>
            <a:r>
              <a:rPr lang="en-US" altLang="zh-CN" sz="2400" dirty="0">
                <a:solidFill>
                  <a:schemeClr val="tx1"/>
                </a:solidFill>
              </a:rPr>
              <a:t>2013</a:t>
            </a:r>
            <a:r>
              <a:rPr lang="zh-CN" altLang="en-US" sz="2400" dirty="0">
                <a:solidFill>
                  <a:schemeClr val="tx1"/>
                </a:solidFill>
              </a:rPr>
              <a:t>年</a:t>
            </a:r>
            <a:r>
              <a:rPr lang="en-US" altLang="zh-CN" sz="2400" dirty="0">
                <a:solidFill>
                  <a:schemeClr val="tx1"/>
                </a:solidFill>
              </a:rPr>
              <a:t>5</a:t>
            </a:r>
            <a:r>
              <a:rPr lang="zh-CN" altLang="en-US" sz="2400" dirty="0">
                <a:solidFill>
                  <a:schemeClr val="tx1"/>
                </a:solidFill>
              </a:rPr>
              <a:t>月</a:t>
            </a:r>
            <a:r>
              <a:rPr lang="en-US" altLang="zh-CN" sz="2400" dirty="0">
                <a:solidFill>
                  <a:schemeClr val="tx1"/>
                </a:solidFill>
              </a:rPr>
              <a:t>4</a:t>
            </a:r>
            <a:r>
              <a:rPr lang="zh-CN" altLang="en-US" sz="2400" dirty="0">
                <a:solidFill>
                  <a:schemeClr val="tx1"/>
                </a:solidFill>
              </a:rPr>
              <a:t>号，他和各界优秀青年代表座谈的时候讲的。</a:t>
            </a:r>
            <a:r>
              <a:rPr lang="en-US" altLang="zh-CN" sz="2400" dirty="0"/>
              <a:t>)</a:t>
            </a:r>
          </a:p>
        </p:txBody>
      </p:sp>
    </p:spTree>
    <p:extLst>
      <p:ext uri="{BB962C8B-B14F-4D97-AF65-F5344CB8AC3E}">
        <p14:creationId xmlns:p14="http://schemas.microsoft.com/office/powerpoint/2010/main" val="3239611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F0368B-5AC2-4426-84D2-7E8CEE427707}"/>
              </a:ext>
            </a:extLst>
          </p:cNvPr>
          <p:cNvSpPr>
            <a:spLocks noGrp="1"/>
          </p:cNvSpPr>
          <p:nvPr>
            <p:ph type="title"/>
          </p:nvPr>
        </p:nvSpPr>
        <p:spPr/>
        <p:txBody>
          <a:bodyPr/>
          <a:lstStyle/>
          <a:p>
            <a:r>
              <a:rPr lang="zh-CN" altLang="en-US" dirty="0"/>
              <a:t>腹有诗书气自华</a:t>
            </a:r>
          </a:p>
        </p:txBody>
      </p:sp>
      <p:sp>
        <p:nvSpPr>
          <p:cNvPr id="3" name="内容占位符 2">
            <a:extLst>
              <a:ext uri="{FF2B5EF4-FFF2-40B4-BE49-F238E27FC236}">
                <a16:creationId xmlns:a16="http://schemas.microsoft.com/office/drawing/2014/main" id="{A1FC338B-8E18-47BF-8F71-A750FEF3AC8A}"/>
              </a:ext>
            </a:extLst>
          </p:cNvPr>
          <p:cNvSpPr>
            <a:spLocks noGrp="1"/>
          </p:cNvSpPr>
          <p:nvPr>
            <p:ph idx="1"/>
          </p:nvPr>
        </p:nvSpPr>
        <p:spPr/>
        <p:txBody>
          <a:bodyPr>
            <a:normAutofit/>
          </a:bodyPr>
          <a:lstStyle/>
          <a:p>
            <a:r>
              <a:rPr lang="zh-CN" altLang="en-US" sz="2400" dirty="0"/>
              <a:t>蓄电池理论</a:t>
            </a:r>
            <a:endParaRPr lang="en-US" altLang="zh-CN" sz="2400" dirty="0"/>
          </a:p>
          <a:p>
            <a:r>
              <a:rPr lang="zh-CN" altLang="en-US" sz="2400" dirty="0"/>
              <a:t>梁家河的北京知青</a:t>
            </a:r>
            <a:endParaRPr lang="en-US" altLang="zh-CN" sz="2400" dirty="0"/>
          </a:p>
          <a:p>
            <a:endParaRPr lang="en-US" altLang="zh-CN" sz="2400" dirty="0"/>
          </a:p>
        </p:txBody>
      </p:sp>
    </p:spTree>
    <p:extLst>
      <p:ext uri="{BB962C8B-B14F-4D97-AF65-F5344CB8AC3E}">
        <p14:creationId xmlns:p14="http://schemas.microsoft.com/office/powerpoint/2010/main" val="3235531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7C0B7D-2DEE-433D-AD47-8DE845B23589}"/>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9C208177-8540-46EC-AF4E-37C1A3C0B0E4}"/>
              </a:ext>
            </a:extLst>
          </p:cNvPr>
          <p:cNvSpPr>
            <a:spLocks noGrp="1"/>
          </p:cNvSpPr>
          <p:nvPr>
            <p:ph idx="1"/>
          </p:nvPr>
        </p:nvSpPr>
        <p:spPr/>
        <p:txBody>
          <a:bodyPr>
            <a:normAutofit/>
          </a:bodyPr>
          <a:lstStyle/>
          <a:p>
            <a:r>
              <a:rPr lang="zh-CN" altLang="en-US" sz="2800" dirty="0">
                <a:solidFill>
                  <a:schemeClr val="tx1"/>
                </a:solidFill>
              </a:rPr>
              <a:t>背景介绍</a:t>
            </a:r>
            <a:endParaRPr lang="en-US" altLang="zh-CN" sz="2800" dirty="0">
              <a:solidFill>
                <a:schemeClr val="tx1"/>
              </a:solidFill>
            </a:endParaRPr>
          </a:p>
          <a:p>
            <a:r>
              <a:rPr lang="zh-CN" altLang="en-US" sz="2800" dirty="0">
                <a:solidFill>
                  <a:schemeClr val="tx1"/>
                </a:solidFill>
              </a:rPr>
              <a:t>腹有诗书气自华</a:t>
            </a:r>
            <a:r>
              <a:rPr lang="en-US" altLang="zh-CN" sz="2800" dirty="0">
                <a:solidFill>
                  <a:schemeClr val="tx1"/>
                </a:solidFill>
              </a:rPr>
              <a:t>-</a:t>
            </a:r>
            <a:r>
              <a:rPr lang="zh-CN" altLang="en-US" sz="2800" dirty="0">
                <a:solidFill>
                  <a:schemeClr val="tx1"/>
                </a:solidFill>
              </a:rPr>
              <a:t>谈学习</a:t>
            </a:r>
            <a:endParaRPr lang="en-US" altLang="zh-CN" sz="2800" dirty="0">
              <a:solidFill>
                <a:schemeClr val="tx1"/>
              </a:solidFill>
            </a:endParaRPr>
          </a:p>
          <a:p>
            <a:r>
              <a:rPr lang="zh-CN" altLang="en-US" sz="2800" b="1" dirty="0">
                <a:solidFill>
                  <a:srgbClr val="FF0000"/>
                </a:solidFill>
              </a:rPr>
              <a:t>绝知此事要躬行</a:t>
            </a:r>
            <a:r>
              <a:rPr lang="en-US" altLang="zh-CN" sz="2800" b="1" dirty="0">
                <a:solidFill>
                  <a:srgbClr val="FF0000"/>
                </a:solidFill>
              </a:rPr>
              <a:t>-</a:t>
            </a:r>
            <a:r>
              <a:rPr lang="zh-CN" altLang="en-US" sz="2800" b="1" dirty="0">
                <a:solidFill>
                  <a:srgbClr val="FF0000"/>
                </a:solidFill>
              </a:rPr>
              <a:t>谈实践、谈勤奋</a:t>
            </a:r>
            <a:endParaRPr lang="en-US" altLang="zh-CN" sz="2800" b="1" dirty="0">
              <a:solidFill>
                <a:srgbClr val="FF0000"/>
              </a:solidFill>
            </a:endParaRPr>
          </a:p>
          <a:p>
            <a:r>
              <a:rPr lang="zh-CN" altLang="en-US" sz="2800" dirty="0"/>
              <a:t>咬定青山不放松</a:t>
            </a:r>
            <a:r>
              <a:rPr lang="en-US" altLang="zh-CN" sz="2800" dirty="0"/>
              <a:t>-</a:t>
            </a:r>
            <a:r>
              <a:rPr lang="zh-CN" altLang="en-US" sz="2800" dirty="0"/>
              <a:t>谈信念、谈毅力</a:t>
            </a:r>
            <a:endParaRPr lang="en-US" altLang="zh-CN" sz="2800" dirty="0"/>
          </a:p>
          <a:p>
            <a:r>
              <a:rPr lang="zh-CN" altLang="en-US" sz="2800" dirty="0"/>
              <a:t>牢记使命、不忘初心</a:t>
            </a:r>
          </a:p>
        </p:txBody>
      </p:sp>
    </p:spTree>
    <p:extLst>
      <p:ext uri="{BB962C8B-B14F-4D97-AF65-F5344CB8AC3E}">
        <p14:creationId xmlns:p14="http://schemas.microsoft.com/office/powerpoint/2010/main" val="651733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500DA-7A0D-4E34-8C63-939EE8C2CA12}"/>
              </a:ext>
            </a:extLst>
          </p:cNvPr>
          <p:cNvSpPr>
            <a:spLocks noGrp="1"/>
          </p:cNvSpPr>
          <p:nvPr>
            <p:ph type="title"/>
          </p:nvPr>
        </p:nvSpPr>
        <p:spPr/>
        <p:txBody>
          <a:bodyPr/>
          <a:lstStyle/>
          <a:p>
            <a:r>
              <a:rPr lang="zh-CN" altLang="en-US" dirty="0"/>
              <a:t>绝知此事要躬行</a:t>
            </a:r>
          </a:p>
        </p:txBody>
      </p:sp>
      <p:sp>
        <p:nvSpPr>
          <p:cNvPr id="3" name="内容占位符 2">
            <a:extLst>
              <a:ext uri="{FF2B5EF4-FFF2-40B4-BE49-F238E27FC236}">
                <a16:creationId xmlns:a16="http://schemas.microsoft.com/office/drawing/2014/main" id="{E547EA98-6157-4E45-8686-D72670637419}"/>
              </a:ext>
            </a:extLst>
          </p:cNvPr>
          <p:cNvSpPr>
            <a:spLocks noGrp="1"/>
          </p:cNvSpPr>
          <p:nvPr>
            <p:ph idx="1"/>
          </p:nvPr>
        </p:nvSpPr>
        <p:spPr/>
        <p:txBody>
          <a:bodyPr/>
          <a:lstStyle/>
          <a:p>
            <a:r>
              <a:rPr lang="zh-CN" altLang="en-US" sz="2400" dirty="0"/>
              <a:t>“积土而为山，积水而为海”。幸福和美好未来不会自己出现，成功属于勇毅而笃行的人。坚持开放共赢，勇于变革创新，向着构建人类命运共同体的目标不断迈进，共创亚洲和世界的美好未来！</a:t>
            </a:r>
            <a:r>
              <a:rPr lang="en-US" altLang="zh-CN" sz="2400" dirty="0"/>
              <a:t>(</a:t>
            </a:r>
            <a:r>
              <a:rPr lang="zh-CN" altLang="en-US" sz="2400" dirty="0">
                <a:solidFill>
                  <a:schemeClr val="tx1"/>
                </a:solidFill>
              </a:rPr>
              <a:t>习近平主席在博鳌亚洲论坛</a:t>
            </a:r>
            <a:r>
              <a:rPr lang="en-US" altLang="zh-CN" sz="2400" dirty="0">
                <a:solidFill>
                  <a:schemeClr val="tx1"/>
                </a:solidFill>
              </a:rPr>
              <a:t>2018</a:t>
            </a:r>
            <a:r>
              <a:rPr lang="zh-CN" altLang="en-US" sz="2400" dirty="0">
                <a:solidFill>
                  <a:schemeClr val="tx1"/>
                </a:solidFill>
              </a:rPr>
              <a:t>年年会开幕式上发表演讲的时候提到</a:t>
            </a:r>
            <a:r>
              <a:rPr lang="en-US" altLang="zh-CN" sz="2400" dirty="0"/>
              <a:t>)</a:t>
            </a:r>
            <a:endParaRPr lang="zh-CN" altLang="en-US" sz="2400" dirty="0"/>
          </a:p>
          <a:p>
            <a:endParaRPr lang="zh-CN" altLang="en-US" dirty="0"/>
          </a:p>
        </p:txBody>
      </p:sp>
    </p:spTree>
    <p:extLst>
      <p:ext uri="{BB962C8B-B14F-4D97-AF65-F5344CB8AC3E}">
        <p14:creationId xmlns:p14="http://schemas.microsoft.com/office/powerpoint/2010/main" val="4169484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500DA-7A0D-4E34-8C63-939EE8C2CA12}"/>
              </a:ext>
            </a:extLst>
          </p:cNvPr>
          <p:cNvSpPr>
            <a:spLocks noGrp="1"/>
          </p:cNvSpPr>
          <p:nvPr>
            <p:ph type="title"/>
          </p:nvPr>
        </p:nvSpPr>
        <p:spPr/>
        <p:txBody>
          <a:bodyPr/>
          <a:lstStyle/>
          <a:p>
            <a:r>
              <a:rPr lang="zh-CN" altLang="en-US" dirty="0"/>
              <a:t>绝知此事要躬行</a:t>
            </a:r>
          </a:p>
        </p:txBody>
      </p:sp>
      <p:sp>
        <p:nvSpPr>
          <p:cNvPr id="3" name="内容占位符 2">
            <a:extLst>
              <a:ext uri="{FF2B5EF4-FFF2-40B4-BE49-F238E27FC236}">
                <a16:creationId xmlns:a16="http://schemas.microsoft.com/office/drawing/2014/main" id="{E547EA98-6157-4E45-8686-D72670637419}"/>
              </a:ext>
            </a:extLst>
          </p:cNvPr>
          <p:cNvSpPr>
            <a:spLocks noGrp="1"/>
          </p:cNvSpPr>
          <p:nvPr>
            <p:ph idx="1"/>
          </p:nvPr>
        </p:nvSpPr>
        <p:spPr/>
        <p:txBody>
          <a:bodyPr/>
          <a:lstStyle/>
          <a:p>
            <a:r>
              <a:rPr lang="zh-CN" altLang="en-US" sz="2400" dirty="0"/>
              <a:t>党的十九大，开启了全面建设社会主义现代化国家新进程。新时代要有新气象，更要有新作为。实干是最响亮的语言，是赢取事业胜利的根本保证。</a:t>
            </a:r>
            <a:endParaRPr lang="en-US" altLang="zh-CN" sz="2400" dirty="0"/>
          </a:p>
          <a:p>
            <a:endParaRPr lang="zh-CN" altLang="en-US" dirty="0"/>
          </a:p>
        </p:txBody>
      </p:sp>
    </p:spTree>
    <p:extLst>
      <p:ext uri="{BB962C8B-B14F-4D97-AF65-F5344CB8AC3E}">
        <p14:creationId xmlns:p14="http://schemas.microsoft.com/office/powerpoint/2010/main" val="41770959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离子会议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离子会议室">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197</TotalTime>
  <Words>3594</Words>
  <Application>Microsoft Office PowerPoint</Application>
  <PresentationFormat>宽屏</PresentationFormat>
  <Paragraphs>157</Paragraphs>
  <Slides>16</Slides>
  <Notes>12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等线</vt:lpstr>
      <vt:lpstr>宋体</vt:lpstr>
      <vt:lpstr>Arial</vt:lpstr>
      <vt:lpstr>Century Gothic</vt:lpstr>
      <vt:lpstr>Wingdings 3</vt:lpstr>
      <vt:lpstr>离子会议室</vt:lpstr>
      <vt:lpstr>平语近人-习总书记用典</vt:lpstr>
      <vt:lpstr>目录</vt:lpstr>
      <vt:lpstr>背景介绍</vt:lpstr>
      <vt:lpstr>目录</vt:lpstr>
      <vt:lpstr>腹有诗书气自华</vt:lpstr>
      <vt:lpstr>腹有诗书气自华</vt:lpstr>
      <vt:lpstr>目录</vt:lpstr>
      <vt:lpstr>绝知此事要躬行</vt:lpstr>
      <vt:lpstr>绝知此事要躬行</vt:lpstr>
      <vt:lpstr>绝知此事要躬行</vt:lpstr>
      <vt:lpstr>目录</vt:lpstr>
      <vt:lpstr>咬定青山不放松</vt:lpstr>
      <vt:lpstr>咬定青山不放松</vt:lpstr>
      <vt:lpstr>不忘初心、牢记使命</vt:lpstr>
      <vt:lpstr>给予我们工作的启发</vt:lpstr>
      <vt:lpstr>送给我们自己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 wenbo</dc:creator>
  <cp:lastModifiedBy>yan wenbo</cp:lastModifiedBy>
  <cp:revision>37</cp:revision>
  <dcterms:created xsi:type="dcterms:W3CDTF">2018-11-11T13:26:09Z</dcterms:created>
  <dcterms:modified xsi:type="dcterms:W3CDTF">2018-11-12T14:37:08Z</dcterms:modified>
</cp:coreProperties>
</file>