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2" r:id="rId2"/>
    <p:sldId id="273" r:id="rId3"/>
    <p:sldId id="274" r:id="rId4"/>
    <p:sldId id="275" r:id="rId5"/>
    <p:sldId id="276" r:id="rId6"/>
    <p:sldId id="281" r:id="rId7"/>
    <p:sldId id="261" r:id="rId8"/>
    <p:sldId id="262" r:id="rId9"/>
    <p:sldId id="265" r:id="rId10"/>
    <p:sldId id="263" r:id="rId11"/>
    <p:sldId id="278" r:id="rId12"/>
    <p:sldId id="279" r:id="rId13"/>
    <p:sldId id="267" r:id="rId14"/>
    <p:sldId id="28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66" autoAdjust="0"/>
  </p:normalViewPr>
  <p:slideViewPr>
    <p:cSldViewPr snapToGrid="0">
      <p:cViewPr varScale="1">
        <p:scale>
          <a:sx n="63" d="100"/>
          <a:sy n="63" d="100"/>
        </p:scale>
        <p:origin x="1125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C2C2E-E7FF-44CB-8865-CC05D189AE7A}" type="doc">
      <dgm:prSet loTypeId="urn:microsoft.com/office/officeart/2005/8/layout/process3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25C9649-7E77-4A01-9CBD-BF93E6C9FA51}">
      <dgm:prSet phldrT="[文本]"/>
      <dgm:spPr/>
      <dgm:t>
        <a:bodyPr/>
        <a:lstStyle/>
        <a:p>
          <a:pPr algn="ctr"/>
          <a:r>
            <a:rPr lang="en-US"/>
            <a:t>Sychronization</a:t>
          </a:r>
        </a:p>
      </dgm:t>
    </dgm:pt>
    <dgm:pt modelId="{1A7E6562-BD7C-4E36-A2AA-52FA2CADFD84}" type="parTrans" cxnId="{BDAE809F-0892-4C3D-8D3D-47D3780D9547}">
      <dgm:prSet/>
      <dgm:spPr/>
      <dgm:t>
        <a:bodyPr/>
        <a:lstStyle/>
        <a:p>
          <a:pPr algn="ctr"/>
          <a:endParaRPr lang="en-US"/>
        </a:p>
      </dgm:t>
    </dgm:pt>
    <dgm:pt modelId="{AD4C5BCC-D923-496B-BBBE-2784D79B86AA}" type="sibTrans" cxnId="{BDAE809F-0892-4C3D-8D3D-47D3780D9547}">
      <dgm:prSet/>
      <dgm:spPr/>
      <dgm:t>
        <a:bodyPr/>
        <a:lstStyle/>
        <a:p>
          <a:pPr algn="ctr"/>
          <a:endParaRPr lang="en-US"/>
        </a:p>
      </dgm:t>
    </dgm:pt>
    <dgm:pt modelId="{F501CAE3-C191-4795-B8D1-ADBCD6D5DF98}">
      <dgm:prSet phldrT="[文本]"/>
      <dgm:spPr/>
      <dgm:t>
        <a:bodyPr/>
        <a:lstStyle/>
        <a:p>
          <a:pPr algn="l"/>
          <a:r>
            <a:rPr lang="en-US"/>
            <a:t>detect the valid voice input and start voice recognization</a:t>
          </a:r>
        </a:p>
      </dgm:t>
    </dgm:pt>
    <dgm:pt modelId="{75A4CA80-FFA2-4144-BE38-943E1D01A5B5}" type="parTrans" cxnId="{5AE8F8B2-93F0-4A23-9CBA-B46A776450D5}">
      <dgm:prSet/>
      <dgm:spPr/>
      <dgm:t>
        <a:bodyPr/>
        <a:lstStyle/>
        <a:p>
          <a:pPr algn="ctr"/>
          <a:endParaRPr lang="en-US"/>
        </a:p>
      </dgm:t>
    </dgm:pt>
    <dgm:pt modelId="{D9287E6B-5A2E-43F4-B5CF-937F0AE9F05F}" type="sibTrans" cxnId="{5AE8F8B2-93F0-4A23-9CBA-B46A776450D5}">
      <dgm:prSet/>
      <dgm:spPr/>
      <dgm:t>
        <a:bodyPr/>
        <a:lstStyle/>
        <a:p>
          <a:pPr algn="ctr"/>
          <a:endParaRPr lang="en-US"/>
        </a:p>
      </dgm:t>
    </dgm:pt>
    <dgm:pt modelId="{C39B61E8-FB3D-41D8-8B37-2BBF01034D4B}">
      <dgm:prSet phldrT="[文本]"/>
      <dgm:spPr/>
      <dgm:t>
        <a:bodyPr/>
        <a:lstStyle/>
        <a:p>
          <a:pPr algn="ctr"/>
          <a:r>
            <a:rPr lang="en-US"/>
            <a:t>Feature Extraction</a:t>
          </a:r>
        </a:p>
      </dgm:t>
    </dgm:pt>
    <dgm:pt modelId="{AA2667BD-4C6B-4BEC-A48E-FF9569F1E0A2}" type="parTrans" cxnId="{4DF662FB-B741-414F-BA8D-B8112A91B36F}">
      <dgm:prSet/>
      <dgm:spPr/>
      <dgm:t>
        <a:bodyPr/>
        <a:lstStyle/>
        <a:p>
          <a:pPr algn="ctr"/>
          <a:endParaRPr lang="en-US"/>
        </a:p>
      </dgm:t>
    </dgm:pt>
    <dgm:pt modelId="{2557F24C-C20C-476D-95B8-8BA430FFC615}" type="sibTrans" cxnId="{4DF662FB-B741-414F-BA8D-B8112A91B36F}">
      <dgm:prSet/>
      <dgm:spPr/>
      <dgm:t>
        <a:bodyPr/>
        <a:lstStyle/>
        <a:p>
          <a:pPr algn="ctr"/>
          <a:endParaRPr lang="en-US"/>
        </a:p>
      </dgm:t>
    </dgm:pt>
    <dgm:pt modelId="{891DDE9A-6E08-491D-A76F-EE7862D2B16F}">
      <dgm:prSet phldrT="[文本]"/>
      <dgm:spPr/>
      <dgm:t>
        <a:bodyPr/>
        <a:lstStyle/>
        <a:p>
          <a:pPr algn="ctr"/>
          <a:r>
            <a:rPr lang="en-US"/>
            <a:t>calculate input frequency features using MFCC</a:t>
          </a:r>
        </a:p>
      </dgm:t>
    </dgm:pt>
    <dgm:pt modelId="{9DC2B14D-39BF-40A0-AD3E-465D92C2124A}" type="parTrans" cxnId="{95CCBB39-8D69-4D80-B21D-9E519BB422CF}">
      <dgm:prSet/>
      <dgm:spPr/>
      <dgm:t>
        <a:bodyPr/>
        <a:lstStyle/>
        <a:p>
          <a:pPr algn="ctr"/>
          <a:endParaRPr lang="en-US"/>
        </a:p>
      </dgm:t>
    </dgm:pt>
    <dgm:pt modelId="{FA390BF9-7C4A-40C3-AD09-08BD7D1878C7}" type="sibTrans" cxnId="{95CCBB39-8D69-4D80-B21D-9E519BB422CF}">
      <dgm:prSet/>
      <dgm:spPr/>
      <dgm:t>
        <a:bodyPr/>
        <a:lstStyle/>
        <a:p>
          <a:pPr algn="ctr"/>
          <a:endParaRPr lang="en-US"/>
        </a:p>
      </dgm:t>
    </dgm:pt>
    <dgm:pt modelId="{AE58952C-9081-41E3-8721-1A5131ACE320}">
      <dgm:prSet phldrT="[文本]"/>
      <dgm:spPr/>
      <dgm:t>
        <a:bodyPr/>
        <a:lstStyle/>
        <a:p>
          <a:pPr algn="ctr"/>
          <a:r>
            <a:rPr lang="en-US"/>
            <a:t>Library Matching</a:t>
          </a:r>
        </a:p>
      </dgm:t>
    </dgm:pt>
    <dgm:pt modelId="{D02FB56F-2852-4A72-BE93-A1D149AA23EF}" type="parTrans" cxnId="{934F791E-BFE3-48B4-A345-2F7B5099D6FC}">
      <dgm:prSet/>
      <dgm:spPr/>
      <dgm:t>
        <a:bodyPr/>
        <a:lstStyle/>
        <a:p>
          <a:pPr algn="ctr"/>
          <a:endParaRPr lang="en-US"/>
        </a:p>
      </dgm:t>
    </dgm:pt>
    <dgm:pt modelId="{1B31A4E4-F183-4845-BAC9-6899F1364E6B}" type="sibTrans" cxnId="{934F791E-BFE3-48B4-A345-2F7B5099D6FC}">
      <dgm:prSet/>
      <dgm:spPr/>
      <dgm:t>
        <a:bodyPr/>
        <a:lstStyle/>
        <a:p>
          <a:pPr algn="ctr"/>
          <a:endParaRPr lang="en-US"/>
        </a:p>
      </dgm:t>
    </dgm:pt>
    <dgm:pt modelId="{1CA47A4C-B340-42E2-B7A9-1C9A3352E57F}">
      <dgm:prSet phldrT="[文本]"/>
      <dgm:spPr/>
      <dgm:t>
        <a:bodyPr/>
        <a:lstStyle/>
        <a:p>
          <a:pPr algn="l"/>
          <a:r>
            <a:rPr lang="en-US"/>
            <a:t>match the input with data stored in library using DTW algorithm</a:t>
          </a:r>
        </a:p>
      </dgm:t>
    </dgm:pt>
    <dgm:pt modelId="{51A353CD-5B90-4A69-A57E-33E588D513C1}" type="parTrans" cxnId="{4BAA8C5C-B741-43E3-BE39-90040DCCBBEB}">
      <dgm:prSet/>
      <dgm:spPr/>
      <dgm:t>
        <a:bodyPr/>
        <a:lstStyle/>
        <a:p>
          <a:pPr algn="ctr"/>
          <a:endParaRPr lang="en-US"/>
        </a:p>
      </dgm:t>
    </dgm:pt>
    <dgm:pt modelId="{AEEA8CAC-988D-43DC-ABF9-DDD399793337}" type="sibTrans" cxnId="{4BAA8C5C-B741-43E3-BE39-90040DCCBBEB}">
      <dgm:prSet/>
      <dgm:spPr/>
      <dgm:t>
        <a:bodyPr/>
        <a:lstStyle/>
        <a:p>
          <a:pPr algn="ctr"/>
          <a:endParaRPr lang="en-US"/>
        </a:p>
      </dgm:t>
    </dgm:pt>
    <dgm:pt modelId="{615FB6E8-046E-4243-A0C0-C83ADF6FDC63}">
      <dgm:prSet/>
      <dgm:spPr/>
      <dgm:t>
        <a:bodyPr/>
        <a:lstStyle/>
        <a:p>
          <a:pPr algn="ctr"/>
          <a:r>
            <a:rPr lang="en-US"/>
            <a:t>Machine Learning</a:t>
          </a:r>
        </a:p>
      </dgm:t>
    </dgm:pt>
    <dgm:pt modelId="{C1E73D43-1EEE-4514-BED6-164655145C33}" type="parTrans" cxnId="{FA160BCF-E4EB-4C02-B241-7CE50E520BAD}">
      <dgm:prSet/>
      <dgm:spPr/>
      <dgm:t>
        <a:bodyPr/>
        <a:lstStyle/>
        <a:p>
          <a:pPr algn="ctr"/>
          <a:endParaRPr lang="en-US"/>
        </a:p>
      </dgm:t>
    </dgm:pt>
    <dgm:pt modelId="{8B9544C1-D55D-41E7-BAC8-0E708E5632DD}" type="sibTrans" cxnId="{FA160BCF-E4EB-4C02-B241-7CE50E520BAD}">
      <dgm:prSet/>
      <dgm:spPr/>
      <dgm:t>
        <a:bodyPr/>
        <a:lstStyle/>
        <a:p>
          <a:pPr algn="ctr"/>
          <a:endParaRPr lang="en-US"/>
        </a:p>
      </dgm:t>
    </dgm:pt>
    <dgm:pt modelId="{A6395D5A-F039-47FA-BD60-6D103DB9889D}">
      <dgm:prSet/>
      <dgm:spPr/>
      <dgm:t>
        <a:bodyPr/>
        <a:lstStyle/>
        <a:p>
          <a:pPr algn="l"/>
          <a:r>
            <a:rPr lang="en-US"/>
            <a:t>supervised machine learning</a:t>
          </a:r>
        </a:p>
      </dgm:t>
    </dgm:pt>
    <dgm:pt modelId="{8076A438-2177-4708-AFC2-F80CE5E06521}" type="parTrans" cxnId="{00FAB21F-59A1-4273-B9D8-C329EF1605AA}">
      <dgm:prSet/>
      <dgm:spPr/>
      <dgm:t>
        <a:bodyPr/>
        <a:lstStyle/>
        <a:p>
          <a:pPr algn="ctr"/>
          <a:endParaRPr lang="en-US"/>
        </a:p>
      </dgm:t>
    </dgm:pt>
    <dgm:pt modelId="{282A6880-F140-4E8D-B4B5-7EB3C88C3638}" type="sibTrans" cxnId="{00FAB21F-59A1-4273-B9D8-C329EF1605AA}">
      <dgm:prSet/>
      <dgm:spPr/>
      <dgm:t>
        <a:bodyPr/>
        <a:lstStyle/>
        <a:p>
          <a:pPr algn="ctr"/>
          <a:endParaRPr lang="en-US"/>
        </a:p>
      </dgm:t>
    </dgm:pt>
    <dgm:pt modelId="{7C0CC5C1-2F93-4280-8AC1-322D174F245C}" type="pres">
      <dgm:prSet presAssocID="{2BDC2C2E-E7FF-44CB-8865-CC05D189AE7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A0CF2-3651-49AE-994A-BED3811921FB}" type="pres">
      <dgm:prSet presAssocID="{525C9649-7E77-4A01-9CBD-BF93E6C9FA51}" presName="composite" presStyleCnt="0"/>
      <dgm:spPr/>
      <dgm:t>
        <a:bodyPr/>
        <a:lstStyle/>
        <a:p>
          <a:endParaRPr lang="en-US"/>
        </a:p>
      </dgm:t>
    </dgm:pt>
    <dgm:pt modelId="{BAAED80E-715A-4FDD-9C23-C682101CC1FC}" type="pres">
      <dgm:prSet presAssocID="{525C9649-7E77-4A01-9CBD-BF93E6C9FA5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AF4A1-D3CF-4248-BBC0-EEC114AD3C68}" type="pres">
      <dgm:prSet presAssocID="{525C9649-7E77-4A01-9CBD-BF93E6C9FA51}" presName="parSh" presStyleLbl="node1" presStyleIdx="0" presStyleCnt="4"/>
      <dgm:spPr/>
      <dgm:t>
        <a:bodyPr/>
        <a:lstStyle/>
        <a:p>
          <a:endParaRPr lang="en-US"/>
        </a:p>
      </dgm:t>
    </dgm:pt>
    <dgm:pt modelId="{937D171F-0536-4BE1-B0E5-57F2B1D9DA13}" type="pres">
      <dgm:prSet presAssocID="{525C9649-7E77-4A01-9CBD-BF93E6C9FA5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65FCB-76A6-4A0B-97FC-50B1D3D67645}" type="pres">
      <dgm:prSet presAssocID="{AD4C5BCC-D923-496B-BBBE-2784D79B86A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DEA6A5C-71B7-46A4-8AE3-475A472F5B26}" type="pres">
      <dgm:prSet presAssocID="{AD4C5BCC-D923-496B-BBBE-2784D79B86AA}" presName="connTx" presStyleLbl="sibTrans2D1" presStyleIdx="0" presStyleCnt="3"/>
      <dgm:spPr/>
      <dgm:t>
        <a:bodyPr/>
        <a:lstStyle/>
        <a:p>
          <a:endParaRPr lang="en-US"/>
        </a:p>
      </dgm:t>
    </dgm:pt>
    <dgm:pt modelId="{FB415BC2-85F1-41A2-A3F3-46D1C8517321}" type="pres">
      <dgm:prSet presAssocID="{C39B61E8-FB3D-41D8-8B37-2BBF01034D4B}" presName="composite" presStyleCnt="0"/>
      <dgm:spPr/>
      <dgm:t>
        <a:bodyPr/>
        <a:lstStyle/>
        <a:p>
          <a:endParaRPr lang="en-US"/>
        </a:p>
      </dgm:t>
    </dgm:pt>
    <dgm:pt modelId="{FF3B2885-4A18-4F39-A329-06CDED0DB6C9}" type="pres">
      <dgm:prSet presAssocID="{C39B61E8-FB3D-41D8-8B37-2BBF01034D4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52F6-A5A3-4787-914C-9D53EDEE0080}" type="pres">
      <dgm:prSet presAssocID="{C39B61E8-FB3D-41D8-8B37-2BBF01034D4B}" presName="parSh" presStyleLbl="node1" presStyleIdx="1" presStyleCnt="4"/>
      <dgm:spPr/>
      <dgm:t>
        <a:bodyPr/>
        <a:lstStyle/>
        <a:p>
          <a:endParaRPr lang="en-US"/>
        </a:p>
      </dgm:t>
    </dgm:pt>
    <dgm:pt modelId="{92099B00-AA00-444A-B0C2-45196242C24E}" type="pres">
      <dgm:prSet presAssocID="{C39B61E8-FB3D-41D8-8B37-2BBF01034D4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AE0C6-7E55-499D-AA86-B540431F9A00}" type="pres">
      <dgm:prSet presAssocID="{2557F24C-C20C-476D-95B8-8BA430FFC6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2CBF2E-C17A-4764-80BF-8EEFCA2EBCE0}" type="pres">
      <dgm:prSet presAssocID="{2557F24C-C20C-476D-95B8-8BA430FFC615}" presName="connTx" presStyleLbl="sibTrans2D1" presStyleIdx="1" presStyleCnt="3"/>
      <dgm:spPr/>
      <dgm:t>
        <a:bodyPr/>
        <a:lstStyle/>
        <a:p>
          <a:endParaRPr lang="en-US"/>
        </a:p>
      </dgm:t>
    </dgm:pt>
    <dgm:pt modelId="{8C14ABE7-A56B-46B4-ADBD-4EA05EBD7B9E}" type="pres">
      <dgm:prSet presAssocID="{AE58952C-9081-41E3-8721-1A5131ACE320}" presName="composite" presStyleCnt="0"/>
      <dgm:spPr/>
      <dgm:t>
        <a:bodyPr/>
        <a:lstStyle/>
        <a:p>
          <a:endParaRPr lang="en-US"/>
        </a:p>
      </dgm:t>
    </dgm:pt>
    <dgm:pt modelId="{FABF8C02-96DF-495A-ADE4-C48080FD50C1}" type="pres">
      <dgm:prSet presAssocID="{AE58952C-9081-41E3-8721-1A5131ACE32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7426A-EAE9-4CFE-94E2-CB73D5A68AB1}" type="pres">
      <dgm:prSet presAssocID="{AE58952C-9081-41E3-8721-1A5131ACE320}" presName="parSh" presStyleLbl="node1" presStyleIdx="2" presStyleCnt="4"/>
      <dgm:spPr/>
      <dgm:t>
        <a:bodyPr/>
        <a:lstStyle/>
        <a:p>
          <a:endParaRPr lang="en-US"/>
        </a:p>
      </dgm:t>
    </dgm:pt>
    <dgm:pt modelId="{3F4106C2-CF90-4EA2-83FF-486429192AF9}" type="pres">
      <dgm:prSet presAssocID="{AE58952C-9081-41E3-8721-1A5131ACE32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DCE6D-7F55-400D-B136-E0DA3C404905}" type="pres">
      <dgm:prSet presAssocID="{1B31A4E4-F183-4845-BAC9-6899F1364E6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902C733-9C33-4C03-A2A3-93378EB43A3F}" type="pres">
      <dgm:prSet presAssocID="{1B31A4E4-F183-4845-BAC9-6899F1364E6B}" presName="connTx" presStyleLbl="sibTrans2D1" presStyleIdx="2" presStyleCnt="3"/>
      <dgm:spPr/>
      <dgm:t>
        <a:bodyPr/>
        <a:lstStyle/>
        <a:p>
          <a:endParaRPr lang="en-US"/>
        </a:p>
      </dgm:t>
    </dgm:pt>
    <dgm:pt modelId="{B75B1011-680C-4D86-86C7-BF1329236029}" type="pres">
      <dgm:prSet presAssocID="{615FB6E8-046E-4243-A0C0-C83ADF6FDC63}" presName="composite" presStyleCnt="0"/>
      <dgm:spPr/>
      <dgm:t>
        <a:bodyPr/>
        <a:lstStyle/>
        <a:p>
          <a:endParaRPr lang="en-US"/>
        </a:p>
      </dgm:t>
    </dgm:pt>
    <dgm:pt modelId="{43B55FB2-B677-4D77-88D3-D253FC07FB1C}" type="pres">
      <dgm:prSet presAssocID="{615FB6E8-046E-4243-A0C0-C83ADF6FDC6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2652B-6809-4C39-B8A9-24AD3E2DA64C}" type="pres">
      <dgm:prSet presAssocID="{615FB6E8-046E-4243-A0C0-C83ADF6FDC63}" presName="parSh" presStyleLbl="node1" presStyleIdx="3" presStyleCnt="4"/>
      <dgm:spPr/>
      <dgm:t>
        <a:bodyPr/>
        <a:lstStyle/>
        <a:p>
          <a:endParaRPr lang="en-US"/>
        </a:p>
      </dgm:t>
    </dgm:pt>
    <dgm:pt modelId="{20415FF3-0262-4CEE-9F02-C87289326833}" type="pres">
      <dgm:prSet presAssocID="{615FB6E8-046E-4243-A0C0-C83ADF6FDC6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F5FBA-6715-4964-B118-4D2B8287E69A}" type="presOf" srcId="{AD4C5BCC-D923-496B-BBBE-2784D79B86AA}" destId="{6DEA6A5C-71B7-46A4-8AE3-475A472F5B26}" srcOrd="1" destOrd="0" presId="urn:microsoft.com/office/officeart/2005/8/layout/process3"/>
    <dgm:cxn modelId="{E98627F1-5508-4060-A949-E2211C5DDD0B}" type="presOf" srcId="{525C9649-7E77-4A01-9CBD-BF93E6C9FA51}" destId="{BAAED80E-715A-4FDD-9C23-C682101CC1FC}" srcOrd="0" destOrd="0" presId="urn:microsoft.com/office/officeart/2005/8/layout/process3"/>
    <dgm:cxn modelId="{5AE8F8B2-93F0-4A23-9CBA-B46A776450D5}" srcId="{525C9649-7E77-4A01-9CBD-BF93E6C9FA51}" destId="{F501CAE3-C191-4795-B8D1-ADBCD6D5DF98}" srcOrd="0" destOrd="0" parTransId="{75A4CA80-FFA2-4144-BE38-943E1D01A5B5}" sibTransId="{D9287E6B-5A2E-43F4-B5CF-937F0AE9F05F}"/>
    <dgm:cxn modelId="{9B0A8025-43A4-45B6-B311-0D40833069D7}" type="presOf" srcId="{2557F24C-C20C-476D-95B8-8BA430FFC615}" destId="{639AE0C6-7E55-499D-AA86-B540431F9A00}" srcOrd="0" destOrd="0" presId="urn:microsoft.com/office/officeart/2005/8/layout/process3"/>
    <dgm:cxn modelId="{07D8BF6F-545F-49D4-A43B-49AA5FE5729D}" type="presOf" srcId="{C39B61E8-FB3D-41D8-8B37-2BBF01034D4B}" destId="{FF3B2885-4A18-4F39-A329-06CDED0DB6C9}" srcOrd="0" destOrd="0" presId="urn:microsoft.com/office/officeart/2005/8/layout/process3"/>
    <dgm:cxn modelId="{934F791E-BFE3-48B4-A345-2F7B5099D6FC}" srcId="{2BDC2C2E-E7FF-44CB-8865-CC05D189AE7A}" destId="{AE58952C-9081-41E3-8721-1A5131ACE320}" srcOrd="2" destOrd="0" parTransId="{D02FB56F-2852-4A72-BE93-A1D149AA23EF}" sibTransId="{1B31A4E4-F183-4845-BAC9-6899F1364E6B}"/>
    <dgm:cxn modelId="{035990C4-63FB-400E-A5ED-0ABD9D4362C6}" type="presOf" srcId="{AE58952C-9081-41E3-8721-1A5131ACE320}" destId="{FABF8C02-96DF-495A-ADE4-C48080FD50C1}" srcOrd="0" destOrd="0" presId="urn:microsoft.com/office/officeart/2005/8/layout/process3"/>
    <dgm:cxn modelId="{4DF662FB-B741-414F-BA8D-B8112A91B36F}" srcId="{2BDC2C2E-E7FF-44CB-8865-CC05D189AE7A}" destId="{C39B61E8-FB3D-41D8-8B37-2BBF01034D4B}" srcOrd="1" destOrd="0" parTransId="{AA2667BD-4C6B-4BEC-A48E-FF9569F1E0A2}" sibTransId="{2557F24C-C20C-476D-95B8-8BA430FFC615}"/>
    <dgm:cxn modelId="{B601CA52-F907-464F-A211-4439412B1169}" type="presOf" srcId="{AD4C5BCC-D923-496B-BBBE-2784D79B86AA}" destId="{6C365FCB-76A6-4A0B-97FC-50B1D3D67645}" srcOrd="0" destOrd="0" presId="urn:microsoft.com/office/officeart/2005/8/layout/process3"/>
    <dgm:cxn modelId="{D23C7207-9623-4F21-8CE3-BA5E38E47DBE}" type="presOf" srcId="{615FB6E8-046E-4243-A0C0-C83ADF6FDC63}" destId="{43B55FB2-B677-4D77-88D3-D253FC07FB1C}" srcOrd="0" destOrd="0" presId="urn:microsoft.com/office/officeart/2005/8/layout/process3"/>
    <dgm:cxn modelId="{2968E6DF-E886-495C-9F6D-512285E30AD4}" type="presOf" srcId="{2557F24C-C20C-476D-95B8-8BA430FFC615}" destId="{642CBF2E-C17A-4764-80BF-8EEFCA2EBCE0}" srcOrd="1" destOrd="0" presId="urn:microsoft.com/office/officeart/2005/8/layout/process3"/>
    <dgm:cxn modelId="{F39C96F1-E957-4BA8-86E7-1EBDD49BF18E}" type="presOf" srcId="{A6395D5A-F039-47FA-BD60-6D103DB9889D}" destId="{20415FF3-0262-4CEE-9F02-C87289326833}" srcOrd="0" destOrd="0" presId="urn:microsoft.com/office/officeart/2005/8/layout/process3"/>
    <dgm:cxn modelId="{95CCBB39-8D69-4D80-B21D-9E519BB422CF}" srcId="{C39B61E8-FB3D-41D8-8B37-2BBF01034D4B}" destId="{891DDE9A-6E08-491D-A76F-EE7862D2B16F}" srcOrd="0" destOrd="0" parTransId="{9DC2B14D-39BF-40A0-AD3E-465D92C2124A}" sibTransId="{FA390BF9-7C4A-40C3-AD09-08BD7D1878C7}"/>
    <dgm:cxn modelId="{D1964643-5F54-4B51-9BFF-5C984B3147B0}" type="presOf" srcId="{1CA47A4C-B340-42E2-B7A9-1C9A3352E57F}" destId="{3F4106C2-CF90-4EA2-83FF-486429192AF9}" srcOrd="0" destOrd="0" presId="urn:microsoft.com/office/officeart/2005/8/layout/process3"/>
    <dgm:cxn modelId="{0C09BA29-F22F-4CED-8895-4224C320D62B}" type="presOf" srcId="{891DDE9A-6E08-491D-A76F-EE7862D2B16F}" destId="{92099B00-AA00-444A-B0C2-45196242C24E}" srcOrd="0" destOrd="0" presId="urn:microsoft.com/office/officeart/2005/8/layout/process3"/>
    <dgm:cxn modelId="{7EA84E56-7668-4042-8111-FDCFB0025BE5}" type="presOf" srcId="{C39B61E8-FB3D-41D8-8B37-2BBF01034D4B}" destId="{442F52F6-A5A3-4787-914C-9D53EDEE0080}" srcOrd="1" destOrd="0" presId="urn:microsoft.com/office/officeart/2005/8/layout/process3"/>
    <dgm:cxn modelId="{C26E91FC-F289-4687-9811-80D6CC3393A7}" type="presOf" srcId="{615FB6E8-046E-4243-A0C0-C83ADF6FDC63}" destId="{3BA2652B-6809-4C39-B8A9-24AD3E2DA64C}" srcOrd="1" destOrd="0" presId="urn:microsoft.com/office/officeart/2005/8/layout/process3"/>
    <dgm:cxn modelId="{1A8C24FB-5B7D-4351-91AD-7C1D16C52328}" type="presOf" srcId="{1B31A4E4-F183-4845-BAC9-6899F1364E6B}" destId="{2902C733-9C33-4C03-A2A3-93378EB43A3F}" srcOrd="1" destOrd="0" presId="urn:microsoft.com/office/officeart/2005/8/layout/process3"/>
    <dgm:cxn modelId="{BDAE809F-0892-4C3D-8D3D-47D3780D9547}" srcId="{2BDC2C2E-E7FF-44CB-8865-CC05D189AE7A}" destId="{525C9649-7E77-4A01-9CBD-BF93E6C9FA51}" srcOrd="0" destOrd="0" parTransId="{1A7E6562-BD7C-4E36-A2AA-52FA2CADFD84}" sibTransId="{AD4C5BCC-D923-496B-BBBE-2784D79B86AA}"/>
    <dgm:cxn modelId="{3E0CB344-9BC1-4446-816A-3DD14A2F5B68}" type="presOf" srcId="{2BDC2C2E-E7FF-44CB-8865-CC05D189AE7A}" destId="{7C0CC5C1-2F93-4280-8AC1-322D174F245C}" srcOrd="0" destOrd="0" presId="urn:microsoft.com/office/officeart/2005/8/layout/process3"/>
    <dgm:cxn modelId="{4BAA8C5C-B741-43E3-BE39-90040DCCBBEB}" srcId="{AE58952C-9081-41E3-8721-1A5131ACE320}" destId="{1CA47A4C-B340-42E2-B7A9-1C9A3352E57F}" srcOrd="0" destOrd="0" parTransId="{51A353CD-5B90-4A69-A57E-33E588D513C1}" sibTransId="{AEEA8CAC-988D-43DC-ABF9-DDD399793337}"/>
    <dgm:cxn modelId="{962FADA6-D7CD-4F42-BD3A-C4B8CC2C4A98}" type="presOf" srcId="{AE58952C-9081-41E3-8721-1A5131ACE320}" destId="{9947426A-EAE9-4CFE-94E2-CB73D5A68AB1}" srcOrd="1" destOrd="0" presId="urn:microsoft.com/office/officeart/2005/8/layout/process3"/>
    <dgm:cxn modelId="{C157F11D-4B70-46FE-9939-5AA23679400A}" type="presOf" srcId="{525C9649-7E77-4A01-9CBD-BF93E6C9FA51}" destId="{68EAF4A1-D3CF-4248-BBC0-EEC114AD3C68}" srcOrd="1" destOrd="0" presId="urn:microsoft.com/office/officeart/2005/8/layout/process3"/>
    <dgm:cxn modelId="{FA160BCF-E4EB-4C02-B241-7CE50E520BAD}" srcId="{2BDC2C2E-E7FF-44CB-8865-CC05D189AE7A}" destId="{615FB6E8-046E-4243-A0C0-C83ADF6FDC63}" srcOrd="3" destOrd="0" parTransId="{C1E73D43-1EEE-4514-BED6-164655145C33}" sibTransId="{8B9544C1-D55D-41E7-BAC8-0E708E5632DD}"/>
    <dgm:cxn modelId="{6B221320-4DF3-4CEB-953A-B1CA64F83C6A}" type="presOf" srcId="{1B31A4E4-F183-4845-BAC9-6899F1364E6B}" destId="{B75DCE6D-7F55-400D-B136-E0DA3C404905}" srcOrd="0" destOrd="0" presId="urn:microsoft.com/office/officeart/2005/8/layout/process3"/>
    <dgm:cxn modelId="{00FAB21F-59A1-4273-B9D8-C329EF1605AA}" srcId="{615FB6E8-046E-4243-A0C0-C83ADF6FDC63}" destId="{A6395D5A-F039-47FA-BD60-6D103DB9889D}" srcOrd="0" destOrd="0" parTransId="{8076A438-2177-4708-AFC2-F80CE5E06521}" sibTransId="{282A6880-F140-4E8D-B4B5-7EB3C88C3638}"/>
    <dgm:cxn modelId="{DDFF5129-E2D7-4873-AC4F-7CC60F80E4CA}" type="presOf" srcId="{F501CAE3-C191-4795-B8D1-ADBCD6D5DF98}" destId="{937D171F-0536-4BE1-B0E5-57F2B1D9DA13}" srcOrd="0" destOrd="0" presId="urn:microsoft.com/office/officeart/2005/8/layout/process3"/>
    <dgm:cxn modelId="{CC45A985-F51A-4365-8B6C-B331F193FE13}" type="presParOf" srcId="{7C0CC5C1-2F93-4280-8AC1-322D174F245C}" destId="{74EA0CF2-3651-49AE-994A-BED3811921FB}" srcOrd="0" destOrd="0" presId="urn:microsoft.com/office/officeart/2005/8/layout/process3"/>
    <dgm:cxn modelId="{1FBE46C8-537C-4B07-A519-DB75ED74C243}" type="presParOf" srcId="{74EA0CF2-3651-49AE-994A-BED3811921FB}" destId="{BAAED80E-715A-4FDD-9C23-C682101CC1FC}" srcOrd="0" destOrd="0" presId="urn:microsoft.com/office/officeart/2005/8/layout/process3"/>
    <dgm:cxn modelId="{DE8C0F3D-9383-4D6D-86A3-B38F4B9A2D48}" type="presParOf" srcId="{74EA0CF2-3651-49AE-994A-BED3811921FB}" destId="{68EAF4A1-D3CF-4248-BBC0-EEC114AD3C68}" srcOrd="1" destOrd="0" presId="urn:microsoft.com/office/officeart/2005/8/layout/process3"/>
    <dgm:cxn modelId="{B7B8C86F-0A68-4735-BF96-221F80B72961}" type="presParOf" srcId="{74EA0CF2-3651-49AE-994A-BED3811921FB}" destId="{937D171F-0536-4BE1-B0E5-57F2B1D9DA13}" srcOrd="2" destOrd="0" presId="urn:microsoft.com/office/officeart/2005/8/layout/process3"/>
    <dgm:cxn modelId="{45065AB9-DA09-4086-B1E8-220A3E343CEA}" type="presParOf" srcId="{7C0CC5C1-2F93-4280-8AC1-322D174F245C}" destId="{6C365FCB-76A6-4A0B-97FC-50B1D3D67645}" srcOrd="1" destOrd="0" presId="urn:microsoft.com/office/officeart/2005/8/layout/process3"/>
    <dgm:cxn modelId="{D5639F62-5A3C-4923-8D60-2A40B2A247A6}" type="presParOf" srcId="{6C365FCB-76A6-4A0B-97FC-50B1D3D67645}" destId="{6DEA6A5C-71B7-46A4-8AE3-475A472F5B26}" srcOrd="0" destOrd="0" presId="urn:microsoft.com/office/officeart/2005/8/layout/process3"/>
    <dgm:cxn modelId="{DF1516A2-7A04-4B93-9586-F0097DF7C5A9}" type="presParOf" srcId="{7C0CC5C1-2F93-4280-8AC1-322D174F245C}" destId="{FB415BC2-85F1-41A2-A3F3-46D1C8517321}" srcOrd="2" destOrd="0" presId="urn:microsoft.com/office/officeart/2005/8/layout/process3"/>
    <dgm:cxn modelId="{29136FC1-963B-46E1-9F26-4B1908ED787C}" type="presParOf" srcId="{FB415BC2-85F1-41A2-A3F3-46D1C8517321}" destId="{FF3B2885-4A18-4F39-A329-06CDED0DB6C9}" srcOrd="0" destOrd="0" presId="urn:microsoft.com/office/officeart/2005/8/layout/process3"/>
    <dgm:cxn modelId="{774ADBFC-4CA3-436E-A252-146CB88FAC04}" type="presParOf" srcId="{FB415BC2-85F1-41A2-A3F3-46D1C8517321}" destId="{442F52F6-A5A3-4787-914C-9D53EDEE0080}" srcOrd="1" destOrd="0" presId="urn:microsoft.com/office/officeart/2005/8/layout/process3"/>
    <dgm:cxn modelId="{DE2CE37E-551B-4B16-999A-B6B0EE89758D}" type="presParOf" srcId="{FB415BC2-85F1-41A2-A3F3-46D1C8517321}" destId="{92099B00-AA00-444A-B0C2-45196242C24E}" srcOrd="2" destOrd="0" presId="urn:microsoft.com/office/officeart/2005/8/layout/process3"/>
    <dgm:cxn modelId="{B111B155-4256-4B30-9414-1DC1CBFF55D6}" type="presParOf" srcId="{7C0CC5C1-2F93-4280-8AC1-322D174F245C}" destId="{639AE0C6-7E55-499D-AA86-B540431F9A00}" srcOrd="3" destOrd="0" presId="urn:microsoft.com/office/officeart/2005/8/layout/process3"/>
    <dgm:cxn modelId="{C473456A-60AB-4273-9612-E4C00F0D0306}" type="presParOf" srcId="{639AE0C6-7E55-499D-AA86-B540431F9A00}" destId="{642CBF2E-C17A-4764-80BF-8EEFCA2EBCE0}" srcOrd="0" destOrd="0" presId="urn:microsoft.com/office/officeart/2005/8/layout/process3"/>
    <dgm:cxn modelId="{18B1B649-F850-4EEC-BB93-21BCDDBFF3FD}" type="presParOf" srcId="{7C0CC5C1-2F93-4280-8AC1-322D174F245C}" destId="{8C14ABE7-A56B-46B4-ADBD-4EA05EBD7B9E}" srcOrd="4" destOrd="0" presId="urn:microsoft.com/office/officeart/2005/8/layout/process3"/>
    <dgm:cxn modelId="{77F26811-EF7D-4347-88FE-B9CBF2A38B4B}" type="presParOf" srcId="{8C14ABE7-A56B-46B4-ADBD-4EA05EBD7B9E}" destId="{FABF8C02-96DF-495A-ADE4-C48080FD50C1}" srcOrd="0" destOrd="0" presId="urn:microsoft.com/office/officeart/2005/8/layout/process3"/>
    <dgm:cxn modelId="{D662B639-E175-41DD-9889-10B864CEB973}" type="presParOf" srcId="{8C14ABE7-A56B-46B4-ADBD-4EA05EBD7B9E}" destId="{9947426A-EAE9-4CFE-94E2-CB73D5A68AB1}" srcOrd="1" destOrd="0" presId="urn:microsoft.com/office/officeart/2005/8/layout/process3"/>
    <dgm:cxn modelId="{2CF28B78-96F9-42EB-BF25-1D008C846774}" type="presParOf" srcId="{8C14ABE7-A56B-46B4-ADBD-4EA05EBD7B9E}" destId="{3F4106C2-CF90-4EA2-83FF-486429192AF9}" srcOrd="2" destOrd="0" presId="urn:microsoft.com/office/officeart/2005/8/layout/process3"/>
    <dgm:cxn modelId="{C9840FDD-DC9A-4FA8-B163-041491B351BA}" type="presParOf" srcId="{7C0CC5C1-2F93-4280-8AC1-322D174F245C}" destId="{B75DCE6D-7F55-400D-B136-E0DA3C404905}" srcOrd="5" destOrd="0" presId="urn:microsoft.com/office/officeart/2005/8/layout/process3"/>
    <dgm:cxn modelId="{EFDBAED9-5800-4FCA-8B3D-701BA0DDB8B5}" type="presParOf" srcId="{B75DCE6D-7F55-400D-B136-E0DA3C404905}" destId="{2902C733-9C33-4C03-A2A3-93378EB43A3F}" srcOrd="0" destOrd="0" presId="urn:microsoft.com/office/officeart/2005/8/layout/process3"/>
    <dgm:cxn modelId="{BD145086-5B51-405D-8575-84A46F2C82BD}" type="presParOf" srcId="{7C0CC5C1-2F93-4280-8AC1-322D174F245C}" destId="{B75B1011-680C-4D86-86C7-BF1329236029}" srcOrd="6" destOrd="0" presId="urn:microsoft.com/office/officeart/2005/8/layout/process3"/>
    <dgm:cxn modelId="{7A7C4EAA-ECC1-400B-97C4-4B6865209976}" type="presParOf" srcId="{B75B1011-680C-4D86-86C7-BF1329236029}" destId="{43B55FB2-B677-4D77-88D3-D253FC07FB1C}" srcOrd="0" destOrd="0" presId="urn:microsoft.com/office/officeart/2005/8/layout/process3"/>
    <dgm:cxn modelId="{FEC0F5A6-2ACA-4F14-8F0B-074EC2F717E9}" type="presParOf" srcId="{B75B1011-680C-4D86-86C7-BF1329236029}" destId="{3BA2652B-6809-4C39-B8A9-24AD3E2DA64C}" srcOrd="1" destOrd="0" presId="urn:microsoft.com/office/officeart/2005/8/layout/process3"/>
    <dgm:cxn modelId="{8982DC5C-B51A-4193-ACB3-4135C9C50DB1}" type="presParOf" srcId="{B75B1011-680C-4D86-86C7-BF1329236029}" destId="{20415FF3-0262-4CEE-9F02-C8728932683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AF4A1-D3CF-4248-BBC0-EEC114AD3C68}">
      <dsp:nvSpPr>
        <dsp:cNvPr id="0" name=""/>
        <dsp:cNvSpPr/>
      </dsp:nvSpPr>
      <dsp:spPr>
        <a:xfrm>
          <a:off x="898" y="711819"/>
          <a:ext cx="1128479" cy="585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Sychronization</a:t>
          </a:r>
        </a:p>
      </dsp:txBody>
      <dsp:txXfrm>
        <a:off x="898" y="711819"/>
        <a:ext cx="1128479" cy="390119"/>
      </dsp:txXfrm>
    </dsp:sp>
    <dsp:sp modelId="{937D171F-0536-4BE1-B0E5-57F2B1D9DA13}">
      <dsp:nvSpPr>
        <dsp:cNvPr id="0" name=""/>
        <dsp:cNvSpPr/>
      </dsp:nvSpPr>
      <dsp:spPr>
        <a:xfrm>
          <a:off x="232032" y="1101938"/>
          <a:ext cx="1128479" cy="10687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detect the valid voice input and start voice recognization</a:t>
          </a:r>
        </a:p>
      </dsp:txBody>
      <dsp:txXfrm>
        <a:off x="263335" y="1133241"/>
        <a:ext cx="1065873" cy="1006144"/>
      </dsp:txXfrm>
    </dsp:sp>
    <dsp:sp modelId="{6C365FCB-76A6-4A0B-97FC-50B1D3D67645}">
      <dsp:nvSpPr>
        <dsp:cNvPr id="0" name=""/>
        <dsp:cNvSpPr/>
      </dsp:nvSpPr>
      <dsp:spPr>
        <a:xfrm>
          <a:off x="1300450" y="766399"/>
          <a:ext cx="362675" cy="280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00450" y="822591"/>
        <a:ext cx="278388" cy="168574"/>
      </dsp:txXfrm>
    </dsp:sp>
    <dsp:sp modelId="{442F52F6-A5A3-4787-914C-9D53EDEE0080}">
      <dsp:nvSpPr>
        <dsp:cNvPr id="0" name=""/>
        <dsp:cNvSpPr/>
      </dsp:nvSpPr>
      <dsp:spPr>
        <a:xfrm>
          <a:off x="1813671" y="711819"/>
          <a:ext cx="1128479" cy="585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Feature Extraction</a:t>
          </a:r>
        </a:p>
      </dsp:txBody>
      <dsp:txXfrm>
        <a:off x="1813671" y="711819"/>
        <a:ext cx="1128479" cy="390119"/>
      </dsp:txXfrm>
    </dsp:sp>
    <dsp:sp modelId="{92099B00-AA00-444A-B0C2-45196242C24E}">
      <dsp:nvSpPr>
        <dsp:cNvPr id="0" name=""/>
        <dsp:cNvSpPr/>
      </dsp:nvSpPr>
      <dsp:spPr>
        <a:xfrm>
          <a:off x="2044805" y="1101938"/>
          <a:ext cx="1128479" cy="10687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calculate input frequency features using MFCC</a:t>
          </a:r>
        </a:p>
      </dsp:txBody>
      <dsp:txXfrm>
        <a:off x="2076108" y="1133241"/>
        <a:ext cx="1065873" cy="1006144"/>
      </dsp:txXfrm>
    </dsp:sp>
    <dsp:sp modelId="{639AE0C6-7E55-499D-AA86-B540431F9A00}">
      <dsp:nvSpPr>
        <dsp:cNvPr id="0" name=""/>
        <dsp:cNvSpPr/>
      </dsp:nvSpPr>
      <dsp:spPr>
        <a:xfrm>
          <a:off x="3113223" y="766399"/>
          <a:ext cx="362675" cy="280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113223" y="822591"/>
        <a:ext cx="278388" cy="168574"/>
      </dsp:txXfrm>
    </dsp:sp>
    <dsp:sp modelId="{9947426A-EAE9-4CFE-94E2-CB73D5A68AB1}">
      <dsp:nvSpPr>
        <dsp:cNvPr id="0" name=""/>
        <dsp:cNvSpPr/>
      </dsp:nvSpPr>
      <dsp:spPr>
        <a:xfrm>
          <a:off x="3626444" y="711819"/>
          <a:ext cx="1128479" cy="585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Library Matching</a:t>
          </a:r>
        </a:p>
      </dsp:txBody>
      <dsp:txXfrm>
        <a:off x="3626444" y="711819"/>
        <a:ext cx="1128479" cy="390119"/>
      </dsp:txXfrm>
    </dsp:sp>
    <dsp:sp modelId="{3F4106C2-CF90-4EA2-83FF-486429192AF9}">
      <dsp:nvSpPr>
        <dsp:cNvPr id="0" name=""/>
        <dsp:cNvSpPr/>
      </dsp:nvSpPr>
      <dsp:spPr>
        <a:xfrm>
          <a:off x="3857578" y="1101938"/>
          <a:ext cx="1128479" cy="10687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match the input with data stored in library using DTW algorithm</a:t>
          </a:r>
        </a:p>
      </dsp:txBody>
      <dsp:txXfrm>
        <a:off x="3888881" y="1133241"/>
        <a:ext cx="1065873" cy="1006144"/>
      </dsp:txXfrm>
    </dsp:sp>
    <dsp:sp modelId="{B75DCE6D-7F55-400D-B136-E0DA3C404905}">
      <dsp:nvSpPr>
        <dsp:cNvPr id="0" name=""/>
        <dsp:cNvSpPr/>
      </dsp:nvSpPr>
      <dsp:spPr>
        <a:xfrm>
          <a:off x="4925996" y="766399"/>
          <a:ext cx="362675" cy="280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925996" y="822591"/>
        <a:ext cx="278388" cy="168574"/>
      </dsp:txXfrm>
    </dsp:sp>
    <dsp:sp modelId="{3BA2652B-6809-4C39-B8A9-24AD3E2DA64C}">
      <dsp:nvSpPr>
        <dsp:cNvPr id="0" name=""/>
        <dsp:cNvSpPr/>
      </dsp:nvSpPr>
      <dsp:spPr>
        <a:xfrm>
          <a:off x="5439217" y="711819"/>
          <a:ext cx="1128479" cy="585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Machine Learning</a:t>
          </a:r>
        </a:p>
      </dsp:txBody>
      <dsp:txXfrm>
        <a:off x="5439217" y="711819"/>
        <a:ext cx="1128479" cy="390119"/>
      </dsp:txXfrm>
    </dsp:sp>
    <dsp:sp modelId="{20415FF3-0262-4CEE-9F02-C87289326833}">
      <dsp:nvSpPr>
        <dsp:cNvPr id="0" name=""/>
        <dsp:cNvSpPr/>
      </dsp:nvSpPr>
      <dsp:spPr>
        <a:xfrm>
          <a:off x="5670351" y="1101938"/>
          <a:ext cx="1128479" cy="10687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supervised machine learning</a:t>
          </a:r>
        </a:p>
      </dsp:txBody>
      <dsp:txXfrm>
        <a:off x="5701654" y="1133241"/>
        <a:ext cx="1065873" cy="100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EFEB-3119-4CBA-8020-0ADE0950441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A4291-8353-41FD-921E-8BFF0F4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division:</a:t>
            </a:r>
          </a:p>
          <a:p>
            <a:r>
              <a:rPr lang="en-US" dirty="0" smtClean="0"/>
              <a:t>George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slides 1 - 6, 11 - 12</a:t>
            </a:r>
          </a:p>
          <a:p>
            <a:endParaRPr lang="en-US" dirty="0" smtClean="0"/>
          </a:p>
          <a:p>
            <a:r>
              <a:rPr lang="en-US" dirty="0" smtClean="0"/>
              <a:t>Ben:</a:t>
            </a:r>
          </a:p>
          <a:p>
            <a:r>
              <a:rPr lang="en-US" dirty="0" smtClean="0"/>
              <a:t>Slides 7 – 10, 14 - 16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6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procedure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Each person speaks 10 words in sequence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Speaker judges the result, speaker recognition rate and vocab recognition rate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System keeps track of the rate and displays it on screen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1.3 </a:t>
            </a:r>
            <a:r>
              <a:rPr lang="en-US" baseline="0" dirty="0" err="1" smtClean="0"/>
              <a:t>mfcc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dtw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1.4 WMFCC + Delta-Delta </a:t>
            </a:r>
            <a:br>
              <a:rPr lang="en-US" baseline="0" dirty="0" smtClean="0"/>
            </a:br>
            <a:r>
              <a:rPr lang="en-US" baseline="0" dirty="0" smtClean="0"/>
              <a:t>1.8 library with sharpened data with machine learning algorithm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5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Voice recognition system is widely used in the real world </a:t>
            </a:r>
            <a:r>
              <a:rPr lang="en-US" dirty="0" err="1" smtClean="0"/>
              <a:t>bcs</a:t>
            </a:r>
            <a:r>
              <a:rPr lang="en-US" baseline="0" dirty="0" smtClean="0"/>
              <a:t> of its reliability and </a:t>
            </a:r>
            <a:r>
              <a:rPr lang="en-US" baseline="0" dirty="0" err="1" smtClean="0"/>
              <a:t>convience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build a prototype for voice recognition security system which </a:t>
            </a:r>
            <a:r>
              <a:rPr lang="en-US" baseline="0" dirty="0" err="1" smtClean="0"/>
              <a:t>equires</a:t>
            </a:r>
            <a:r>
              <a:rPr lang="en-US" baseline="0" dirty="0" smtClean="0"/>
              <a:t> &lt;Goal&gt;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user needs to complete three voice</a:t>
            </a:r>
            <a:r>
              <a:rPr lang="en-US" baseline="0" dirty="0" smtClean="0"/>
              <a:t> recognition test to verify their status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have 5 trials to pass three voice recognition tests, if fail, start over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 system detects they are the admin (which means they pass these three voice recognition test), they are granted the access to all functions of the system including….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Voice control has two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..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system detects</a:t>
            </a:r>
            <a:r>
              <a:rPr lang="en-US" baseline="0" dirty="0" smtClean="0"/>
              <a:t> the input speech matches certain word combination, then it operates accordingly.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delta-delta</a:t>
            </a:r>
            <a:r>
              <a:rPr lang="en-US" baseline="0" dirty="0" smtClean="0"/>
              <a:t>  to have WMFCC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fixed size</a:t>
            </a:r>
            <a:r>
              <a:rPr lang="en-US" baseline="0" dirty="0" smtClean="0"/>
              <a:t> input sample array and break into many frames</a:t>
            </a:r>
            <a:br>
              <a:rPr lang="en-US" baseline="0" dirty="0" smtClean="0"/>
            </a:br>
            <a:r>
              <a:rPr lang="en-US" baseline="0" dirty="0" smtClean="0"/>
              <a:t>then apply MFCC + delta-delta = WMFCC to have power spectrum information in different frequency range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MFCC enables to capture</a:t>
            </a:r>
            <a:r>
              <a:rPr lang="en-US" baseline="0" dirty="0" smtClean="0"/>
              <a:t> energy in </a:t>
            </a:r>
            <a:r>
              <a:rPr lang="en-US" dirty="0" smtClean="0"/>
              <a:t>input voice signal from</a:t>
            </a:r>
            <a:r>
              <a:rPr lang="en-US" baseline="0" dirty="0" smtClean="0"/>
              <a:t> microphone</a:t>
            </a:r>
            <a:r>
              <a:rPr lang="en-US" dirty="0" smtClean="0"/>
              <a:t> to the system and to convert the audio</a:t>
            </a:r>
            <a:r>
              <a:rPr lang="en-US" baseline="0" dirty="0" smtClean="0"/>
              <a:t> information into</a:t>
            </a:r>
          </a:p>
          <a:p>
            <a:r>
              <a:rPr lang="en-US" baseline="0" dirty="0" smtClean="0"/>
              <a:t>from frequency scale to Mel scale using Discrete Cosine Transform and 26 band pass filter with triangular shape frequency response. </a:t>
            </a:r>
          </a:p>
          <a:p>
            <a:endParaRPr lang="en-US" dirty="0" smtClean="0"/>
          </a:p>
          <a:p>
            <a:r>
              <a:rPr lang="en-US" dirty="0" smtClean="0"/>
              <a:t>This process is similar</a:t>
            </a:r>
            <a:r>
              <a:rPr lang="en-US" baseline="0" dirty="0" smtClean="0"/>
              <a:t> to human ear function of hearing of</a:t>
            </a:r>
            <a:r>
              <a:rPr lang="en-US" dirty="0" smtClean="0"/>
              <a:t> the voice</a:t>
            </a:r>
            <a:r>
              <a:rPr lang="en-US" baseline="0" dirty="0" smtClean="0"/>
              <a:t> </a:t>
            </a:r>
            <a:r>
              <a:rPr lang="en-US" dirty="0" smtClean="0"/>
              <a:t>to capture tone and pitch (within</a:t>
            </a:r>
            <a:r>
              <a:rPr lang="en-US" baseline="0" dirty="0" smtClean="0"/>
              <a:t> hearing range of 0 to 4000Hz)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but more precisely into suitable form to match with the library reference in further process in DTW </a:t>
            </a:r>
          </a:p>
          <a:p>
            <a:r>
              <a:rPr lang="en-US" dirty="0" smtClean="0"/>
              <a:t>     it uses energy spectrum in different frequency range with 26 </a:t>
            </a:r>
            <a:r>
              <a:rPr lang="en-US" dirty="0" err="1" smtClean="0"/>
              <a:t>filterbanks</a:t>
            </a:r>
            <a:r>
              <a:rPr lang="en-US" dirty="0" smtClean="0"/>
              <a:t> to capture the voice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library data,</a:t>
            </a:r>
            <a:r>
              <a:rPr lang="en-US" baseline="0" dirty="0" smtClean="0"/>
              <a:t> </a:t>
            </a:r>
            <a:r>
              <a:rPr lang="en-US" dirty="0" smtClean="0"/>
              <a:t>File input and output were</a:t>
            </a:r>
            <a:r>
              <a:rPr lang="en-US" baseline="0" dirty="0" smtClean="0"/>
              <a:t> used to save and load specific characteristics of our speech.</a:t>
            </a:r>
          </a:p>
          <a:p>
            <a:r>
              <a:rPr lang="en-US" baseline="0" dirty="0" smtClean="0"/>
              <a:t>After we extract data from MFCC process, we build a library to have a matching process.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 data contains</a:t>
            </a:r>
            <a:r>
              <a:rPr lang="en-US" baseline="0" dirty="0" smtClean="0"/>
              <a:t> few information of speaker and words and they are utilized to compare with new input voice signal after MFCC.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we talk</a:t>
            </a:r>
            <a:r>
              <a:rPr lang="en-US" baseline="0" dirty="0" smtClean="0"/>
              <a:t> about dynamic time warping, </a:t>
            </a:r>
          </a:p>
          <a:p>
            <a:r>
              <a:rPr lang="en-US" baseline="0" dirty="0" smtClean="0"/>
              <a:t>we have to consider that our voice signal we deal with here has uncertain nature varies in speed and time.</a:t>
            </a:r>
            <a:br>
              <a:rPr lang="en-US" baseline="0" dirty="0" smtClean="0"/>
            </a:br>
            <a:r>
              <a:rPr lang="en-US" dirty="0" smtClean="0"/>
              <a:t>To capture the voice</a:t>
            </a:r>
            <a:r>
              <a:rPr lang="en-US" baseline="0" dirty="0" smtClean="0"/>
              <a:t> signal, varying in speed and time, </a:t>
            </a:r>
            <a:br>
              <a:rPr lang="en-US" baseline="0" dirty="0" smtClean="0"/>
            </a:br>
            <a:r>
              <a:rPr lang="en-US" baseline="0" dirty="0" smtClean="0"/>
              <a:t>instead of getting Euclidian distance between WMFCC feature vector, </a:t>
            </a:r>
          </a:p>
          <a:p>
            <a:r>
              <a:rPr lang="en-US" baseline="0" dirty="0" smtClean="0"/>
              <a:t>we used dynamic time warping algorithm to find a closest match to the input from the library.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Dynamic time warping algorithm </a:t>
            </a:r>
            <a:br>
              <a:rPr lang="en-US" baseline="0" dirty="0" smtClean="0"/>
            </a:br>
            <a:r>
              <a:rPr lang="en-US" baseline="0" dirty="0" smtClean="0"/>
              <a:t>takes difference in MFCC values between new input voice signal and library template database </a:t>
            </a:r>
            <a:br>
              <a:rPr lang="en-US" baseline="0" dirty="0" smtClean="0"/>
            </a:br>
            <a:r>
              <a:rPr lang="en-US" baseline="0" dirty="0" smtClean="0"/>
              <a:t>creates weighted frequency </a:t>
            </a:r>
            <a:r>
              <a:rPr lang="en-US" baseline="0" dirty="0" err="1" smtClean="0"/>
              <a:t>axises</a:t>
            </a:r>
            <a:r>
              <a:rPr lang="en-US" baseline="0" dirty="0" smtClean="0"/>
              <a:t> called warping path in graph above in matrix calculation and </a:t>
            </a:r>
          </a:p>
          <a:p>
            <a:r>
              <a:rPr lang="en-US" baseline="0" dirty="0" smtClean="0"/>
              <a:t>prompts the minimum library index that is closest match to our input with lowest deviation cost.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the system recognize the voice extracted from the input feature vector, </a:t>
            </a:r>
            <a:br>
              <a:rPr lang="en-US" baseline="0" dirty="0" smtClean="0"/>
            </a:br>
            <a:r>
              <a:rPr lang="en-US" baseline="0" dirty="0" smtClean="0"/>
              <a:t>user can judge that recognition result is valid or not. </a:t>
            </a:r>
            <a:br>
              <a:rPr lang="en-US" baseline="0" dirty="0" smtClean="0"/>
            </a:br>
            <a:r>
              <a:rPr lang="en-US" baseline="0" dirty="0" smtClean="0"/>
              <a:t>We employ the formula to create the cluster around the correct word (valid data) in order for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r>
              <a:rPr lang="en-US" baseline="0" dirty="0" smtClean="0"/>
              <a:t> challenges: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 language does not have string type          </a:t>
            </a:r>
            <a:r>
              <a:rPr lang="en-US" baseline="0" dirty="0" smtClean="0">
                <a:sym typeface="Wingdings" panose="05000000000000000000" pitchFamily="2" charset="2"/>
              </a:rPr>
              <a:t> save to array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LCDK reboots its memory after the process </a:t>
            </a:r>
            <a:r>
              <a:rPr lang="en-US" baseline="0" dirty="0" smtClean="0">
                <a:sym typeface="Wingdings" panose="05000000000000000000" pitchFamily="2" charset="2"/>
              </a:rPr>
              <a:t> </a:t>
            </a:r>
            <a:r>
              <a:rPr lang="en-US" baseline="0" dirty="0" smtClean="0"/>
              <a:t>Load and save memory data -&gt; save txt. File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Dynamic memory allocation: run out of sometime </a:t>
            </a:r>
            <a:r>
              <a:rPr lang="en-US" baseline="0" dirty="0" err="1" smtClean="0"/>
              <a:t>bcs</a:t>
            </a:r>
            <a:r>
              <a:rPr lang="en-US" baseline="0" dirty="0" smtClean="0"/>
              <a:t> did not use dynamic memory allocation</a:t>
            </a:r>
          </a:p>
          <a:p>
            <a:pPr marL="0" indent="0">
              <a:buNone/>
            </a:pPr>
            <a:r>
              <a:rPr lang="en-US" baseline="0" dirty="0" smtClean="0"/>
              <a:t>Intonation challenges</a:t>
            </a:r>
          </a:p>
          <a:p>
            <a:pPr marL="0" indent="0">
              <a:buNone/>
            </a:pPr>
            <a:r>
              <a:rPr lang="en-US" baseline="0" dirty="0" smtClean="0"/>
              <a:t>1.   We realize that if the intonation of speaker does not match that of the library, the system has hard time identifying it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Equipment uncertainty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Sensitivity and performance of microphone is different (amplitude, battery) </a:t>
            </a:r>
            <a:r>
              <a:rPr lang="en-US" baseline="0" dirty="0" smtClean="0">
                <a:sym typeface="Wingdings" panose="05000000000000000000" pitchFamily="2" charset="2"/>
              </a:rPr>
              <a:t> different data for same type of speech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Different DSP chip has different settings</a:t>
            </a:r>
          </a:p>
          <a:p>
            <a:pPr marL="0" indent="0">
              <a:buNone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Same microphone and same LCDK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Processing speed optimization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Processing speed is very slow at the beginning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Utilization of the CCS optimization level </a:t>
            </a:r>
          </a:p>
          <a:p>
            <a:pPr marL="0" indent="0">
              <a:buNone/>
            </a:pPr>
            <a:r>
              <a:rPr lang="en-US" baseline="0" dirty="0" smtClean="0"/>
              <a:t>Uncertain nature of human voice </a:t>
            </a:r>
          </a:p>
          <a:p>
            <a:pPr marL="228600" indent="-228600">
              <a:buAutoNum type="arabicPeriod"/>
            </a:pPr>
            <a:r>
              <a:rPr lang="en-US" dirty="0" smtClean="0"/>
              <a:t>Two</a:t>
            </a:r>
            <a:r>
              <a:rPr lang="en-US" baseline="0" dirty="0" smtClean="0"/>
              <a:t> diagram show different length of the same word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Voice volume goes out of bound 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 smtClean="0"/>
              <a:t>There are three factors that we discovered in uncertain nature of voice.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4291-8353-41FD-921E-8BFF0F4EE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8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3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71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79B12F-9F8C-4068-AD62-EC104E774A98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23BDC5-52FE-4DAE-A908-547D049A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3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8000" y="548640"/>
            <a:ext cx="9842146" cy="2861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EE113DB 2015 FINAL Presentation </a:t>
            </a:r>
            <a:br>
              <a:rPr lang="en-US" dirty="0" smtClean="0"/>
            </a:br>
            <a:r>
              <a:rPr lang="en-US" sz="4400" dirty="0" smtClean="0"/>
              <a:t>Voice recognition and control syste</a:t>
            </a:r>
            <a:r>
              <a:rPr lang="en-US" sz="4400" dirty="0"/>
              <a:t>m</a:t>
            </a:r>
            <a:r>
              <a:rPr lang="en-US" sz="4400" dirty="0" smtClean="0"/>
              <a:t>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2207" y="3843867"/>
            <a:ext cx="6400800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 By: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George Li (</a:t>
            </a:r>
            <a:r>
              <a:rPr lang="en-US" dirty="0" err="1" smtClean="0">
                <a:solidFill>
                  <a:schemeClr val="tx1"/>
                </a:solidFill>
              </a:rPr>
              <a:t>Zhuoqi</a:t>
            </a:r>
            <a:r>
              <a:rPr lang="en-US" dirty="0" smtClean="0">
                <a:solidFill>
                  <a:schemeClr val="tx1"/>
                </a:solidFill>
              </a:rPr>
              <a:t> Li)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Ben </a:t>
            </a:r>
            <a:r>
              <a:rPr lang="en-US" dirty="0" err="1" smtClean="0">
                <a:solidFill>
                  <a:schemeClr val="tx1"/>
                </a:solidFill>
              </a:rPr>
              <a:t>kim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Bumjoong</a:t>
            </a:r>
            <a:r>
              <a:rPr lang="en-US" dirty="0" smtClean="0">
                <a:solidFill>
                  <a:schemeClr val="tx1"/>
                </a:solidFill>
              </a:rPr>
              <a:t> Kim)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&amp; General issues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Coding </a:t>
            </a:r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Equipment uncertainty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Processing speed optimization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Uncertain nature of human voice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intonation </a:t>
            </a:r>
            <a:r>
              <a:rPr lang="en-US" dirty="0" smtClean="0">
                <a:solidFill>
                  <a:schemeClr val="tx1"/>
                </a:solidFill>
              </a:rPr>
              <a:t>effects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Volume of the voice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length of the speech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&amp; General </a:t>
            </a:r>
            <a:r>
              <a:rPr lang="en-US" dirty="0" smtClean="0"/>
              <a:t>issues – Speech volume </a:t>
            </a:r>
            <a:endParaRPr lang="en-US" dirty="0"/>
          </a:p>
        </p:txBody>
      </p:sp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416858"/>
            <a:ext cx="6362047" cy="18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line imag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2635624"/>
            <a:ext cx="6362047" cy="18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687583" y="1177516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‘Cat’ with normal volume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87582" y="337681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‘Cat’ with high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&amp; General </a:t>
            </a:r>
            <a:r>
              <a:rPr lang="en-US" dirty="0" smtClean="0"/>
              <a:t>issues - Intonation </a:t>
            </a:r>
            <a:endParaRPr lang="en-US" dirty="0"/>
          </a:p>
        </p:txBody>
      </p:sp>
      <p:pic>
        <p:nvPicPr>
          <p:cNvPr id="2050" name="Picture 2" descr="Inline imag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2615453"/>
            <a:ext cx="6362047" cy="19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line 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416858"/>
            <a:ext cx="6362047" cy="18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620348" y="1177516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‘Cat’ with </a:t>
            </a:r>
            <a:r>
              <a:rPr lang="en-US" altLang="zh-CN" dirty="0" smtClean="0"/>
              <a:t>exclamatory intonation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20348" y="3390259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‘Cat’ with interrogative</a:t>
            </a:r>
            <a:r>
              <a:rPr lang="en-US" altLang="zh-CN" dirty="0" smtClean="0"/>
              <a:t> intonation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446992"/>
            <a:ext cx="8534400" cy="1507067"/>
          </a:xfrm>
        </p:spPr>
        <p:txBody>
          <a:bodyPr/>
          <a:lstStyle/>
          <a:p>
            <a:r>
              <a:rPr lang="en-US" dirty="0" smtClean="0"/>
              <a:t>Experimental Result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Experimental procedure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Words with clear vowels: cat, no, all fit, cute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Words with obvious consonants: share, crazy, sky, cough, thank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Experimental results: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13692"/>
              </p:ext>
            </p:extLst>
          </p:nvPr>
        </p:nvGraphicFramePr>
        <p:xfrm>
          <a:off x="874060" y="3200402"/>
          <a:ext cx="5123329" cy="128693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88449"/>
                <a:gridCol w="994695"/>
                <a:gridCol w="906456"/>
                <a:gridCol w="933729"/>
              </a:tblGrid>
              <a:tr h="257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Version 1.3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Version 1.4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Version 1.8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57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Total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 smtClean="0">
                          <a:effectLst/>
                        </a:rPr>
                        <a:t>Recognition </a:t>
                      </a:r>
                      <a:r>
                        <a:rPr lang="en-US" sz="1100" b="1" u="none" strike="noStrike" dirty="0">
                          <a:effectLst/>
                        </a:rPr>
                        <a:t>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65.0%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77.5%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85.7%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57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Speaker </a:t>
                      </a:r>
                      <a:r>
                        <a:rPr lang="en-US" sz="1100" b="1" u="none" strike="noStrike" dirty="0">
                          <a:effectLst/>
                        </a:rPr>
                        <a:t>Recognition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75.0%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87.5%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85.7%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57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Vocab Recognition </a:t>
                      </a:r>
                      <a:r>
                        <a:rPr lang="en-US" sz="1100" b="1" u="none" strike="noStrike" dirty="0">
                          <a:effectLst/>
                        </a:rPr>
                        <a:t>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90.0%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87.5%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100.0%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57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Trial times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02568"/>
              </p:ext>
            </p:extLst>
          </p:nvPr>
        </p:nvGraphicFramePr>
        <p:xfrm>
          <a:off x="6279775" y="3193675"/>
          <a:ext cx="2393578" cy="130436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96789"/>
                <a:gridCol w="1196789"/>
              </a:tblGrid>
              <a:tr h="414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Optimization level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Processing Time (s)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224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22.5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224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14.5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224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5.45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  <a:tr h="2224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vocabulary recognition but human voice identification needs to be improved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MFCC algorithm works good but the system is still not robust enough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voice control operation could be added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more efficient machine learning algorithm could be employed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interpret spoken words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differentiate different people’s voices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operate according to spoken commands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Objective of this project: to accurately identify spoken vocabularies as well as their speakers from a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0-word database and operate as told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00" y="316005"/>
            <a:ext cx="6561394" cy="5853605"/>
          </a:xfrm>
        </p:spPr>
      </p:pic>
    </p:spTree>
    <p:extLst>
      <p:ext uri="{BB962C8B-B14F-4D97-AF65-F5344CB8AC3E}">
        <p14:creationId xmlns:p14="http://schemas.microsoft.com/office/powerpoint/2010/main" val="3539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181" y="1044188"/>
            <a:ext cx="8534400" cy="37698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Primary principle behind: to model human hearing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Based on EE113DA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iniproject</a:t>
            </a:r>
            <a:r>
              <a:rPr lang="en-US" dirty="0" smtClean="0">
                <a:solidFill>
                  <a:schemeClr val="tx1"/>
                </a:solidFill>
              </a:rPr>
              <a:t> 2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Voice recognition process: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Synchronization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Feature extraction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Library Matching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Machine learning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Voice control  process: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conditional statements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4778188" y="1676045"/>
          <a:ext cx="6799729" cy="2882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788" y="329454"/>
            <a:ext cx="8534400" cy="198144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Differentiate between environmental noise and human speech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Utilize the STE (short time energy algorithm)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" y="2310903"/>
            <a:ext cx="5240562" cy="231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1" y="2310903"/>
            <a:ext cx="5121229" cy="2311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Mainly based on EE113DA </a:t>
            </a:r>
            <a:r>
              <a:rPr lang="en-US" dirty="0" err="1" smtClean="0">
                <a:solidFill>
                  <a:schemeClr val="tx1"/>
                </a:solidFill>
              </a:rPr>
              <a:t>Miniproject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Mel Frequency 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epstral</a:t>
            </a:r>
            <a:r>
              <a:rPr lang="en-US" dirty="0" smtClean="0">
                <a:solidFill>
                  <a:schemeClr val="tx1"/>
                </a:solidFill>
              </a:rPr>
              <a:t> Coefficient + Delta-delta = WMFCC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each speech input, break it into many frames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spectrum information in different frequency range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Matching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Library data saved in txt files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Library data loaded from txt files when needed </a:t>
            </a:r>
          </a:p>
          <a:p>
            <a:r>
              <a:rPr lang="en-US" dirty="0">
                <a:solidFill>
                  <a:schemeClr val="tx1"/>
                </a:solidFill>
              </a:rPr>
              <a:t>DTW (Dynamic Time Wrapping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0" y="2567379"/>
            <a:ext cx="2637351" cy="19151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429" y="400050"/>
            <a:ext cx="3495675" cy="3571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191" y="400050"/>
            <a:ext cx="1295238" cy="3580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152" y="3949168"/>
            <a:ext cx="4780952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912" y="1040629"/>
            <a:ext cx="8534400" cy="379770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Supervised machine learning algorithm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user judge the result and give </a:t>
            </a:r>
            <a:r>
              <a:rPr lang="en-US" dirty="0" smtClean="0">
                <a:solidFill>
                  <a:schemeClr val="tx1"/>
                </a:solidFill>
              </a:rPr>
              <a:t>feedback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K-mean cluster </a:t>
            </a:r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Update the library data every time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turned off when the library is fully updated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62" y="1226692"/>
            <a:ext cx="4064155" cy="37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Voice Control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362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Display Library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Turn on LED on the DSP chip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618805"/>
            <a:ext cx="4530833" cy="3181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11" y="1618805"/>
            <a:ext cx="4242393" cy="31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1586</TotalTime>
  <Words>645</Words>
  <Application>Microsoft Office PowerPoint</Application>
  <PresentationFormat>宽屏</PresentationFormat>
  <Paragraphs>157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幼圆</vt:lpstr>
      <vt:lpstr>Calibri</vt:lpstr>
      <vt:lpstr>Century Gothic</vt:lpstr>
      <vt:lpstr>Wingdings</vt:lpstr>
      <vt:lpstr>Wingdings 3</vt:lpstr>
      <vt:lpstr>切片</vt:lpstr>
      <vt:lpstr>EE113DB 2015 FINAL Presentation  Voice recognition and control system   </vt:lpstr>
      <vt:lpstr>System Overview </vt:lpstr>
      <vt:lpstr>PowerPoint 演示文稿</vt:lpstr>
      <vt:lpstr>Technical Design</vt:lpstr>
      <vt:lpstr>Synchronization</vt:lpstr>
      <vt:lpstr>Feature Extraction</vt:lpstr>
      <vt:lpstr>Library Matching</vt:lpstr>
      <vt:lpstr>Machine learning </vt:lpstr>
      <vt:lpstr>Voice Control </vt:lpstr>
      <vt:lpstr>Technical &amp; General issues </vt:lpstr>
      <vt:lpstr>Technical &amp; General issues – Speech volume </vt:lpstr>
      <vt:lpstr>Technical &amp; General issues - Intonation </vt:lpstr>
      <vt:lpstr>Experimental Result </vt:lpstr>
      <vt:lpstr>Experimental Result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EE113DB FINAL Presentation  Voice recognition and control</dc:title>
  <dc:creator>li George</dc:creator>
  <cp:lastModifiedBy>li George</cp:lastModifiedBy>
  <cp:revision>92</cp:revision>
  <dcterms:created xsi:type="dcterms:W3CDTF">2015-06-09T16:40:38Z</dcterms:created>
  <dcterms:modified xsi:type="dcterms:W3CDTF">2015-06-11T04:09:13Z</dcterms:modified>
</cp:coreProperties>
</file>