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81" d="100"/>
          <a:sy n="81" d="100"/>
        </p:scale>
        <p:origin x="638" y="4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7/13/2023</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7/13/2023</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82.xml"/><Relationship Id="rId5" Type="http://schemas.openxmlformats.org/officeDocument/2006/relationships/image" Target="../media/image10.emf"/><Relationship Id="rId4"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1"/>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pPr algn="ctr"/>
            <a:r>
              <a:rPr lang="en-US" dirty="0">
                <a:solidFill>
                  <a:srgbClr val="D4DF33"/>
                </a:solidFill>
              </a:rPr>
              <a:t>Executive summary</a:t>
            </a:r>
            <a:br>
              <a:rPr lang="en-US" dirty="0">
                <a:solidFill>
                  <a:srgbClr val="D4DF33"/>
                </a:solidFill>
              </a:rPr>
            </a:br>
            <a:r>
              <a:rPr lang="en-US" sz="1600" dirty="0">
                <a:solidFill>
                  <a:srgbClr val="D4DF33"/>
                </a:solidFill>
              </a:rPr>
              <a:t>By Raghav Khanna</a:t>
            </a:r>
            <a:endParaRPr lang="en-US" dirty="0">
              <a:solidFill>
                <a:srgbClr val="D4DF33"/>
              </a:solidFill>
            </a:endParaRPr>
          </a:p>
        </p:txBody>
      </p:sp>
      <p:sp>
        <p:nvSpPr>
          <p:cNvPr id="2" name="TextBox 1">
            <a:extLst>
              <a:ext uri="{FF2B5EF4-FFF2-40B4-BE49-F238E27FC236}">
                <a16:creationId xmlns:a16="http://schemas.microsoft.com/office/drawing/2014/main" id="{2DA00396-A76A-D7E6-0BE9-B9280634039F}"/>
              </a:ext>
            </a:extLst>
          </p:cNvPr>
          <p:cNvSpPr txBox="1"/>
          <p:nvPr/>
        </p:nvSpPr>
        <p:spPr>
          <a:xfrm>
            <a:off x="4251489" y="320510"/>
            <a:ext cx="7635711" cy="115949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50000"/>
              </a:lnSpc>
            </a:pPr>
            <a:r>
              <a:rPr lang="en-IN" b="1" u="sng" dirty="0">
                <a:solidFill>
                  <a:schemeClr val="tx2"/>
                </a:solidFill>
                <a:highlight>
                  <a:srgbClr val="F2F2F2"/>
                </a:highlight>
                <a:latin typeface="Arial" panose="020B0604020202020204" pitchFamily="34" charset="0"/>
                <a:cs typeface="Arial" panose="020B0604020202020204" pitchFamily="34" charset="0"/>
              </a:rPr>
              <a:t>Situation</a:t>
            </a:r>
          </a:p>
          <a:p>
            <a:pPr marL="285750" indent="-285750">
              <a:buFont typeface="Arial" panose="020B0604020202020204" pitchFamily="34" charset="0"/>
              <a:buChar char="•"/>
            </a:pPr>
            <a:r>
              <a:rPr lang="en-IN" sz="1600" i="1" dirty="0" err="1">
                <a:solidFill>
                  <a:srgbClr val="C00000"/>
                </a:solidFill>
                <a:latin typeface="Arial" panose="020B0604020202020204" pitchFamily="34" charset="0"/>
                <a:cs typeface="Arial" panose="020B0604020202020204" pitchFamily="34" charset="0"/>
              </a:rPr>
              <a:t>PowerCo</a:t>
            </a:r>
            <a:r>
              <a:rPr lang="en-IN" sz="1600" dirty="0">
                <a:solidFill>
                  <a:srgbClr val="575757"/>
                </a:solidFill>
                <a:latin typeface="Arial" panose="020B0604020202020204" pitchFamily="34" charset="0"/>
                <a:cs typeface="Arial" panose="020B0604020202020204" pitchFamily="34" charset="0"/>
              </a:rPr>
              <a:t> has a situation with customer churn. According to them, it is due to the price sensitivities. Their proposed solution is to offer </a:t>
            </a:r>
            <a:r>
              <a:rPr lang="en-IN" sz="1600" dirty="0">
                <a:solidFill>
                  <a:srgbClr val="C00000"/>
                </a:solidFill>
                <a:latin typeface="Arial" panose="020B0604020202020204" pitchFamily="34" charset="0"/>
                <a:cs typeface="Arial" panose="020B0604020202020204" pitchFamily="34" charset="0"/>
              </a:rPr>
              <a:t>20% </a:t>
            </a:r>
            <a:r>
              <a:rPr lang="en-IN" sz="1600" dirty="0">
                <a:solidFill>
                  <a:srgbClr val="575757"/>
                </a:solidFill>
                <a:latin typeface="Arial" panose="020B0604020202020204" pitchFamily="34" charset="0"/>
                <a:cs typeface="Arial" panose="020B0604020202020204" pitchFamily="34" charset="0"/>
              </a:rPr>
              <a:t>discount to customer who is likely to churn.</a:t>
            </a:r>
          </a:p>
        </p:txBody>
      </p:sp>
      <p:sp>
        <p:nvSpPr>
          <p:cNvPr id="5" name="TextBox 4">
            <a:extLst>
              <a:ext uri="{FF2B5EF4-FFF2-40B4-BE49-F238E27FC236}">
                <a16:creationId xmlns:a16="http://schemas.microsoft.com/office/drawing/2014/main" id="{6D0AA615-5F5B-192D-2ABC-B3A3AC0A24E2}"/>
              </a:ext>
            </a:extLst>
          </p:cNvPr>
          <p:cNvSpPr txBox="1"/>
          <p:nvPr/>
        </p:nvSpPr>
        <p:spPr>
          <a:xfrm>
            <a:off x="4251489" y="1604706"/>
            <a:ext cx="7635711" cy="115949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50000"/>
              </a:lnSpc>
            </a:pPr>
            <a:r>
              <a:rPr lang="en-IN" b="1" u="sng" dirty="0">
                <a:solidFill>
                  <a:schemeClr val="tx2"/>
                </a:solidFill>
                <a:highlight>
                  <a:srgbClr val="F2F2F2"/>
                </a:highlight>
                <a:latin typeface="Arial" panose="020B0604020202020204" pitchFamily="34" charset="0"/>
                <a:cs typeface="Arial" panose="020B0604020202020204" pitchFamily="34" charset="0"/>
              </a:rPr>
              <a:t>Machine Learning </a:t>
            </a:r>
          </a:p>
          <a:p>
            <a:pPr marL="285750" indent="-285750">
              <a:buFont typeface="Arial" panose="020B0604020202020204" pitchFamily="34" charset="0"/>
              <a:buChar char="•"/>
            </a:pPr>
            <a:r>
              <a:rPr lang="en-IN" sz="1600" dirty="0">
                <a:solidFill>
                  <a:srgbClr val="37373A"/>
                </a:solidFill>
                <a:latin typeface="Arial" panose="020B0604020202020204" pitchFamily="34" charset="0"/>
                <a:cs typeface="Arial" panose="020B0604020202020204" pitchFamily="34" charset="0"/>
              </a:rPr>
              <a:t>After Exploratory Data Analysis and Feature Engineering, we modelled the data using a Random Forest Classifier to predict customer’s churn probability. The Model has accuracy score of </a:t>
            </a:r>
            <a:r>
              <a:rPr lang="en-IN" sz="1600" dirty="0">
                <a:solidFill>
                  <a:srgbClr val="C00000"/>
                </a:solidFill>
                <a:latin typeface="Arial" panose="020B0604020202020204" pitchFamily="34" charset="0"/>
                <a:cs typeface="Arial" panose="020B0604020202020204" pitchFamily="34" charset="0"/>
              </a:rPr>
              <a:t>0.9006</a:t>
            </a:r>
            <a:r>
              <a:rPr lang="en-IN" sz="1600" dirty="0">
                <a:solidFill>
                  <a:srgbClr val="37373A"/>
                </a:solidFill>
                <a:latin typeface="Arial" panose="020B0604020202020204" pitchFamily="34" charset="0"/>
                <a:cs typeface="Arial" panose="020B0604020202020204" pitchFamily="34" charset="0"/>
              </a:rPr>
              <a:t> and precision score of </a:t>
            </a:r>
            <a:r>
              <a:rPr lang="en-IN" sz="1600" dirty="0">
                <a:solidFill>
                  <a:srgbClr val="C00000"/>
                </a:solidFill>
                <a:latin typeface="Arial" panose="020B0604020202020204" pitchFamily="34" charset="0"/>
                <a:cs typeface="Arial" panose="020B0604020202020204" pitchFamily="34" charset="0"/>
              </a:rPr>
              <a:t>0.7778</a:t>
            </a:r>
            <a:r>
              <a:rPr lang="en-IN" sz="1600" dirty="0">
                <a:solidFill>
                  <a:srgbClr val="37373A"/>
                </a:solidFill>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5460DD28-3C3C-1DAE-79B7-BB3CCDE39AD5}"/>
              </a:ext>
            </a:extLst>
          </p:cNvPr>
          <p:cNvSpPr txBox="1"/>
          <p:nvPr/>
        </p:nvSpPr>
        <p:spPr>
          <a:xfrm>
            <a:off x="4251489" y="3094140"/>
            <a:ext cx="7635711" cy="352347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50000"/>
              </a:lnSpc>
            </a:pPr>
            <a:r>
              <a:rPr lang="en-IN" b="1" u="sng" dirty="0">
                <a:solidFill>
                  <a:schemeClr val="tx2"/>
                </a:solidFill>
                <a:highlight>
                  <a:srgbClr val="F2F2F2"/>
                </a:highlight>
                <a:latin typeface="Arial" panose="020B0604020202020204" pitchFamily="34" charset="0"/>
                <a:cs typeface="Arial" panose="020B0604020202020204" pitchFamily="34" charset="0"/>
              </a:rPr>
              <a:t>Insights</a:t>
            </a:r>
          </a:p>
          <a:p>
            <a:pPr marL="342900" indent="-342900">
              <a:lnSpc>
                <a:spcPct val="150000"/>
              </a:lnSpc>
              <a:buFont typeface="+mj-lt"/>
              <a:buAutoNum type="arabicPeriod"/>
            </a:pPr>
            <a:r>
              <a:rPr lang="en-IN" sz="1600" dirty="0">
                <a:solidFill>
                  <a:srgbClr val="37373A"/>
                </a:solidFill>
                <a:highlight>
                  <a:srgbClr val="F2F2F2"/>
                </a:highlight>
                <a:latin typeface="Arial" panose="020B0604020202020204" pitchFamily="34" charset="0"/>
                <a:cs typeface="Arial" panose="020B0604020202020204" pitchFamily="34" charset="0"/>
              </a:rPr>
              <a:t>Approximately </a:t>
            </a:r>
            <a:r>
              <a:rPr lang="en-IN" sz="1600" dirty="0">
                <a:solidFill>
                  <a:srgbClr val="C00000"/>
                </a:solidFill>
                <a:highlight>
                  <a:srgbClr val="F2F2F2"/>
                </a:highlight>
                <a:latin typeface="Arial" panose="020B0604020202020204" pitchFamily="34" charset="0"/>
                <a:cs typeface="Arial" panose="020B0604020202020204" pitchFamily="34" charset="0"/>
              </a:rPr>
              <a:t>9.7% </a:t>
            </a:r>
            <a:r>
              <a:rPr lang="en-IN" sz="1600" dirty="0">
                <a:solidFill>
                  <a:srgbClr val="37373A"/>
                </a:solidFill>
                <a:highlight>
                  <a:srgbClr val="F2F2F2"/>
                </a:highlight>
                <a:latin typeface="Arial" panose="020B0604020202020204" pitchFamily="34" charset="0"/>
                <a:cs typeface="Arial" panose="020B0604020202020204" pitchFamily="34" charset="0"/>
              </a:rPr>
              <a:t>of customers have churned.</a:t>
            </a:r>
          </a:p>
          <a:p>
            <a:pPr marL="342900" indent="-342900">
              <a:lnSpc>
                <a:spcPct val="150000"/>
              </a:lnSpc>
              <a:buFont typeface="+mj-lt"/>
              <a:buAutoNum type="arabicPeriod"/>
            </a:pPr>
            <a:r>
              <a:rPr lang="en-US" sz="1600" dirty="0">
                <a:solidFill>
                  <a:srgbClr val="C00000"/>
                </a:solidFill>
                <a:highlight>
                  <a:srgbClr val="F2F2F2"/>
                </a:highlight>
                <a:latin typeface="Arial" panose="020B0604020202020204" pitchFamily="34" charset="0"/>
                <a:cs typeface="Arial" panose="020B0604020202020204" pitchFamily="34" charset="0"/>
              </a:rPr>
              <a:t>Net margin </a:t>
            </a:r>
            <a:r>
              <a:rPr lang="en-US" sz="1600" dirty="0">
                <a:solidFill>
                  <a:srgbClr val="37373A"/>
                </a:solidFill>
                <a:highlight>
                  <a:srgbClr val="F2F2F2"/>
                </a:highlight>
                <a:latin typeface="Arial" panose="020B0604020202020204" pitchFamily="34" charset="0"/>
                <a:cs typeface="Arial" panose="020B0604020202020204" pitchFamily="34" charset="0"/>
              </a:rPr>
              <a:t>on power subscription and consumption over 12 months is a top driver for churn in this model</a:t>
            </a:r>
          </a:p>
          <a:p>
            <a:pPr marL="342900" indent="-342900">
              <a:lnSpc>
                <a:spcPct val="150000"/>
              </a:lnSpc>
              <a:buFont typeface="+mj-lt"/>
              <a:buAutoNum type="arabicPeriod"/>
            </a:pPr>
            <a:r>
              <a:rPr lang="en-US" sz="1600" dirty="0">
                <a:solidFill>
                  <a:srgbClr val="C00000"/>
                </a:solidFill>
                <a:highlight>
                  <a:srgbClr val="F2F2F2"/>
                </a:highlight>
                <a:latin typeface="Arial" panose="020B0604020202020204" pitchFamily="34" charset="0"/>
                <a:cs typeface="Arial" panose="020B0604020202020204" pitchFamily="34" charset="0"/>
              </a:rPr>
              <a:t> Forecasted bill of meter rental for the next 12 months </a:t>
            </a:r>
            <a:r>
              <a:rPr lang="en-US" sz="1600" dirty="0">
                <a:solidFill>
                  <a:srgbClr val="37373A"/>
                </a:solidFill>
                <a:highlight>
                  <a:srgbClr val="F2F2F2"/>
                </a:highlight>
                <a:latin typeface="Arial" panose="020B0604020202020204" pitchFamily="34" charset="0"/>
                <a:cs typeface="Arial" panose="020B0604020202020204" pitchFamily="34" charset="0"/>
              </a:rPr>
              <a:t>also is an influential driver</a:t>
            </a:r>
          </a:p>
          <a:p>
            <a:pPr marL="342900" indent="-342900">
              <a:lnSpc>
                <a:spcPct val="150000"/>
              </a:lnSpc>
              <a:buFont typeface="+mj-lt"/>
              <a:buAutoNum type="arabicPeriod"/>
            </a:pPr>
            <a:r>
              <a:rPr lang="en-US" sz="1600" dirty="0">
                <a:solidFill>
                  <a:schemeClr val="tx1"/>
                </a:solidFill>
                <a:highlight>
                  <a:srgbClr val="F2F2F2"/>
                </a:highlight>
                <a:latin typeface="Arial" panose="020B0604020202020204" pitchFamily="34" charset="0"/>
                <a:cs typeface="Arial" panose="020B0604020202020204" pitchFamily="34" charset="0"/>
              </a:rPr>
              <a:t>Time</a:t>
            </a:r>
            <a:r>
              <a:rPr lang="en-US" sz="1600" dirty="0">
                <a:solidFill>
                  <a:srgbClr val="37373A"/>
                </a:solidFill>
                <a:highlight>
                  <a:srgbClr val="F2F2F2"/>
                </a:highlight>
                <a:latin typeface="Arial" panose="020B0604020202020204" pitchFamily="34" charset="0"/>
                <a:cs typeface="Arial" panose="020B0604020202020204" pitchFamily="34" charset="0"/>
              </a:rPr>
              <a:t> seems to be an influential factor, especially the number of months they have been </a:t>
            </a:r>
            <a:r>
              <a:rPr lang="en-US" sz="1600" dirty="0">
                <a:solidFill>
                  <a:srgbClr val="C00000"/>
                </a:solidFill>
                <a:highlight>
                  <a:srgbClr val="F2F2F2"/>
                </a:highlight>
                <a:latin typeface="Arial" panose="020B0604020202020204" pitchFamily="34" charset="0"/>
                <a:cs typeface="Arial" panose="020B0604020202020204" pitchFamily="34" charset="0"/>
              </a:rPr>
              <a:t>active</a:t>
            </a:r>
            <a:r>
              <a:rPr lang="en-US" sz="1600" dirty="0">
                <a:solidFill>
                  <a:srgbClr val="37373A"/>
                </a:solidFill>
                <a:highlight>
                  <a:srgbClr val="F2F2F2"/>
                </a:highlight>
                <a:latin typeface="Arial" panose="020B0604020202020204" pitchFamily="34" charset="0"/>
                <a:cs typeface="Arial" panose="020B0604020202020204" pitchFamily="34" charset="0"/>
              </a:rPr>
              <a:t>, their </a:t>
            </a:r>
            <a:r>
              <a:rPr lang="en-US" sz="1600" dirty="0">
                <a:solidFill>
                  <a:srgbClr val="C00000"/>
                </a:solidFill>
                <a:highlight>
                  <a:srgbClr val="F2F2F2"/>
                </a:highlight>
                <a:latin typeface="Arial" panose="020B0604020202020204" pitchFamily="34" charset="0"/>
                <a:cs typeface="Arial" panose="020B0604020202020204" pitchFamily="34" charset="0"/>
              </a:rPr>
              <a:t>tenure</a:t>
            </a:r>
            <a:r>
              <a:rPr lang="en-US" sz="1600" dirty="0">
                <a:solidFill>
                  <a:srgbClr val="37373A"/>
                </a:solidFill>
                <a:highlight>
                  <a:srgbClr val="F2F2F2"/>
                </a:highlight>
                <a:latin typeface="Arial" panose="020B0604020202020204" pitchFamily="34" charset="0"/>
                <a:cs typeface="Arial" panose="020B0604020202020204" pitchFamily="34" charset="0"/>
              </a:rPr>
              <a:t> and the number of months since they </a:t>
            </a:r>
            <a:r>
              <a:rPr lang="en-US" sz="1600" dirty="0">
                <a:solidFill>
                  <a:srgbClr val="C00000"/>
                </a:solidFill>
                <a:highlight>
                  <a:srgbClr val="F2F2F2"/>
                </a:highlight>
                <a:latin typeface="Arial" panose="020B0604020202020204" pitchFamily="34" charset="0"/>
                <a:cs typeface="Arial" panose="020B0604020202020204" pitchFamily="34" charset="0"/>
              </a:rPr>
              <a:t>updated </a:t>
            </a:r>
            <a:r>
              <a:rPr lang="en-US" sz="1600" dirty="0">
                <a:solidFill>
                  <a:srgbClr val="37373A"/>
                </a:solidFill>
                <a:highlight>
                  <a:srgbClr val="F2F2F2"/>
                </a:highlight>
                <a:latin typeface="Arial" panose="020B0604020202020204" pitchFamily="34" charset="0"/>
                <a:cs typeface="Arial" panose="020B0604020202020204" pitchFamily="34" charset="0"/>
              </a:rPr>
              <a:t>their contract</a:t>
            </a:r>
            <a:r>
              <a:rPr lang="en-IN" sz="1600" dirty="0">
                <a:solidFill>
                  <a:srgbClr val="37373A"/>
                </a:solidFill>
                <a:highlight>
                  <a:srgbClr val="F2F2F2"/>
                </a:highligh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TotalTime>
  <Words>160</Words>
  <Application>Microsoft Office PowerPoint</Application>
  <PresentationFormat>Widescreen</PresentationFormat>
  <Paragraphs>11</Paragraphs>
  <Slides>1</Slides>
  <Notes>1</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6" baseType="lpstr">
      <vt:lpstr>Arial</vt:lpstr>
      <vt:lpstr>Trebuchet MS</vt:lpstr>
      <vt:lpstr>BCG Grid 16:9</vt:lpstr>
      <vt:lpstr>think-cell Slide</vt:lpstr>
      <vt:lpstr>Executive summary By Raghav Khanna</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Raghav</cp:lastModifiedBy>
  <cp:revision>449</cp:revision>
  <cp:lastPrinted>2016-04-06T18:59:25Z</cp:lastPrinted>
  <dcterms:created xsi:type="dcterms:W3CDTF">2016-11-04T11:46:04Z</dcterms:created>
  <dcterms:modified xsi:type="dcterms:W3CDTF">2023-07-12T19:52:05Z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