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0" r:id="rId3"/>
    <p:sldId id="348" r:id="rId5"/>
    <p:sldId id="260" r:id="rId6"/>
    <p:sldId id="302" r:id="rId7"/>
    <p:sldId id="331" r:id="rId8"/>
    <p:sldId id="285" r:id="rId9"/>
    <p:sldId id="295" r:id="rId10"/>
    <p:sldId id="345" r:id="rId11"/>
    <p:sldId id="349" r:id="rId12"/>
    <p:sldId id="350" r:id="rId13"/>
    <p:sldId id="352" r:id="rId14"/>
    <p:sldId id="353" r:id="rId15"/>
    <p:sldId id="354" r:id="rId16"/>
    <p:sldId id="266"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6d76a23-844d-45fd-bdd2-46a231f5fcc4}">
          <p14:sldIdLst>
            <p14:sldId id="330"/>
            <p14:sldId id="348"/>
            <p14:sldId id="260"/>
            <p14:sldId id="302"/>
            <p14:sldId id="331"/>
            <p14:sldId id="285"/>
            <p14:sldId id="295"/>
            <p14:sldId id="345"/>
            <p14:sldId id="349"/>
            <p14:sldId id="350"/>
            <p14:sldId id="352"/>
            <p14:sldId id="353"/>
            <p14:sldId id="354"/>
            <p14:sldId id="266"/>
          </p14:sldIdLst>
        </p14:section>
      </p14:sectionLst>
    </p:ext>
    <p:ext uri="{EFAFB233-063F-42B5-8137-9DF3F51BA10A}">
      <p15:sldGuideLst xmlns:p15="http://schemas.microsoft.com/office/powerpoint/2012/main">
        <p15:guide id="1" orient="horz" pos="2135" userDrawn="1">
          <p15:clr>
            <a:srgbClr val="A4A3A4"/>
          </p15:clr>
        </p15:guide>
        <p15:guide id="2" pos="3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C564B"/>
    <a:srgbClr val="9467BD"/>
    <a:srgbClr val="D62728"/>
    <a:srgbClr val="2CA02C"/>
    <a:srgbClr val="FF7E0E"/>
    <a:srgbClr val="1F77B4"/>
    <a:srgbClr val="D9D9D9"/>
    <a:srgbClr val="6499C9"/>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5"/>
        <p:guide pos="391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57.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影响力比较大</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pointnerf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的方法主要分为两大部分。先用左边图里的方法重建神经点云，每个点都包含来自</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CNN</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的图像特征，在右边渲染的时候，对于目标图像，生成采样点之后，对采样位置周边的点取出其中的特征向量进行融合，这个过程在文章中也称为着色，</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shading</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，融合后的特征再用</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MLP</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解码得到颜色和体密度，经过刚刚</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中讲到的体渲染公式，得到</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RGB</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图像</a:t>
            </a:r>
            <a:endPar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虚线表示的是梯度迭代的前馈路线，从监督图像前馈到表达网络，再从表达网络前馈到生成网络</a:t>
            </a:r>
            <a:endPar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现在分别讲表达网络的三个子网络。对于一个神经点，并不是直接取周边的点特征进行融合，这些特征被取出来之后，还经过了一个神经网络</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，也就是公式</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，输入领近点特征以及领近点和着色点的距离，输出经过</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MLP</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聚合的单个点特征。单个点的处理结束之后，就是分别使用</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MLP R</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计算我们最关心的颜色</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体密度</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σ</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了，除此之外，这两者的计算都采用了逆距离加权对特征进行进一步的处理。之后的步骤就和原版</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一样，使用体渲染公式对颜色和体密度进行近似积分，求得每个像素的</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RGB</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值</a:t>
            </a:r>
            <a:endPar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视点合成任务一般是通过输入的源图像先做一个</a:t>
            </a:r>
            <a:r>
              <a:rPr lang="en-US" altLang="zh-CN"/>
              <a:t>3</a:t>
            </a:r>
            <a:r>
              <a:rPr lang="zh-CN" altLang="en-US"/>
              <a:t>维重建的工作，重建出场景的三维表示，然后合成虚拟视角的图像。而</a:t>
            </a:r>
            <a:r>
              <a:rPr lang="en-US" altLang="zh-CN"/>
              <a:t>NeRF</a:t>
            </a:r>
            <a:r>
              <a:rPr lang="zh-CN" altLang="en-US"/>
              <a:t>使用隐式表达，以 2d图像为监督完成虚拟视角的合成。通俗来说，就是用多张 2d 图片隐式重建三维场景，实现这个隐式重建的过程的手段其实是多层感知机。我之前做的工作都是基于显式的传统的场景表示的，比如点云，所以</a:t>
            </a:r>
            <a:r>
              <a:rPr lang="zh-CN" altLang="en-US">
                <a:sym typeface="+mn-ea"/>
              </a:rPr>
              <a:t>这次的分享主要是有关</a:t>
            </a:r>
            <a:r>
              <a:rPr lang="en-US" altLang="zh-CN">
                <a:sym typeface="+mn-ea"/>
              </a:rPr>
              <a:t>NeRF</a:t>
            </a:r>
            <a:r>
              <a:rPr lang="zh-CN" altLang="en-US">
                <a:sym typeface="+mn-ea"/>
              </a:rPr>
              <a:t>和传统</a:t>
            </a:r>
            <a:r>
              <a:rPr lang="en-US" altLang="zh-CN">
                <a:sym typeface="+mn-ea"/>
              </a:rPr>
              <a:t>3D</a:t>
            </a:r>
            <a:r>
              <a:rPr lang="zh-CN" altLang="en-US">
                <a:sym typeface="+mn-ea"/>
              </a:rPr>
              <a:t>场景表示相结合的方法</a:t>
            </a:r>
            <a:endParaRPr lang="zh-CN" altLang="en-US"/>
          </a:p>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NeRF</a:t>
            </a:r>
            <a:r>
              <a:rPr lang="zh-CN" altLang="en-US">
                <a:sym typeface="+mn-ea"/>
              </a:rPr>
              <a:t>所做的事仅仅根据相机位姿和图像，</a:t>
            </a:r>
            <a:r>
              <a:rPr lang="zh-CN" altLang="en-US">
                <a:sym typeface="+mn-ea"/>
              </a:rPr>
              <a:t>合成新视角下的图像，</a:t>
            </a:r>
            <a:r>
              <a:rPr lang="zh-CN" altLang="en-US">
                <a:solidFill>
                  <a:srgbClr val="C00000"/>
                </a:solidFill>
                <a:sym typeface="+mn-ea"/>
              </a:rPr>
              <a:t>不需要</a:t>
            </a:r>
            <a:r>
              <a:rPr lang="zh-CN" altLang="en-US">
                <a:sym typeface="+mn-ea"/>
              </a:rPr>
              <a:t>中间三维重建的过程。</a:t>
            </a:r>
            <a:r>
              <a:rPr lang="en-US" altLang="zh-CN">
                <a:sym typeface="+mn-ea"/>
              </a:rPr>
              <a:t> </a:t>
            </a:r>
            <a:r>
              <a:rPr lang="zh-CN" altLang="en-US">
                <a:sym typeface="+mn-ea"/>
              </a:rPr>
              <a:t>在已知视角下对场景进行一系列的捕获 (包括拍摄到的图像，以及每张图像对应的内外参)，</a:t>
            </a:r>
            <a:r>
              <a:rPr lang="zh-CN" altLang="en-US">
                <a:solidFill>
                  <a:srgbClr val="C00000"/>
                </a:solidFill>
                <a:sym typeface="+mn-ea"/>
              </a:rPr>
              <a:t>不需要</a:t>
            </a:r>
            <a:r>
              <a:rPr lang="zh-CN" altLang="en-US">
                <a:sym typeface="+mn-ea"/>
              </a:rPr>
              <a:t>中间三维重建的过程，仅根据相机位姿和图像，合成新视角下的图像。在基于Ne</a:t>
            </a:r>
            <a:r>
              <a:rPr lang="en-US" altLang="zh-CN">
                <a:sym typeface="+mn-ea"/>
              </a:rPr>
              <a:t>RF</a:t>
            </a:r>
            <a:r>
              <a:rPr lang="zh-CN" altLang="en-US">
                <a:sym typeface="+mn-ea"/>
              </a:rPr>
              <a:t>的表示方法下，三维空间被表示为一组可学习且连续的辐射场，由输入</a:t>
            </a:r>
            <a:r>
              <a:rPr lang="zh-CN" altLang="en-US">
                <a:solidFill>
                  <a:srgbClr val="C00000"/>
                </a:solidFill>
                <a:sym typeface="+mn-ea"/>
              </a:rPr>
              <a:t>视角+位置</a:t>
            </a:r>
            <a:r>
              <a:rPr lang="zh-CN" altLang="en-US">
                <a:sym typeface="+mn-ea"/>
              </a:rPr>
              <a:t>学习后，得到</a:t>
            </a:r>
            <a:r>
              <a:rPr lang="zh-CN" altLang="en-US">
                <a:solidFill>
                  <a:srgbClr val="C00000"/>
                </a:solidFill>
                <a:sym typeface="+mn-ea"/>
              </a:rPr>
              <a:t>密度+颜色</a:t>
            </a:r>
            <a:r>
              <a:rPr lang="zh-CN" altLang="en-US">
                <a:sym typeface="+mn-ea"/>
              </a:rPr>
              <a:t>。</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现在已知我们可以用多层感知机求每个体素的</a:t>
            </a:r>
            <a:r>
              <a:rPr lang="en-US" altLang="zh-CN"/>
              <a:t>RGB</a:t>
            </a:r>
            <a:r>
              <a:rPr lang="zh-CN" altLang="en-US"/>
              <a:t>颜色和不透明度</a:t>
            </a:r>
            <a:r>
              <a:rPr lang="en-US" altLang="zh-CN"/>
              <a:t>σ</a:t>
            </a:r>
            <a:r>
              <a:rPr lang="zh-CN" altLang="en-US"/>
              <a:t>，对于每个像素点的最终颜色，还需要借助图形学的渲染原理，所谓</a:t>
            </a:r>
            <a:r>
              <a:rPr lang="zh-CN" altLang="en-US">
                <a:sym typeface="+mn-ea"/>
              </a:rPr>
              <a:t>体渲染主要是指通过追踪光线进入场景，并对光线长度进行积分来生成图像或视频。这个积分具体在做什么，我们可以单独看里面的</a:t>
            </a:r>
            <a:r>
              <a:rPr lang="en-US" altLang="zh-CN">
                <a:sym typeface="+mn-ea"/>
              </a:rPr>
              <a:t>T</a:t>
            </a:r>
            <a:r>
              <a:rPr lang="zh-CN" altLang="en-US">
                <a:sym typeface="+mn-ea"/>
              </a:rPr>
              <a:t>函数，就是一个以</a:t>
            </a:r>
            <a:r>
              <a:rPr lang="en-US" altLang="zh-CN">
                <a:sym typeface="+mn-ea"/>
              </a:rPr>
              <a:t>e</a:t>
            </a:r>
            <a:r>
              <a:rPr lang="zh-CN" altLang="en-US">
                <a:sym typeface="+mn-ea"/>
              </a:rPr>
              <a:t>为底的不透明度</a:t>
            </a:r>
            <a:r>
              <a:rPr lang="en-US" altLang="zh-CN">
                <a:sym typeface="+mn-ea"/>
              </a:rPr>
              <a:t>σ</a:t>
            </a:r>
            <a:r>
              <a:rPr lang="zh-CN" altLang="en-US">
                <a:sym typeface="+mn-ea"/>
              </a:rPr>
              <a:t>的指数函数，函数图像可以看右上角这张图，根据先验知识，光线到达不透明的点的时候，之后到达的点不管透不透明，已经不重要了，因为前面的点已经决定了像素点的颜色，所以其实</a:t>
            </a:r>
            <a:r>
              <a:rPr lang="en-US" altLang="zh-CN">
                <a:sym typeface="+mn-ea"/>
              </a:rPr>
              <a:t>T</a:t>
            </a:r>
            <a:r>
              <a:rPr lang="zh-CN" altLang="en-US">
                <a:sym typeface="+mn-ea"/>
              </a:rPr>
              <a:t>函数的作用就是当前面不透明度很高的时候，作为一个权重来抑制后面的颜色。</a:t>
            </a:r>
            <a:endParaRPr lang="zh-CN" altLang="en-US">
              <a:sym typeface="+mn-ea"/>
            </a:endParaRPr>
          </a:p>
          <a:p>
            <a:r>
              <a:rPr lang="zh-CN" altLang="en-US">
                <a:sym typeface="+mn-ea"/>
              </a:rPr>
              <a:t>然后因为这个积分公式中的不透明度和</a:t>
            </a:r>
            <a:r>
              <a:rPr lang="en-US" altLang="zh-CN">
                <a:sym typeface="+mn-ea"/>
              </a:rPr>
              <a:t>RGB</a:t>
            </a:r>
            <a:r>
              <a:rPr lang="zh-CN" altLang="en-US">
                <a:sym typeface="+mn-ea"/>
              </a:rPr>
              <a:t>值都需要从多层感知机查询求得，而查询得到的结果肯定一个一个的离散的，所以实际上我们只能使用离散的近似积分来进行渲染，但原理还是一样的。</a:t>
            </a:r>
            <a:br>
              <a:rPr lang="zh-CN" altLang="en-US">
                <a:sym typeface="+mn-ea"/>
              </a:rPr>
            </a:br>
            <a:r>
              <a:rPr lang="zh-CN" altLang="en-US">
                <a:sym typeface="+mn-ea"/>
              </a:rPr>
              <a:t>需要注意的是，其实这个渲染公式就是</a:t>
            </a:r>
            <a:r>
              <a:rPr lang="en-US" altLang="zh-CN">
                <a:sym typeface="+mn-ea"/>
              </a:rPr>
              <a:t>NeRF</a:t>
            </a:r>
            <a:r>
              <a:rPr lang="zh-CN" altLang="en-US">
                <a:sym typeface="+mn-ea"/>
              </a:rPr>
              <a:t>这一类方法的核心，很多后续基于</a:t>
            </a:r>
            <a:r>
              <a:rPr lang="en-US" altLang="zh-CN">
                <a:sym typeface="+mn-ea"/>
              </a:rPr>
              <a:t>NeRF</a:t>
            </a:r>
            <a:r>
              <a:rPr lang="zh-CN" altLang="en-US">
                <a:sym typeface="+mn-ea"/>
              </a:rPr>
              <a:t>的方法都是采用这个方式来渲染最终的</a:t>
            </a:r>
            <a:r>
              <a:rPr lang="en-US" altLang="zh-CN">
                <a:sym typeface="+mn-ea"/>
              </a:rPr>
              <a:t>RBG</a:t>
            </a:r>
            <a:r>
              <a:rPr lang="zh-CN" altLang="en-US">
                <a:sym typeface="+mn-ea"/>
              </a:rPr>
              <a:t>图像的。不管用什么手段，只要能够求出某一个</a:t>
            </a:r>
            <a:r>
              <a:rPr lang="en-US" altLang="zh-CN">
                <a:sym typeface="+mn-ea"/>
              </a:rPr>
              <a:t>3D</a:t>
            </a:r>
            <a:r>
              <a:rPr lang="zh-CN" altLang="en-US">
                <a:sym typeface="+mn-ea"/>
              </a:rPr>
              <a:t>位置上的体密度</a:t>
            </a:r>
            <a:r>
              <a:rPr lang="en-US" altLang="zh-CN">
                <a:sym typeface="+mn-ea"/>
              </a:rPr>
              <a:t>sigma</a:t>
            </a:r>
            <a:r>
              <a:rPr lang="zh-CN" altLang="en-US">
                <a:sym typeface="+mn-ea"/>
              </a:rPr>
              <a:t>和颜色</a:t>
            </a:r>
            <a:r>
              <a:rPr lang="en-US" altLang="zh-CN">
                <a:sym typeface="+mn-ea"/>
              </a:rPr>
              <a:t>c</a:t>
            </a:r>
            <a:r>
              <a:rPr lang="zh-CN" altLang="en-US">
                <a:sym typeface="+mn-ea"/>
              </a:rPr>
              <a:t>，就能够这个公式渲染</a:t>
            </a:r>
            <a:r>
              <a:rPr lang="en-US" altLang="zh-CN">
                <a:sym typeface="+mn-ea"/>
              </a:rPr>
              <a:t>RGB</a:t>
            </a:r>
            <a:r>
              <a:rPr lang="zh-CN" altLang="en-US">
                <a:sym typeface="+mn-ea"/>
              </a:rPr>
              <a:t>图像。</a:t>
            </a:r>
            <a:endParaRPr lang="zh-CN" altLang="en-US">
              <a:sym typeface="+mn-ea"/>
            </a:endParaRPr>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的模型表达形式，就如刚刚所讲的，最开始是全隐式的</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MLP</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，但</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MLP</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的拟合能力有限，表达大场景的时候推理和渲染非常耗时，所以有些工作把</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扩展到了体素网格，用显式和隐式结合的混合方法，在一定程度上提高收敛速度和渲染速度，但是体素网格分辨率低，也很难迁移一些比较成熟的三维重建方法，于是就有了</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point-nerf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这项工作，让模型的表达形式回到点云这种传统的场景表达形式。先看效果，左边第一张图就是作者提出的神经</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3D</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点云，它在点云的基础上附加存储了特征向量，第二到第四张图是和原版</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性能上的对比，</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pointnerf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在保持高渲染质量的同时，也很大程度加快了训练速度。在此基础上，作者还提出了另外两个方法来修补点云，解决点云重建不足的问题。</a:t>
            </a:r>
            <a:endPar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先说一下他的主要思想，原版</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的收敛速度特别慢，所以</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pointnerf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在这里用了一些预训练的手段，这些预训练是跨场景的，让他们用到的</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MLP</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具有一定的泛化能力。还有一个问题是，</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会对空的区域进行采样，所以还是点云这种直观的场景几何比较省事。</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pointnerf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就用点云来拟合场景几何，提高采样的效率。那么还有一个问题就是，点云本身能表达的局部信息很少，为了能让离散的点云储存连续的连续的局部信息，</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pointnerf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用</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cnn</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提取图像特征并编码存储在点云中。在采样的时候，取采样位置邻近的点，按一定权重融合这些点的特征。</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Pointnerf</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使用的点云有两个来源，一个是</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MVSNet</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一个是</a:t>
            </a:r>
            <a:r>
              <a:rPr lang="en-US" altLang="zh-CN">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COLMAP</a:t>
            </a:r>
            <a:r>
              <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管道生成，这两个都是比较成熟的三维重建工作，</a:t>
            </a:r>
            <a:endParaRPr lang="zh-CN" altLang="en-US">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2" name="图片 11" descr="图片包含 水, 天空, 户外, 大型&#10;&#10;已生成极高可信度的说明"/>
          <p:cNvPicPr>
            <a:picLocks noChangeAspect="1"/>
          </p:cNvPicPr>
          <p:nvPr/>
        </p:nvPicPr>
        <p:blipFill rotWithShape="1">
          <a:blip r:embed="rId2" cstate="email"/>
          <a:srcRect/>
          <a:stretch>
            <a:fillRect/>
          </a:stretch>
        </p:blipFill>
        <p:spPr>
          <a:xfrm>
            <a:off x="0" y="0"/>
            <a:ext cx="12192000" cy="4445837"/>
          </a:xfrm>
          <a:prstGeom prst="rect">
            <a:avLst/>
          </a:prstGeom>
          <a:solidFill>
            <a:schemeClr val="accent5">
              <a:lumMod val="75000"/>
            </a:schemeClr>
          </a:solidFill>
        </p:spPr>
      </p:pic>
      <p:sp>
        <p:nvSpPr>
          <p:cNvPr id="13" name="矩形 12"/>
          <p:cNvSpPr/>
          <p:nvPr/>
        </p:nvSpPr>
        <p:spPr>
          <a:xfrm>
            <a:off x="-4445" y="0"/>
            <a:ext cx="12196445" cy="4446270"/>
          </a:xfrm>
          <a:prstGeom prst="rect">
            <a:avLst/>
          </a:prstGeom>
          <a:solidFill>
            <a:schemeClr val="tx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5393372" y="5524902"/>
            <a:ext cx="124057" cy="124057"/>
          </a:xfrm>
          <a:prstGeom prst="ellipse">
            <a:avLst/>
          </a:prstGeom>
          <a:solidFill>
            <a:schemeClr val="accent5">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350937" y="5524902"/>
            <a:ext cx="124057" cy="12405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712560" y="5524902"/>
            <a:ext cx="124057" cy="12405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031749" y="5524902"/>
            <a:ext cx="124057" cy="12405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670125" y="5524902"/>
            <a:ext cx="124057" cy="124057"/>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2956223" y="2797305"/>
            <a:ext cx="590258" cy="514350"/>
            <a:chOff x="2689523" y="2654300"/>
            <a:chExt cx="590258" cy="514350"/>
          </a:xfrm>
        </p:grpSpPr>
        <p:cxnSp>
          <p:nvCxnSpPr>
            <p:cNvPr id="20" name="直接连接符 19"/>
            <p:cNvCxnSpPr/>
            <p:nvPr/>
          </p:nvCxnSpPr>
          <p:spPr>
            <a:xfrm>
              <a:off x="2736850" y="2654300"/>
              <a:ext cx="0" cy="514350"/>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89523" y="3121730"/>
              <a:ext cx="590258" cy="0"/>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rot="10800000">
            <a:off x="8629411" y="1595499"/>
            <a:ext cx="590258" cy="514350"/>
            <a:chOff x="2689523" y="2654300"/>
            <a:chExt cx="590258" cy="514350"/>
          </a:xfrm>
        </p:grpSpPr>
        <p:cxnSp>
          <p:nvCxnSpPr>
            <p:cNvPr id="23" name="直接连接符 22"/>
            <p:cNvCxnSpPr/>
            <p:nvPr/>
          </p:nvCxnSpPr>
          <p:spPr>
            <a:xfrm>
              <a:off x="2736850" y="2654300"/>
              <a:ext cx="0" cy="514350"/>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689523" y="3121730"/>
              <a:ext cx="590258" cy="0"/>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7" name="标题 1"/>
          <p:cNvSpPr>
            <a:spLocks noGrp="1"/>
          </p:cNvSpPr>
          <p:nvPr>
            <p:ph type="ctrTitle" hasCustomPrompt="1"/>
          </p:nvPr>
        </p:nvSpPr>
        <p:spPr>
          <a:xfrm>
            <a:off x="3050877" y="1689340"/>
            <a:ext cx="6074139" cy="1528476"/>
          </a:xfrm>
        </p:spPr>
        <p:txBody>
          <a:bodyPr lIns="90000" tIns="46800" rIns="90000" anchor="ctr" anchorCtr="0">
            <a:normAutofit/>
          </a:bodyPr>
          <a:lstStyle>
            <a:lvl1pPr algn="ctr">
              <a:defRPr sz="5400" b="1">
                <a:solidFill>
                  <a:schemeClr val="bg1"/>
                </a:solidFill>
              </a:defRPr>
            </a:lvl1pPr>
          </a:lstStyle>
          <a:p>
            <a:r>
              <a:rPr lang="zh-CN" altLang="en-US" dirty="0"/>
              <a:t>编辑标题</a:t>
            </a:r>
            <a:endParaRPr lang="zh-CN" altLang="en-US" dirty="0"/>
          </a:p>
        </p:txBody>
      </p:sp>
      <p:sp>
        <p:nvSpPr>
          <p:cNvPr id="8" name="副标题 2"/>
          <p:cNvSpPr>
            <a:spLocks noGrp="1"/>
          </p:cNvSpPr>
          <p:nvPr>
            <p:ph type="subTitle" idx="1"/>
          </p:nvPr>
        </p:nvSpPr>
        <p:spPr>
          <a:xfrm>
            <a:off x="3058931" y="5747580"/>
            <a:ext cx="6074139" cy="550862"/>
          </a:xfrm>
        </p:spPr>
        <p:txBody>
          <a:bodyPr>
            <a:normAutofit/>
          </a:bodyPr>
          <a:lstStyle>
            <a:lvl1pPr marL="0" indent="0" algn="ctr">
              <a:buNone/>
              <a:defRPr sz="18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9"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11"/>
          </p:nvPr>
        </p:nvSpPr>
        <p:spPr>
          <a:xfrm>
            <a:off x="4038600" y="6356350"/>
            <a:ext cx="4114800" cy="365125"/>
          </a:xfrm>
        </p:spPr>
        <p:txBody>
          <a:bodyPr/>
          <a:lstStyle/>
          <a:p>
            <a:endParaRPr lang="zh-CN" altLang="en-US"/>
          </a:p>
        </p:txBody>
      </p:sp>
      <p:sp>
        <p:nvSpPr>
          <p:cNvPr id="11"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图片包含 工厂, 建筑物, 户外, 天空&#10;&#10;已生成极高可信度的说明"/>
          <p:cNvPicPr>
            <a:picLocks noChangeAspect="1"/>
          </p:cNvPicPr>
          <p:nvPr/>
        </p:nvPicPr>
        <p:blipFill rotWithShape="1">
          <a:blip r:embed="rId2" cstate="email"/>
          <a:srcRect/>
          <a:stretch>
            <a:fillRect/>
          </a:stretch>
        </p:blipFill>
        <p:spPr>
          <a:xfrm>
            <a:off x="-13971" y="0"/>
            <a:ext cx="12362971" cy="6858000"/>
          </a:xfrm>
          <a:prstGeom prst="rect">
            <a:avLst/>
          </a:prstGeom>
        </p:spPr>
      </p:pic>
      <p:sp>
        <p:nvSpPr>
          <p:cNvPr id="8" name="矩形 7"/>
          <p:cNvSpPr/>
          <p:nvPr/>
        </p:nvSpPr>
        <p:spPr>
          <a:xfrm>
            <a:off x="-13971" y="0"/>
            <a:ext cx="12362971" cy="6858000"/>
          </a:xfrm>
          <a:prstGeom prst="rect">
            <a:avLst/>
          </a:prstGeom>
          <a:solidFill>
            <a:schemeClr val="tx2">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cxnSp>
        <p:nvCxnSpPr>
          <p:cNvPr id="9" name="直线连接符 2"/>
          <p:cNvCxnSpPr/>
          <p:nvPr/>
        </p:nvCxnSpPr>
        <p:spPr>
          <a:xfrm>
            <a:off x="1689100" y="4467047"/>
            <a:ext cx="1526453"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1574800" y="3162300"/>
            <a:ext cx="6464300" cy="1168222"/>
          </a:xfrm>
        </p:spPr>
        <p:txBody>
          <a:bodyPr anchor="ctr" anchorCtr="0">
            <a:normAutofit/>
          </a:bodyPr>
          <a:lstStyle>
            <a:lvl1pPr algn="l">
              <a:defRPr sz="4800" b="1">
                <a:solidFill>
                  <a:schemeClr val="bg1"/>
                </a:solidFill>
              </a:defRPr>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b"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srcRect/>
          <a:stretch>
            <a:fillRect/>
          </a:stretch>
        </p:blipFill>
        <p:spPr>
          <a:xfrm>
            <a:off x="3175" y="-24130"/>
            <a:ext cx="12184380" cy="6868160"/>
          </a:xfrm>
          <a:prstGeom prst="rect">
            <a:avLst/>
          </a:prstGeom>
        </p:spPr>
      </p:pic>
      <p:sp>
        <p:nvSpPr>
          <p:cNvPr id="7" name="矩形 6"/>
          <p:cNvSpPr/>
          <p:nvPr/>
        </p:nvSpPr>
        <p:spPr>
          <a:xfrm>
            <a:off x="-4445" y="-24130"/>
            <a:ext cx="12192000" cy="5418803"/>
          </a:xfrm>
          <a:prstGeom prst="rect">
            <a:avLst/>
          </a:prstGeom>
          <a:solidFill>
            <a:schemeClr val="tx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810" y="5375910"/>
            <a:ext cx="12191365" cy="148209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Shape 1027"/>
          <p:cNvSpPr/>
          <p:nvPr/>
        </p:nvSpPr>
        <p:spPr>
          <a:xfrm>
            <a:off x="1825036" y="2376111"/>
            <a:ext cx="8573041" cy="1274451"/>
          </a:xfrm>
          <a:prstGeom prst="rect">
            <a:avLst/>
          </a:prstGeom>
          <a:noFill/>
          <a:ln w="1016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a:solidFill>
                <a:schemeClr val="lt1"/>
              </a:solidFill>
              <a:latin typeface="Arial" panose="020B0604020202020204" pitchFamily="34" charset="0"/>
              <a:ea typeface="Montserrat" panose="02000505000000020004"/>
              <a:cs typeface="Montserrat" panose="02000505000000020004"/>
              <a:sym typeface="Montserrat" panose="02000505000000020004"/>
            </a:endParaRPr>
          </a:p>
        </p:txBody>
      </p:sp>
      <p:sp>
        <p:nvSpPr>
          <p:cNvPr id="2" name="标题 1"/>
          <p:cNvSpPr>
            <a:spLocks noGrp="1"/>
          </p:cNvSpPr>
          <p:nvPr>
            <p:ph type="title"/>
          </p:nvPr>
        </p:nvSpPr>
        <p:spPr>
          <a:xfrm>
            <a:off x="1825036" y="2376111"/>
            <a:ext cx="8573041" cy="1274451"/>
          </a:xfrm>
        </p:spPr>
        <p:txBody>
          <a:bodyPr/>
          <a:lstStyle>
            <a:lvl1pPr algn="ctr">
              <a:defRPr b="1">
                <a:solidFill>
                  <a:schemeClr val="bg1"/>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media/image21.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45.xml"/><Relationship Id="rId4" Type="http://schemas.openxmlformats.org/officeDocument/2006/relationships/image" Target="../media/image22.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50.xml"/><Relationship Id="rId6" Type="http://schemas.openxmlformats.org/officeDocument/2006/relationships/image" Target="../media/image24.png"/><Relationship Id="rId5" Type="http://schemas.openxmlformats.org/officeDocument/2006/relationships/tags" Target="../tags/tag49.xml"/><Relationship Id="rId4" Type="http://schemas.openxmlformats.org/officeDocument/2006/relationships/image" Target="../media/image23.png"/><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image" Target="../media/image25.png"/><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5.png"/><Relationship Id="rId2" Type="http://schemas.openxmlformats.org/officeDocument/2006/relationships/tags" Target="../tags/tag8.xml"/><Relationship Id="rId13" Type="http://schemas.openxmlformats.org/officeDocument/2006/relationships/notesSlide" Target="../notesSlides/notesSlide4.xml"/><Relationship Id="rId12" Type="http://schemas.openxmlformats.org/officeDocument/2006/relationships/slideLayout" Target="../slideLayouts/slideLayout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9.xml"/><Relationship Id="rId7" Type="http://schemas.openxmlformats.org/officeDocument/2006/relationships/image" Target="../media/image8.wmf"/><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 Id="rId3" Type="http://schemas.openxmlformats.org/officeDocument/2006/relationships/image" Target="../media/image6.png"/><Relationship Id="rId2" Type="http://schemas.openxmlformats.org/officeDocument/2006/relationships/tags" Target="../tags/tag18.xml"/><Relationship Id="rId11" Type="http://schemas.openxmlformats.org/officeDocument/2006/relationships/notesSlide" Target="../notesSlides/notesSlide5.xml"/><Relationship Id="rId10" Type="http://schemas.openxmlformats.org/officeDocument/2006/relationships/vmlDrawing" Target="../drawings/vmlDrawing1.v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2.wmf"/><Relationship Id="rId7" Type="http://schemas.openxmlformats.org/officeDocument/2006/relationships/oleObject" Target="../embeddings/oleObject4.bin"/><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3.bin"/><Relationship Id="rId3" Type="http://schemas.openxmlformats.org/officeDocument/2006/relationships/image" Target="../media/image9.png"/><Relationship Id="rId24" Type="http://schemas.openxmlformats.org/officeDocument/2006/relationships/notesSlide" Target="../notesSlides/notesSlide6.xml"/><Relationship Id="rId23" Type="http://schemas.openxmlformats.org/officeDocument/2006/relationships/vmlDrawing" Target="../drawings/vmlDrawing2.vml"/><Relationship Id="rId22" Type="http://schemas.openxmlformats.org/officeDocument/2006/relationships/slideLayout" Target="../slideLayouts/slideLayout7.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tags" Target="../tags/tag21.xml"/><Relationship Id="rId19" Type="http://schemas.openxmlformats.org/officeDocument/2006/relationships/image" Target="../media/image18.png"/><Relationship Id="rId18" Type="http://schemas.openxmlformats.org/officeDocument/2006/relationships/image" Target="../media/image17.wmf"/><Relationship Id="rId17" Type="http://schemas.openxmlformats.org/officeDocument/2006/relationships/oleObject" Target="../embeddings/oleObject9.bin"/><Relationship Id="rId16" Type="http://schemas.openxmlformats.org/officeDocument/2006/relationships/image" Target="../media/image16.wmf"/><Relationship Id="rId15" Type="http://schemas.openxmlformats.org/officeDocument/2006/relationships/oleObject" Target="../embeddings/oleObject8.bin"/><Relationship Id="rId14" Type="http://schemas.openxmlformats.org/officeDocument/2006/relationships/oleObject" Target="../embeddings/oleObject7.bin"/><Relationship Id="rId13" Type="http://schemas.openxmlformats.org/officeDocument/2006/relationships/image" Target="../media/image15.png"/><Relationship Id="rId12" Type="http://schemas.openxmlformats.org/officeDocument/2006/relationships/image" Target="../media/image14.wmf"/><Relationship Id="rId11" Type="http://schemas.openxmlformats.org/officeDocument/2006/relationships/oleObject" Target="../embeddings/oleObject6.bin"/><Relationship Id="rId10" Type="http://schemas.openxmlformats.org/officeDocument/2006/relationships/image" Target="../media/image13.wmf"/><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image" Target="../media/image19.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35.xml"/><Relationship Id="rId4" Type="http://schemas.openxmlformats.org/officeDocument/2006/relationships/image" Target="../media/image20.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829050"/>
            <a:ext cx="12192000" cy="30289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72465" y="1470660"/>
            <a:ext cx="11065510" cy="132207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4000" b="1" i="0" u="none" strike="noStrike" kern="0" cap="none" spc="600" normalizeH="0" noProof="0" dirty="0" err="1" smtClean="0">
                <a:ln w="10160">
                  <a:solidFill>
                    <a:schemeClr val="accent5"/>
                  </a:solidFill>
                  <a:prstDash val="solid"/>
                </a:ln>
                <a:solidFill>
                  <a:schemeClr val="bg2">
                    <a:lumMod val="25000"/>
                  </a:schemeClr>
                </a:solidFill>
                <a:effectLst/>
                <a:uLnTx/>
                <a:uFillTx/>
                <a:latin typeface="Calibri Light" panose="020F0302020204030204" charset="0"/>
                <a:cs typeface="Calibri Light" panose="020F0302020204030204" charset="0"/>
                <a:sym typeface="+mn-ea"/>
              </a:rPr>
              <a:t>Sharing of</a:t>
            </a:r>
            <a:endParaRPr kumimoji="0" lang="en-US" altLang="zh-CN" sz="4000" b="1" i="0" u="none" strike="noStrike" kern="0" cap="none" spc="600" normalizeH="0" noProof="0" dirty="0" err="1" smtClean="0">
              <a:ln w="10160">
                <a:solidFill>
                  <a:schemeClr val="accent5"/>
                </a:solidFill>
                <a:prstDash val="solid"/>
              </a:ln>
              <a:solidFill>
                <a:schemeClr val="bg2">
                  <a:lumMod val="25000"/>
                </a:schemeClr>
              </a:solidFill>
              <a:effectLst/>
              <a:uLnTx/>
              <a:uFillTx/>
              <a:latin typeface="Calibri Light" panose="020F0302020204030204" charset="0"/>
              <a:cs typeface="Calibri Light" panose="020F0302020204030204" charset="0"/>
              <a:sym typeface="+mn-ea"/>
            </a:endParaRPr>
          </a:p>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4000" b="1" i="0" u="none" strike="noStrike" kern="0" cap="none" spc="600" normalizeH="0" noProof="0" dirty="0" err="1" smtClean="0">
                <a:ln w="10160">
                  <a:solidFill>
                    <a:schemeClr val="accent5"/>
                  </a:solidFill>
                  <a:prstDash val="solid"/>
                </a:ln>
                <a:solidFill>
                  <a:schemeClr val="bg2">
                    <a:lumMod val="25000"/>
                  </a:schemeClr>
                </a:solidFill>
                <a:effectLst/>
                <a:uLnTx/>
                <a:uFillTx/>
                <a:latin typeface="Calibri Light" panose="020F0302020204030204" charset="0"/>
                <a:cs typeface="Calibri Light" panose="020F0302020204030204" charset="0"/>
                <a:sym typeface="+mn-ea"/>
              </a:rPr>
              <a:t>Point-NeRF and Related Papers</a:t>
            </a:r>
            <a:endParaRPr kumimoji="0" lang="en-US" altLang="zh-CN" sz="4000" b="1" i="0" u="none" strike="noStrike" kern="0" cap="none" spc="600" normalizeH="0" noProof="0" dirty="0" err="1" smtClean="0">
              <a:ln w="10160">
                <a:solidFill>
                  <a:schemeClr val="accent5"/>
                </a:solidFill>
                <a:prstDash val="solid"/>
              </a:ln>
              <a:solidFill>
                <a:schemeClr val="bg2">
                  <a:lumMod val="25000"/>
                </a:schemeClr>
              </a:solidFill>
              <a:effectLst/>
              <a:uLnTx/>
              <a:uFillTx/>
              <a:latin typeface="Calibri Light" panose="020F0302020204030204" charset="0"/>
              <a:cs typeface="Calibri Light" panose="020F0302020204030204" charset="0"/>
              <a:sym typeface="+mn-ea"/>
            </a:endParaRPr>
          </a:p>
        </p:txBody>
      </p:sp>
      <p:sp>
        <p:nvSpPr>
          <p:cNvPr id="8" name="文本框 7"/>
          <p:cNvSpPr txBox="1"/>
          <p:nvPr/>
        </p:nvSpPr>
        <p:spPr>
          <a:xfrm>
            <a:off x="553272" y="5788937"/>
            <a:ext cx="2958541" cy="563956"/>
          </a:xfrm>
          <a:prstGeom prst="roundRect">
            <a:avLst>
              <a:gd name="adj" fmla="val 50000"/>
            </a:avLst>
          </a:prstGeom>
          <a:solidFill>
            <a:schemeClr val="accent2">
              <a:lumMod val="20000"/>
              <a:lumOff val="80000"/>
            </a:schemeClr>
          </a:solidFill>
          <a:ln>
            <a:solidFill>
              <a:schemeClr val="bg1"/>
            </a:solidFill>
          </a:ln>
        </p:spPr>
        <p:txBody>
          <a:bodyPr wrap="none" rtlCol="0">
            <a:spAutoFit/>
          </a:bodyPr>
          <a:lstStyle/>
          <a:p>
            <a:r>
              <a:rPr lang="zh-CN" altLang="en-US" sz="2000" dirty="0" smtClean="0">
                <a:solidFill>
                  <a:srgbClr val="215E8B"/>
                </a:solidFill>
              </a:rPr>
              <a:t>图像组交流分享</a:t>
            </a:r>
            <a:r>
              <a:rPr lang="en-US" altLang="zh-CN" sz="2000" dirty="0" smtClean="0">
                <a:solidFill>
                  <a:srgbClr val="215E8B"/>
                </a:solidFill>
              </a:rPr>
              <a:t> </a:t>
            </a:r>
            <a:r>
              <a:rPr lang="zh-CN" altLang="en-US" sz="2000" dirty="0" smtClean="0">
                <a:solidFill>
                  <a:srgbClr val="215E8B"/>
                </a:solidFill>
              </a:rPr>
              <a:t>吴筱迪</a:t>
            </a:r>
            <a:endParaRPr lang="zh-CN" altLang="en-US" sz="2000" dirty="0" smtClean="0">
              <a:solidFill>
                <a:srgbClr val="215E8B"/>
              </a:solidFill>
            </a:endParaRPr>
          </a:p>
        </p:txBody>
      </p:sp>
      <p:sp>
        <p:nvSpPr>
          <p:cNvPr id="9" name="矩形 8"/>
          <p:cNvSpPr/>
          <p:nvPr/>
        </p:nvSpPr>
        <p:spPr>
          <a:xfrm>
            <a:off x="2810510" y="4094480"/>
            <a:ext cx="6431280" cy="645160"/>
          </a:xfrm>
          <a:prstGeom prst="rect">
            <a:avLst/>
          </a:prstGeom>
        </p:spPr>
        <p:txBody>
          <a:bodyPr wrap="square">
            <a:spAutoFit/>
          </a:bodyPr>
          <a:lstStyle/>
          <a:p>
            <a:pPr algn="ctr"/>
            <a:r>
              <a:rPr lang="en-US" altLang="zh-CN" sz="3600" dirty="0">
                <a:solidFill>
                  <a:schemeClr val="accent3"/>
                </a:solidFill>
                <a:latin typeface="微软雅黑" panose="020B0503020204020204" pitchFamily="34" charset="-122"/>
                <a:ea typeface="微软雅黑" panose="020B0503020204020204" pitchFamily="34" charset="-122"/>
              </a:rPr>
              <a:t>Point-NeRF</a:t>
            </a:r>
            <a:r>
              <a:rPr lang="zh-CN" altLang="en-US" sz="3600" dirty="0">
                <a:solidFill>
                  <a:schemeClr val="accent3"/>
                </a:solidFill>
                <a:latin typeface="微软雅黑" panose="020B0503020204020204" pitchFamily="34" charset="-122"/>
                <a:ea typeface="微软雅黑" panose="020B0503020204020204" pitchFamily="34" charset="-122"/>
              </a:rPr>
              <a:t>以及相关论文分享</a:t>
            </a:r>
            <a:endParaRPr lang="zh-CN" altLang="en-US" sz="3600"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471930" y="351155"/>
            <a:ext cx="4108450" cy="690880"/>
          </a:xfrm>
          <a:prstGeom prst="rect">
            <a:avLst/>
          </a:prstGeom>
          <a:noFill/>
        </p:spPr>
        <p:txBody>
          <a:bodyPr wrap="square" rtlCol="0" anchor="b" anchorCtr="0">
            <a:noAutofit/>
          </a:bodyPr>
          <a:lstStyle/>
          <a:p>
            <a:pPr algn="l"/>
            <a:r>
              <a:rPr lang="en-US" altLang="zh-CN" sz="3200" b="1">
                <a:solidFill>
                  <a:srgbClr val="FFC000">
                    <a:alpha val="74000"/>
                  </a:srgbClr>
                </a:solidFill>
                <a:latin typeface="+mj-lt"/>
                <a:ea typeface="+mj-ea"/>
                <a:cs typeface="+mj-cs"/>
              </a:rPr>
              <a:t>Point-NeRF</a:t>
            </a:r>
            <a:r>
              <a:rPr lang="zh-CN" altLang="en-US" sz="3200" b="1">
                <a:solidFill>
                  <a:srgbClr val="FFC000">
                    <a:alpha val="74000"/>
                  </a:srgbClr>
                </a:solidFill>
                <a:latin typeface="+mj-lt"/>
                <a:ea typeface="+mj-ea"/>
                <a:cs typeface="+mj-cs"/>
              </a:rPr>
              <a:t>概述</a:t>
            </a:r>
            <a:endParaRPr lang="zh-CN" altLang="en-US" sz="3200" b="1">
              <a:solidFill>
                <a:srgbClr val="FFC000">
                  <a:alpha val="74000"/>
                </a:srgb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7</a:t>
            </a:r>
            <a:endParaRPr lang="en-US" altLang="zh-CN" sz="10000" b="1" dirty="0">
              <a:solidFill>
                <a:schemeClr val="accent6">
                  <a:alpha val="74000"/>
                </a:schemeClr>
              </a:solidFill>
            </a:endParaRPr>
          </a:p>
        </p:txBody>
      </p:sp>
      <p:pic>
        <p:nvPicPr>
          <p:cNvPr id="3" name="图片 2"/>
          <p:cNvPicPr>
            <a:picLocks noChangeAspect="1"/>
          </p:cNvPicPr>
          <p:nvPr>
            <p:custDataLst>
              <p:tags r:id="rId3"/>
            </p:custDataLst>
          </p:nvPr>
        </p:nvPicPr>
        <p:blipFill>
          <a:blip r:embed="rId4"/>
          <a:stretch>
            <a:fillRect/>
          </a:stretch>
        </p:blipFill>
        <p:spPr>
          <a:xfrm>
            <a:off x="530860" y="2479040"/>
            <a:ext cx="11130915" cy="3014980"/>
          </a:xfrm>
          <a:prstGeom prst="rect">
            <a:avLst/>
          </a:prstGeom>
        </p:spPr>
      </p:pic>
      <p:sp>
        <p:nvSpPr>
          <p:cNvPr id="4" name="文本框 3"/>
          <p:cNvSpPr txBox="1"/>
          <p:nvPr>
            <p:custDataLst>
              <p:tags r:id="rId5"/>
            </p:custDataLst>
          </p:nvPr>
        </p:nvSpPr>
        <p:spPr>
          <a:xfrm>
            <a:off x="2115185" y="1591310"/>
            <a:ext cx="1678940" cy="521970"/>
          </a:xfrm>
          <a:prstGeom prst="rect">
            <a:avLst/>
          </a:prstGeom>
          <a:noFill/>
        </p:spPr>
        <p:txBody>
          <a:bodyPr wrap="square" rtlCol="0">
            <a:spAutoFit/>
          </a:bodyPr>
          <a:p>
            <a:r>
              <a:rPr lang="zh-CN" altLang="en-US" sz="2800">
                <a:latin typeface="微软雅黑 Light" panose="020B0502040204020203" charset="-122"/>
                <a:ea typeface="微软雅黑 Light" panose="020B0502040204020203" charset="-122"/>
              </a:rPr>
              <a:t>重建</a:t>
            </a:r>
            <a:endParaRPr lang="zh-CN" altLang="en-US" sz="2800">
              <a:latin typeface="微软雅黑 Light" panose="020B0502040204020203" charset="-122"/>
              <a:ea typeface="微软雅黑 Light" panose="020B0502040204020203" charset="-122"/>
            </a:endParaRPr>
          </a:p>
        </p:txBody>
      </p:sp>
      <p:sp>
        <p:nvSpPr>
          <p:cNvPr id="5" name="文本框 4"/>
          <p:cNvSpPr txBox="1"/>
          <p:nvPr>
            <p:custDataLst>
              <p:tags r:id="rId6"/>
            </p:custDataLst>
          </p:nvPr>
        </p:nvSpPr>
        <p:spPr>
          <a:xfrm>
            <a:off x="8023225" y="1591310"/>
            <a:ext cx="1678940" cy="521970"/>
          </a:xfrm>
          <a:prstGeom prst="rect">
            <a:avLst/>
          </a:prstGeom>
          <a:noFill/>
        </p:spPr>
        <p:txBody>
          <a:bodyPr wrap="square" rtlCol="0">
            <a:spAutoFit/>
          </a:bodyPr>
          <a:p>
            <a:r>
              <a:rPr lang="zh-CN" altLang="en-US" sz="2800">
                <a:latin typeface="微软雅黑 Light" panose="020B0502040204020203" charset="-122"/>
                <a:ea typeface="微软雅黑 Light" panose="020B0502040204020203" charset="-122"/>
              </a:rPr>
              <a:t>渲染</a:t>
            </a:r>
            <a:endParaRPr lang="zh-CN" altLang="en-US" sz="2800">
              <a:latin typeface="微软雅黑 Light" panose="020B0502040204020203" charset="-122"/>
              <a:ea typeface="微软雅黑 Light" panose="020B0502040204020203"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471930" y="351155"/>
            <a:ext cx="3645535" cy="690880"/>
          </a:xfrm>
          <a:prstGeom prst="rect">
            <a:avLst/>
          </a:prstGeom>
          <a:noFill/>
        </p:spPr>
        <p:txBody>
          <a:bodyPr wrap="square" rtlCol="0" anchor="b" anchorCtr="0">
            <a:noAutofit/>
          </a:bodyPr>
          <a:lstStyle/>
          <a:p>
            <a:pPr algn="l"/>
            <a:r>
              <a:rPr lang="en-US" altLang="zh-CN" sz="3200" b="1">
                <a:solidFill>
                  <a:srgbClr val="FFC000">
                    <a:alpha val="74000"/>
                  </a:srgbClr>
                </a:solidFill>
                <a:latin typeface="+mj-lt"/>
                <a:ea typeface="+mj-ea"/>
                <a:cs typeface="+mj-cs"/>
              </a:rPr>
              <a:t>Point-NeRF</a:t>
            </a:r>
            <a:r>
              <a:rPr lang="zh-CN" altLang="en-US" sz="3200" b="1">
                <a:solidFill>
                  <a:srgbClr val="FFC000">
                    <a:alpha val="74000"/>
                  </a:srgbClr>
                </a:solidFill>
                <a:latin typeface="+mj-lt"/>
                <a:ea typeface="+mj-ea"/>
                <a:cs typeface="+mj-cs"/>
              </a:rPr>
              <a:t>方法</a:t>
            </a:r>
            <a:endParaRPr lang="zh-CN" altLang="en-US" sz="3200" b="1">
              <a:solidFill>
                <a:srgbClr val="FFC000">
                  <a:alpha val="74000"/>
                </a:srgb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8</a:t>
            </a:r>
            <a:endParaRPr lang="en-US" altLang="zh-CN" sz="10000" b="1" dirty="0">
              <a:solidFill>
                <a:schemeClr val="accent6">
                  <a:alpha val="74000"/>
                </a:schemeClr>
              </a:solidFill>
            </a:endParaRPr>
          </a:p>
        </p:txBody>
      </p:sp>
      <p:pic>
        <p:nvPicPr>
          <p:cNvPr id="5" name="图片 4"/>
          <p:cNvPicPr>
            <a:picLocks noChangeAspect="1"/>
          </p:cNvPicPr>
          <p:nvPr>
            <p:custDataLst>
              <p:tags r:id="rId3"/>
            </p:custDataLst>
          </p:nvPr>
        </p:nvPicPr>
        <p:blipFill>
          <a:blip r:embed="rId4"/>
          <a:stretch>
            <a:fillRect/>
          </a:stretch>
        </p:blipFill>
        <p:spPr>
          <a:xfrm>
            <a:off x="1771650" y="2037715"/>
            <a:ext cx="8770620" cy="39884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471930" y="351155"/>
            <a:ext cx="3467735" cy="690880"/>
          </a:xfrm>
          <a:prstGeom prst="rect">
            <a:avLst/>
          </a:prstGeom>
          <a:noFill/>
        </p:spPr>
        <p:txBody>
          <a:bodyPr wrap="square" rtlCol="0" anchor="b" anchorCtr="0">
            <a:noAutofit/>
          </a:bodyPr>
          <a:lstStyle/>
          <a:p>
            <a:pPr algn="l"/>
            <a:r>
              <a:rPr lang="en-US" altLang="zh-CN" sz="3200" b="1">
                <a:solidFill>
                  <a:srgbClr val="FFC000">
                    <a:alpha val="74000"/>
                  </a:srgbClr>
                </a:solidFill>
                <a:latin typeface="+mj-lt"/>
                <a:ea typeface="+mj-ea"/>
                <a:cs typeface="+mj-cs"/>
              </a:rPr>
              <a:t>Point-NeRF</a:t>
            </a:r>
            <a:r>
              <a:rPr lang="zh-CN" altLang="en-US" sz="3200" b="1">
                <a:solidFill>
                  <a:srgbClr val="FFC000">
                    <a:alpha val="74000"/>
                  </a:srgbClr>
                </a:solidFill>
                <a:latin typeface="+mj-lt"/>
                <a:ea typeface="+mj-ea"/>
                <a:cs typeface="+mj-cs"/>
              </a:rPr>
              <a:t>方法</a:t>
            </a:r>
            <a:endParaRPr lang="zh-CN" altLang="en-US" sz="3200" b="1">
              <a:solidFill>
                <a:srgbClr val="FFC000">
                  <a:alpha val="74000"/>
                </a:srgb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8</a:t>
            </a:r>
            <a:endParaRPr lang="en-US" altLang="zh-CN" sz="10000" b="1" dirty="0">
              <a:solidFill>
                <a:schemeClr val="accent6">
                  <a:alpha val="74000"/>
                </a:schemeClr>
              </a:solidFill>
            </a:endParaRPr>
          </a:p>
        </p:txBody>
      </p:sp>
      <p:pic>
        <p:nvPicPr>
          <p:cNvPr id="2" name="图片 1"/>
          <p:cNvPicPr>
            <a:picLocks noChangeAspect="1"/>
          </p:cNvPicPr>
          <p:nvPr>
            <p:custDataLst>
              <p:tags r:id="rId3"/>
            </p:custDataLst>
          </p:nvPr>
        </p:nvPicPr>
        <p:blipFill>
          <a:blip r:embed="rId4"/>
          <a:stretch>
            <a:fillRect/>
          </a:stretch>
        </p:blipFill>
        <p:spPr>
          <a:xfrm>
            <a:off x="1471930" y="2186305"/>
            <a:ext cx="9243060" cy="147066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2654935" y="3968115"/>
            <a:ext cx="6669405" cy="217233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598930" y="351155"/>
            <a:ext cx="3597275" cy="690880"/>
          </a:xfrm>
          <a:prstGeom prst="rect">
            <a:avLst/>
          </a:prstGeom>
          <a:noFill/>
        </p:spPr>
        <p:txBody>
          <a:bodyPr wrap="square" rtlCol="0" anchor="b" anchorCtr="0">
            <a:noAutofit/>
          </a:bodyPr>
          <a:lstStyle/>
          <a:p>
            <a:r>
              <a:rPr lang="en-US" altLang="zh-CN" sz="3200" b="1">
                <a:solidFill>
                  <a:srgbClr val="FFC000">
                    <a:alpha val="74000"/>
                  </a:srgbClr>
                </a:solidFill>
                <a:latin typeface="+mj-lt"/>
                <a:ea typeface="+mj-ea"/>
                <a:cs typeface="+mj-cs"/>
              </a:rPr>
              <a:t>Point-NeRF</a:t>
            </a:r>
            <a:r>
              <a:rPr lang="zh-CN" altLang="en-US" sz="3200" b="1">
                <a:solidFill>
                  <a:srgbClr val="FFC000">
                    <a:alpha val="74000"/>
                  </a:srgbClr>
                </a:solidFill>
                <a:latin typeface="+mj-lt"/>
                <a:ea typeface="+mj-ea"/>
                <a:cs typeface="+mj-cs"/>
              </a:rPr>
              <a:t>方法</a:t>
            </a:r>
            <a:endParaRPr lang="zh-CN" altLang="en-US" sz="3200" b="1">
              <a:solidFill>
                <a:srgbClr val="FFC000">
                  <a:alpha val="74000"/>
                </a:srgb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8</a:t>
            </a:r>
            <a:endParaRPr lang="en-US" altLang="zh-CN" sz="10000" b="1" dirty="0">
              <a:solidFill>
                <a:schemeClr val="accent6">
                  <a:alpha val="74000"/>
                </a:schemeClr>
              </a:solidFill>
            </a:endParaRPr>
          </a:p>
        </p:txBody>
      </p:sp>
      <p:pic>
        <p:nvPicPr>
          <p:cNvPr id="5" name="图片 4"/>
          <p:cNvPicPr>
            <a:picLocks noChangeAspect="1"/>
          </p:cNvPicPr>
          <p:nvPr>
            <p:custDataLst>
              <p:tags r:id="rId3"/>
            </p:custDataLst>
          </p:nvPr>
        </p:nvPicPr>
        <p:blipFill>
          <a:blip r:embed="rId4"/>
          <a:stretch>
            <a:fillRect/>
          </a:stretch>
        </p:blipFill>
        <p:spPr>
          <a:xfrm>
            <a:off x="2061210" y="1344295"/>
            <a:ext cx="8069580" cy="5006340"/>
          </a:xfrm>
          <a:prstGeom prst="rect">
            <a:avLst/>
          </a:prstGeom>
        </p:spPr>
      </p:pic>
      <p:sp>
        <p:nvSpPr>
          <p:cNvPr id="7" name="矩形 6"/>
          <p:cNvSpPr/>
          <p:nvPr/>
        </p:nvSpPr>
        <p:spPr>
          <a:xfrm>
            <a:off x="1886585" y="4377690"/>
            <a:ext cx="225425" cy="40322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文本框 99"/>
          <p:cNvSpPr txBox="1"/>
          <p:nvPr/>
        </p:nvSpPr>
        <p:spPr>
          <a:xfrm>
            <a:off x="2061210" y="2981325"/>
            <a:ext cx="1719580" cy="398780"/>
          </a:xfrm>
          <a:prstGeom prst="rect">
            <a:avLst/>
          </a:prstGeom>
          <a:noFill/>
          <a:ln w="9525">
            <a:noFill/>
          </a:ln>
        </p:spPr>
        <p:txBody>
          <a:bodyPr wrap="square">
            <a:spAutoFit/>
          </a:bodyPr>
          <a:p>
            <a:pPr indent="0"/>
            <a:r>
              <a:rPr lang="zh-CN" sz="2000">
                <a:latin typeface="等线" panose="02010600030101010101" charset="-122"/>
                <a:ea typeface="等线" panose="02010600030101010101" charset="-122"/>
              </a:rPr>
              <a:t>逆距离加权</a:t>
            </a:r>
            <a:endParaRPr lang="zh-CN" altLang="en-US" sz="2000">
              <a:latin typeface="等线" panose="02010600030101010101" charset="-122"/>
              <a:ea typeface="等线" panose="02010600030101010101" charset="-122"/>
            </a:endParaRPr>
          </a:p>
        </p:txBody>
      </p:sp>
      <p:sp>
        <p:nvSpPr>
          <p:cNvPr id="9" name="文本框 8"/>
          <p:cNvSpPr txBox="1"/>
          <p:nvPr>
            <p:custDataLst>
              <p:tags r:id="rId5"/>
            </p:custDataLst>
          </p:nvPr>
        </p:nvSpPr>
        <p:spPr>
          <a:xfrm>
            <a:off x="2069465" y="5654675"/>
            <a:ext cx="1719580" cy="398780"/>
          </a:xfrm>
          <a:prstGeom prst="rect">
            <a:avLst/>
          </a:prstGeom>
          <a:noFill/>
          <a:ln w="9525">
            <a:noFill/>
          </a:ln>
        </p:spPr>
        <p:txBody>
          <a:bodyPr wrap="square">
            <a:spAutoFit/>
          </a:bodyPr>
          <a:p>
            <a:pPr indent="0"/>
            <a:r>
              <a:rPr lang="zh-CN" sz="2000">
                <a:latin typeface="等线" panose="02010600030101010101" charset="-122"/>
                <a:ea typeface="等线" panose="02010600030101010101" charset="-122"/>
              </a:rPr>
              <a:t>逆距离加权</a:t>
            </a:r>
            <a:endParaRPr lang="zh-CN" altLang="en-US" sz="2000">
              <a:latin typeface="等线" panose="02010600030101010101" charset="-122"/>
              <a:ea typeface="等线" panose="02010600030101010101"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a:ln w="10160">
                  <a:solidFill>
                    <a:schemeClr val="accent5"/>
                  </a:solidFill>
                  <a:prstDash val="solid"/>
                </a:ln>
                <a:effectLst>
                  <a:outerShdw blurRad="38100" dist="22860" dir="5400000" algn="tl" rotWithShape="0">
                    <a:srgbClr val="000000">
                      <a:alpha val="30000"/>
                    </a:srgbClr>
                  </a:outerShdw>
                </a:effectLst>
                <a:latin typeface="Calibri Light" panose="020F0302020204030204" charset="0"/>
                <a:cs typeface="Calibri Light" panose="020F0302020204030204" charset="0"/>
              </a:rPr>
              <a:t>Thank you for listening</a:t>
            </a:r>
            <a:r>
              <a:rPr lang="en-US" altLang="zh-CN" sz="5400">
                <a:solidFill>
                  <a:schemeClr val="accent3"/>
                </a:solidFill>
                <a:effectLst/>
                <a:latin typeface="Calibri Light" panose="020F0302020204030204" charset="0"/>
                <a:ea typeface="黑体" panose="02010609060101010101" pitchFamily="49" charset="-122"/>
                <a:cs typeface="Calibri Light" panose="020F0302020204030204" charset="0"/>
              </a:rPr>
              <a:t>g</a:t>
            </a:r>
            <a:endParaRPr lang="en-US" altLang="zh-CN" sz="5400">
              <a:solidFill>
                <a:schemeClr val="accent3"/>
              </a:solidFill>
              <a:effectLst/>
              <a:latin typeface="Calibri Light" panose="020F0302020204030204" charset="0"/>
              <a:ea typeface="黑体" panose="02010609060101010101" pitchFamily="49" charset="-122"/>
              <a:cs typeface="Calibri Light" panose="020F03020202040302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4525"/>
            <a:ext cx="12192000" cy="30289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90000"/>
              </a:lnSpc>
            </a:pPr>
            <a:r>
              <a:rPr lang="zh-CN" altLang="en-US"/>
              <a:t> </a:t>
            </a:r>
            <a:endParaRPr lang="zh-CN" altLang="en-US"/>
          </a:p>
          <a:p>
            <a:pPr algn="ctr">
              <a:lnSpc>
                <a:spcPct val="90000"/>
              </a:lnSpc>
            </a:pPr>
            <a:endParaRPr lang="zh-CN" altLang="en-US" sz="2400">
              <a:latin typeface="+mj-lt"/>
              <a:cs typeface="+mj-lt"/>
            </a:endParaRPr>
          </a:p>
          <a:p>
            <a:pPr algn="ctr">
              <a:lnSpc>
                <a:spcPct val="90000"/>
              </a:lnSpc>
            </a:pPr>
            <a:r>
              <a:rPr lang="zh-CN" altLang="en-US" sz="2400">
                <a:solidFill>
                  <a:srgbClr val="FFC000"/>
                </a:solidFill>
                <a:latin typeface="+mj-lt"/>
                <a:cs typeface="+mj-lt"/>
              </a:rPr>
              <a:t>Ne</a:t>
            </a:r>
            <a:r>
              <a:rPr lang="en-US" altLang="zh-CN" sz="2400">
                <a:solidFill>
                  <a:srgbClr val="FFC000"/>
                </a:solidFill>
                <a:latin typeface="+mj-lt"/>
                <a:cs typeface="+mj-lt"/>
              </a:rPr>
              <a:t>RF</a:t>
            </a:r>
            <a:r>
              <a:rPr lang="zh-CN" altLang="en-US" sz="2400">
                <a:latin typeface="+mj-lt"/>
                <a:cs typeface="+mj-lt"/>
              </a:rPr>
              <a:t>:</a:t>
            </a:r>
            <a:r>
              <a:rPr lang="en-US" altLang="zh-CN" sz="2400">
                <a:latin typeface="+mj-lt"/>
                <a:cs typeface="+mj-lt"/>
              </a:rPr>
              <a:t> </a:t>
            </a:r>
            <a:r>
              <a:rPr lang="zh-CN" altLang="en-US" sz="2400">
                <a:latin typeface="+mj-lt"/>
                <a:cs typeface="+mj-lt"/>
              </a:rPr>
              <a:t>Representing scenes as neural radiance fields for view synthesis</a:t>
            </a:r>
            <a:r>
              <a:rPr lang="en-US" altLang="zh-CN" sz="2400">
                <a:latin typeface="+mj-lt"/>
                <a:cs typeface="+mj-lt"/>
              </a:rPr>
              <a:t> (</a:t>
            </a:r>
            <a:r>
              <a:rPr lang="zh-CN" altLang="en-US" sz="2400">
                <a:latin typeface="+mj-lt"/>
                <a:cs typeface="+mj-lt"/>
              </a:rPr>
              <a:t>ECCV 2020</a:t>
            </a:r>
            <a:r>
              <a:rPr lang="en-US" altLang="zh-CN" sz="2400">
                <a:latin typeface="+mj-lt"/>
                <a:cs typeface="+mj-lt"/>
              </a:rPr>
              <a:t>)</a:t>
            </a:r>
            <a:endParaRPr lang="en-US" altLang="zh-CN" sz="2400">
              <a:latin typeface="+mj-lt"/>
              <a:cs typeface="+mj-lt"/>
            </a:endParaRPr>
          </a:p>
          <a:p>
            <a:pPr algn="ctr">
              <a:lnSpc>
                <a:spcPct val="90000"/>
              </a:lnSpc>
            </a:pPr>
            <a:endParaRPr lang="en-US" altLang="zh-CN" sz="2400">
              <a:latin typeface="+mj-lt"/>
              <a:cs typeface="+mj-lt"/>
            </a:endParaRPr>
          </a:p>
          <a:p>
            <a:pPr algn="ctr"/>
            <a:r>
              <a:rPr lang="en-US" altLang="zh-CN" sz="2400">
                <a:solidFill>
                  <a:srgbClr val="FFC000"/>
                </a:solidFill>
                <a:latin typeface="+mj-lt"/>
                <a:cs typeface="+mj-lt"/>
              </a:rPr>
              <a:t>Point-NeRF</a:t>
            </a:r>
            <a:r>
              <a:rPr lang="en-US" altLang="zh-CN" sz="2400">
                <a:latin typeface="+mj-lt"/>
                <a:cs typeface="+mj-lt"/>
              </a:rPr>
              <a:t>: Point-based Neural Radiance Fields (CVPR 2022)</a:t>
            </a:r>
            <a:endParaRPr lang="en-US" altLang="zh-CN" sz="2400">
              <a:latin typeface="+mj-lt"/>
              <a:cs typeface="+mj-lt"/>
            </a:endParaRPr>
          </a:p>
          <a:p>
            <a:pPr algn="ctr"/>
            <a:endParaRPr lang="en-US" altLang="zh-CN" sz="2400">
              <a:latin typeface="+mj-lt"/>
              <a:cs typeface="+mj-lt"/>
            </a:endParaRPr>
          </a:p>
          <a:p>
            <a:pPr algn="ctr"/>
            <a:endParaRPr lang="en-US" altLang="zh-CN"/>
          </a:p>
          <a:p>
            <a:pPr algn="ct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388110" y="175895"/>
            <a:ext cx="6968490" cy="753110"/>
          </a:xfrm>
          <a:prstGeom prst="rect">
            <a:avLst/>
          </a:prstGeom>
          <a:noFill/>
        </p:spPr>
        <p:txBody>
          <a:bodyPr wrap="square" rtlCol="0" anchor="b" anchorCtr="0">
            <a:noAutofit/>
          </a:bodyPr>
          <a:lstStyle/>
          <a:p>
            <a:pPr algn="l"/>
            <a:r>
              <a:rPr lang="zh-CN" altLang="en-US" sz="3200" b="1">
                <a:solidFill>
                  <a:schemeClr val="bg1">
                    <a:alpha val="74000"/>
                  </a:schemeClr>
                </a:solidFill>
                <a:latin typeface="+mj-lt"/>
                <a:ea typeface="+mj-ea"/>
                <a:cs typeface="+mj-cs"/>
              </a:rPr>
              <a:t>概述</a:t>
            </a:r>
            <a:endParaRPr lang="zh-CN" altLang="en-US" sz="3200" b="1">
              <a:solidFill>
                <a:schemeClr val="bg1">
                  <a:alpha val="74000"/>
                </a:scheme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1</a:t>
            </a:r>
            <a:endParaRPr lang="en-US" altLang="zh-CN" sz="10000" b="1" dirty="0">
              <a:solidFill>
                <a:schemeClr val="accent6">
                  <a:alpha val="74000"/>
                </a:schemeClr>
              </a:solidFill>
            </a:endParaRPr>
          </a:p>
        </p:txBody>
      </p:sp>
      <p:sp>
        <p:nvSpPr>
          <p:cNvPr id="9" name="矩形 8"/>
          <p:cNvSpPr/>
          <p:nvPr/>
        </p:nvSpPr>
        <p:spPr>
          <a:xfrm>
            <a:off x="5077460" y="2362835"/>
            <a:ext cx="6055995" cy="1291590"/>
          </a:xfrm>
          <a:prstGeom prst="rect">
            <a:avLst/>
          </a:prstGeom>
        </p:spPr>
        <p:txBody>
          <a:bodyPr wrap="square">
            <a:spAutoFit/>
          </a:bodyPr>
          <a:p>
            <a:pPr marL="342900" indent="-342900" algn="just">
              <a:lnSpc>
                <a:spcPct val="130000"/>
              </a:lnSpc>
              <a:buFont typeface="Wingdings" panose="05000000000000000000" charset="0"/>
              <a:buChar char="Ø"/>
            </a:pPr>
            <a:r>
              <a:rPr lang="en-US" altLang="zh-CN" sz="2000" dirty="0">
                <a:solidFill>
                  <a:prstClr val="black">
                    <a:lumMod val="75000"/>
                    <a:lumOff val="25000"/>
                  </a:prstClr>
                </a:solidFill>
              </a:rPr>
              <a:t> </a:t>
            </a:r>
            <a:r>
              <a:rPr lang="zh-CN" altLang="en-US" sz="2000">
                <a:latin typeface="微软雅黑" panose="020B0503020204020204" pitchFamily="34" charset="-122"/>
                <a:ea typeface="微软雅黑" panose="020B0503020204020204" pitchFamily="34" charset="-122"/>
              </a:rPr>
              <a:t>利用已知的参考相机拍摄的图像（源视图），合成出参考相机之间的</a:t>
            </a:r>
            <a:r>
              <a:rPr lang="zh-CN" altLang="en-US" sz="2000">
                <a:solidFill>
                  <a:srgbClr val="FFC000"/>
                </a:solidFill>
                <a:latin typeface="微软雅黑" panose="020B0503020204020204" pitchFamily="34" charset="-122"/>
                <a:ea typeface="微软雅黑" panose="020B0503020204020204" pitchFamily="34" charset="-122"/>
              </a:rPr>
              <a:t>虚拟</a:t>
            </a:r>
            <a:r>
              <a:rPr lang="zh-CN" altLang="en-US" sz="2000">
                <a:latin typeface="微软雅黑" panose="020B0503020204020204" pitchFamily="34" charset="-122"/>
                <a:ea typeface="微软雅黑" panose="020B0503020204020204" pitchFamily="34" charset="-122"/>
              </a:rPr>
              <a:t>相机位置拍摄的图像（目标视图）。</a:t>
            </a:r>
            <a:endParaRPr lang="en-US" altLang="zh-CN" sz="2000" dirty="0">
              <a:solidFill>
                <a:prstClr val="black">
                  <a:lumMod val="75000"/>
                  <a:lumOff val="25000"/>
                </a:prstClr>
              </a:solidFill>
            </a:endParaRPr>
          </a:p>
        </p:txBody>
      </p:sp>
      <p:pic>
        <p:nvPicPr>
          <p:cNvPr id="3" name="图片 2"/>
          <p:cNvPicPr>
            <a:picLocks noChangeAspect="1"/>
          </p:cNvPicPr>
          <p:nvPr/>
        </p:nvPicPr>
        <p:blipFill>
          <a:blip r:embed="rId3"/>
          <a:stretch>
            <a:fillRect/>
          </a:stretch>
        </p:blipFill>
        <p:spPr>
          <a:xfrm>
            <a:off x="543560" y="2507615"/>
            <a:ext cx="4049395" cy="2930525"/>
          </a:xfrm>
          <a:prstGeom prst="rect">
            <a:avLst/>
          </a:prstGeom>
        </p:spPr>
      </p:pic>
      <p:grpSp>
        <p:nvGrpSpPr>
          <p:cNvPr id="2" name="组合 1"/>
          <p:cNvGrpSpPr/>
          <p:nvPr/>
        </p:nvGrpSpPr>
        <p:grpSpPr>
          <a:xfrm>
            <a:off x="4961255" y="4100830"/>
            <a:ext cx="6796405" cy="1688465"/>
            <a:chOff x="2856" y="3356"/>
            <a:chExt cx="13205" cy="3287"/>
          </a:xfrm>
        </p:grpSpPr>
        <p:grpSp>
          <p:nvGrpSpPr>
            <p:cNvPr id="4" name="组合 3"/>
            <p:cNvGrpSpPr/>
            <p:nvPr/>
          </p:nvGrpSpPr>
          <p:grpSpPr>
            <a:xfrm>
              <a:off x="2856" y="3356"/>
              <a:ext cx="13205" cy="3287"/>
              <a:chOff x="2486" y="4388"/>
              <a:chExt cx="13205" cy="3287"/>
            </a:xfrm>
          </p:grpSpPr>
          <p:sp>
            <p:nvSpPr>
              <p:cNvPr id="5" name="椭圆 4"/>
              <p:cNvSpPr/>
              <p:nvPr/>
            </p:nvSpPr>
            <p:spPr>
              <a:xfrm>
                <a:off x="2486" y="4388"/>
                <a:ext cx="3338" cy="3287"/>
              </a:xfrm>
              <a:prstGeom prst="ellipse">
                <a:avLst/>
              </a:prstGeom>
              <a:solidFill>
                <a:schemeClr val="accent6">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p>
                <a:pPr algn="ctr"/>
                <a:r>
                  <a:rPr lang="zh-CN" altLang="en-US" sz="2400" dirty="0"/>
                  <a:t>稀疏源</a:t>
                </a:r>
                <a:endParaRPr lang="zh-CN" altLang="en-US" sz="2400" dirty="0"/>
              </a:p>
              <a:p>
                <a:pPr algn="ctr"/>
                <a:r>
                  <a:rPr lang="en-US" altLang="zh-CN" sz="2400" dirty="0"/>
                  <a:t>vs</a:t>
                </a:r>
                <a:endParaRPr lang="en-US" altLang="zh-CN" sz="2400" dirty="0"/>
              </a:p>
              <a:p>
                <a:pPr algn="ctr"/>
                <a:r>
                  <a:rPr lang="zh-CN" altLang="en-US" sz="2400" dirty="0">
                    <a:solidFill>
                      <a:srgbClr val="FFC000"/>
                    </a:solidFill>
                    <a:effectLst>
                      <a:outerShdw blurRad="38100" dist="38100" dir="2700000" algn="tl">
                        <a:srgbClr val="000000">
                          <a:alpha val="43137"/>
                        </a:srgbClr>
                      </a:outerShdw>
                    </a:effectLst>
                  </a:rPr>
                  <a:t>密集源</a:t>
                </a:r>
                <a:endParaRPr lang="zh-CN" altLang="en-US" sz="2400" dirty="0">
                  <a:solidFill>
                    <a:srgbClr val="FFC000"/>
                  </a:solidFill>
                  <a:effectLst>
                    <a:outerShdw blurRad="38100" dist="38100" dir="2700000" algn="tl">
                      <a:srgbClr val="000000">
                        <a:alpha val="43137"/>
                      </a:srgbClr>
                    </a:outerShdw>
                  </a:effectLst>
                </a:endParaRPr>
              </a:p>
            </p:txBody>
          </p:sp>
          <p:sp>
            <p:nvSpPr>
              <p:cNvPr id="11" name="椭圆 10"/>
              <p:cNvSpPr/>
              <p:nvPr/>
            </p:nvSpPr>
            <p:spPr>
              <a:xfrm>
                <a:off x="7419" y="4388"/>
                <a:ext cx="3338" cy="3287"/>
              </a:xfrm>
              <a:prstGeom prst="ellipse">
                <a:avLst/>
              </a:prstGeom>
              <a:solidFill>
                <a:schemeClr val="accent6">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p>
                <a:pPr algn="ctr"/>
                <a:r>
                  <a:rPr lang="zh-CN" altLang="en-US" sz="2400" dirty="0"/>
                  <a:t>物体</a:t>
                </a:r>
                <a:endParaRPr lang="zh-CN" altLang="en-US" sz="2400" dirty="0"/>
              </a:p>
              <a:p>
                <a:pPr algn="ctr"/>
                <a:r>
                  <a:rPr lang="en-US" altLang="zh-CN" sz="2400" dirty="0"/>
                  <a:t>vs</a:t>
                </a:r>
                <a:endParaRPr lang="en-US" altLang="zh-CN" sz="2400" dirty="0"/>
              </a:p>
              <a:p>
                <a:pPr algn="ctr"/>
                <a:r>
                  <a:rPr lang="zh-CN" altLang="en-US" sz="2400" dirty="0">
                    <a:solidFill>
                      <a:srgbClr val="FFC000"/>
                    </a:solidFill>
                    <a:effectLst>
                      <a:outerShdw blurRad="38100" dist="38100" dir="2700000" algn="tl">
                        <a:srgbClr val="000000">
                          <a:alpha val="43137"/>
                        </a:srgbClr>
                      </a:outerShdw>
                    </a:effectLst>
                  </a:rPr>
                  <a:t>场景</a:t>
                </a:r>
                <a:endParaRPr lang="zh-CN" altLang="en-US" sz="2400" dirty="0">
                  <a:solidFill>
                    <a:srgbClr val="FFC000"/>
                  </a:solidFill>
                  <a:effectLst>
                    <a:outerShdw blurRad="38100" dist="38100" dir="2700000" algn="tl">
                      <a:srgbClr val="000000">
                        <a:alpha val="43137"/>
                      </a:srgbClr>
                    </a:outerShdw>
                  </a:effectLst>
                </a:endParaRPr>
              </a:p>
            </p:txBody>
          </p:sp>
          <p:sp>
            <p:nvSpPr>
              <p:cNvPr id="12" name="椭圆 11"/>
              <p:cNvSpPr/>
              <p:nvPr/>
            </p:nvSpPr>
            <p:spPr>
              <a:xfrm>
                <a:off x="12353" y="4388"/>
                <a:ext cx="3338" cy="3287"/>
              </a:xfrm>
              <a:prstGeom prst="ellipse">
                <a:avLst/>
              </a:prstGeom>
              <a:solidFill>
                <a:schemeClr val="accent6">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p>
                <a:pPr algn="ctr"/>
                <a:r>
                  <a:rPr lang="zh-CN" altLang="en-US" sz="2400" dirty="0">
                    <a:solidFill>
                      <a:srgbClr val="FFC000"/>
                    </a:solidFill>
                    <a:effectLst>
                      <a:outerShdw blurRad="38100" dist="38100" dir="2700000" algn="tl">
                        <a:srgbClr val="000000">
                          <a:alpha val="43137"/>
                        </a:srgbClr>
                      </a:outerShdw>
                    </a:effectLst>
                  </a:rPr>
                  <a:t>静态</a:t>
                </a:r>
                <a:endParaRPr lang="zh-CN" altLang="en-US" sz="2400" dirty="0"/>
              </a:p>
              <a:p>
                <a:pPr algn="ctr"/>
                <a:r>
                  <a:rPr lang="en-US" altLang="zh-CN" sz="2400" dirty="0"/>
                  <a:t>vs</a:t>
                </a:r>
                <a:endParaRPr lang="en-US" altLang="zh-CN" sz="2400" dirty="0"/>
              </a:p>
              <a:p>
                <a:pPr algn="ctr"/>
                <a:r>
                  <a:rPr lang="zh-CN" altLang="en-US" sz="2400" dirty="0"/>
                  <a:t>动态</a:t>
                </a:r>
                <a:endParaRPr lang="zh-CN" altLang="en-US" sz="2400" dirty="0"/>
              </a:p>
            </p:txBody>
          </p:sp>
        </p:grpSp>
        <p:cxnSp>
          <p:nvCxnSpPr>
            <p:cNvPr id="7" name="直接连接符 6"/>
            <p:cNvCxnSpPr/>
            <p:nvPr/>
          </p:nvCxnSpPr>
          <p:spPr>
            <a:xfrm>
              <a:off x="6005" y="4325"/>
              <a:ext cx="1913" cy="12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977" y="4375"/>
              <a:ext cx="1913" cy="12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071" y="4393"/>
              <a:ext cx="1854" cy="11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11018" y="4375"/>
              <a:ext cx="1893" cy="11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29" y="4312"/>
              <a:ext cx="2028" cy="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071" y="5509"/>
              <a:ext cx="2028" cy="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977" y="4361"/>
              <a:ext cx="1864" cy="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1018" y="5523"/>
              <a:ext cx="1861" cy="57"/>
            </a:xfrm>
            <a:prstGeom prst="line">
              <a:avLst/>
            </a:prstGeom>
            <a:ln w="19050"/>
          </p:spPr>
          <p:style>
            <a:lnRef idx="1">
              <a:schemeClr val="accent1"/>
            </a:lnRef>
            <a:fillRef idx="0">
              <a:schemeClr val="accent1"/>
            </a:fillRef>
            <a:effectRef idx="0">
              <a:schemeClr val="accent1"/>
            </a:effectRef>
            <a:fontRef idx="minor">
              <a:schemeClr val="tx1"/>
            </a:fontRef>
          </p:style>
        </p:cxnSp>
      </p:grpSp>
    </p:spTree>
    <p:custDataLst>
      <p:tags r:id="rId4"/>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388110" y="175895"/>
            <a:ext cx="6968490" cy="753110"/>
          </a:xfrm>
          <a:prstGeom prst="rect">
            <a:avLst/>
          </a:prstGeom>
          <a:noFill/>
        </p:spPr>
        <p:txBody>
          <a:bodyPr wrap="square" rtlCol="0" anchor="b" anchorCtr="0">
            <a:noAutofit/>
          </a:bodyPr>
          <a:lstStyle/>
          <a:p>
            <a:pPr algn="l"/>
            <a:r>
              <a:rPr lang="en-US" altLang="zh-CN" sz="3200" b="1">
                <a:solidFill>
                  <a:schemeClr val="bg1">
                    <a:alpha val="74000"/>
                  </a:schemeClr>
                </a:solidFill>
                <a:latin typeface="+mj-lt"/>
                <a:ea typeface="+mj-ea"/>
                <a:cs typeface="+mj-cs"/>
              </a:rPr>
              <a:t>NeRF</a:t>
            </a:r>
            <a:r>
              <a:rPr lang="zh-CN" altLang="en-US" sz="3200" b="1">
                <a:solidFill>
                  <a:schemeClr val="bg1">
                    <a:alpha val="74000"/>
                  </a:schemeClr>
                </a:solidFill>
                <a:latin typeface="+mj-lt"/>
                <a:ea typeface="+mj-ea"/>
                <a:cs typeface="+mj-cs"/>
              </a:rPr>
              <a:t>概述</a:t>
            </a:r>
            <a:endParaRPr lang="zh-CN" altLang="en-US" sz="3200" b="1">
              <a:solidFill>
                <a:schemeClr val="bg1">
                  <a:alpha val="74000"/>
                </a:scheme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1</a:t>
            </a:r>
            <a:endParaRPr lang="en-US" altLang="zh-CN" sz="10000" b="1" dirty="0">
              <a:solidFill>
                <a:schemeClr val="accent6">
                  <a:alpha val="74000"/>
                </a:schemeClr>
              </a:solidFill>
            </a:endParaRPr>
          </a:p>
        </p:txBody>
      </p:sp>
      <p:pic>
        <p:nvPicPr>
          <p:cNvPr id="29" name="图片 28"/>
          <p:cNvPicPr>
            <a:picLocks noChangeAspect="1"/>
          </p:cNvPicPr>
          <p:nvPr/>
        </p:nvPicPr>
        <p:blipFill>
          <a:blip r:embed="rId3"/>
          <a:stretch>
            <a:fillRect/>
          </a:stretch>
        </p:blipFill>
        <p:spPr>
          <a:xfrm>
            <a:off x="1737360" y="4158615"/>
            <a:ext cx="9215755" cy="2141220"/>
          </a:xfrm>
          <a:prstGeom prst="rect">
            <a:avLst/>
          </a:prstGeom>
        </p:spPr>
      </p:pic>
      <p:grpSp>
        <p:nvGrpSpPr>
          <p:cNvPr id="10" name="组合 9"/>
          <p:cNvGrpSpPr/>
          <p:nvPr/>
        </p:nvGrpSpPr>
        <p:grpSpPr>
          <a:xfrm>
            <a:off x="810260" y="2386330"/>
            <a:ext cx="10278110" cy="1042670"/>
            <a:chOff x="1615" y="1809"/>
            <a:chExt cx="16186" cy="1642"/>
          </a:xfrm>
        </p:grpSpPr>
        <p:sp>
          <p:nvSpPr>
            <p:cNvPr id="4" name="椭圆 3"/>
            <p:cNvSpPr/>
            <p:nvPr>
              <p:custDataLst>
                <p:tags r:id="rId4"/>
              </p:custDataLst>
            </p:nvPr>
          </p:nvSpPr>
          <p:spPr>
            <a:xfrm>
              <a:off x="8486" y="1809"/>
              <a:ext cx="1643" cy="1643"/>
            </a:xfrm>
            <a:prstGeom prst="ellipse">
              <a:avLst/>
            </a:prstGeom>
            <a:solidFill>
              <a:schemeClr val="accent5">
                <a:lumMod val="75000"/>
              </a:schemeClr>
            </a:solidFill>
          </p:spPr>
          <p:style>
            <a:lnRef idx="3">
              <a:schemeClr val="lt1"/>
            </a:lnRef>
            <a:fillRef idx="1">
              <a:schemeClr val="accent2"/>
            </a:fillRef>
            <a:effectRef idx="1">
              <a:schemeClr val="accent2"/>
            </a:effectRef>
            <a:fontRef idx="minor">
              <a:schemeClr val="lt1"/>
            </a:fontRef>
          </p:style>
          <p:txBody>
            <a:bodyPr rtlCol="0" anchor="ctr"/>
            <a:p>
              <a:pPr algn="ctr"/>
              <a:r>
                <a:rPr lang="en-US" altLang="zh-CN" sz="2800" dirty="0"/>
                <a:t>3D</a:t>
              </a:r>
              <a:endParaRPr lang="en-US" altLang="zh-CN" sz="2800" dirty="0"/>
            </a:p>
          </p:txBody>
        </p:sp>
        <p:sp>
          <p:nvSpPr>
            <p:cNvPr id="6" name="椭圆 5"/>
            <p:cNvSpPr/>
            <p:nvPr>
              <p:custDataLst>
                <p:tags r:id="rId5"/>
              </p:custDataLst>
            </p:nvPr>
          </p:nvSpPr>
          <p:spPr>
            <a:xfrm>
              <a:off x="1615" y="1809"/>
              <a:ext cx="1643" cy="1643"/>
            </a:xfrm>
            <a:prstGeom prst="ellipse">
              <a:avLst/>
            </a:prstGeom>
            <a:solidFill>
              <a:schemeClr val="accent6"/>
            </a:solidFill>
          </p:spPr>
          <p:style>
            <a:lnRef idx="3">
              <a:schemeClr val="lt1"/>
            </a:lnRef>
            <a:fillRef idx="1">
              <a:schemeClr val="accent2"/>
            </a:fillRef>
            <a:effectRef idx="1">
              <a:schemeClr val="accent2"/>
            </a:effectRef>
            <a:fontRef idx="minor">
              <a:schemeClr val="lt1"/>
            </a:fontRef>
          </p:style>
          <p:txBody>
            <a:bodyPr rtlCol="0" anchor="ctr"/>
            <a:p>
              <a:pPr algn="ctr"/>
              <a:r>
                <a:rPr lang="en-US" altLang="zh-CN" sz="2800" dirty="0"/>
                <a:t>2D</a:t>
              </a:r>
              <a:endParaRPr lang="en-US" altLang="zh-CN" sz="2800" dirty="0"/>
            </a:p>
          </p:txBody>
        </p:sp>
        <p:sp>
          <p:nvSpPr>
            <p:cNvPr id="7" name="椭圆 6"/>
            <p:cNvSpPr/>
            <p:nvPr>
              <p:custDataLst>
                <p:tags r:id="rId6"/>
              </p:custDataLst>
            </p:nvPr>
          </p:nvSpPr>
          <p:spPr>
            <a:xfrm>
              <a:off x="16159" y="1809"/>
              <a:ext cx="1643" cy="1643"/>
            </a:xfrm>
            <a:prstGeom prst="ellipse">
              <a:avLst/>
            </a:prstGeom>
            <a:solidFill>
              <a:schemeClr val="accent6"/>
            </a:solidFill>
          </p:spPr>
          <p:style>
            <a:lnRef idx="3">
              <a:schemeClr val="lt1"/>
            </a:lnRef>
            <a:fillRef idx="1">
              <a:schemeClr val="accent2"/>
            </a:fillRef>
            <a:effectRef idx="1">
              <a:schemeClr val="accent2"/>
            </a:effectRef>
            <a:fontRef idx="minor">
              <a:schemeClr val="lt1"/>
            </a:fontRef>
          </p:style>
          <p:txBody>
            <a:bodyPr rtlCol="0" anchor="ctr"/>
            <a:p>
              <a:pPr algn="ctr"/>
              <a:r>
                <a:rPr lang="en-US" altLang="zh-CN" sz="2800" dirty="0"/>
                <a:t>2D</a:t>
              </a:r>
              <a:endParaRPr lang="en-US" altLang="zh-CN" sz="2800" dirty="0"/>
            </a:p>
          </p:txBody>
        </p:sp>
        <p:sp>
          <p:nvSpPr>
            <p:cNvPr id="2" name="右箭头 1"/>
            <p:cNvSpPr/>
            <p:nvPr>
              <p:custDataLst>
                <p:tags r:id="rId7"/>
              </p:custDataLst>
            </p:nvPr>
          </p:nvSpPr>
          <p:spPr>
            <a:xfrm>
              <a:off x="4912" y="2578"/>
              <a:ext cx="1947" cy="31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custDataLst>
                <p:tags r:id="rId8"/>
              </p:custDataLst>
            </p:nvPr>
          </p:nvSpPr>
          <p:spPr>
            <a:xfrm>
              <a:off x="12240" y="2562"/>
              <a:ext cx="1947" cy="31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2" name="文本框 11"/>
          <p:cNvSpPr txBox="1"/>
          <p:nvPr>
            <p:custDataLst>
              <p:tags r:id="rId9"/>
            </p:custDataLst>
          </p:nvPr>
        </p:nvSpPr>
        <p:spPr>
          <a:xfrm>
            <a:off x="3119120" y="2386330"/>
            <a:ext cx="1113790" cy="460375"/>
          </a:xfrm>
          <a:prstGeom prst="rect">
            <a:avLst/>
          </a:prstGeom>
          <a:noFill/>
        </p:spPr>
        <p:txBody>
          <a:bodyPr wrap="square" rtlCol="0" anchor="t">
            <a:spAutoFit/>
          </a:bodyPr>
          <a:p>
            <a:r>
              <a:rPr lang="zh-CN" altLang="en-US" sz="2400"/>
              <a:t>重建</a:t>
            </a:r>
            <a:endParaRPr lang="zh-CN" altLang="en-US" sz="2400"/>
          </a:p>
        </p:txBody>
      </p:sp>
      <p:sp>
        <p:nvSpPr>
          <p:cNvPr id="14" name="文本框 13"/>
          <p:cNvSpPr txBox="1"/>
          <p:nvPr>
            <p:custDataLst>
              <p:tags r:id="rId10"/>
            </p:custDataLst>
          </p:nvPr>
        </p:nvSpPr>
        <p:spPr>
          <a:xfrm>
            <a:off x="7786370" y="2386330"/>
            <a:ext cx="1085850" cy="460375"/>
          </a:xfrm>
          <a:prstGeom prst="rect">
            <a:avLst/>
          </a:prstGeom>
          <a:noFill/>
        </p:spPr>
        <p:txBody>
          <a:bodyPr wrap="square" rtlCol="0" anchor="t">
            <a:spAutoFit/>
          </a:bodyPr>
          <a:p>
            <a:r>
              <a:rPr lang="zh-CN" altLang="en-US" sz="2400"/>
              <a:t>渲染</a:t>
            </a:r>
            <a:endParaRPr lang="zh-CN" altLang="en-US" sz="2400"/>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388110" y="175895"/>
            <a:ext cx="6968490" cy="753110"/>
          </a:xfrm>
          <a:prstGeom prst="rect">
            <a:avLst/>
          </a:prstGeom>
          <a:noFill/>
        </p:spPr>
        <p:txBody>
          <a:bodyPr wrap="square" rtlCol="0" anchor="b" anchorCtr="0">
            <a:noAutofit/>
          </a:bodyPr>
          <a:lstStyle/>
          <a:p>
            <a:pPr algn="l"/>
            <a:r>
              <a:rPr lang="en-US" sz="3200" b="1">
                <a:solidFill>
                  <a:schemeClr val="bg1">
                    <a:alpha val="74000"/>
                  </a:schemeClr>
                </a:solidFill>
                <a:latin typeface="+mj-lt"/>
                <a:ea typeface="+mj-ea"/>
                <a:cs typeface="+mj-cs"/>
              </a:rPr>
              <a:t>NeRF</a:t>
            </a:r>
            <a:r>
              <a:rPr lang="zh-CN" altLang="en-US" sz="3200" b="1">
                <a:solidFill>
                  <a:schemeClr val="bg1">
                    <a:alpha val="74000"/>
                  </a:schemeClr>
                </a:solidFill>
                <a:latin typeface="+mj-lt"/>
                <a:ea typeface="+mj-ea"/>
                <a:cs typeface="+mj-cs"/>
              </a:rPr>
              <a:t>方法</a:t>
            </a:r>
            <a:endParaRPr lang="zh-CN" altLang="en-US" sz="3200" b="1">
              <a:solidFill>
                <a:schemeClr val="bg1">
                  <a:alpha val="74000"/>
                </a:scheme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2</a:t>
            </a:r>
            <a:endParaRPr lang="en-US" altLang="zh-CN" sz="10000" b="1" dirty="0">
              <a:solidFill>
                <a:schemeClr val="accent6">
                  <a:alpha val="74000"/>
                </a:schemeClr>
              </a:solidFill>
            </a:endParaRPr>
          </a:p>
        </p:txBody>
      </p:sp>
      <p:pic>
        <p:nvPicPr>
          <p:cNvPr id="2" name="图片 1"/>
          <p:cNvPicPr>
            <a:picLocks noChangeAspect="1"/>
          </p:cNvPicPr>
          <p:nvPr/>
        </p:nvPicPr>
        <p:blipFill>
          <a:blip r:embed="rId3"/>
          <a:stretch>
            <a:fillRect/>
          </a:stretch>
        </p:blipFill>
        <p:spPr>
          <a:xfrm>
            <a:off x="218440" y="1875155"/>
            <a:ext cx="11444605" cy="3399155"/>
          </a:xfrm>
          <a:prstGeom prst="rect">
            <a:avLst/>
          </a:prstGeom>
        </p:spPr>
      </p:pic>
      <p:sp>
        <p:nvSpPr>
          <p:cNvPr id="4" name="矩形 3"/>
          <p:cNvSpPr/>
          <p:nvPr/>
        </p:nvSpPr>
        <p:spPr>
          <a:xfrm>
            <a:off x="3437890" y="2516505"/>
            <a:ext cx="450850" cy="36068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015740" y="2019300"/>
            <a:ext cx="664845" cy="1491615"/>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015740" y="2080260"/>
            <a:ext cx="723265" cy="368300"/>
          </a:xfrm>
          <a:prstGeom prst="rect">
            <a:avLst/>
          </a:prstGeom>
          <a:noFill/>
        </p:spPr>
        <p:txBody>
          <a:bodyPr wrap="square" rtlCol="0">
            <a:spAutoFit/>
          </a:bodyPr>
          <a:p>
            <a:r>
              <a:rPr lang="en-US" altLang="zh-CN">
                <a:solidFill>
                  <a:srgbClr val="FFC000"/>
                </a:solidFill>
              </a:rPr>
              <a:t>MLP</a:t>
            </a:r>
            <a:endParaRPr lang="en-US" altLang="zh-CN">
              <a:solidFill>
                <a:srgbClr val="FFC000"/>
              </a:solidFill>
            </a:endParaRPr>
          </a:p>
        </p:txBody>
      </p:sp>
      <p:cxnSp>
        <p:nvCxnSpPr>
          <p:cNvPr id="9" name="直接箭头连接符 8"/>
          <p:cNvCxnSpPr/>
          <p:nvPr/>
        </p:nvCxnSpPr>
        <p:spPr>
          <a:xfrm flipV="1">
            <a:off x="4180840" y="3355340"/>
            <a:ext cx="273050" cy="136588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44900" y="4720590"/>
            <a:ext cx="1224915" cy="368300"/>
          </a:xfrm>
          <a:prstGeom prst="rect">
            <a:avLst/>
          </a:prstGeom>
          <a:noFill/>
        </p:spPr>
        <p:txBody>
          <a:bodyPr wrap="square" rtlCol="0">
            <a:spAutoFit/>
          </a:bodyPr>
          <a:p>
            <a:r>
              <a:rPr lang="zh-CN" altLang="en-US">
                <a:solidFill>
                  <a:srgbClr val="FFC000"/>
                </a:solidFill>
              </a:rPr>
              <a:t>模型参数</a:t>
            </a:r>
            <a:endParaRPr lang="zh-CN" altLang="en-US">
              <a:solidFill>
                <a:srgbClr val="FFC000"/>
              </a:solidFill>
            </a:endParaRPr>
          </a:p>
        </p:txBody>
      </p:sp>
      <p:cxnSp>
        <p:nvCxnSpPr>
          <p:cNvPr id="11" name="直接箭头连接符 10"/>
          <p:cNvCxnSpPr/>
          <p:nvPr/>
        </p:nvCxnSpPr>
        <p:spPr>
          <a:xfrm>
            <a:off x="3693160" y="1755775"/>
            <a:ext cx="0" cy="69278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09520" y="1365885"/>
            <a:ext cx="2512060" cy="368300"/>
          </a:xfrm>
          <a:prstGeom prst="rect">
            <a:avLst/>
          </a:prstGeom>
          <a:noFill/>
        </p:spPr>
        <p:txBody>
          <a:bodyPr wrap="square" rtlCol="0">
            <a:spAutoFit/>
          </a:bodyPr>
          <a:p>
            <a:r>
              <a:rPr lang="zh-CN" altLang="en-US">
                <a:solidFill>
                  <a:srgbClr val="FFC000"/>
                </a:solidFill>
              </a:rPr>
              <a:t>观测位置（</a:t>
            </a:r>
            <a:r>
              <a:rPr lang="en-US" altLang="zh-CN">
                <a:solidFill>
                  <a:srgbClr val="FFC000"/>
                </a:solidFill>
              </a:rPr>
              <a:t>dx,dy,dz</a:t>
            </a:r>
            <a:r>
              <a:rPr lang="zh-CN" altLang="en-US">
                <a:solidFill>
                  <a:srgbClr val="FFC000"/>
                </a:solidFill>
              </a:rPr>
              <a:t>）</a:t>
            </a:r>
            <a:endParaRPr lang="zh-CN" altLang="en-US">
              <a:solidFill>
                <a:srgbClr val="FFC000"/>
              </a:solidFill>
            </a:endParaRPr>
          </a:p>
        </p:txBody>
      </p:sp>
      <p:graphicFrame>
        <p:nvGraphicFramePr>
          <p:cNvPr id="24" name="对象 23"/>
          <p:cNvGraphicFramePr/>
          <p:nvPr/>
        </p:nvGraphicFramePr>
        <p:xfrm>
          <a:off x="2509520" y="5415280"/>
          <a:ext cx="3212465" cy="651510"/>
        </p:xfrm>
        <a:graphic>
          <a:graphicData uri="http://schemas.openxmlformats.org/presentationml/2006/ole">
            <mc:AlternateContent xmlns:mc="http://schemas.openxmlformats.org/markup-compatibility/2006">
              <mc:Choice xmlns:v="urn:schemas-microsoft-com:vml" Requires="v">
                <p:oleObj spid="_x0000_s25" name="" r:id="rId4" imgW="3832225" imgH="657225" progId="Equation.DSMT4">
                  <p:embed/>
                </p:oleObj>
              </mc:Choice>
              <mc:Fallback>
                <p:oleObj name="" r:id="rId4" imgW="3832225" imgH="657225" progId="Equation.DSMT4">
                  <p:embed/>
                  <p:pic>
                    <p:nvPicPr>
                      <p:cNvPr id="0" name="图片 24"/>
                      <p:cNvPicPr/>
                      <p:nvPr/>
                    </p:nvPicPr>
                    <p:blipFill>
                      <a:blip r:embed="rId5"/>
                      <a:stretch>
                        <a:fillRect/>
                      </a:stretch>
                    </p:blipFill>
                    <p:spPr>
                      <a:xfrm>
                        <a:off x="2509520" y="5415280"/>
                        <a:ext cx="3212465" cy="651510"/>
                      </a:xfrm>
                      <a:prstGeom prst="rect">
                        <a:avLst/>
                      </a:prstGeom>
                    </p:spPr>
                  </p:pic>
                </p:oleObj>
              </mc:Fallback>
            </mc:AlternateContent>
          </a:graphicData>
        </a:graphic>
      </p:graphicFrame>
      <p:sp>
        <p:nvSpPr>
          <p:cNvPr id="26" name="文本框 25"/>
          <p:cNvSpPr txBox="1"/>
          <p:nvPr/>
        </p:nvSpPr>
        <p:spPr>
          <a:xfrm>
            <a:off x="8569960" y="5556885"/>
            <a:ext cx="1175385" cy="460375"/>
          </a:xfrm>
          <a:prstGeom prst="rect">
            <a:avLst/>
          </a:prstGeom>
          <a:noFill/>
        </p:spPr>
        <p:txBody>
          <a:bodyPr wrap="square" rtlCol="0">
            <a:spAutoFit/>
          </a:bodyPr>
          <a:p>
            <a:r>
              <a:rPr lang="zh-CN" altLang="en-US" sz="2400"/>
              <a:t>体渲染</a:t>
            </a:r>
            <a:endParaRPr lang="zh-CN" altLang="en-US"/>
          </a:p>
        </p:txBody>
      </p:sp>
      <p:sp>
        <p:nvSpPr>
          <p:cNvPr id="28" name="右箭头 27"/>
          <p:cNvSpPr/>
          <p:nvPr/>
        </p:nvSpPr>
        <p:spPr>
          <a:xfrm>
            <a:off x="7419340" y="5499735"/>
            <a:ext cx="449580" cy="536575"/>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右箭头 28"/>
          <p:cNvSpPr/>
          <p:nvPr/>
        </p:nvSpPr>
        <p:spPr>
          <a:xfrm>
            <a:off x="9839325" y="5509260"/>
            <a:ext cx="449580" cy="536575"/>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0446385" y="5558790"/>
            <a:ext cx="1624330" cy="487045"/>
          </a:xfrm>
          <a:prstGeom prst="rect">
            <a:avLst/>
          </a:prstGeom>
          <a:noFill/>
        </p:spPr>
        <p:txBody>
          <a:bodyPr wrap="square" rtlCol="0">
            <a:noAutofit/>
          </a:bodyPr>
          <a:p>
            <a:pPr algn="l">
              <a:buClrTx/>
              <a:buSzTx/>
              <a:buFontTx/>
            </a:pPr>
            <a:r>
              <a:rPr lang="zh-CN" altLang="en-US" sz="2400"/>
              <a:t>损失计算</a:t>
            </a:r>
            <a:endParaRPr lang="zh-CN" altLang="en-US" sz="2400"/>
          </a:p>
        </p:txBody>
      </p:sp>
      <p:sp>
        <p:nvSpPr>
          <p:cNvPr id="3" name="文本框 2"/>
          <p:cNvSpPr txBox="1"/>
          <p:nvPr/>
        </p:nvSpPr>
        <p:spPr>
          <a:xfrm>
            <a:off x="3302000" y="6299835"/>
            <a:ext cx="6096000"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体密度</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：在空间位置</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上无限小质点的不透明度</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7" name="对象 6"/>
          <p:cNvGraphicFramePr/>
          <p:nvPr/>
        </p:nvGraphicFramePr>
        <p:xfrm>
          <a:off x="4038600" y="6318885"/>
          <a:ext cx="660400" cy="378460"/>
        </p:xfrm>
        <a:graphic>
          <a:graphicData uri="http://schemas.openxmlformats.org/presentationml/2006/ole">
            <mc:AlternateContent xmlns:mc="http://schemas.openxmlformats.org/markup-compatibility/2006">
              <mc:Choice xmlns:v="urn:schemas-microsoft-com:vml" Requires="v">
                <p:oleObj spid="_x0000_s13" name="" r:id="rId6" imgW="572770" imgH="368300" progId="Equation.DSMT4">
                  <p:embed/>
                </p:oleObj>
              </mc:Choice>
              <mc:Fallback>
                <p:oleObj name="" r:id="rId6" imgW="572770" imgH="368300" progId="Equation.DSMT4">
                  <p:embed/>
                  <p:pic>
                    <p:nvPicPr>
                      <p:cNvPr id="0" name="图片 5"/>
                      <p:cNvPicPr/>
                      <p:nvPr/>
                    </p:nvPicPr>
                    <p:blipFill>
                      <a:blip r:embed="rId7"/>
                      <a:stretch>
                        <a:fillRect/>
                      </a:stretch>
                    </p:blipFill>
                    <p:spPr>
                      <a:xfrm>
                        <a:off x="4038600" y="6318885"/>
                        <a:ext cx="660400" cy="378460"/>
                      </a:xfrm>
                      <a:prstGeom prst="rect">
                        <a:avLst/>
                      </a:prstGeom>
                    </p:spPr>
                  </p:pic>
                </p:oleObj>
              </mc:Fallback>
            </mc:AlternateContent>
          </a:graphicData>
        </a:graphic>
      </p:graphicFrame>
    </p:spTree>
    <p:custDataLst>
      <p:tags r:id="rId8"/>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388110" y="236220"/>
            <a:ext cx="6968490" cy="753110"/>
          </a:xfrm>
          <a:prstGeom prst="rect">
            <a:avLst/>
          </a:prstGeom>
          <a:noFill/>
        </p:spPr>
        <p:txBody>
          <a:bodyPr wrap="square" rtlCol="0" anchor="b" anchorCtr="0">
            <a:noAutofit/>
          </a:bodyPr>
          <a:lstStyle/>
          <a:p>
            <a:r>
              <a:rPr lang="en-US" sz="3200" b="1">
                <a:solidFill>
                  <a:schemeClr val="bg1">
                    <a:alpha val="74000"/>
                  </a:schemeClr>
                </a:solidFill>
                <a:latin typeface="+mj-lt"/>
                <a:ea typeface="+mj-ea"/>
                <a:cs typeface="+mj-cs"/>
              </a:rPr>
              <a:t>NeRF-</a:t>
            </a:r>
            <a:r>
              <a:rPr lang="zh-CN" altLang="en-US" sz="3200" b="1">
                <a:solidFill>
                  <a:schemeClr val="bg1">
                    <a:alpha val="74000"/>
                  </a:schemeClr>
                </a:solidFill>
                <a:latin typeface="+mj-lt"/>
                <a:ea typeface="+mj-ea"/>
                <a:cs typeface="+mj-cs"/>
              </a:rPr>
              <a:t>体渲染</a:t>
            </a:r>
            <a:endParaRPr lang="zh-CN" altLang="en-US" sz="3200" b="1">
              <a:solidFill>
                <a:schemeClr val="bg1">
                  <a:alpha val="74000"/>
                </a:scheme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2</a:t>
            </a:r>
            <a:endParaRPr lang="zh-CN" altLang="en-US" sz="10000" b="1" dirty="0">
              <a:solidFill>
                <a:schemeClr val="accent6">
                  <a:alpha val="74000"/>
                </a:schemeClr>
              </a:solidFill>
            </a:endParaRPr>
          </a:p>
        </p:txBody>
      </p:sp>
      <p:pic>
        <p:nvPicPr>
          <p:cNvPr id="100" name="图片 99"/>
          <p:cNvPicPr/>
          <p:nvPr/>
        </p:nvPicPr>
        <p:blipFill>
          <a:blip r:embed="rId3"/>
          <a:stretch>
            <a:fillRect/>
          </a:stretch>
        </p:blipFill>
        <p:spPr>
          <a:xfrm>
            <a:off x="10088245" y="3579495"/>
            <a:ext cx="1864995" cy="2985770"/>
          </a:xfrm>
          <a:prstGeom prst="rect">
            <a:avLst/>
          </a:prstGeom>
          <a:noFill/>
          <a:ln w="9525">
            <a:noFill/>
          </a:ln>
        </p:spPr>
      </p:pic>
      <p:grpSp>
        <p:nvGrpSpPr>
          <p:cNvPr id="40" name="组合 39"/>
          <p:cNvGrpSpPr/>
          <p:nvPr/>
        </p:nvGrpSpPr>
        <p:grpSpPr>
          <a:xfrm>
            <a:off x="496570" y="3799840"/>
            <a:ext cx="9190990" cy="2342515"/>
            <a:chOff x="4254" y="3045"/>
            <a:chExt cx="14474" cy="3689"/>
          </a:xfrm>
        </p:grpSpPr>
        <p:sp>
          <p:nvSpPr>
            <p:cNvPr id="4" name="文本框 3"/>
            <p:cNvSpPr txBox="1"/>
            <p:nvPr/>
          </p:nvSpPr>
          <p:spPr>
            <a:xfrm>
              <a:off x="4254" y="3045"/>
              <a:ext cx="13971" cy="3689"/>
            </a:xfrm>
            <a:prstGeom prst="rect">
              <a:avLst/>
            </a:prstGeom>
            <a:noFill/>
          </p:spPr>
          <p:txBody>
            <a:bodyPr wrap="square" rtlCol="0">
              <a:noAutofit/>
            </a:bodyPr>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体渲染</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：使用经典体积渲染的原理渲染穿过场景的任何光线的颜色</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C</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是从</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的透明度累积（</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accumulation</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2" name="对象 11"/>
            <p:cNvGraphicFramePr/>
            <p:nvPr/>
          </p:nvGraphicFramePr>
          <p:xfrm>
            <a:off x="5590" y="3640"/>
            <a:ext cx="860" cy="536"/>
          </p:xfrm>
          <a:graphic>
            <a:graphicData uri="http://schemas.openxmlformats.org/presentationml/2006/ole">
              <mc:AlternateContent xmlns:mc="http://schemas.openxmlformats.org/markup-compatibility/2006">
                <mc:Choice xmlns:v="urn:schemas-microsoft-com:vml" Requires="v">
                  <p:oleObj spid="_x0000_s13" name="" r:id="rId4" imgW="606425" imgH="377825" progId="Equation.DSMT4">
                    <p:embed/>
                  </p:oleObj>
                </mc:Choice>
                <mc:Fallback>
                  <p:oleObj name="" r:id="rId4" imgW="606425" imgH="377825" progId="Equation.DSMT4">
                    <p:embed/>
                    <p:pic>
                      <p:nvPicPr>
                        <p:cNvPr id="0" name="图片 12"/>
                        <p:cNvPicPr/>
                        <p:nvPr/>
                      </p:nvPicPr>
                      <p:blipFill>
                        <a:blip r:embed="rId5"/>
                        <a:stretch>
                          <a:fillRect/>
                        </a:stretch>
                      </p:blipFill>
                      <p:spPr>
                        <a:xfrm>
                          <a:off x="5590" y="3640"/>
                          <a:ext cx="860" cy="536"/>
                        </a:xfrm>
                        <a:prstGeom prst="rect">
                          <a:avLst/>
                        </a:prstGeom>
                      </p:spPr>
                    </p:pic>
                  </p:oleObj>
                </mc:Fallback>
              </mc:AlternateContent>
            </a:graphicData>
          </a:graphic>
        </p:graphicFrame>
        <p:pic>
          <p:nvPicPr>
            <p:cNvPr id="17" name="图片 16"/>
            <p:cNvPicPr>
              <a:picLocks noChangeAspect="1"/>
            </p:cNvPicPr>
            <p:nvPr/>
          </p:nvPicPr>
          <p:blipFill>
            <a:blip r:embed="rId6"/>
            <a:stretch>
              <a:fillRect/>
            </a:stretch>
          </p:blipFill>
          <p:spPr>
            <a:xfrm>
              <a:off x="6877" y="4242"/>
              <a:ext cx="11851" cy="1031"/>
            </a:xfrm>
            <a:prstGeom prst="rect">
              <a:avLst/>
            </a:prstGeom>
          </p:spPr>
        </p:pic>
        <p:grpSp>
          <p:nvGrpSpPr>
            <p:cNvPr id="39" name="组合 38"/>
            <p:cNvGrpSpPr/>
            <p:nvPr/>
          </p:nvGrpSpPr>
          <p:grpSpPr>
            <a:xfrm>
              <a:off x="6877" y="5401"/>
              <a:ext cx="3041" cy="774"/>
              <a:chOff x="5805" y="5401"/>
              <a:chExt cx="3041" cy="774"/>
            </a:xfrm>
          </p:grpSpPr>
          <p:graphicFrame>
            <p:nvGraphicFramePr>
              <p:cNvPr id="24" name="对象 23"/>
              <p:cNvGraphicFramePr/>
              <p:nvPr/>
            </p:nvGraphicFramePr>
            <p:xfrm>
              <a:off x="5805" y="5511"/>
              <a:ext cx="916" cy="554"/>
            </p:xfrm>
            <a:graphic>
              <a:graphicData uri="http://schemas.openxmlformats.org/presentationml/2006/ole">
                <mc:AlternateContent xmlns:mc="http://schemas.openxmlformats.org/markup-compatibility/2006">
                  <mc:Choice xmlns:v="urn:schemas-microsoft-com:vml" Requires="v">
                    <p:oleObj spid="_x0000_s34" name="" r:id="rId7" imgW="558165" imgH="305435" progId="Equation.DSMT4">
                      <p:embed/>
                    </p:oleObj>
                  </mc:Choice>
                  <mc:Fallback>
                    <p:oleObj name="" r:id="rId7" imgW="558165" imgH="305435" progId="Equation.DSMT4">
                      <p:embed/>
                      <p:pic>
                        <p:nvPicPr>
                          <p:cNvPr id="0" name="图片 33"/>
                          <p:cNvPicPr/>
                          <p:nvPr/>
                        </p:nvPicPr>
                        <p:blipFill>
                          <a:blip r:embed="rId8"/>
                          <a:stretch>
                            <a:fillRect/>
                          </a:stretch>
                        </p:blipFill>
                        <p:spPr>
                          <a:xfrm>
                            <a:off x="5805" y="5511"/>
                            <a:ext cx="916" cy="554"/>
                          </a:xfrm>
                          <a:prstGeom prst="rect">
                            <a:avLst/>
                          </a:prstGeom>
                        </p:spPr>
                      </p:pic>
                    </p:oleObj>
                  </mc:Fallback>
                </mc:AlternateContent>
              </a:graphicData>
            </a:graphic>
          </p:graphicFrame>
          <p:graphicFrame>
            <p:nvGraphicFramePr>
              <p:cNvPr id="35" name="对象 34"/>
              <p:cNvGraphicFramePr/>
              <p:nvPr/>
            </p:nvGraphicFramePr>
            <p:xfrm>
              <a:off x="7569" y="5401"/>
              <a:ext cx="651" cy="774"/>
            </p:xfrm>
            <a:graphic>
              <a:graphicData uri="http://schemas.openxmlformats.org/presentationml/2006/ole">
                <mc:AlternateContent xmlns:mc="http://schemas.openxmlformats.org/markup-compatibility/2006">
                  <mc:Choice xmlns:v="urn:schemas-microsoft-com:vml" Requires="v">
                    <p:oleObj spid="_x0000_s36" name="" r:id="rId9" imgW="139700" imgH="228600" progId="Equation.DSMT4">
                      <p:embed/>
                    </p:oleObj>
                  </mc:Choice>
                  <mc:Fallback>
                    <p:oleObj name="" r:id="rId9" imgW="139700" imgH="228600" progId="Equation.DSMT4">
                      <p:embed/>
                      <p:pic>
                        <p:nvPicPr>
                          <p:cNvPr id="0" name="图片 35"/>
                          <p:cNvPicPr/>
                          <p:nvPr/>
                        </p:nvPicPr>
                        <p:blipFill>
                          <a:blip r:embed="rId10"/>
                          <a:stretch>
                            <a:fillRect/>
                          </a:stretch>
                        </p:blipFill>
                        <p:spPr>
                          <a:xfrm>
                            <a:off x="7569" y="5401"/>
                            <a:ext cx="651" cy="774"/>
                          </a:xfrm>
                          <a:prstGeom prst="rect">
                            <a:avLst/>
                          </a:prstGeom>
                        </p:spPr>
                      </p:pic>
                    </p:oleObj>
                  </mc:Fallback>
                </mc:AlternateContent>
              </a:graphicData>
            </a:graphic>
          </p:graphicFrame>
          <p:graphicFrame>
            <p:nvGraphicFramePr>
              <p:cNvPr id="37" name="对象 36"/>
              <p:cNvGraphicFramePr/>
              <p:nvPr/>
            </p:nvGraphicFramePr>
            <p:xfrm>
              <a:off x="8437" y="5526"/>
              <a:ext cx="409" cy="539"/>
            </p:xfrm>
            <a:graphic>
              <a:graphicData uri="http://schemas.openxmlformats.org/presentationml/2006/ole">
                <mc:AlternateContent xmlns:mc="http://schemas.openxmlformats.org/markup-compatibility/2006">
                  <mc:Choice xmlns:v="urn:schemas-microsoft-com:vml" Requires="v">
                    <p:oleObj spid="_x0000_s38" name="" r:id="rId11" imgW="251460" imgH="334010" progId="Equation.DSMT4">
                      <p:embed/>
                    </p:oleObj>
                  </mc:Choice>
                  <mc:Fallback>
                    <p:oleObj name="" r:id="rId11" imgW="251460" imgH="334010" progId="Equation.DSMT4">
                      <p:embed/>
                      <p:pic>
                        <p:nvPicPr>
                          <p:cNvPr id="0" name="图片 37"/>
                          <p:cNvPicPr/>
                          <p:nvPr/>
                        </p:nvPicPr>
                        <p:blipFill>
                          <a:blip r:embed="rId12"/>
                          <a:stretch>
                            <a:fillRect/>
                          </a:stretch>
                        </p:blipFill>
                        <p:spPr>
                          <a:xfrm>
                            <a:off x="8437" y="5526"/>
                            <a:ext cx="409" cy="539"/>
                          </a:xfrm>
                          <a:prstGeom prst="rect">
                            <a:avLst/>
                          </a:prstGeom>
                        </p:spPr>
                      </p:pic>
                    </p:oleObj>
                  </mc:Fallback>
                </mc:AlternateContent>
              </a:graphicData>
            </a:graphic>
          </p:graphicFrame>
        </p:grpSp>
      </p:grpSp>
      <p:cxnSp>
        <p:nvCxnSpPr>
          <p:cNvPr id="43" name="直接连接符 42"/>
          <p:cNvCxnSpPr/>
          <p:nvPr/>
        </p:nvCxnSpPr>
        <p:spPr>
          <a:xfrm flipV="1">
            <a:off x="1910080" y="2295525"/>
            <a:ext cx="1272540" cy="62611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V="1">
            <a:off x="3179445" y="2295525"/>
            <a:ext cx="5715" cy="78359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flipV="1">
            <a:off x="1910080" y="2670810"/>
            <a:ext cx="883285" cy="25082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flipV="1">
            <a:off x="2793365" y="2306320"/>
            <a:ext cx="379095" cy="370205"/>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flipH="1" flipV="1">
            <a:off x="2787015" y="2671445"/>
            <a:ext cx="10160" cy="68834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1910080" y="2928620"/>
            <a:ext cx="897255" cy="431165"/>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a:off x="1910080" y="2934335"/>
            <a:ext cx="1280795" cy="13398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flipV="1">
            <a:off x="2793365" y="3068320"/>
            <a:ext cx="386715" cy="304165"/>
          </a:xfrm>
          <a:prstGeom prst="line">
            <a:avLst/>
          </a:prstGeom>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1598930" y="2720340"/>
            <a:ext cx="372745" cy="368300"/>
          </a:xfrm>
          <a:prstGeom prst="rect">
            <a:avLst/>
          </a:prstGeom>
          <a:noFill/>
        </p:spPr>
        <p:txBody>
          <a:bodyPr wrap="square" rtlCol="0">
            <a:spAutoFit/>
          </a:bodyPr>
          <a:p>
            <a:r>
              <a:rPr lang="en-US" altLang="zh-CN"/>
              <a:t>o</a:t>
            </a:r>
            <a:endParaRPr lang="en-US" altLang="zh-CN"/>
          </a:p>
        </p:txBody>
      </p:sp>
      <p:cxnSp>
        <p:nvCxnSpPr>
          <p:cNvPr id="59" name="直接连接符 58"/>
          <p:cNvCxnSpPr/>
          <p:nvPr/>
        </p:nvCxnSpPr>
        <p:spPr>
          <a:xfrm flipV="1">
            <a:off x="1910080" y="2421890"/>
            <a:ext cx="5483860" cy="512445"/>
          </a:xfrm>
          <a:prstGeom prst="line">
            <a:avLst/>
          </a:prstGeom>
          <a:ln w="19050">
            <a:solidFill>
              <a:srgbClr val="FFC000"/>
            </a:solidFill>
          </a:ln>
        </p:spPr>
        <p:style>
          <a:lnRef idx="1">
            <a:schemeClr val="dk1"/>
          </a:lnRef>
          <a:fillRef idx="0">
            <a:schemeClr val="dk1"/>
          </a:fillRef>
          <a:effectRef idx="0">
            <a:schemeClr val="dk1"/>
          </a:effectRef>
          <a:fontRef idx="minor">
            <a:schemeClr val="tx1"/>
          </a:fontRef>
        </p:style>
      </p:cxnSp>
      <p:sp>
        <p:nvSpPr>
          <p:cNvPr id="61" name="椭圆 60"/>
          <p:cNvSpPr/>
          <p:nvPr/>
        </p:nvSpPr>
        <p:spPr>
          <a:xfrm>
            <a:off x="2977515" y="2774950"/>
            <a:ext cx="100965" cy="101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2872105" y="2421890"/>
            <a:ext cx="427355" cy="368300"/>
          </a:xfrm>
          <a:prstGeom prst="rect">
            <a:avLst/>
          </a:prstGeom>
          <a:noFill/>
        </p:spPr>
        <p:txBody>
          <a:bodyPr wrap="square" rtlCol="0">
            <a:spAutoFit/>
          </a:bodyPr>
          <a:p>
            <a:r>
              <a:rPr lang="en-US" altLang="zh-CN">
                <a:solidFill>
                  <a:srgbClr val="FFC000"/>
                </a:solidFill>
              </a:rPr>
              <a:t>d</a:t>
            </a:r>
            <a:endParaRPr lang="en-US" altLang="zh-CN">
              <a:solidFill>
                <a:srgbClr val="FFC000"/>
              </a:solidFill>
            </a:endParaRPr>
          </a:p>
        </p:txBody>
      </p:sp>
      <p:sp>
        <p:nvSpPr>
          <p:cNvPr id="64" name="左大括号 63"/>
          <p:cNvSpPr/>
          <p:nvPr/>
        </p:nvSpPr>
        <p:spPr>
          <a:xfrm rot="15900000">
            <a:off x="4932680" y="1586230"/>
            <a:ext cx="353695" cy="2467610"/>
          </a:xfrm>
          <a:prstGeom prst="leftBrace">
            <a:avLst>
              <a:gd name="adj1" fmla="val 8333"/>
              <a:gd name="adj2" fmla="val 5037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66" name="直接连接符 65"/>
          <p:cNvCxnSpPr/>
          <p:nvPr/>
        </p:nvCxnSpPr>
        <p:spPr>
          <a:xfrm flipV="1">
            <a:off x="3868420" y="2515870"/>
            <a:ext cx="2461260" cy="240030"/>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pic>
        <p:nvPicPr>
          <p:cNvPr id="103" name="图片 102"/>
          <p:cNvPicPr/>
          <p:nvPr/>
        </p:nvPicPr>
        <p:blipFill>
          <a:blip r:embed="rId13"/>
          <a:stretch>
            <a:fillRect/>
          </a:stretch>
        </p:blipFill>
        <p:spPr>
          <a:xfrm>
            <a:off x="1982470" y="5717540"/>
            <a:ext cx="6525260" cy="1004570"/>
          </a:xfrm>
          <a:prstGeom prst="rect">
            <a:avLst/>
          </a:prstGeom>
          <a:noFill/>
          <a:ln w="9525">
            <a:noFill/>
          </a:ln>
        </p:spPr>
      </p:pic>
      <p:sp>
        <p:nvSpPr>
          <p:cNvPr id="67" name="文本框 66"/>
          <p:cNvSpPr txBox="1"/>
          <p:nvPr/>
        </p:nvSpPr>
        <p:spPr>
          <a:xfrm>
            <a:off x="3402330" y="2379345"/>
            <a:ext cx="841375" cy="368300"/>
          </a:xfrm>
          <a:prstGeom prst="rect">
            <a:avLst/>
          </a:prstGeom>
          <a:noFill/>
        </p:spPr>
        <p:txBody>
          <a:bodyPr wrap="square" rtlCol="0">
            <a:spAutoFit/>
          </a:bodyPr>
          <a:p>
            <a:r>
              <a:rPr lang="en-US" altLang="zh-CN"/>
              <a:t> near</a:t>
            </a:r>
            <a:endParaRPr lang="en-US" altLang="zh-CN"/>
          </a:p>
        </p:txBody>
      </p:sp>
      <p:sp>
        <p:nvSpPr>
          <p:cNvPr id="68" name="文本框 67"/>
          <p:cNvSpPr txBox="1"/>
          <p:nvPr/>
        </p:nvSpPr>
        <p:spPr>
          <a:xfrm>
            <a:off x="6079490" y="2147570"/>
            <a:ext cx="455930" cy="368300"/>
          </a:xfrm>
          <a:prstGeom prst="rect">
            <a:avLst/>
          </a:prstGeom>
          <a:noFill/>
        </p:spPr>
        <p:txBody>
          <a:bodyPr wrap="square" rtlCol="0">
            <a:spAutoFit/>
          </a:bodyPr>
          <a:p>
            <a:r>
              <a:rPr lang="en-US" altLang="zh-CN"/>
              <a:t>far</a:t>
            </a:r>
            <a:endParaRPr lang="en-US" altLang="zh-CN"/>
          </a:p>
        </p:txBody>
      </p:sp>
      <p:graphicFrame>
        <p:nvGraphicFramePr>
          <p:cNvPr id="70" name="对象 69"/>
          <p:cNvGraphicFramePr/>
          <p:nvPr/>
        </p:nvGraphicFramePr>
        <p:xfrm>
          <a:off x="3640455" y="2755900"/>
          <a:ext cx="330200" cy="412115"/>
        </p:xfrm>
        <a:graphic>
          <a:graphicData uri="http://schemas.openxmlformats.org/presentationml/2006/ole">
            <mc:AlternateContent xmlns:mc="http://schemas.openxmlformats.org/markup-compatibility/2006">
              <mc:Choice xmlns:v="urn:schemas-microsoft-com:vml" Requires="v">
                <p:oleObj spid="_x0000_s71" name="" r:id="rId14" imgW="139700" imgH="228600" progId="Equation.DSMT4">
                  <p:embed/>
                </p:oleObj>
              </mc:Choice>
              <mc:Fallback>
                <p:oleObj name="" r:id="rId14" imgW="139700" imgH="228600" progId="Equation.DSMT4">
                  <p:embed/>
                  <p:pic>
                    <p:nvPicPr>
                      <p:cNvPr id="0" name="图片 35"/>
                      <p:cNvPicPr/>
                      <p:nvPr/>
                    </p:nvPicPr>
                    <p:blipFill>
                      <a:blip r:embed="rId10"/>
                      <a:stretch>
                        <a:fillRect/>
                      </a:stretch>
                    </p:blipFill>
                    <p:spPr>
                      <a:xfrm>
                        <a:off x="3640455" y="2755900"/>
                        <a:ext cx="330200" cy="412115"/>
                      </a:xfrm>
                      <a:prstGeom prst="rect">
                        <a:avLst/>
                      </a:prstGeom>
                    </p:spPr>
                  </p:pic>
                </p:oleObj>
              </mc:Fallback>
            </mc:AlternateContent>
          </a:graphicData>
        </a:graphic>
      </p:graphicFrame>
      <p:graphicFrame>
        <p:nvGraphicFramePr>
          <p:cNvPr id="72" name="对象 71"/>
          <p:cNvGraphicFramePr/>
          <p:nvPr/>
        </p:nvGraphicFramePr>
        <p:xfrm>
          <a:off x="6379210" y="2509520"/>
          <a:ext cx="300990" cy="412115"/>
        </p:xfrm>
        <a:graphic>
          <a:graphicData uri="http://schemas.openxmlformats.org/presentationml/2006/ole">
            <mc:AlternateContent xmlns:mc="http://schemas.openxmlformats.org/markup-compatibility/2006">
              <mc:Choice xmlns:v="urn:schemas-microsoft-com:vml" Requires="v">
                <p:oleObj spid="_x0000_s73" name="" r:id="rId15" imgW="127000" imgH="228600" progId="Equation.DSMT4">
                  <p:embed/>
                </p:oleObj>
              </mc:Choice>
              <mc:Fallback>
                <p:oleObj name="" r:id="rId15" imgW="127000" imgH="228600" progId="Equation.DSMT4">
                  <p:embed/>
                  <p:pic>
                    <p:nvPicPr>
                      <p:cNvPr id="0" name="图片 35"/>
                      <p:cNvPicPr/>
                      <p:nvPr/>
                    </p:nvPicPr>
                    <p:blipFill>
                      <a:blip r:embed="rId16"/>
                      <a:stretch>
                        <a:fillRect/>
                      </a:stretch>
                    </p:blipFill>
                    <p:spPr>
                      <a:xfrm>
                        <a:off x="6379210" y="2509520"/>
                        <a:ext cx="300990" cy="412115"/>
                      </a:xfrm>
                      <a:prstGeom prst="rect">
                        <a:avLst/>
                      </a:prstGeom>
                    </p:spPr>
                  </p:pic>
                </p:oleObj>
              </mc:Fallback>
            </mc:AlternateContent>
          </a:graphicData>
        </a:graphic>
      </p:graphicFrame>
      <p:sp>
        <p:nvSpPr>
          <p:cNvPr id="74" name="椭圆 73"/>
          <p:cNvSpPr/>
          <p:nvPr/>
        </p:nvSpPr>
        <p:spPr>
          <a:xfrm>
            <a:off x="5059045" y="2585085"/>
            <a:ext cx="100965" cy="101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4810760" y="2610485"/>
            <a:ext cx="100965" cy="101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椭圆 75"/>
          <p:cNvSpPr/>
          <p:nvPr/>
        </p:nvSpPr>
        <p:spPr>
          <a:xfrm>
            <a:off x="5307330" y="2556510"/>
            <a:ext cx="100965" cy="101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5555615" y="2536190"/>
            <a:ext cx="100965" cy="101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文本框 77"/>
          <p:cNvSpPr txBox="1"/>
          <p:nvPr/>
        </p:nvSpPr>
        <p:spPr>
          <a:xfrm>
            <a:off x="4813935" y="3093720"/>
            <a:ext cx="976630" cy="368300"/>
          </a:xfrm>
          <a:prstGeom prst="rect">
            <a:avLst/>
          </a:prstGeom>
          <a:noFill/>
        </p:spPr>
        <p:txBody>
          <a:bodyPr wrap="square" rtlCol="0">
            <a:spAutoFit/>
          </a:bodyPr>
          <a:p>
            <a:r>
              <a:rPr lang="en-US" altLang="zh-CN"/>
              <a:t>N</a:t>
            </a:r>
            <a:r>
              <a:rPr lang="zh-CN" altLang="en-US"/>
              <a:t>等分</a:t>
            </a:r>
            <a:endParaRPr lang="zh-CN" altLang="en-US"/>
          </a:p>
        </p:txBody>
      </p:sp>
      <p:sp>
        <p:nvSpPr>
          <p:cNvPr id="79" name="椭圆 78"/>
          <p:cNvSpPr/>
          <p:nvPr/>
        </p:nvSpPr>
        <p:spPr>
          <a:xfrm>
            <a:off x="4547870" y="2635885"/>
            <a:ext cx="100965" cy="101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80" name="对象 79"/>
          <p:cNvGraphicFramePr/>
          <p:nvPr/>
        </p:nvGraphicFramePr>
        <p:xfrm>
          <a:off x="5006975" y="2144395"/>
          <a:ext cx="270510" cy="412115"/>
        </p:xfrm>
        <a:graphic>
          <a:graphicData uri="http://schemas.openxmlformats.org/presentationml/2006/ole">
            <mc:AlternateContent xmlns:mc="http://schemas.openxmlformats.org/markup-compatibility/2006">
              <mc:Choice xmlns:v="urn:schemas-microsoft-com:vml" Requires="v">
                <p:oleObj spid="_x0000_s81" name="" r:id="rId17" imgW="114300" imgH="228600" progId="Equation.DSMT4">
                  <p:embed/>
                </p:oleObj>
              </mc:Choice>
              <mc:Fallback>
                <p:oleObj name="" r:id="rId17" imgW="114300" imgH="228600" progId="Equation.DSMT4">
                  <p:embed/>
                  <p:pic>
                    <p:nvPicPr>
                      <p:cNvPr id="0" name="图片 35"/>
                      <p:cNvPicPr/>
                      <p:nvPr/>
                    </p:nvPicPr>
                    <p:blipFill>
                      <a:blip r:embed="rId18"/>
                      <a:stretch>
                        <a:fillRect/>
                      </a:stretch>
                    </p:blipFill>
                    <p:spPr>
                      <a:xfrm>
                        <a:off x="5006975" y="2144395"/>
                        <a:ext cx="270510" cy="412115"/>
                      </a:xfrm>
                      <a:prstGeom prst="rect">
                        <a:avLst/>
                      </a:prstGeom>
                    </p:spPr>
                  </p:pic>
                </p:oleObj>
              </mc:Fallback>
            </mc:AlternateContent>
          </a:graphicData>
        </a:graphic>
      </p:graphicFrame>
      <p:pic>
        <p:nvPicPr>
          <p:cNvPr id="2" name="图片 1"/>
          <p:cNvPicPr>
            <a:picLocks noChangeAspect="1"/>
          </p:cNvPicPr>
          <p:nvPr/>
        </p:nvPicPr>
        <p:blipFill>
          <a:blip r:embed="rId19"/>
          <a:stretch>
            <a:fillRect/>
          </a:stretch>
        </p:blipFill>
        <p:spPr>
          <a:xfrm>
            <a:off x="8424545" y="1755140"/>
            <a:ext cx="3528695" cy="1412875"/>
          </a:xfrm>
          <a:prstGeom prst="rect">
            <a:avLst/>
          </a:prstGeom>
        </p:spPr>
      </p:pic>
      <p:sp>
        <p:nvSpPr>
          <p:cNvPr id="3" name="文本框 2"/>
          <p:cNvSpPr txBox="1"/>
          <p:nvPr/>
        </p:nvSpPr>
        <p:spPr>
          <a:xfrm>
            <a:off x="169545" y="6015355"/>
            <a:ext cx="4064000" cy="368300"/>
          </a:xfrm>
          <a:prstGeom prst="rect">
            <a:avLst/>
          </a:prstGeom>
          <a:noFill/>
        </p:spPr>
        <p:txBody>
          <a:bodyPr wrap="square" rtlCol="0">
            <a:spAutoFit/>
          </a:bodyPr>
          <a:p>
            <a:r>
              <a:rPr lang="zh-CN" altLang="en-US"/>
              <a:t>实际使用近似积分</a:t>
            </a:r>
            <a:endParaRPr lang="zh-CN" altLang="en-US"/>
          </a:p>
        </p:txBody>
      </p:sp>
      <p:sp>
        <p:nvSpPr>
          <p:cNvPr id="7" name="文本框 6"/>
          <p:cNvSpPr txBox="1"/>
          <p:nvPr/>
        </p:nvSpPr>
        <p:spPr>
          <a:xfrm>
            <a:off x="4233545" y="434975"/>
            <a:ext cx="6910070" cy="645160"/>
          </a:xfrm>
          <a:prstGeom prst="rect">
            <a:avLst/>
          </a:prstGeom>
          <a:noFill/>
        </p:spPr>
        <p:txBody>
          <a:bodyPr wrap="square" rtlCol="0" anchor="t">
            <a:spAutoFit/>
          </a:bodyPr>
          <a:p>
            <a:r>
              <a:rPr lang="zh-CN" altLang="en-US"/>
              <a:t>体渲染主要是指通过追踪光线进入场景并对光线长度进行某种积分来生成图像或视频</a:t>
            </a:r>
            <a:endParaRPr lang="zh-CN" altLang="en-US"/>
          </a:p>
        </p:txBody>
      </p:sp>
      <p:cxnSp>
        <p:nvCxnSpPr>
          <p:cNvPr id="5" name="直接连接符 4"/>
          <p:cNvCxnSpPr/>
          <p:nvPr/>
        </p:nvCxnSpPr>
        <p:spPr>
          <a:xfrm>
            <a:off x="4596130" y="6363970"/>
            <a:ext cx="149225" cy="0"/>
          </a:xfrm>
          <a:prstGeom prst="line">
            <a:avLst/>
          </a:prstGeom>
        </p:spPr>
        <p:style>
          <a:lnRef idx="3">
            <a:schemeClr val="accent1"/>
          </a:lnRef>
          <a:fillRef idx="0">
            <a:srgbClr val="FFFFFF"/>
          </a:fillRef>
          <a:effectRef idx="0">
            <a:srgbClr val="FFFFFF"/>
          </a:effectRef>
          <a:fontRef idx="minor">
            <a:schemeClr val="tx1"/>
          </a:fontRef>
        </p:style>
      </p:cxnSp>
      <p:cxnSp>
        <p:nvCxnSpPr>
          <p:cNvPr id="6" name="直接连接符 5"/>
          <p:cNvCxnSpPr/>
          <p:nvPr>
            <p:custDataLst>
              <p:tags r:id="rId20"/>
            </p:custDataLst>
          </p:nvPr>
        </p:nvCxnSpPr>
        <p:spPr>
          <a:xfrm>
            <a:off x="5168900" y="6365240"/>
            <a:ext cx="149225" cy="0"/>
          </a:xfrm>
          <a:prstGeom prst="line">
            <a:avLst/>
          </a:prstGeom>
        </p:spPr>
        <p:style>
          <a:lnRef idx="3">
            <a:schemeClr val="accent1"/>
          </a:lnRef>
          <a:fillRef idx="0">
            <a:srgbClr val="FFFFFF"/>
          </a:fillRef>
          <a:effectRef idx="0">
            <a:srgbClr val="FFFFFF"/>
          </a:effectRef>
          <a:fontRef idx="minor">
            <a:schemeClr val="tx1"/>
          </a:fontRef>
        </p:style>
      </p:cxnSp>
    </p:spTree>
    <p:custDataLst>
      <p:tags r:id="rId2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388110" y="175895"/>
            <a:ext cx="6968490" cy="753110"/>
          </a:xfrm>
          <a:prstGeom prst="rect">
            <a:avLst/>
          </a:prstGeom>
          <a:noFill/>
        </p:spPr>
        <p:txBody>
          <a:bodyPr wrap="square" rtlCol="0" anchor="b" anchorCtr="0">
            <a:noAutofit/>
          </a:bodyPr>
          <a:lstStyle/>
          <a:p>
            <a:pPr algn="l"/>
            <a:r>
              <a:rPr lang="en-US" altLang="zh-CN" sz="3200" b="1">
                <a:solidFill>
                  <a:schemeClr val="bg1">
                    <a:alpha val="74000"/>
                  </a:schemeClr>
                </a:solidFill>
                <a:latin typeface="+mj-lt"/>
                <a:ea typeface="+mj-ea"/>
                <a:cs typeface="+mj-cs"/>
              </a:rPr>
              <a:t>NeRF</a:t>
            </a:r>
            <a:r>
              <a:rPr lang="zh-CN" altLang="en-US" sz="3200" b="1">
                <a:solidFill>
                  <a:schemeClr val="bg1">
                    <a:alpha val="74000"/>
                  </a:schemeClr>
                </a:solidFill>
                <a:latin typeface="+mj-lt"/>
                <a:ea typeface="+mj-ea"/>
                <a:cs typeface="+mj-cs"/>
              </a:rPr>
              <a:t>小结</a:t>
            </a:r>
            <a:endParaRPr lang="zh-CN" altLang="en-US" sz="3200" b="1">
              <a:solidFill>
                <a:schemeClr val="bg1">
                  <a:alpha val="74000"/>
                </a:scheme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5</a:t>
            </a:r>
            <a:endParaRPr lang="en-US" altLang="zh-CN" sz="10000" b="1" dirty="0">
              <a:solidFill>
                <a:schemeClr val="accent6">
                  <a:alpha val="74000"/>
                </a:schemeClr>
              </a:solidFill>
            </a:endParaRPr>
          </a:p>
        </p:txBody>
      </p:sp>
      <p:sp>
        <p:nvSpPr>
          <p:cNvPr id="3" name="文本框 2"/>
          <p:cNvSpPr txBox="1"/>
          <p:nvPr/>
        </p:nvSpPr>
        <p:spPr>
          <a:xfrm>
            <a:off x="1784985" y="2135505"/>
            <a:ext cx="8959850" cy="3476625"/>
          </a:xfrm>
          <a:prstGeom prst="rect">
            <a:avLst/>
          </a:prstGeom>
          <a:noFill/>
        </p:spPr>
        <p:txBody>
          <a:bodyPr wrap="square" rtlCol="0" anchor="t">
            <a:spAutoFit/>
          </a:bodyPr>
          <a:p>
            <a:pPr marL="342900" indent="-342900">
              <a:buFont typeface="Wingdings" panose="05000000000000000000" charset="0"/>
              <a:buChar char="p"/>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在视觉领域，神经场即以空间坐标或者其他维度（时间、相机位姿等）作为输入，通过一个MLP网络模拟目标函数，生成一个目标标量（颜色、深度等）的过程。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p"/>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NeRF</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实现了神经场（Neural Field）与图形学组件Volume rendering的有效结合。</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Wingdings" panose="05000000000000000000"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buFont typeface="Wingdings" panose="05000000000000000000" charset="0"/>
              <a:buChar char="p"/>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主要存在的问题：</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速度慢，每个像素都需要近200次MLP深度模型的前向预测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视角数量，需要大量的（数百张）视角来进行训练</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泛化性，对一个新的场景需要重新训练</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4615180" y="1225550"/>
            <a:ext cx="2483485" cy="753110"/>
          </a:xfrm>
          <a:prstGeom prst="rect">
            <a:avLst/>
          </a:prstGeom>
          <a:noFill/>
        </p:spPr>
        <p:txBody>
          <a:bodyPr wrap="square" rtlCol="0" anchor="b" anchorCtr="0">
            <a:noAutofit/>
          </a:bodyPr>
          <a:lstStyle/>
          <a:p>
            <a:pPr algn="l"/>
            <a:r>
              <a:rPr lang="en-US" altLang="zh-CN" sz="3200" b="1">
                <a:solidFill>
                  <a:srgbClr val="FFC000">
                    <a:alpha val="74000"/>
                  </a:srgbClr>
                </a:solidFill>
                <a:latin typeface="+mj-lt"/>
                <a:ea typeface="+mj-ea"/>
                <a:cs typeface="+mj-cs"/>
              </a:rPr>
              <a:t>Point-NeRF</a:t>
            </a:r>
            <a:endParaRPr lang="en-US" altLang="zh-CN" sz="3200" b="1">
              <a:solidFill>
                <a:srgbClr val="FFC000">
                  <a:alpha val="74000"/>
                </a:srgb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6</a:t>
            </a:r>
            <a:endParaRPr lang="en-US" altLang="zh-CN" sz="10000" b="1" dirty="0">
              <a:solidFill>
                <a:schemeClr val="accent6">
                  <a:alpha val="74000"/>
                </a:schemeClr>
              </a:solidFill>
            </a:endParaRPr>
          </a:p>
        </p:txBody>
      </p:sp>
      <p:pic>
        <p:nvPicPr>
          <p:cNvPr id="3" name="图片 2"/>
          <p:cNvPicPr>
            <a:picLocks noChangeAspect="1"/>
          </p:cNvPicPr>
          <p:nvPr>
            <p:custDataLst>
              <p:tags r:id="rId3"/>
            </p:custDataLst>
          </p:nvPr>
        </p:nvPicPr>
        <p:blipFill>
          <a:blip r:embed="rId4"/>
          <a:stretch>
            <a:fillRect/>
          </a:stretch>
        </p:blipFill>
        <p:spPr>
          <a:xfrm>
            <a:off x="339725" y="2252980"/>
            <a:ext cx="11512550" cy="3917315"/>
          </a:xfrm>
          <a:prstGeom prst="rect">
            <a:avLst/>
          </a:prstGeom>
        </p:spPr>
      </p:pic>
      <p:cxnSp>
        <p:nvCxnSpPr>
          <p:cNvPr id="4" name="直接连接符 3"/>
          <p:cNvCxnSpPr/>
          <p:nvPr/>
        </p:nvCxnSpPr>
        <p:spPr>
          <a:xfrm flipH="1">
            <a:off x="1663065" y="2334895"/>
            <a:ext cx="12065" cy="2720975"/>
          </a:xfrm>
          <a:prstGeom prst="line">
            <a:avLst/>
          </a:prstGeom>
          <a:ln w="31750" cap="rnd">
            <a:solidFill>
              <a:schemeClr val="accent1"/>
            </a:solidFill>
            <a:prstDash val="sysDot"/>
            <a:round/>
          </a:ln>
        </p:spPr>
        <p:style>
          <a:lnRef idx="0">
            <a:srgbClr val="FFFFFF"/>
          </a:lnRef>
          <a:fillRef idx="0">
            <a:srgbClr val="FFFFFF"/>
          </a:fillRef>
          <a:effectRef idx="0">
            <a:srgbClr val="FFFFFF"/>
          </a:effectRef>
          <a:fontRef idx="minor">
            <a:schemeClr val="tx1"/>
          </a:fontRef>
        </p:style>
      </p:cxnSp>
      <p:cxnSp>
        <p:nvCxnSpPr>
          <p:cNvPr id="5" name="直接连接符 4"/>
          <p:cNvCxnSpPr/>
          <p:nvPr>
            <p:custDataLst>
              <p:tags r:id="rId5"/>
            </p:custDataLst>
          </p:nvPr>
        </p:nvCxnSpPr>
        <p:spPr>
          <a:xfrm flipH="1">
            <a:off x="7110730" y="2308225"/>
            <a:ext cx="12065" cy="2720975"/>
          </a:xfrm>
          <a:prstGeom prst="line">
            <a:avLst/>
          </a:prstGeom>
          <a:ln w="31750" cap="rnd">
            <a:solidFill>
              <a:schemeClr val="accent1"/>
            </a:solidFill>
            <a:prstDash val="sysDot"/>
            <a:round/>
          </a:ln>
        </p:spPr>
        <p:style>
          <a:lnRef idx="0">
            <a:srgbClr val="FFFFFF"/>
          </a:lnRef>
          <a:fillRef idx="0">
            <a:srgbClr val="FFFFFF"/>
          </a:fillRef>
          <a:effectRef idx="0">
            <a:srgbClr val="FFFFFF"/>
          </a:effectRef>
          <a:fontRef idx="minor">
            <a:schemeClr val="tx1"/>
          </a:fontRef>
        </p:style>
      </p:cxnSp>
    </p:spTree>
    <p:custDataLst>
      <p:tags r:id="rId6"/>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1225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
            </p:custDataLst>
          </p:nvPr>
        </p:nvSpPr>
        <p:spPr>
          <a:xfrm>
            <a:off x="1471930" y="351155"/>
            <a:ext cx="3954780" cy="690880"/>
          </a:xfrm>
          <a:prstGeom prst="rect">
            <a:avLst/>
          </a:prstGeom>
          <a:noFill/>
        </p:spPr>
        <p:txBody>
          <a:bodyPr wrap="square" rtlCol="0" anchor="b" anchorCtr="0">
            <a:noAutofit/>
          </a:bodyPr>
          <a:lstStyle/>
          <a:p>
            <a:pPr algn="l"/>
            <a:r>
              <a:rPr lang="en-US" altLang="zh-CN" sz="3200" b="1">
                <a:solidFill>
                  <a:srgbClr val="FFC000">
                    <a:alpha val="74000"/>
                  </a:srgbClr>
                </a:solidFill>
                <a:latin typeface="+mj-lt"/>
                <a:ea typeface="+mj-ea"/>
                <a:cs typeface="+mj-cs"/>
              </a:rPr>
              <a:t>Point-NeRF</a:t>
            </a:r>
            <a:r>
              <a:rPr lang="zh-CN" altLang="en-US" sz="3200" b="1">
                <a:solidFill>
                  <a:srgbClr val="FFC000">
                    <a:alpha val="74000"/>
                  </a:srgbClr>
                </a:solidFill>
                <a:latin typeface="+mj-lt"/>
                <a:ea typeface="+mj-ea"/>
                <a:cs typeface="+mj-cs"/>
              </a:rPr>
              <a:t>概述</a:t>
            </a:r>
            <a:endParaRPr lang="zh-CN" altLang="en-US" sz="3200" b="1">
              <a:solidFill>
                <a:srgbClr val="FFC000">
                  <a:alpha val="74000"/>
                </a:srgbClr>
              </a:solidFill>
              <a:latin typeface="+mj-lt"/>
              <a:ea typeface="+mj-ea"/>
              <a:cs typeface="+mj-cs"/>
            </a:endParaRPr>
          </a:p>
        </p:txBody>
      </p:sp>
      <p:sp>
        <p:nvSpPr>
          <p:cNvPr id="15" name="文本框 14"/>
          <p:cNvSpPr txBox="1"/>
          <p:nvPr>
            <p:custDataLst>
              <p:tags r:id="rId2"/>
            </p:custDataLst>
          </p:nvPr>
        </p:nvSpPr>
        <p:spPr>
          <a:xfrm>
            <a:off x="0" y="131445"/>
            <a:ext cx="1598930" cy="1743710"/>
          </a:xfrm>
          <a:prstGeom prst="rect">
            <a:avLst/>
          </a:prstGeom>
          <a:noFill/>
        </p:spPr>
        <p:txBody>
          <a:bodyPr vert="horz" wrap="square" lIns="0" tIns="0" rIns="0" bIns="0" rtlCol="0" anchor="ctr" anchorCtr="0">
            <a:noAutofit/>
          </a:bodyPr>
          <a:lstStyle/>
          <a:p>
            <a:pPr algn="ctr"/>
            <a:r>
              <a:rPr lang="en-US" altLang="zh-CN" sz="10000" b="1" dirty="0">
                <a:solidFill>
                  <a:schemeClr val="accent6">
                    <a:alpha val="74000"/>
                  </a:schemeClr>
                </a:solidFill>
              </a:rPr>
              <a:t>7</a:t>
            </a:r>
            <a:endParaRPr lang="en-US" altLang="zh-CN" sz="10000" b="1" dirty="0">
              <a:solidFill>
                <a:schemeClr val="accent6">
                  <a:alpha val="74000"/>
                </a:schemeClr>
              </a:solidFill>
            </a:endParaRPr>
          </a:p>
        </p:txBody>
      </p:sp>
      <p:sp>
        <p:nvSpPr>
          <p:cNvPr id="2" name="文本框 1"/>
          <p:cNvSpPr txBox="1"/>
          <p:nvPr/>
        </p:nvSpPr>
        <p:spPr>
          <a:xfrm>
            <a:off x="1771650" y="1591310"/>
            <a:ext cx="1678940" cy="521970"/>
          </a:xfrm>
          <a:prstGeom prst="rect">
            <a:avLst/>
          </a:prstGeom>
          <a:noFill/>
        </p:spPr>
        <p:txBody>
          <a:bodyPr wrap="square" rtlCol="0">
            <a:spAutoFit/>
          </a:bodyPr>
          <a:p>
            <a:r>
              <a:rPr lang="zh-CN" altLang="en-US" sz="2800">
                <a:latin typeface="微软雅黑 Light" panose="020B0502040204020203" charset="-122"/>
                <a:ea typeface="微软雅黑 Light" panose="020B0502040204020203" charset="-122"/>
              </a:rPr>
              <a:t>主要思想</a:t>
            </a:r>
            <a:endParaRPr lang="zh-CN" altLang="en-US" sz="2800">
              <a:latin typeface="微软雅黑 Light" panose="020B0502040204020203" charset="-122"/>
              <a:ea typeface="微软雅黑 Light" panose="020B0502040204020203" charset="-122"/>
            </a:endParaRPr>
          </a:p>
        </p:txBody>
      </p:sp>
      <p:pic>
        <p:nvPicPr>
          <p:cNvPr id="7" name="图片 6"/>
          <p:cNvPicPr>
            <a:picLocks noChangeAspect="1"/>
          </p:cNvPicPr>
          <p:nvPr>
            <p:custDataLst>
              <p:tags r:id="rId3"/>
            </p:custDataLst>
          </p:nvPr>
        </p:nvPicPr>
        <p:blipFill>
          <a:blip r:embed="rId4"/>
          <a:stretch>
            <a:fillRect/>
          </a:stretch>
        </p:blipFill>
        <p:spPr>
          <a:xfrm>
            <a:off x="570230" y="2479675"/>
            <a:ext cx="4310380" cy="2992755"/>
          </a:xfrm>
          <a:prstGeom prst="rect">
            <a:avLst/>
          </a:prstGeom>
        </p:spPr>
      </p:pic>
      <p:sp>
        <p:nvSpPr>
          <p:cNvPr id="9" name="文本框 8"/>
          <p:cNvSpPr txBox="1"/>
          <p:nvPr/>
        </p:nvSpPr>
        <p:spPr>
          <a:xfrm>
            <a:off x="5326380" y="2053590"/>
            <a:ext cx="6633845" cy="3844290"/>
          </a:xfrm>
          <a:prstGeom prst="rect">
            <a:avLst/>
          </a:prstGeom>
          <a:noFill/>
        </p:spPr>
        <p:txBody>
          <a:bodyPr wrap="square" rtlCol="0" anchor="t">
            <a:noAutofit/>
          </a:bodyPr>
          <a:p>
            <a:pPr marL="285750" indent="-285750">
              <a:buFont typeface="Arial" panose="020B0604020202020204" pitchFamily="34" charset="0"/>
              <a:buChar char="•"/>
            </a:pPr>
            <a:r>
              <a:rPr lang="zh-CN" altLang="en-US" sz="2000">
                <a:latin typeface="等线" panose="02010600030101010101" charset="-122"/>
                <a:ea typeface="等线" panose="02010600030101010101" charset="-122"/>
                <a:cs typeface="等线" panose="02010600030101010101" charset="-122"/>
              </a:rPr>
              <a:t>用前馈深度神经网络</a:t>
            </a:r>
            <a:r>
              <a:rPr lang="zh-CN" altLang="en-US" sz="2000">
                <a:solidFill>
                  <a:srgbClr val="FFC000"/>
                </a:solidFill>
                <a:latin typeface="等线" panose="02010600030101010101" charset="-122"/>
                <a:ea typeface="等线" panose="02010600030101010101" charset="-122"/>
                <a:cs typeface="等线" panose="02010600030101010101" charset="-122"/>
              </a:rPr>
              <a:t>跨场景预训练</a:t>
            </a:r>
            <a:r>
              <a:rPr lang="zh-CN" altLang="en-US" sz="2000">
                <a:latin typeface="等线" panose="02010600030101010101" charset="-122"/>
                <a:ea typeface="等线" panose="02010600030101010101" charset="-122"/>
                <a:cs typeface="等线" panose="02010600030101010101" charset="-122"/>
              </a:rPr>
              <a:t>，实现高效的初始化</a:t>
            </a:r>
            <a:r>
              <a:rPr lang="en-US" altLang="zh-CN" sz="2000">
                <a:latin typeface="等线" panose="02010600030101010101" charset="-122"/>
                <a:ea typeface="等线" panose="02010600030101010101" charset="-122"/>
                <a:cs typeface="等线" panose="02010600030101010101" charset="-122"/>
              </a:rPr>
              <a:t>;</a:t>
            </a:r>
            <a:endParaRPr lang="zh-CN" altLang="en-US" sz="20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endParaRPr lang="zh-CN" altLang="en-US" sz="20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000">
                <a:latin typeface="等线" panose="02010600030101010101" charset="-122"/>
                <a:ea typeface="等线" panose="02010600030101010101" charset="-122"/>
                <a:cs typeface="等线" panose="02010600030101010101" charset="-122"/>
              </a:rPr>
              <a:t>用点云近似场景几何，避免对空区域的采样;</a:t>
            </a:r>
            <a:endParaRPr lang="zh-CN" altLang="en-US" sz="20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endParaRPr lang="zh-CN" altLang="en-US" sz="20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000">
                <a:latin typeface="等线" panose="02010600030101010101" charset="-122"/>
                <a:ea typeface="等线" panose="02010600030101010101" charset="-122"/>
                <a:cs typeface="等线" panose="02010600030101010101" charset="-122"/>
              </a:rPr>
              <a:t>每个点包含</a:t>
            </a:r>
            <a:r>
              <a:rPr lang="zh-CN" altLang="en-US" sz="2000">
                <a:solidFill>
                  <a:srgbClr val="FFC000"/>
                </a:solidFill>
                <a:latin typeface="等线" panose="02010600030101010101" charset="-122"/>
                <a:ea typeface="等线" panose="02010600030101010101" charset="-122"/>
                <a:cs typeface="等线" panose="02010600030101010101" charset="-122"/>
              </a:rPr>
              <a:t>神经特征</a:t>
            </a:r>
            <a:r>
              <a:rPr lang="zh-CN" altLang="en-US" sz="2000">
                <a:latin typeface="等线" panose="02010600030101010101" charset="-122"/>
                <a:ea typeface="等线" panose="02010600030101010101" charset="-122"/>
                <a:cs typeface="等线" panose="02010600030101010101" charset="-122"/>
              </a:rPr>
              <a:t>（对点周围局部3D场景几何和外观的编码)，用CNN提取;</a:t>
            </a:r>
            <a:endParaRPr lang="zh-CN" altLang="en-US" sz="20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endParaRPr lang="zh-CN" altLang="en-US" sz="20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000">
                <a:latin typeface="等线" panose="02010600030101010101" charset="-122"/>
                <a:ea typeface="等线" panose="02010600030101010101" charset="-122"/>
                <a:cs typeface="等线" panose="02010600030101010101" charset="-122"/>
              </a:rPr>
              <a:t>用基于cost-volume的神经网络估计深度(deep MVS) ,反向投影到3D空间获得点云;</a:t>
            </a:r>
            <a:endParaRPr lang="zh-CN" altLang="en-US" sz="20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endParaRPr lang="zh-CN" altLang="en-US" sz="20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000">
                <a:latin typeface="等线" panose="02010600030101010101" charset="-122"/>
                <a:ea typeface="等线" panose="02010600030101010101" charset="-122"/>
                <a:cs typeface="等线" panose="02010600030101010101" charset="-122"/>
              </a:rPr>
              <a:t>也可以使用从其它方法重建的点云(COLMAP)，用growing &amp; pruning处理holes &amp; outliers。</a:t>
            </a:r>
            <a:endParaRPr lang="zh-CN" altLang="en-US" sz="2000">
              <a:latin typeface="等线" panose="02010600030101010101" charset="-122"/>
              <a:ea typeface="等线" panose="02010600030101010101" charset="-122"/>
              <a:cs typeface="等线" panose="02010600030101010101"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20184247"/>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17.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18.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19.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2.xml><?xml version="1.0" encoding="utf-8"?>
<p:tagLst xmlns:p="http://schemas.openxmlformats.org/presentationml/2006/main">
  <p:tag name="KSO_WM_TAG_VERSION" val="1.0"/>
  <p:tag name="KSO_WM_TEMPLATE_CATEGORY" val="custom"/>
  <p:tag name="KSO_WM_TEMPLATE_INDEX" val="20184247"/>
</p:tagLst>
</file>

<file path=ppt/tags/tag20.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21.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24.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25.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26.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27.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28.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TAG_VERSION" val="1.0"/>
  <p:tag name="KSO_WM_BEAUTIFY_FLAG" val="#wm#"/>
  <p:tag name="KSO_WM_COMBINE_RELATE_SLIDE_ID" val="background20181093_1"/>
  <p:tag name="KSO_WM_TEMPLATE_CATEGORY" val="custom"/>
  <p:tag name="KSO_WM_TEMPLATE_INDEX" val="20184247"/>
  <p:tag name="KSO_WM_TEMPLATE_SUBCATEGORY" val="combine"/>
  <p:tag name="KSO_WM_TEMPLATE_THUMBS_INDEX" val="1、4、7、11、13、20、23、32、34、38、44、52、53"/>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32.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33.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36.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37.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42.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43.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46.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47.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50.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51.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52.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56.xml><?xml version="1.0" encoding="utf-8"?>
<p:tagLst xmlns:p="http://schemas.openxmlformats.org/presentationml/2006/main">
  <p:tag name="KSO_WM_BEAUTIFY_FLAG" val="#wm#"/>
  <p:tag name="KSO_WM_TEMPLATE_CATEGORY" val="custom"/>
  <p:tag name="KSO_WM_TEMPLATE_INDEX" val="20184247"/>
</p:tagLst>
</file>

<file path=ppt/tags/tag57.xml><?xml version="1.0" encoding="utf-8"?>
<p:tagLst xmlns:p="http://schemas.openxmlformats.org/presentationml/2006/main">
  <p:tag name="KSO_WPP_MARK_KEY" val="131605ce-9899-4a19-b91d-27e63a127e31"/>
  <p:tag name="COMMONDATA" val="eyJoZGlkIjoiNDg0Y2M0NzI1NmM2OWRiYTU3N2ZiOTM0MzhhNzVlYzQifQ=="/>
</p:tagLst>
</file>

<file path=ppt/tags/tag6.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custom20182088_6"/>
  <p:tag name="KSO_WM_TEMPLATE_CATEGORY" val="custom"/>
  <p:tag name="KSO_WM_TEMPLATE_INDEX" val="20184247"/>
  <p:tag name="KSO_WM_SLIDE_ID" val="custom20184247_2"/>
  <p:tag name="KSO_WM_SLIDE_INDEX" val="2"/>
  <p:tag name="KSO_WM_DIAGRAM_GROUP_CODE" val="l1-1"/>
  <p:tag name="KSO_WM_TEMPLATE_SUBCATEGORY" val="combine"/>
  <p:tag name="KSO_WM_SLIDE_SUBTYPE" val="diag"/>
</p:tagLst>
</file>

<file path=ppt/tags/tag7.xml><?xml version="1.0" encoding="utf-8"?>
<p:tagLst xmlns:p="http://schemas.openxmlformats.org/presentationml/2006/main">
  <p:tag name="KSO_WM_TEMPLATE_CATEGORY" val="custom"/>
  <p:tag name="KSO_WM_TEMPLATE_INDEX" val="20184247"/>
  <p:tag name="KSO_WM_TAG_VERSION" val="1.0"/>
  <p:tag name="KSO_WM_BEAUTIFY_FLAG" val="#wm#"/>
  <p:tag name="KSO_WM_UNIT_TYPE" val="a"/>
  <p:tag name="KSO_WM_UNIT_INDEX" val="1"/>
  <p:tag name="KSO_WM_UNIT_LAYERLEVEL" val="1"/>
  <p:tag name="KSO_WM_UNIT_ISCONTENTSTITLE" val="1"/>
  <p:tag name="KSO_WM_UNIT_VALUE" val="3"/>
  <p:tag name="KSO_WM_UNIT_HIGHLIGHT" val="0"/>
  <p:tag name="KSO_WM_UNIT_COMPATIBLE" val="0"/>
  <p:tag name="KSO_WM_UNIT_CLEAR" val="0"/>
  <p:tag name="KSO_WM_DIAGRAM_GROUP_CODE" val="l1_1"/>
  <p:tag name="KSO_WM_UNIT_ID" val="custom20184247_2*a*1"/>
  <p:tag name="KSO_WM_UNIT_PRESET_TEXT" val="目 录"/>
  <p:tag name="KSO_WM_UNIT_TEXT_FILL_FORE_SCHEMECOLOR_INDEX" val="15"/>
  <p:tag name="KSO_WM_UNIT_TEXT_FILL_TYPE" val="1"/>
  <p:tag name="KSO_WM_UNIT_USESOURCEFORMAT_APPLY" val="1"/>
</p:tagLst>
</file>

<file path=ppt/tags/tag8.xml><?xml version="1.0" encoding="utf-8"?>
<p:tagLst xmlns:p="http://schemas.openxmlformats.org/presentationml/2006/main">
  <p:tag name="KSO_WM_DIAGRAM_GROUP_CODE" val="l1_1"/>
  <p:tag name="KSO_WM_TAG_VERSION" val="1.0"/>
  <p:tag name="KSO_WM_BEAUTIFY_FLAG" val="#wm#"/>
  <p:tag name="KSO_WM_UNIT_TYPE" val="i"/>
  <p:tag name="KSO_WM_UNIT_ID" val="custom20184247_2*i*7"/>
  <p:tag name="KSO_WM_TEMPLATE_CATEGORY" val="custom"/>
  <p:tag name="KSO_WM_TEMPLATE_INDEX" val="20184247"/>
  <p:tag name="KSO_WM_UNIT_INDEX" val="7"/>
  <p:tag name="KSO_WM_UNIT_TEXT_FILL_FORE_SCHEMECOLOR_INDEX" val="15"/>
  <p:tag name="KSO_WM_UNIT_TEXT_FILL_TYPE" val="1"/>
  <p:tag name="KSO_WM_UNIT_USESOURCEFORMAT_APPLY" val="1"/>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自定义 125">
      <a:dk1>
        <a:srgbClr val="000000"/>
      </a:dk1>
      <a:lt1>
        <a:srgbClr val="FFFFFF"/>
      </a:lt1>
      <a:dk2>
        <a:srgbClr val="2E75B6"/>
      </a:dk2>
      <a:lt2>
        <a:srgbClr val="FFFFFF"/>
      </a:lt2>
      <a:accent1>
        <a:srgbClr val="23B6D7"/>
      </a:accent1>
      <a:accent2>
        <a:srgbClr val="19B799"/>
      </a:accent2>
      <a:accent3>
        <a:srgbClr val="2E75B6"/>
      </a:accent3>
      <a:accent4>
        <a:srgbClr val="C55A11"/>
      </a:accent4>
      <a:accent5>
        <a:srgbClr val="EAEAEA"/>
      </a:accent5>
      <a:accent6>
        <a:srgbClr val="2A7B81"/>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1043</Words>
  <Application>WPS 演示</Application>
  <PresentationFormat>宽屏</PresentationFormat>
  <Paragraphs>148</Paragraphs>
  <Slides>14</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9</vt:i4>
      </vt:variant>
      <vt:variant>
        <vt:lpstr>幻灯片标题</vt:lpstr>
      </vt:variant>
      <vt:variant>
        <vt:i4>14</vt:i4>
      </vt:variant>
    </vt:vector>
  </HeadingPairs>
  <TitlesOfParts>
    <vt:vector size="37" baseType="lpstr">
      <vt:lpstr>Arial</vt:lpstr>
      <vt:lpstr>宋体</vt:lpstr>
      <vt:lpstr>Wingdings</vt:lpstr>
      <vt:lpstr>黑体</vt:lpstr>
      <vt:lpstr>Montserrat</vt:lpstr>
      <vt:lpstr>Calibri Light</vt:lpstr>
      <vt:lpstr>微软雅黑</vt:lpstr>
      <vt:lpstr>Wingdings</vt:lpstr>
      <vt:lpstr>微软雅黑 Light</vt:lpstr>
      <vt:lpstr>等线</vt:lpstr>
      <vt:lpstr>Arial Unicode MS</vt:lpstr>
      <vt:lpstr>Calibri</vt:lpstr>
      <vt:lpstr>Sitka Text</vt:lpstr>
      <vt:lpstr>1_Office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listeningg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225</cp:revision>
  <dcterms:created xsi:type="dcterms:W3CDTF">2019-06-19T02:08:00Z</dcterms:created>
  <dcterms:modified xsi:type="dcterms:W3CDTF">2023-10-16T11:16:28Z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C8EFF8910FE04109B01EE75CE89DC4DF_13</vt:lpwstr>
  </property>
</Properties>
</file>