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7" r:id="rId3"/>
    <p:sldId id="431" r:id="rId4"/>
    <p:sldId id="467" r:id="rId5"/>
    <p:sldId id="468" r:id="rId6"/>
    <p:sldId id="410" r:id="rId7"/>
    <p:sldId id="486" r:id="rId8"/>
    <p:sldId id="491" r:id="rId9"/>
    <p:sldId id="498" r:id="rId10"/>
    <p:sldId id="499" r:id="rId11"/>
    <p:sldId id="490" r:id="rId12"/>
    <p:sldId id="492" r:id="rId13"/>
    <p:sldId id="493" r:id="rId14"/>
    <p:sldId id="494" r:id="rId15"/>
    <p:sldId id="495" r:id="rId16"/>
    <p:sldId id="497" r:id="rId17"/>
    <p:sldId id="472" r:id="rId18"/>
    <p:sldId id="473" r:id="rId19"/>
    <p:sldId id="476" r:id="rId20"/>
    <p:sldId id="478" r:id="rId21"/>
    <p:sldId id="484" r:id="rId22"/>
    <p:sldId id="485" r:id="rId23"/>
    <p:sldId id="502" r:id="rId24"/>
    <p:sldId id="503" r:id="rId25"/>
    <p:sldId id="504" r:id="rId26"/>
    <p:sldId id="470" r:id="rId27"/>
    <p:sldId id="505" r:id="rId28"/>
    <p:sldId id="471" r:id="rId29"/>
    <p:sldId id="435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74" userDrawn="1">
          <p15:clr>
            <a:srgbClr val="A4A3A4"/>
          </p15:clr>
        </p15:guide>
        <p15:guide id="4" pos="1905" userDrawn="1">
          <p15:clr>
            <a:srgbClr val="A4A3A4"/>
          </p15:clr>
        </p15:guide>
        <p15:guide id="5" pos="5307" userDrawn="1">
          <p15:clr>
            <a:srgbClr val="A4A3A4"/>
          </p15:clr>
        </p15:guide>
        <p15:guide id="6" pos="1633" userDrawn="1">
          <p15:clr>
            <a:srgbClr val="A4A3A4"/>
          </p15:clr>
        </p15:guide>
        <p15:guide id="7" pos="5488" userDrawn="1">
          <p15:clr>
            <a:srgbClr val="A4A3A4"/>
          </p15:clr>
        </p15:guide>
        <p15:guide id="8" orient="horz" pos="2478" userDrawn="1">
          <p15:clr>
            <a:srgbClr val="A4A3A4"/>
          </p15:clr>
        </p15:guide>
        <p15:guide id="9" orient="horz" pos="278" userDrawn="1">
          <p15:clr>
            <a:srgbClr val="A4A3A4"/>
          </p15:clr>
        </p15:guide>
        <p15:guide id="10" orient="horz" pos="4088" userDrawn="1">
          <p15:clr>
            <a:srgbClr val="A4A3A4"/>
          </p15:clr>
        </p15:guide>
        <p15:guide id="11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B9BD5"/>
    <a:srgbClr val="BDD7EE"/>
    <a:srgbClr val="92D050"/>
    <a:srgbClr val="FBE5D6"/>
    <a:srgbClr val="0174AB"/>
    <a:srgbClr val="0070C0"/>
    <a:srgbClr val="0053A3"/>
    <a:srgbClr val="00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3453" autoAdjust="0"/>
  </p:normalViewPr>
  <p:slideViewPr>
    <p:cSldViewPr snapToGrid="0" showGuides="1">
      <p:cViewPr varScale="1">
        <p:scale>
          <a:sx n="62" d="100"/>
          <a:sy n="62" d="100"/>
        </p:scale>
        <p:origin x="1470" y="42"/>
      </p:cViewPr>
      <p:guideLst>
        <p:guide orient="horz" pos="3974"/>
        <p:guide pos="1905"/>
        <p:guide pos="5307"/>
        <p:guide pos="1633"/>
        <p:guide pos="5488"/>
        <p:guide orient="horz" pos="2478"/>
        <p:guide orient="horz" pos="278"/>
        <p:guide orient="horz" pos="4088"/>
        <p:guide pos="2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CC498-7D71-4868-AA3B-969E11573A15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9D926-5F5B-4A16-8481-11EBB527A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1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800" b="0" dirty="0" smtClean="0">
              <a:solidFill>
                <a:srgbClr val="4472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6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4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aseline="0" dirty="0" smtClean="0"/>
              <a:t>报警系统需要使用到流式计算处理之后的数据</a:t>
            </a:r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7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0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30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8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3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0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3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6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3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18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8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9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50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01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68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79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44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在远景实习这段时间，自己学到了很多东西，从分布式云端报警到</a:t>
            </a:r>
            <a:r>
              <a:rPr lang="en-US" altLang="zh-CN" baseline="0" dirty="0" err="1" smtClean="0"/>
              <a:t>mqtt</a:t>
            </a:r>
            <a:r>
              <a:rPr lang="en-US" altLang="zh-CN" baseline="0" dirty="0" smtClean="0"/>
              <a:t> broker</a:t>
            </a:r>
            <a:r>
              <a:rPr lang="zh-CN" altLang="en-US" baseline="0" dirty="0" smtClean="0"/>
              <a:t>，对于我来说都是全新的一块，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是一个很大的挑战。在这里，我要感谢我的导师 主管 和</a:t>
            </a:r>
            <a:r>
              <a:rPr lang="en-US" altLang="zh-CN" baseline="0" dirty="0" err="1" smtClean="0"/>
              <a:t>EnOS</a:t>
            </a:r>
            <a:r>
              <a:rPr lang="zh-CN" altLang="en-US" baseline="0" smtClean="0"/>
              <a:t>部门的各位同事，感谢他们在实习期间对我的帮助。谢谢大家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10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9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0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8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平台服务：主数据管理 告警服务 接入配置服务 权限服务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1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6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926-5F5B-4A16-8481-11EBB527A5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9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E14AB-F9CD-4C5D-8160-F0EFEB8AF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7AF5-4105-4593-AB8B-3B971CE4A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4ED5-2F0E-4E13-8640-C19CD82B9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7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B5C7-8DAD-4A63-A233-7CC666E3B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5AFEC-B6AF-4BB4-B400-EE42C4E2D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5A654-9D40-47DE-B266-E2DE46C0F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8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E534-2252-4B82-840D-5E2C1C810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DA42-4655-4927-807D-25F0C51E9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089E-D1B1-485B-B5A6-76D5F2BD1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29B727-B1F6-49A3-A6A6-D12578711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2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1386839"/>
            <a:ext cx="8229600" cy="5471161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-152400" y="3001223"/>
            <a:ext cx="9144000" cy="86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种子实习生串讲</a:t>
            </a:r>
            <a:endParaRPr lang="en-US" altLang="zh-CN" sz="4400" b="1" dirty="0">
              <a:solidFill>
                <a:srgbClr val="4472C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229" name="文本框 143"/>
          <p:cNvSpPr txBox="1">
            <a:spLocks noChangeArrowheads="1"/>
          </p:cNvSpPr>
          <p:nvPr/>
        </p:nvSpPr>
        <p:spPr bwMode="auto">
          <a:xfrm>
            <a:off x="4495800" y="6119337"/>
            <a:ext cx="4303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部门：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平台产品部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230" name="文本框 144"/>
          <p:cNvSpPr txBox="1">
            <a:spLocks noChangeArrowheads="1"/>
          </p:cNvSpPr>
          <p:nvPr/>
        </p:nvSpPr>
        <p:spPr bwMode="auto">
          <a:xfrm>
            <a:off x="3779520" y="5380674"/>
            <a:ext cx="5019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汇报人：王元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邮件告警格式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7718" y="1485208"/>
            <a:ext cx="6979920" cy="1104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问题没有根本解决。发送消息数据量太大，对各个组件都会有很大的压力，而且可读性非常差！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7718" y="3036769"/>
            <a:ext cx="7612362" cy="75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方案三：以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为单位，发送统计信息，附带详细内容的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65835" y="4242113"/>
            <a:ext cx="4561485" cy="113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优点：数据量小，详细内容存储在数据库中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可读性好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00" y="2309181"/>
            <a:ext cx="7391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5835" y="1528738"/>
            <a:ext cx="7276167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7718" y="4804475"/>
            <a:ext cx="7294284" cy="46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Connective Server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5639" y="3657600"/>
            <a:ext cx="754302" cy="74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endCxn id="5" idx="2"/>
          </p:cNvCxnSpPr>
          <p:nvPr/>
        </p:nvCxnSpPr>
        <p:spPr>
          <a:xfrm flipV="1">
            <a:off x="2972790" y="4401334"/>
            <a:ext cx="0" cy="5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380343" y="5269424"/>
            <a:ext cx="0" cy="53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273089" y="5269424"/>
            <a:ext cx="0" cy="53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103257" y="5269424"/>
            <a:ext cx="0" cy="53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731978" y="3166206"/>
            <a:ext cx="798286" cy="74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</a:t>
            </a:r>
            <a:endParaRPr lang="zh-CN" altLang="en-US" dirty="0"/>
          </a:p>
        </p:txBody>
      </p:sp>
      <p:cxnSp>
        <p:nvCxnSpPr>
          <p:cNvPr id="38" name="曲线连接符 37"/>
          <p:cNvCxnSpPr>
            <a:stCxn id="5" idx="0"/>
            <a:endCxn id="29" idx="1"/>
          </p:cNvCxnSpPr>
          <p:nvPr/>
        </p:nvCxnSpPr>
        <p:spPr>
          <a:xfrm rot="5400000" flipH="1" flipV="1">
            <a:off x="3292328" y="3217950"/>
            <a:ext cx="120112" cy="759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磁盘 38"/>
          <p:cNvSpPr/>
          <p:nvPr/>
        </p:nvSpPr>
        <p:spPr>
          <a:xfrm>
            <a:off x="5289452" y="3291790"/>
            <a:ext cx="1219200" cy="4913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29" idx="2"/>
            <a:endCxn id="39" idx="3"/>
          </p:cNvCxnSpPr>
          <p:nvPr/>
        </p:nvCxnSpPr>
        <p:spPr>
          <a:xfrm rot="5400000" flipH="1" flipV="1">
            <a:off x="4952293" y="2962011"/>
            <a:ext cx="125585" cy="1767931"/>
          </a:xfrm>
          <a:prstGeom prst="curvedConnector3">
            <a:avLst>
              <a:gd name="adj1" fmla="val -182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9" idx="0"/>
            <a:endCxn id="46" idx="1"/>
          </p:cNvCxnSpPr>
          <p:nvPr/>
        </p:nvCxnSpPr>
        <p:spPr>
          <a:xfrm rot="5400000" flipH="1" flipV="1">
            <a:off x="4488640" y="2256667"/>
            <a:ext cx="552020" cy="1267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98180" y="2242319"/>
            <a:ext cx="754302" cy="74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2" grpId="0" animBg="1"/>
      <p:bldP spid="5" grpId="0" animBg="1"/>
      <p:bldP spid="29" grpId="0" animBg="1"/>
      <p:bldP spid="39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线形标注 1(带强调线) 37"/>
          <p:cNvSpPr/>
          <p:nvPr/>
        </p:nvSpPr>
        <p:spPr>
          <a:xfrm>
            <a:off x="5014548" y="2333347"/>
            <a:ext cx="3922753" cy="3747413"/>
          </a:xfrm>
          <a:prstGeom prst="accentCallout1">
            <a:avLst>
              <a:gd name="adj1" fmla="val 18750"/>
              <a:gd name="adj2" fmla="val -8333"/>
              <a:gd name="adj3" fmla="val 90427"/>
              <a:gd name="adj4" fmla="val -41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6161" y="1624235"/>
            <a:ext cx="7276167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方案一：消息队列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剪去单角的矩形 2"/>
          <p:cNvSpPr/>
          <p:nvPr/>
        </p:nvSpPr>
        <p:spPr>
          <a:xfrm>
            <a:off x="665835" y="2333347"/>
            <a:ext cx="2836190" cy="389026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device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timestamp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u="sng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domain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endParaRPr lang="zh-CN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lastchangeVal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\t</a:t>
            </a:r>
            <a:endParaRPr lang="zh-CN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lastchangeTs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lastVal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\t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lastTs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3204" y="3610091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订阅数据量大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占用较大的网络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带宽和本地内存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59930" y="2505513"/>
            <a:ext cx="3713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site+device+point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9930" y="5022446"/>
            <a:ext cx="3550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-service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6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/>
      <p:bldP spid="27" grpId="0" animBg="1"/>
      <p:bldP spid="3" grpId="0" animBg="1"/>
      <p:bldP spid="7" grpId="0"/>
      <p:bldP spid="3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线形标注 1(带强调线) 37"/>
          <p:cNvSpPr/>
          <p:nvPr/>
        </p:nvSpPr>
        <p:spPr>
          <a:xfrm>
            <a:off x="5044827" y="2426320"/>
            <a:ext cx="3688597" cy="3245261"/>
          </a:xfrm>
          <a:prstGeom prst="accentCallout1">
            <a:avLst>
              <a:gd name="adj1" fmla="val 18750"/>
              <a:gd name="adj2" fmla="val -8333"/>
              <a:gd name="adj3" fmla="val 71565"/>
              <a:gd name="adj4" fmla="val -41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6161" y="1624235"/>
            <a:ext cx="7276167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剪去单角的矩形 2"/>
          <p:cNvSpPr/>
          <p:nvPr/>
        </p:nvSpPr>
        <p:spPr>
          <a:xfrm>
            <a:off x="665835" y="2333347"/>
            <a:ext cx="2839366" cy="33382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ash</a:t>
            </a: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ey—Device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ield—Point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lastChangedTs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188523" y="305924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不会占用大量本地内存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88523" y="4223857"/>
            <a:ext cx="3555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cim_service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2849130" y="5778832"/>
            <a:ext cx="4116995" cy="996102"/>
          </a:xfrm>
          <a:prstGeom prst="wedgeEllipseCallout">
            <a:avLst>
              <a:gd name="adj1" fmla="val 30231"/>
              <a:gd name="adj2" fmla="val -1375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优化：在批量获取数据时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5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/>
      <p:bldP spid="27" grpId="0" animBg="1"/>
      <p:bldP spid="3" grpId="0" animBg="1"/>
      <p:bldP spid="33" grpId="0"/>
      <p:bldP spid="29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65835" y="1485208"/>
            <a:ext cx="3875168" cy="1120462"/>
          </a:xfrm>
          <a:prstGeom prst="wedgeEllipseCallout">
            <a:avLst>
              <a:gd name="adj1" fmla="val -16144"/>
              <a:gd name="adj2" fmla="val 40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如何保证不重复报警？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7718" y="3077426"/>
            <a:ext cx="2837219" cy="1492175"/>
            <a:chOff x="647718" y="2860884"/>
            <a:chExt cx="2837219" cy="1751527"/>
          </a:xfrm>
        </p:grpSpPr>
        <p:sp>
          <p:nvSpPr>
            <p:cNvPr id="5" name="圆角矩形 4"/>
            <p:cNvSpPr/>
            <p:nvPr/>
          </p:nvSpPr>
          <p:spPr>
            <a:xfrm>
              <a:off x="647718" y="2860884"/>
              <a:ext cx="2837219" cy="17515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62311" y="3074927"/>
              <a:ext cx="24080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未告警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—0</a:t>
              </a: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未收到数据告警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—1</a:t>
              </a: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数据不更新告警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—2</a:t>
              </a: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829591" y="2776841"/>
            <a:ext cx="2514638" cy="60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标志位存储在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34051"/>
              </p:ext>
            </p:extLst>
          </p:nvPr>
        </p:nvGraphicFramePr>
        <p:xfrm>
          <a:off x="1781591" y="4875541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monitor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device:point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Status(0/1/2)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device:point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Status(0/1/2)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6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线形标注 1(带强调线) 25"/>
          <p:cNvSpPr/>
          <p:nvPr/>
        </p:nvSpPr>
        <p:spPr>
          <a:xfrm>
            <a:off x="4778844" y="4073894"/>
            <a:ext cx="3714461" cy="1683512"/>
          </a:xfrm>
          <a:prstGeom prst="accentCallout1">
            <a:avLst>
              <a:gd name="adj1" fmla="val 18750"/>
              <a:gd name="adj2" fmla="val -8333"/>
              <a:gd name="adj3" fmla="val 61468"/>
              <a:gd name="adj4" fmla="val -40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优点：每次读取不会太耗时，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读取的是各自需要处理的数据，而不是全量数据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缺点：部分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对应的内容可能比较多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7718" y="3775795"/>
            <a:ext cx="2730508" cy="2029968"/>
            <a:chOff x="1018045" y="2395545"/>
            <a:chExt cx="2730508" cy="2350130"/>
          </a:xfrm>
        </p:grpSpPr>
        <p:sp>
          <p:nvSpPr>
            <p:cNvPr id="3" name="椭圆 2"/>
            <p:cNvSpPr/>
            <p:nvPr/>
          </p:nvSpPr>
          <p:spPr>
            <a:xfrm>
              <a:off x="1018045" y="2395545"/>
              <a:ext cx="2730508" cy="235013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02663" y="2740660"/>
              <a:ext cx="2545890" cy="1532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优化方案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Key—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siteId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Field—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device:point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Value—status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7718" y="1553046"/>
            <a:ext cx="2730508" cy="2029968"/>
            <a:chOff x="1018045" y="2395545"/>
            <a:chExt cx="2730508" cy="2350130"/>
          </a:xfrm>
        </p:grpSpPr>
        <p:sp>
          <p:nvSpPr>
            <p:cNvPr id="36" name="椭圆 35"/>
            <p:cNvSpPr/>
            <p:nvPr/>
          </p:nvSpPr>
          <p:spPr>
            <a:xfrm>
              <a:off x="1018045" y="2395545"/>
              <a:ext cx="2730508" cy="235013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2663" y="2740660"/>
              <a:ext cx="2404376" cy="1175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优化方案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Key—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device:point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alue—status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线形标注 1(带强调线) 37"/>
          <p:cNvSpPr/>
          <p:nvPr/>
        </p:nvSpPr>
        <p:spPr>
          <a:xfrm>
            <a:off x="4725595" y="1644293"/>
            <a:ext cx="3767709" cy="1418222"/>
          </a:xfrm>
          <a:prstGeom prst="accentCallout1">
            <a:avLst>
              <a:gd name="adj1" fmla="val 18750"/>
              <a:gd name="adj2" fmla="val -8333"/>
              <a:gd name="adj3" fmla="val 61468"/>
              <a:gd name="adj4" fmla="val -40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优点：每次读取速度非常快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缺点：短时间内需要频繁的读取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0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决策 1"/>
          <p:cNvSpPr/>
          <p:nvPr/>
        </p:nvSpPr>
        <p:spPr>
          <a:xfrm>
            <a:off x="3851669" y="1499631"/>
            <a:ext cx="1597145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</a:t>
            </a:r>
            <a:r>
              <a:rPr lang="en-US" altLang="zh-CN" sz="1600" dirty="0" smtClean="0"/>
              <a:t>lag==null?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endCxn id="29" idx="1"/>
          </p:cNvCxnSpPr>
          <p:nvPr/>
        </p:nvCxnSpPr>
        <p:spPr>
          <a:xfrm>
            <a:off x="5422876" y="2056708"/>
            <a:ext cx="50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5926310" y="1485208"/>
            <a:ext cx="280416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noDataTime</a:t>
            </a:r>
            <a:r>
              <a:rPr lang="en-US" altLang="zh-CN" sz="1600" dirty="0" smtClean="0"/>
              <a:t>&gt;threshold</a:t>
            </a:r>
            <a:endParaRPr lang="zh-CN" altLang="en-US" sz="1600" dirty="0"/>
          </a:p>
        </p:txBody>
      </p:sp>
      <p:cxnSp>
        <p:nvCxnSpPr>
          <p:cNvPr id="31" name="直接箭头连接符 30"/>
          <p:cNvCxnSpPr>
            <a:stCxn id="29" idx="2"/>
          </p:cNvCxnSpPr>
          <p:nvPr/>
        </p:nvCxnSpPr>
        <p:spPr>
          <a:xfrm>
            <a:off x="7328390" y="2628208"/>
            <a:ext cx="0" cy="49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决策 31"/>
          <p:cNvSpPr/>
          <p:nvPr/>
        </p:nvSpPr>
        <p:spPr>
          <a:xfrm>
            <a:off x="5926310" y="3125861"/>
            <a:ext cx="280416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noChangingTime</a:t>
            </a:r>
            <a:r>
              <a:rPr lang="en-US" altLang="zh-CN" sz="1600" dirty="0" smtClean="0"/>
              <a:t>&gt;threshold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408759" y="170179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161517" y="266621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cxnSp>
        <p:nvCxnSpPr>
          <p:cNvPr id="36" name="直接箭头连接符 35"/>
          <p:cNvCxnSpPr>
            <a:stCxn id="32" idx="2"/>
          </p:cNvCxnSpPr>
          <p:nvPr/>
        </p:nvCxnSpPr>
        <p:spPr>
          <a:xfrm>
            <a:off x="7328390" y="4268861"/>
            <a:ext cx="0" cy="2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065520" y="4526280"/>
            <a:ext cx="225347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更新设备状态 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告警</a:t>
            </a:r>
            <a:endParaRPr lang="zh-CN" alt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038316" y="417521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cxnSp>
        <p:nvCxnSpPr>
          <p:cNvPr id="41" name="肘形连接符 40"/>
          <p:cNvCxnSpPr>
            <a:stCxn id="29" idx="3"/>
            <a:endCxn id="38" idx="3"/>
          </p:cNvCxnSpPr>
          <p:nvPr/>
        </p:nvCxnSpPr>
        <p:spPr>
          <a:xfrm flipH="1">
            <a:off x="8318990" y="2056708"/>
            <a:ext cx="411480" cy="2743892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2" idx="3"/>
          </p:cNvCxnSpPr>
          <p:nvPr/>
        </p:nvCxnSpPr>
        <p:spPr>
          <a:xfrm>
            <a:off x="8730470" y="3697361"/>
            <a:ext cx="24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639797" y="340786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639797" y="177970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cxnSp>
        <p:nvCxnSpPr>
          <p:cNvPr id="48" name="直接箭头连接符 47"/>
          <p:cNvCxnSpPr>
            <a:stCxn id="2" idx="2"/>
          </p:cNvCxnSpPr>
          <p:nvPr/>
        </p:nvCxnSpPr>
        <p:spPr>
          <a:xfrm flipH="1">
            <a:off x="4650241" y="2642631"/>
            <a:ext cx="1" cy="4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348640" y="2655216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53" name="流程图: 决策 52"/>
          <p:cNvSpPr/>
          <p:nvPr/>
        </p:nvSpPr>
        <p:spPr>
          <a:xfrm>
            <a:off x="3841195" y="3029366"/>
            <a:ext cx="1597145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</a:t>
            </a:r>
            <a:r>
              <a:rPr lang="en-US" altLang="zh-CN" sz="1600" dirty="0" smtClean="0"/>
              <a:t>lag==0?</a:t>
            </a:r>
            <a:endParaRPr lang="zh-CN" altLang="en-US" sz="1600" dirty="0"/>
          </a:p>
        </p:txBody>
      </p:sp>
      <p:cxnSp>
        <p:nvCxnSpPr>
          <p:cNvPr id="55" name="肘形连接符 54"/>
          <p:cNvCxnSpPr/>
          <p:nvPr/>
        </p:nvCxnSpPr>
        <p:spPr>
          <a:xfrm flipV="1">
            <a:off x="5314493" y="2056708"/>
            <a:ext cx="399907" cy="1535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298809" y="332428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cxnSp>
        <p:nvCxnSpPr>
          <p:cNvPr id="61" name="直接箭头连接符 60"/>
          <p:cNvCxnSpPr>
            <a:stCxn id="53" idx="1"/>
          </p:cNvCxnSpPr>
          <p:nvPr/>
        </p:nvCxnSpPr>
        <p:spPr>
          <a:xfrm flipH="1">
            <a:off x="3596194" y="3600866"/>
            <a:ext cx="24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决策 61"/>
          <p:cNvSpPr/>
          <p:nvPr/>
        </p:nvSpPr>
        <p:spPr>
          <a:xfrm>
            <a:off x="2277049" y="3049972"/>
            <a:ext cx="1340349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</a:t>
            </a:r>
            <a:r>
              <a:rPr lang="en-US" altLang="zh-CN" sz="1600" dirty="0" smtClean="0"/>
              <a:t>lag==1?</a:t>
            </a:r>
            <a:endParaRPr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962740" y="4101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cxnSp>
        <p:nvCxnSpPr>
          <p:cNvPr id="65" name="直接箭头连接符 64"/>
          <p:cNvCxnSpPr>
            <a:stCxn id="62" idx="2"/>
            <a:endCxn id="66" idx="0"/>
          </p:cNvCxnSpPr>
          <p:nvPr/>
        </p:nvCxnSpPr>
        <p:spPr>
          <a:xfrm>
            <a:off x="2947224" y="4192972"/>
            <a:ext cx="3980" cy="1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决策 65"/>
          <p:cNvSpPr/>
          <p:nvPr/>
        </p:nvSpPr>
        <p:spPr>
          <a:xfrm>
            <a:off x="1892397" y="4385817"/>
            <a:ext cx="2117613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noDataTime</a:t>
            </a:r>
            <a:r>
              <a:rPr lang="en-US" altLang="zh-CN" sz="1600" dirty="0" smtClean="0"/>
              <a:t>&lt;threshold</a:t>
            </a:r>
            <a:endParaRPr lang="zh-CN" altLang="en-US" sz="1600" dirty="0"/>
          </a:p>
        </p:txBody>
      </p:sp>
      <p:cxnSp>
        <p:nvCxnSpPr>
          <p:cNvPr id="70" name="肘形连接符 69"/>
          <p:cNvCxnSpPr>
            <a:stCxn id="66" idx="3"/>
            <a:endCxn id="38" idx="1"/>
          </p:cNvCxnSpPr>
          <p:nvPr/>
        </p:nvCxnSpPr>
        <p:spPr>
          <a:xfrm flipV="1">
            <a:off x="4010010" y="4800600"/>
            <a:ext cx="2055510" cy="156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894625" y="462432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525861" y="407920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sp>
        <p:nvSpPr>
          <p:cNvPr id="75" name="流程图: 决策 74"/>
          <p:cNvSpPr/>
          <p:nvPr/>
        </p:nvSpPr>
        <p:spPr>
          <a:xfrm>
            <a:off x="292568" y="3044080"/>
            <a:ext cx="1778664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noChangingTime</a:t>
            </a:r>
            <a:r>
              <a:rPr lang="en-US" altLang="zh-CN" sz="1600" dirty="0" smtClean="0"/>
              <a:t>&lt;threshold</a:t>
            </a:r>
            <a:endParaRPr lang="zh-CN" altLang="en-US" sz="1600" dirty="0"/>
          </a:p>
        </p:txBody>
      </p:sp>
      <p:cxnSp>
        <p:nvCxnSpPr>
          <p:cNvPr id="81" name="直接箭头连接符 80"/>
          <p:cNvCxnSpPr>
            <a:stCxn id="62" idx="1"/>
            <a:endCxn id="75" idx="3"/>
          </p:cNvCxnSpPr>
          <p:nvPr/>
        </p:nvCxnSpPr>
        <p:spPr>
          <a:xfrm flipH="1" flipV="1">
            <a:off x="2071232" y="3615580"/>
            <a:ext cx="205817" cy="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026955" y="3327249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cxnSp>
        <p:nvCxnSpPr>
          <p:cNvPr id="97" name="肘形连接符 96"/>
          <p:cNvCxnSpPr>
            <a:stCxn id="75" idx="2"/>
          </p:cNvCxnSpPr>
          <p:nvPr/>
        </p:nvCxnSpPr>
        <p:spPr>
          <a:xfrm rot="16200000" flipH="1">
            <a:off x="3426504" y="1942476"/>
            <a:ext cx="219545" cy="47087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38" idx="1"/>
          </p:cNvCxnSpPr>
          <p:nvPr/>
        </p:nvCxnSpPr>
        <p:spPr>
          <a:xfrm rot="16200000" flipH="1">
            <a:off x="5773718" y="4508798"/>
            <a:ext cx="403030" cy="180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630264" y="331412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3596194" y="6016595"/>
            <a:ext cx="1648189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执行下次处理</a:t>
            </a:r>
            <a:endParaRPr lang="zh-CN" altLang="en-US" dirty="0"/>
          </a:p>
        </p:txBody>
      </p:sp>
      <p:cxnSp>
        <p:nvCxnSpPr>
          <p:cNvPr id="106" name="肘形连接符 105"/>
          <p:cNvCxnSpPr>
            <a:stCxn id="75" idx="1"/>
            <a:endCxn id="104" idx="1"/>
          </p:cNvCxnSpPr>
          <p:nvPr/>
        </p:nvCxnSpPr>
        <p:spPr>
          <a:xfrm rot="10800000" flipH="1" flipV="1">
            <a:off x="292568" y="3615579"/>
            <a:ext cx="3303626" cy="2616915"/>
          </a:xfrm>
          <a:prstGeom prst="bentConnector3">
            <a:avLst>
              <a:gd name="adj1" fmla="val -6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65525" y="3370957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cxnSp>
        <p:nvCxnSpPr>
          <p:cNvPr id="117" name="肘形连接符 116"/>
          <p:cNvCxnSpPr>
            <a:stCxn id="66" idx="2"/>
            <a:endCxn id="104" idx="0"/>
          </p:cNvCxnSpPr>
          <p:nvPr/>
        </p:nvCxnSpPr>
        <p:spPr>
          <a:xfrm rot="16200000" flipH="1">
            <a:off x="3441857" y="5038163"/>
            <a:ext cx="487778" cy="1469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2947223" y="5503710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121" name="圆角矩形 120"/>
          <p:cNvSpPr/>
          <p:nvPr/>
        </p:nvSpPr>
        <p:spPr>
          <a:xfrm>
            <a:off x="64843" y="1438793"/>
            <a:ext cx="1847173" cy="66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数据处理流程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9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9" grpId="0" animBg="1"/>
      <p:bldP spid="32" grpId="0" animBg="1"/>
      <p:bldP spid="33" grpId="0"/>
      <p:bldP spid="34" grpId="0"/>
      <p:bldP spid="38" grpId="0" animBg="1"/>
      <p:bldP spid="39" grpId="0"/>
      <p:bldP spid="45" grpId="0"/>
      <p:bldP spid="46" grpId="0"/>
      <p:bldP spid="49" grpId="0"/>
      <p:bldP spid="53" grpId="0" animBg="1"/>
      <p:bldP spid="59" grpId="0"/>
      <p:bldP spid="62" grpId="0" animBg="1"/>
      <p:bldP spid="63" grpId="0"/>
      <p:bldP spid="66" grpId="0" animBg="1"/>
      <p:bldP spid="71" grpId="0"/>
      <p:bldP spid="74" grpId="0"/>
      <p:bldP spid="75" grpId="0" animBg="1"/>
      <p:bldP spid="92" grpId="0"/>
      <p:bldP spid="103" grpId="0"/>
      <p:bldP spid="104" grpId="0" animBg="1"/>
      <p:bldP spid="115" grpId="0"/>
      <p:bldP spid="118" grpId="0"/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5835" y="1528738"/>
            <a:ext cx="7443059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支持分布式部署，可以动态扩容和缩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41107" y="2522796"/>
            <a:ext cx="5309296" cy="185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上注册临时节点，节点名字为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，内容为编号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0,1,2…)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62512" y="922877"/>
            <a:ext cx="3871088" cy="3092262"/>
            <a:chOff x="5652323" y="1553312"/>
            <a:chExt cx="3871088" cy="3092262"/>
          </a:xfrm>
        </p:grpSpPr>
        <p:grpSp>
          <p:nvGrpSpPr>
            <p:cNvPr id="5" name="组合 4"/>
            <p:cNvGrpSpPr/>
            <p:nvPr/>
          </p:nvGrpSpPr>
          <p:grpSpPr>
            <a:xfrm>
              <a:off x="5652323" y="1553312"/>
              <a:ext cx="3871088" cy="3092262"/>
              <a:chOff x="5652323" y="1553312"/>
              <a:chExt cx="3871088" cy="309226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652323" y="1553312"/>
                <a:ext cx="3871088" cy="309226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040067" y="1906747"/>
                <a:ext cx="3302295" cy="2388708"/>
                <a:chOff x="6482757" y="918208"/>
                <a:chExt cx="3302295" cy="2388708"/>
              </a:xfrm>
            </p:grpSpPr>
            <p:sp>
              <p:nvSpPr>
                <p:cNvPr id="29" name="流程图: 联系 28"/>
                <p:cNvSpPr/>
                <p:nvPr/>
              </p:nvSpPr>
              <p:spPr>
                <a:xfrm>
                  <a:off x="7275751" y="918208"/>
                  <a:ext cx="1498144" cy="83033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/monitor</a:t>
                  </a:r>
                  <a:endParaRPr lang="zh-CN" altLang="en-US" dirty="0"/>
                </a:p>
              </p:txBody>
            </p:sp>
            <p:sp>
              <p:nvSpPr>
                <p:cNvPr id="30" name="流程图: 联系 29"/>
                <p:cNvSpPr/>
                <p:nvPr/>
              </p:nvSpPr>
              <p:spPr>
                <a:xfrm>
                  <a:off x="6482757" y="2476580"/>
                  <a:ext cx="1498144" cy="83033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/monitor</a:t>
                  </a:r>
                </a:p>
                <a:p>
                  <a:pPr algn="ctr"/>
                  <a:r>
                    <a:rPr lang="en-US" altLang="zh-CN" dirty="0" smtClean="0"/>
                    <a:t>/IPA</a:t>
                  </a:r>
                  <a:endParaRPr lang="zh-CN" altLang="en-US" dirty="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8286908" y="2474506"/>
                  <a:ext cx="1498144" cy="83033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/monitor</a:t>
                  </a:r>
                </a:p>
                <a:p>
                  <a:pPr algn="ctr"/>
                  <a:r>
                    <a:rPr lang="en-US" altLang="zh-CN" dirty="0" smtClean="0"/>
                    <a:t>/IPB</a:t>
                  </a:r>
                  <a:endParaRPr lang="zh-CN" altLang="en-US" dirty="0"/>
                </a:p>
              </p:txBody>
            </p:sp>
            <p:cxnSp>
              <p:nvCxnSpPr>
                <p:cNvPr id="32" name="直接箭头连接符 31"/>
                <p:cNvCxnSpPr>
                  <a:stCxn id="29" idx="4"/>
                  <a:endCxn id="30" idx="0"/>
                </p:cNvCxnSpPr>
                <p:nvPr/>
              </p:nvCxnSpPr>
              <p:spPr>
                <a:xfrm flipH="1">
                  <a:off x="7231829" y="1748544"/>
                  <a:ext cx="792994" cy="7280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>
                  <a:stCxn id="29" idx="4"/>
                  <a:endCxn id="31" idx="0"/>
                </p:cNvCxnSpPr>
                <p:nvPr/>
              </p:nvCxnSpPr>
              <p:spPr>
                <a:xfrm>
                  <a:off x="8024823" y="1748544"/>
                  <a:ext cx="1011157" cy="7259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文本框 2"/>
            <p:cNvSpPr txBox="1"/>
            <p:nvPr/>
          </p:nvSpPr>
          <p:spPr>
            <a:xfrm>
              <a:off x="5870490" y="3093713"/>
              <a:ext cx="918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value=0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519974" y="3093713"/>
              <a:ext cx="918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value=1</a:t>
              </a:r>
              <a:endParaRPr lang="zh-CN" altLang="en-US" dirty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665835" y="4925965"/>
            <a:ext cx="7063314" cy="147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有两个属性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Client_ID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客户端对数据进行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不同的客户端处理不同数据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 % COUNT == CLIENT_ID ?</a:t>
            </a:r>
          </a:p>
        </p:txBody>
      </p:sp>
    </p:spTree>
    <p:extLst>
      <p:ext uri="{BB962C8B-B14F-4D97-AF65-F5344CB8AC3E}">
        <p14:creationId xmlns:p14="http://schemas.microsoft.com/office/powerpoint/2010/main" val="21803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6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736094" y="3785412"/>
            <a:ext cx="6400800" cy="16897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17600" y="107204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36094" y="1831229"/>
            <a:ext cx="6400800" cy="3629969"/>
            <a:chOff x="977462" y="2204326"/>
            <a:chExt cx="6400800" cy="3629969"/>
          </a:xfrm>
        </p:grpSpPr>
        <p:sp>
          <p:nvSpPr>
            <p:cNvPr id="7" name="矩形 6"/>
            <p:cNvSpPr/>
            <p:nvPr/>
          </p:nvSpPr>
          <p:spPr>
            <a:xfrm>
              <a:off x="977462" y="2204326"/>
              <a:ext cx="6400800" cy="168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14845" y="2865603"/>
              <a:ext cx="1193460" cy="678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511868" y="2865603"/>
              <a:ext cx="1193460" cy="678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server2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224658" y="2865603"/>
              <a:ext cx="1193460" cy="678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server3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77462" y="2235327"/>
              <a:ext cx="1834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799079" y="5155715"/>
              <a:ext cx="1193460" cy="678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581132" y="5140340"/>
              <a:ext cx="1193460" cy="678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clientB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2913007" y="4409675"/>
              <a:ext cx="1264856" cy="636697"/>
            </a:xfrm>
            <a:prstGeom prst="wedgeEllipseCallout">
              <a:avLst>
                <a:gd name="adj1" fmla="val 29024"/>
                <a:gd name="adj2" fmla="val 6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Leader</a:t>
              </a:r>
              <a:endParaRPr lang="zh-CN" altLang="en-US" dirty="0"/>
            </a:p>
          </p:txBody>
        </p:sp>
        <p:sp>
          <p:nvSpPr>
            <p:cNvPr id="34" name="左右箭头 33"/>
            <p:cNvSpPr/>
            <p:nvPr/>
          </p:nvSpPr>
          <p:spPr>
            <a:xfrm>
              <a:off x="2992539" y="3049204"/>
              <a:ext cx="519329" cy="2701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左右箭头 35"/>
            <p:cNvSpPr/>
            <p:nvPr/>
          </p:nvSpPr>
          <p:spPr>
            <a:xfrm>
              <a:off x="4705328" y="3069818"/>
              <a:ext cx="519329" cy="2701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433643" y="5140340"/>
              <a:ext cx="1193460" cy="678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clientC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曲线连接符 47"/>
            <p:cNvCxnSpPr>
              <a:stCxn id="31" idx="0"/>
            </p:cNvCxnSpPr>
            <p:nvPr/>
          </p:nvCxnSpPr>
          <p:spPr>
            <a:xfrm rot="16200000" flipV="1">
              <a:off x="1432662" y="4192568"/>
              <a:ext cx="1611530" cy="31476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32" idx="0"/>
            </p:cNvCxnSpPr>
            <p:nvPr/>
          </p:nvCxnSpPr>
          <p:spPr>
            <a:xfrm rot="5400000" flipH="1" flipV="1">
              <a:off x="4007674" y="3714372"/>
              <a:ext cx="1596157" cy="125578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47" idx="0"/>
            </p:cNvCxnSpPr>
            <p:nvPr/>
          </p:nvCxnSpPr>
          <p:spPr>
            <a:xfrm rot="16200000" flipV="1">
              <a:off x="5047019" y="4156986"/>
              <a:ext cx="1596157" cy="370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2570122" y="5775087"/>
            <a:ext cx="2666414" cy="332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7723" y="3265054"/>
            <a:ext cx="4294952" cy="107867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需要对连接状态进行监听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7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" grpId="0"/>
      <p:bldP spid="43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5835" y="1528738"/>
            <a:ext cx="7276167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支持时报和周报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47718" y="2275068"/>
            <a:ext cx="7276167" cy="60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方案：采用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进行任务周期性调度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5835" y="3214007"/>
            <a:ext cx="7276167" cy="60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表达式格式：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可选字段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47718" y="4893752"/>
            <a:ext cx="5811865" cy="13922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每隔一小时触发：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 0/1 * * ?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点触发：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 12 ? * FRI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03053" y="3920595"/>
            <a:ext cx="5722882" cy="13558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类上加注解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DisallowConcurrentExecution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77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63" grpId="0" animBg="1"/>
      <p:bldP spid="26" grpId="0" animBg="1"/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24" name="圆角矩形 23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803639" y="0"/>
            <a:ext cx="0" cy="53949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 rot="10800000" flipV="1">
            <a:off x="2561028" y="118393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2561028" y="330855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2561028" y="22462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244674" y="1106327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环境熟悉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44674" y="3230951"/>
            <a:ext cx="468864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Broker</a:t>
            </a:r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集群改进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 rot="10800000" flipV="1">
            <a:off x="2561028" y="437086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62521" y="4293263"/>
            <a:ext cx="110798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87926" y="2168639"/>
            <a:ext cx="526297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云端报警系统设计和实现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3" grpId="1" animBg="1"/>
      <p:bldP spid="34" grpId="1" animBg="1"/>
      <p:bldP spid="38" grpId="1"/>
      <p:bldP spid="39" grpId="1"/>
      <p:bldP spid="20" grpId="0" animBg="1"/>
      <p:bldP spid="21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功能分析和实现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5835" y="1528738"/>
            <a:ext cx="7276167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支持黑名单设置，要求动态生效，不需要重启应用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7718" y="2275068"/>
            <a:ext cx="7276167" cy="60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分析：从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Lion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中读取配置，进行过滤，且在任务中执行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65835" y="3214007"/>
            <a:ext cx="7276167" cy="60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方案：正则匹配。对读取进来的配置进行拼接为标准正则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5835" y="4259081"/>
            <a:ext cx="7276167" cy="94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资料带 6"/>
          <p:cNvSpPr/>
          <p:nvPr/>
        </p:nvSpPr>
        <p:spPr>
          <a:xfrm>
            <a:off x="1077652" y="2250551"/>
            <a:ext cx="6416298" cy="192691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(?:^WTUR.*)|(?:.*(?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)status.*)|(?:.*(?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)state.*)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777" y="437931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 ？： 非捕获组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将匹配过的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2743644" y="749805"/>
            <a:ext cx="4445432" cy="658701"/>
          </a:xfrm>
          <a:prstGeom prst="wedgeEllipseCallout">
            <a:avLst>
              <a:gd name="adj1" fmla="val -37812"/>
              <a:gd name="adj2" fmla="val 6014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进行黑名单设置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41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27" grpId="0" animBg="1"/>
      <p:bldP spid="28" grpId="0" animBg="1"/>
      <p:bldP spid="29" grpId="0" animBg="1"/>
      <p:bldP spid="7" grpId="0" animBg="1"/>
      <p:bldP spid="12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数据处理流程图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4" y="1173347"/>
            <a:ext cx="6661607" cy="55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6161" y="1624235"/>
            <a:ext cx="7276167" cy="407844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触发报警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01491" y="2480767"/>
            <a:ext cx="4854180" cy="130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将需要报警的消息发布到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借助于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eos_alert_service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服务发送报警邮件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同时将详细信息存储在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5198"/>
              </p:ext>
            </p:extLst>
          </p:nvPr>
        </p:nvGraphicFramePr>
        <p:xfrm>
          <a:off x="585993" y="4190434"/>
          <a:ext cx="777638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652"/>
                <a:gridCol w="1270861"/>
                <a:gridCol w="1224366"/>
                <a:gridCol w="1394848"/>
                <a:gridCol w="1022888"/>
                <a:gridCol w="960895"/>
                <a:gridCol w="11158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deviceId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siteId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1" y="5462587"/>
            <a:ext cx="739140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" y="822802"/>
            <a:ext cx="9074062" cy="4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Broker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集群改进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8122" y="116682"/>
            <a:ext cx="138793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65835" y="829884"/>
            <a:ext cx="144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65835" y="1661160"/>
            <a:ext cx="7365645" cy="163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一种轻量级、基于代理的发布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订阅模式的消息传输协议， 使用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协议提供网络连接。非常适合应用于物联网的通讯协议。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75410" y="4432118"/>
            <a:ext cx="7717895" cy="1705094"/>
            <a:chOff x="669645" y="4627602"/>
            <a:chExt cx="7717895" cy="1705094"/>
          </a:xfrm>
        </p:grpSpPr>
        <p:sp>
          <p:nvSpPr>
            <p:cNvPr id="3" name="圆角矩形 2"/>
            <p:cNvSpPr/>
            <p:nvPr/>
          </p:nvSpPr>
          <p:spPr>
            <a:xfrm>
              <a:off x="669645" y="4739640"/>
              <a:ext cx="1722120" cy="883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发布者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665220" y="4739640"/>
              <a:ext cx="1722120" cy="883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broker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665420" y="4739640"/>
              <a:ext cx="1722120" cy="883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订阅者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>
              <a:stCxn id="3" idx="3"/>
              <a:endCxn id="39" idx="1"/>
            </p:cNvCxnSpPr>
            <p:nvPr/>
          </p:nvCxnSpPr>
          <p:spPr>
            <a:xfrm>
              <a:off x="2391765" y="5181600"/>
              <a:ext cx="1273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5387340" y="4996934"/>
              <a:ext cx="1278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525861" y="4812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发布消息</a:t>
              </a:r>
              <a:endParaRPr lang="zh-CN" altLang="en-US" b="1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472382" y="46276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订阅</a:t>
              </a:r>
              <a:r>
                <a:rPr lang="zh-CN" altLang="en-US" b="1" dirty="0" smtClean="0"/>
                <a:t>消息</a:t>
              </a:r>
              <a:endParaRPr lang="zh-CN" altLang="en-US" b="1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387340" y="5410200"/>
              <a:ext cx="1278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514903" y="5069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推送消息</a:t>
              </a:r>
              <a:endParaRPr lang="zh-CN" altLang="en-US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586557" y="5963364"/>
              <a:ext cx="2165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MQTT</a:t>
              </a:r>
              <a:r>
                <a:rPr lang="zh-CN" altLang="en-US" b="1" dirty="0" smtClean="0"/>
                <a:t>消息传输模型</a:t>
              </a:r>
              <a:endParaRPr lang="zh-CN" altLang="en-US" b="1" dirty="0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476813" y="4535124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Client ID1</a:t>
            </a:r>
            <a:endParaRPr lang="zh-CN" altLang="en-US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6851931" y="4544156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Client ID2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837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 animBg="1"/>
      <p:bldP spid="57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147651" y="1223061"/>
            <a:ext cx="6857118" cy="2844613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8122" y="116682"/>
            <a:ext cx="138793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65835" y="829884"/>
            <a:ext cx="149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29450" y="1479202"/>
            <a:ext cx="1493520" cy="74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broker3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931395" y="2785294"/>
            <a:ext cx="1493520" cy="74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487876" y="2785294"/>
            <a:ext cx="1493520" cy="74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broker2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0" idx="0"/>
            <a:endCxn id="4" idx="1"/>
          </p:cNvCxnSpPr>
          <p:nvPr/>
        </p:nvCxnSpPr>
        <p:spPr>
          <a:xfrm flipV="1">
            <a:off x="2678155" y="1852582"/>
            <a:ext cx="1151295" cy="932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0" idx="3"/>
            <a:endCxn id="31" idx="1"/>
          </p:cNvCxnSpPr>
          <p:nvPr/>
        </p:nvCxnSpPr>
        <p:spPr>
          <a:xfrm>
            <a:off x="3424915" y="3158674"/>
            <a:ext cx="2062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31" idx="0"/>
          </p:cNvCxnSpPr>
          <p:nvPr/>
        </p:nvCxnSpPr>
        <p:spPr>
          <a:xfrm>
            <a:off x="5322970" y="1852582"/>
            <a:ext cx="911666" cy="932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922995" y="4232821"/>
            <a:ext cx="1306430" cy="680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38" idx="0"/>
            <a:endCxn id="30" idx="2"/>
          </p:cNvCxnSpPr>
          <p:nvPr/>
        </p:nvCxnSpPr>
        <p:spPr>
          <a:xfrm rot="16200000" flipV="1">
            <a:off x="3276800" y="2933410"/>
            <a:ext cx="700767" cy="1898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8" idx="0"/>
            <a:endCxn id="31" idx="2"/>
          </p:cNvCxnSpPr>
          <p:nvPr/>
        </p:nvCxnSpPr>
        <p:spPr>
          <a:xfrm rot="5400000" flipH="1" flipV="1">
            <a:off x="5055040" y="3053225"/>
            <a:ext cx="700767" cy="1658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120590" y="5622835"/>
            <a:ext cx="1049330" cy="64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lient1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051545" y="5622835"/>
            <a:ext cx="1049330" cy="64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795410" y="5622835"/>
            <a:ext cx="1049330" cy="640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47" idx="0"/>
            <a:endCxn id="38" idx="2"/>
          </p:cNvCxnSpPr>
          <p:nvPr/>
        </p:nvCxnSpPr>
        <p:spPr>
          <a:xfrm rot="5400000" flipH="1" flipV="1">
            <a:off x="3256176" y="4302802"/>
            <a:ext cx="709112" cy="1930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50" idx="0"/>
            <a:endCxn id="38" idx="2"/>
          </p:cNvCxnSpPr>
          <p:nvPr/>
        </p:nvCxnSpPr>
        <p:spPr>
          <a:xfrm rot="16200000" flipV="1">
            <a:off x="5093587" y="4396346"/>
            <a:ext cx="709112" cy="1743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580420" y="4913722"/>
            <a:ext cx="0" cy="70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143882" y="1279147"/>
            <a:ext cx="217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Broker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38" idx="0"/>
          </p:cNvCxnSpPr>
          <p:nvPr/>
        </p:nvCxnSpPr>
        <p:spPr>
          <a:xfrm flipV="1">
            <a:off x="4576210" y="2244274"/>
            <a:ext cx="0" cy="198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 rot="19209188">
            <a:off x="2517672" y="1935073"/>
            <a:ext cx="1178105" cy="586892"/>
            <a:chOff x="7315200" y="4808068"/>
            <a:chExt cx="1178105" cy="586892"/>
          </a:xfrm>
        </p:grpSpPr>
        <p:sp>
          <p:nvSpPr>
            <p:cNvPr id="70" name="左右箭头 69"/>
            <p:cNvSpPr/>
            <p:nvPr/>
          </p:nvSpPr>
          <p:spPr>
            <a:xfrm>
              <a:off x="7315200" y="5090160"/>
              <a:ext cx="1178105" cy="304800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519420" y="4808068"/>
              <a:ext cx="731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HTTP</a:t>
              </a:r>
              <a:endParaRPr lang="zh-CN" altLang="en-US" sz="20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 rot="19209188">
            <a:off x="2337394" y="1793599"/>
            <a:ext cx="1178105" cy="586892"/>
            <a:chOff x="7315200" y="4808068"/>
            <a:chExt cx="1178105" cy="586892"/>
          </a:xfrm>
        </p:grpSpPr>
        <p:sp>
          <p:nvSpPr>
            <p:cNvPr id="74" name="左右箭头 73"/>
            <p:cNvSpPr/>
            <p:nvPr/>
          </p:nvSpPr>
          <p:spPr>
            <a:xfrm>
              <a:off x="7315200" y="5090160"/>
              <a:ext cx="1178105" cy="304800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472677" y="4808068"/>
              <a:ext cx="825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MQTT</a:t>
              </a:r>
              <a:endParaRPr lang="zh-CN" altLang="en-US" sz="2000" dirty="0"/>
            </a:p>
          </p:txBody>
        </p:sp>
      </p:grpSp>
      <p:grpSp>
        <p:nvGrpSpPr>
          <p:cNvPr id="76" name="组合 75"/>
          <p:cNvGrpSpPr/>
          <p:nvPr/>
        </p:nvGrpSpPr>
        <p:grpSpPr>
          <a:xfrm rot="2653429">
            <a:off x="5377109" y="1889497"/>
            <a:ext cx="1178105" cy="586892"/>
            <a:chOff x="7315200" y="4808068"/>
            <a:chExt cx="1178105" cy="586892"/>
          </a:xfrm>
        </p:grpSpPr>
        <p:sp>
          <p:nvSpPr>
            <p:cNvPr id="77" name="左右箭头 76"/>
            <p:cNvSpPr/>
            <p:nvPr/>
          </p:nvSpPr>
          <p:spPr>
            <a:xfrm>
              <a:off x="7315200" y="5090160"/>
              <a:ext cx="1178105" cy="304800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519420" y="4808068"/>
              <a:ext cx="731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HTTP</a:t>
              </a:r>
              <a:endParaRPr lang="zh-CN" altLang="en-US" sz="20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573425" y="2738559"/>
            <a:ext cx="1765941" cy="541020"/>
            <a:chOff x="6993727" y="4808068"/>
            <a:chExt cx="1765941" cy="541020"/>
          </a:xfrm>
        </p:grpSpPr>
        <p:sp>
          <p:nvSpPr>
            <p:cNvPr id="80" name="左右箭头 79"/>
            <p:cNvSpPr/>
            <p:nvPr/>
          </p:nvSpPr>
          <p:spPr>
            <a:xfrm>
              <a:off x="6993727" y="5090160"/>
              <a:ext cx="1765941" cy="258928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519420" y="4808068"/>
              <a:ext cx="731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HTTP</a:t>
              </a:r>
              <a:endParaRPr lang="zh-CN" altLang="en-US" sz="20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 rot="2697483">
            <a:off x="5564607" y="1761769"/>
            <a:ext cx="1178105" cy="586892"/>
            <a:chOff x="7315200" y="4808068"/>
            <a:chExt cx="1178105" cy="586892"/>
          </a:xfrm>
        </p:grpSpPr>
        <p:sp>
          <p:nvSpPr>
            <p:cNvPr id="86" name="左右箭头 85"/>
            <p:cNvSpPr/>
            <p:nvPr/>
          </p:nvSpPr>
          <p:spPr>
            <a:xfrm>
              <a:off x="7315200" y="5090160"/>
              <a:ext cx="1178105" cy="304800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472677" y="4808068"/>
              <a:ext cx="825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MQTT</a:t>
              </a:r>
              <a:endParaRPr lang="zh-CN" altLang="en-US" sz="20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4216" y="2508052"/>
            <a:ext cx="1765941" cy="600247"/>
            <a:chOff x="6994585" y="4791945"/>
            <a:chExt cx="1765941" cy="600247"/>
          </a:xfrm>
        </p:grpSpPr>
        <p:sp>
          <p:nvSpPr>
            <p:cNvPr id="89" name="左右箭头 88"/>
            <p:cNvSpPr/>
            <p:nvPr/>
          </p:nvSpPr>
          <p:spPr>
            <a:xfrm>
              <a:off x="6994585" y="5059790"/>
              <a:ext cx="1765941" cy="33240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518950" y="4791945"/>
              <a:ext cx="825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MQTT</a:t>
              </a:r>
              <a:endParaRPr lang="zh-CN" altLang="en-US" sz="2000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70397" y="3068821"/>
            <a:ext cx="1394171" cy="2811044"/>
            <a:chOff x="870397" y="3068821"/>
            <a:chExt cx="1394171" cy="2811044"/>
          </a:xfrm>
        </p:grpSpPr>
        <p:sp>
          <p:nvSpPr>
            <p:cNvPr id="97" name="右弧形箭头 96"/>
            <p:cNvSpPr/>
            <p:nvPr/>
          </p:nvSpPr>
          <p:spPr>
            <a:xfrm rot="10800000">
              <a:off x="1358279" y="3068821"/>
              <a:ext cx="906289" cy="2811044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70397" y="4419771"/>
              <a:ext cx="1217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Client ID1</a:t>
              </a:r>
              <a:endParaRPr lang="zh-CN" altLang="en-US" sz="2000" b="1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716860" y="3158674"/>
            <a:ext cx="1598861" cy="2721191"/>
            <a:chOff x="6716860" y="3158674"/>
            <a:chExt cx="1598861" cy="2721191"/>
          </a:xfrm>
        </p:grpSpPr>
        <p:sp>
          <p:nvSpPr>
            <p:cNvPr id="95" name="左弧形箭头 94"/>
            <p:cNvSpPr/>
            <p:nvPr/>
          </p:nvSpPr>
          <p:spPr>
            <a:xfrm rot="10800000">
              <a:off x="6716860" y="3158674"/>
              <a:ext cx="989944" cy="2721191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097887" y="4362733"/>
              <a:ext cx="1217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Client ID1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3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7" grpId="0"/>
      <p:bldP spid="4" grpId="0" animBg="1"/>
      <p:bldP spid="30" grpId="0" animBg="1"/>
      <p:bldP spid="31" grpId="0" animBg="1"/>
      <p:bldP spid="38" grpId="0" animBg="1"/>
      <p:bldP spid="47" grpId="0" animBg="1"/>
      <p:bldP spid="48" grpId="0" animBg="1"/>
      <p:bldP spid="50" grpId="0" animBg="1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-87441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2" name="文本框 11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94888" y="162431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1120888" y="960114"/>
            <a:ext cx="6688656" cy="2536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完成了云端报警系统的设计和实现。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mqtt_broker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集群部署的方案。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stream_sub_transfer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processTime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监控报警功能。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120888" y="3832538"/>
            <a:ext cx="6688656" cy="2034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目前工作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mqtt_broker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集群中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之间的通讯方式改为使用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协议直接通讯。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继续跟进云端报警监控项目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根据需求不断完善云端报警系统。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02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94888" y="80226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474183" y="1553030"/>
            <a:ext cx="4702629" cy="134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分布式系统的思维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从全局考虑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674583" y="1538517"/>
            <a:ext cx="4702629" cy="1364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良好的设计可以提高运行效率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74183" y="2585178"/>
            <a:ext cx="4702629" cy="134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随机时延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错峰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790676" y="2585178"/>
            <a:ext cx="4702629" cy="134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  <a:r>
              <a:rPr lang="zh-CN" altLang="en-US" dirty="0" smtClean="0"/>
              <a:t>鲁棒性要好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583040" y="3649569"/>
            <a:ext cx="4702629" cy="134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关键地方打</a:t>
            </a:r>
            <a:r>
              <a:rPr lang="en-US" altLang="zh-CN" dirty="0" smtClean="0"/>
              <a:t>log,</a:t>
            </a:r>
            <a:r>
              <a:rPr lang="zh-CN" altLang="en-US" dirty="0" smtClean="0"/>
              <a:t>对异常和空的处理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99533" y="3649569"/>
            <a:ext cx="4702629" cy="134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不要为了缓存而缓存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186858" y="4713960"/>
            <a:ext cx="4702629" cy="134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异步 回调 多线程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41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2500" y="2061001"/>
            <a:ext cx="4495800" cy="9382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6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环境熟悉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7718" y="172070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环境熟悉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98008" y="1996552"/>
            <a:ext cx="6808144" cy="805860"/>
            <a:chOff x="2371259" y="1996552"/>
            <a:chExt cx="6808144" cy="805860"/>
          </a:xfrm>
        </p:grpSpPr>
        <p:sp>
          <p:nvSpPr>
            <p:cNvPr id="6" name="任意多边形 5"/>
            <p:cNvSpPr/>
            <p:nvPr/>
          </p:nvSpPr>
          <p:spPr>
            <a:xfrm>
              <a:off x="2371259" y="1996552"/>
              <a:ext cx="2057112" cy="776224"/>
            </a:xfrm>
            <a:custGeom>
              <a:avLst/>
              <a:gdLst>
                <a:gd name="connsiteX0" fmla="*/ 0 w 2057112"/>
                <a:gd name="connsiteY0" fmla="*/ 129373 h 776224"/>
                <a:gd name="connsiteX1" fmla="*/ 129373 w 2057112"/>
                <a:gd name="connsiteY1" fmla="*/ 0 h 776224"/>
                <a:gd name="connsiteX2" fmla="*/ 1927739 w 2057112"/>
                <a:gd name="connsiteY2" fmla="*/ 0 h 776224"/>
                <a:gd name="connsiteX3" fmla="*/ 2057112 w 2057112"/>
                <a:gd name="connsiteY3" fmla="*/ 129373 h 776224"/>
                <a:gd name="connsiteX4" fmla="*/ 2057112 w 2057112"/>
                <a:gd name="connsiteY4" fmla="*/ 646851 h 776224"/>
                <a:gd name="connsiteX5" fmla="*/ 1927739 w 2057112"/>
                <a:gd name="connsiteY5" fmla="*/ 776224 h 776224"/>
                <a:gd name="connsiteX6" fmla="*/ 129373 w 2057112"/>
                <a:gd name="connsiteY6" fmla="*/ 776224 h 776224"/>
                <a:gd name="connsiteX7" fmla="*/ 0 w 2057112"/>
                <a:gd name="connsiteY7" fmla="*/ 646851 h 776224"/>
                <a:gd name="connsiteX8" fmla="*/ 0 w 2057112"/>
                <a:gd name="connsiteY8" fmla="*/ 129373 h 77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7112" h="776224">
                  <a:moveTo>
                    <a:pt x="0" y="129373"/>
                  </a:moveTo>
                  <a:cubicBezTo>
                    <a:pt x="0" y="57922"/>
                    <a:pt x="57922" y="0"/>
                    <a:pt x="129373" y="0"/>
                  </a:cubicBezTo>
                  <a:lnTo>
                    <a:pt x="1927739" y="0"/>
                  </a:lnTo>
                  <a:cubicBezTo>
                    <a:pt x="1999190" y="0"/>
                    <a:pt x="2057112" y="57922"/>
                    <a:pt x="2057112" y="129373"/>
                  </a:cubicBezTo>
                  <a:lnTo>
                    <a:pt x="2057112" y="646851"/>
                  </a:lnTo>
                  <a:cubicBezTo>
                    <a:pt x="2057112" y="718302"/>
                    <a:pt x="1999190" y="776224"/>
                    <a:pt x="1927739" y="776224"/>
                  </a:cubicBezTo>
                  <a:lnTo>
                    <a:pt x="129373" y="776224"/>
                  </a:lnTo>
                  <a:cubicBezTo>
                    <a:pt x="57922" y="776224"/>
                    <a:pt x="0" y="718302"/>
                    <a:pt x="0" y="646851"/>
                  </a:cubicBezTo>
                  <a:lnTo>
                    <a:pt x="0" y="1293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002" tIns="156002" rIns="156002" bIns="15600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tx1"/>
                  </a:solidFill>
                </a:rPr>
                <a:t>工具软件</a:t>
              </a:r>
              <a:endParaRPr lang="zh-CN" altLang="en-US" sz="3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746775" y="2026188"/>
              <a:ext cx="2057112" cy="776224"/>
            </a:xfrm>
            <a:custGeom>
              <a:avLst/>
              <a:gdLst>
                <a:gd name="connsiteX0" fmla="*/ 0 w 2057112"/>
                <a:gd name="connsiteY0" fmla="*/ 129373 h 776224"/>
                <a:gd name="connsiteX1" fmla="*/ 129373 w 2057112"/>
                <a:gd name="connsiteY1" fmla="*/ 0 h 776224"/>
                <a:gd name="connsiteX2" fmla="*/ 1927739 w 2057112"/>
                <a:gd name="connsiteY2" fmla="*/ 0 h 776224"/>
                <a:gd name="connsiteX3" fmla="*/ 2057112 w 2057112"/>
                <a:gd name="connsiteY3" fmla="*/ 129373 h 776224"/>
                <a:gd name="connsiteX4" fmla="*/ 2057112 w 2057112"/>
                <a:gd name="connsiteY4" fmla="*/ 646851 h 776224"/>
                <a:gd name="connsiteX5" fmla="*/ 1927739 w 2057112"/>
                <a:gd name="connsiteY5" fmla="*/ 776224 h 776224"/>
                <a:gd name="connsiteX6" fmla="*/ 129373 w 2057112"/>
                <a:gd name="connsiteY6" fmla="*/ 776224 h 776224"/>
                <a:gd name="connsiteX7" fmla="*/ 0 w 2057112"/>
                <a:gd name="connsiteY7" fmla="*/ 646851 h 776224"/>
                <a:gd name="connsiteX8" fmla="*/ 0 w 2057112"/>
                <a:gd name="connsiteY8" fmla="*/ 129373 h 77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7112" h="776224">
                  <a:moveTo>
                    <a:pt x="0" y="129373"/>
                  </a:moveTo>
                  <a:cubicBezTo>
                    <a:pt x="0" y="57922"/>
                    <a:pt x="57922" y="0"/>
                    <a:pt x="129373" y="0"/>
                  </a:cubicBezTo>
                  <a:lnTo>
                    <a:pt x="1927739" y="0"/>
                  </a:lnTo>
                  <a:cubicBezTo>
                    <a:pt x="1999190" y="0"/>
                    <a:pt x="2057112" y="57922"/>
                    <a:pt x="2057112" y="129373"/>
                  </a:cubicBezTo>
                  <a:lnTo>
                    <a:pt x="2057112" y="646851"/>
                  </a:lnTo>
                  <a:cubicBezTo>
                    <a:pt x="2057112" y="718302"/>
                    <a:pt x="1999190" y="776224"/>
                    <a:pt x="1927739" y="776224"/>
                  </a:cubicBezTo>
                  <a:lnTo>
                    <a:pt x="129373" y="776224"/>
                  </a:lnTo>
                  <a:cubicBezTo>
                    <a:pt x="57922" y="776224"/>
                    <a:pt x="0" y="718302"/>
                    <a:pt x="0" y="646851"/>
                  </a:cubicBezTo>
                  <a:lnTo>
                    <a:pt x="0" y="1293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002" tIns="156002" rIns="156002" bIns="15600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tx1"/>
                  </a:solidFill>
                </a:rPr>
                <a:t>代码规范</a:t>
              </a:r>
              <a:endParaRPr lang="zh-CN" altLang="en-US" sz="3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122291" y="2026188"/>
              <a:ext cx="2057112" cy="776224"/>
            </a:xfrm>
            <a:custGeom>
              <a:avLst/>
              <a:gdLst>
                <a:gd name="connsiteX0" fmla="*/ 0 w 2057112"/>
                <a:gd name="connsiteY0" fmla="*/ 129373 h 776224"/>
                <a:gd name="connsiteX1" fmla="*/ 129373 w 2057112"/>
                <a:gd name="connsiteY1" fmla="*/ 0 h 776224"/>
                <a:gd name="connsiteX2" fmla="*/ 1927739 w 2057112"/>
                <a:gd name="connsiteY2" fmla="*/ 0 h 776224"/>
                <a:gd name="connsiteX3" fmla="*/ 2057112 w 2057112"/>
                <a:gd name="connsiteY3" fmla="*/ 129373 h 776224"/>
                <a:gd name="connsiteX4" fmla="*/ 2057112 w 2057112"/>
                <a:gd name="connsiteY4" fmla="*/ 646851 h 776224"/>
                <a:gd name="connsiteX5" fmla="*/ 1927739 w 2057112"/>
                <a:gd name="connsiteY5" fmla="*/ 776224 h 776224"/>
                <a:gd name="connsiteX6" fmla="*/ 129373 w 2057112"/>
                <a:gd name="connsiteY6" fmla="*/ 776224 h 776224"/>
                <a:gd name="connsiteX7" fmla="*/ 0 w 2057112"/>
                <a:gd name="connsiteY7" fmla="*/ 646851 h 776224"/>
                <a:gd name="connsiteX8" fmla="*/ 0 w 2057112"/>
                <a:gd name="connsiteY8" fmla="*/ 129373 h 77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7112" h="776224">
                  <a:moveTo>
                    <a:pt x="0" y="129373"/>
                  </a:moveTo>
                  <a:cubicBezTo>
                    <a:pt x="0" y="57922"/>
                    <a:pt x="57922" y="0"/>
                    <a:pt x="129373" y="0"/>
                  </a:cubicBezTo>
                  <a:lnTo>
                    <a:pt x="1927739" y="0"/>
                  </a:lnTo>
                  <a:cubicBezTo>
                    <a:pt x="1999190" y="0"/>
                    <a:pt x="2057112" y="57922"/>
                    <a:pt x="2057112" y="129373"/>
                  </a:cubicBezTo>
                  <a:lnTo>
                    <a:pt x="2057112" y="646851"/>
                  </a:lnTo>
                  <a:cubicBezTo>
                    <a:pt x="2057112" y="718302"/>
                    <a:pt x="1999190" y="776224"/>
                    <a:pt x="1927739" y="776224"/>
                  </a:cubicBezTo>
                  <a:lnTo>
                    <a:pt x="129373" y="776224"/>
                  </a:lnTo>
                  <a:cubicBezTo>
                    <a:pt x="57922" y="776224"/>
                    <a:pt x="0" y="718302"/>
                    <a:pt x="0" y="646851"/>
                  </a:cubicBezTo>
                  <a:lnTo>
                    <a:pt x="0" y="1293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002" tIns="156002" rIns="156002" bIns="15600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solidFill>
                    <a:schemeClr val="tx1"/>
                  </a:solidFill>
                </a:rPr>
                <a:t>中间件</a:t>
              </a:r>
              <a:endParaRPr lang="zh-CN" altLang="en-US" sz="3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椭圆形标注 13"/>
          <p:cNvSpPr/>
          <p:nvPr/>
        </p:nvSpPr>
        <p:spPr>
          <a:xfrm>
            <a:off x="3054097" y="2981838"/>
            <a:ext cx="6071838" cy="2763642"/>
          </a:xfrm>
          <a:prstGeom prst="wedgeEllipseCallout">
            <a:avLst>
              <a:gd name="adj1" fmla="val 22671"/>
              <a:gd name="adj2" fmla="val -56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Eagle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：用于模块之间的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：用于使用消息队列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：用于使用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：用于读取配置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：用于监控</a:t>
            </a:r>
          </a:p>
        </p:txBody>
      </p:sp>
    </p:spTree>
    <p:extLst>
      <p:ext uri="{BB962C8B-B14F-4D97-AF65-F5344CB8AC3E}">
        <p14:creationId xmlns:p14="http://schemas.microsoft.com/office/powerpoint/2010/main" val="27333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云端报警系统的设计和实现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1981" y="11002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4843" y="827468"/>
            <a:ext cx="8222574" cy="5697510"/>
            <a:chOff x="64843" y="827468"/>
            <a:chExt cx="8222574" cy="5697510"/>
          </a:xfrm>
        </p:grpSpPr>
        <p:grpSp>
          <p:nvGrpSpPr>
            <p:cNvPr id="17" name="组合 16"/>
            <p:cNvGrpSpPr/>
            <p:nvPr/>
          </p:nvGrpSpPr>
          <p:grpSpPr>
            <a:xfrm>
              <a:off x="64843" y="827468"/>
              <a:ext cx="582875" cy="427479"/>
              <a:chOff x="611187" y="261275"/>
              <a:chExt cx="666069" cy="664458"/>
            </a:xfrm>
          </p:grpSpPr>
          <p:sp>
            <p:nvSpPr>
              <p:cNvPr id="24" name="矩形 23"/>
              <p:cNvSpPr>
                <a:spLocks noChangeAspect="1"/>
              </p:cNvSpPr>
              <p:nvPr/>
            </p:nvSpPr>
            <p:spPr>
              <a:xfrm>
                <a:off x="611187" y="261275"/>
                <a:ext cx="538925" cy="53762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>
                <a:spLocks noChangeAspect="1"/>
              </p:cNvSpPr>
              <p:nvPr/>
            </p:nvSpPr>
            <p:spPr>
              <a:xfrm>
                <a:off x="880650" y="530086"/>
                <a:ext cx="396606" cy="3956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65835" y="829884"/>
              <a:ext cx="1866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EnOS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9" name="矩形 15368"/>
            <p:cNvSpPr/>
            <p:nvPr/>
          </p:nvSpPr>
          <p:spPr>
            <a:xfrm>
              <a:off x="647719" y="1790856"/>
              <a:ext cx="7639698" cy="4025199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42724" y="4381384"/>
              <a:ext cx="6741990" cy="379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Connective Server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endCxn id="27" idx="0"/>
            </p:cNvCxnSpPr>
            <p:nvPr/>
          </p:nvCxnSpPr>
          <p:spPr>
            <a:xfrm>
              <a:off x="2037503" y="4761212"/>
              <a:ext cx="0" cy="52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6979918" y="4761212"/>
              <a:ext cx="0" cy="52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85501" y="3473886"/>
              <a:ext cx="1163867" cy="4285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平台服务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3485588" y="3467349"/>
              <a:ext cx="715683" cy="613022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消息队列</a:t>
              </a:r>
              <a:endParaRPr lang="zh-CN" altLang="en-US" dirty="0"/>
            </a:p>
          </p:txBody>
        </p:sp>
        <p:cxnSp>
          <p:nvCxnSpPr>
            <p:cNvPr id="69" name="直接箭头连接符 68"/>
            <p:cNvCxnSpPr>
              <a:stCxn id="63" idx="2"/>
            </p:cNvCxnSpPr>
            <p:nvPr/>
          </p:nvCxnSpPr>
          <p:spPr>
            <a:xfrm>
              <a:off x="1967435" y="3902386"/>
              <a:ext cx="0" cy="4789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1042724" y="1972467"/>
              <a:ext cx="6741990" cy="379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EEOP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86874" y="3473886"/>
              <a:ext cx="1187802" cy="428418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流式计算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6568836" y="3473886"/>
              <a:ext cx="1163867" cy="428418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离线计算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6900217" y="2720889"/>
              <a:ext cx="686219" cy="35704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</a:t>
              </a:r>
              <a:r>
                <a:rPr lang="en-US" altLang="zh-CN" dirty="0" err="1" smtClean="0"/>
                <a:t>edis</a:t>
              </a:r>
              <a:endParaRPr lang="zh-CN" altLang="en-US" dirty="0"/>
            </a:p>
          </p:txBody>
        </p:sp>
        <p:cxnSp>
          <p:nvCxnSpPr>
            <p:cNvPr id="15364" name="直接箭头连接符 15363"/>
            <p:cNvCxnSpPr>
              <a:stCxn id="63" idx="0"/>
            </p:cNvCxnSpPr>
            <p:nvPr/>
          </p:nvCxnSpPr>
          <p:spPr>
            <a:xfrm flipH="1" flipV="1">
              <a:off x="1967434" y="2352295"/>
              <a:ext cx="1" cy="11215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102"/>
            <p:cNvSpPr/>
            <p:nvPr/>
          </p:nvSpPr>
          <p:spPr>
            <a:xfrm>
              <a:off x="1042724" y="1320511"/>
              <a:ext cx="6741990" cy="3798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</a:p>
          </p:txBody>
        </p:sp>
        <p:cxnSp>
          <p:nvCxnSpPr>
            <p:cNvPr id="15368" name="直接箭头连接符 15367"/>
            <p:cNvCxnSpPr>
              <a:stCxn id="103" idx="2"/>
              <a:endCxn id="79" idx="0"/>
            </p:cNvCxnSpPr>
            <p:nvPr/>
          </p:nvCxnSpPr>
          <p:spPr>
            <a:xfrm>
              <a:off x="4413719" y="1700339"/>
              <a:ext cx="0" cy="2721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0" name="文本框 15369"/>
            <p:cNvSpPr txBox="1"/>
            <p:nvPr/>
          </p:nvSpPr>
          <p:spPr>
            <a:xfrm>
              <a:off x="551595" y="1705504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EnOS</a:t>
              </a:r>
              <a:endParaRPr lang="zh-CN" altLang="en-US" dirty="0"/>
            </a:p>
          </p:txBody>
        </p:sp>
        <p:cxnSp>
          <p:nvCxnSpPr>
            <p:cNvPr id="15372" name="直接连接符 15371"/>
            <p:cNvCxnSpPr/>
            <p:nvPr/>
          </p:nvCxnSpPr>
          <p:spPr>
            <a:xfrm>
              <a:off x="738352" y="5025047"/>
              <a:ext cx="745843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84" name="组合 15383"/>
            <p:cNvGrpSpPr/>
            <p:nvPr/>
          </p:nvGrpSpPr>
          <p:grpSpPr>
            <a:xfrm>
              <a:off x="792202" y="5288882"/>
              <a:ext cx="2481868" cy="1236096"/>
              <a:chOff x="792202" y="5288882"/>
              <a:chExt cx="2481868" cy="123609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497857" y="6117068"/>
                <a:ext cx="1079292" cy="407910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设备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497857" y="5288882"/>
                <a:ext cx="1079292" cy="407910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盒子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H="1" flipV="1">
                <a:off x="1621290" y="5710913"/>
                <a:ext cx="3080" cy="420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92202" y="57277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数据采集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371259" y="574367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参数控制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0" name="直接箭头连接符 119"/>
              <p:cNvCxnSpPr/>
              <p:nvPr/>
            </p:nvCxnSpPr>
            <p:spPr>
              <a:xfrm>
                <a:off x="2395834" y="5640933"/>
                <a:ext cx="6781" cy="460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5775331" y="5280126"/>
              <a:ext cx="2481868" cy="1236096"/>
              <a:chOff x="792202" y="5288882"/>
              <a:chExt cx="2481868" cy="1236096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497857" y="6117068"/>
                <a:ext cx="1079292" cy="407910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设备</a:t>
                </a:r>
                <a:endParaRPr lang="zh-CN" altLang="en-US" dirty="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97857" y="5288882"/>
                <a:ext cx="1079292" cy="407910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盒子</a:t>
                </a:r>
              </a:p>
            </p:txBody>
          </p:sp>
          <p:cxnSp>
            <p:nvCxnSpPr>
              <p:cNvPr id="126" name="直接箭头连接符 125"/>
              <p:cNvCxnSpPr/>
              <p:nvPr/>
            </p:nvCxnSpPr>
            <p:spPr>
              <a:xfrm flipH="1" flipV="1">
                <a:off x="1621290" y="5710913"/>
                <a:ext cx="3080" cy="420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792202" y="57277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数据采集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2371259" y="574367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参数控制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9" name="直接箭头连接符 128"/>
              <p:cNvCxnSpPr/>
              <p:nvPr/>
            </p:nvCxnSpPr>
            <p:spPr>
              <a:xfrm>
                <a:off x="2395834" y="5640933"/>
                <a:ext cx="6781" cy="460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箭头连接符 4"/>
            <p:cNvCxnSpPr/>
            <p:nvPr/>
          </p:nvCxnSpPr>
          <p:spPr>
            <a:xfrm flipV="1">
              <a:off x="3843429" y="4080371"/>
              <a:ext cx="0" cy="28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/>
            <p:cNvCxnSpPr>
              <a:stCxn id="65" idx="3"/>
              <a:endCxn id="80" idx="2"/>
            </p:cNvCxnSpPr>
            <p:nvPr/>
          </p:nvCxnSpPr>
          <p:spPr>
            <a:xfrm>
              <a:off x="4201271" y="3773860"/>
              <a:ext cx="1479504" cy="128444"/>
            </a:xfrm>
            <a:prstGeom prst="curvedConnector4">
              <a:avLst>
                <a:gd name="adj1" fmla="val 29929"/>
                <a:gd name="adj2" fmla="val 2779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>
              <a:stCxn id="80" idx="0"/>
              <a:endCxn id="88" idx="2"/>
            </p:cNvCxnSpPr>
            <p:nvPr/>
          </p:nvCxnSpPr>
          <p:spPr>
            <a:xfrm rot="5400000" flipH="1" flipV="1">
              <a:off x="6264074" y="2494633"/>
              <a:ext cx="395954" cy="1562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88" idx="2"/>
              <a:endCxn id="81" idx="0"/>
            </p:cNvCxnSpPr>
            <p:nvPr/>
          </p:nvCxnSpPr>
          <p:spPr>
            <a:xfrm rot="5400000">
              <a:off x="6999072" y="3229631"/>
              <a:ext cx="395954" cy="925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88" idx="0"/>
            </p:cNvCxnSpPr>
            <p:nvPr/>
          </p:nvCxnSpPr>
          <p:spPr>
            <a:xfrm flipV="1">
              <a:off x="7243327" y="2338148"/>
              <a:ext cx="0" cy="38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80" idx="0"/>
              <a:endCxn id="101" idx="2"/>
            </p:cNvCxnSpPr>
            <p:nvPr/>
          </p:nvCxnSpPr>
          <p:spPr>
            <a:xfrm rot="16200000" flipV="1">
              <a:off x="5291040" y="3084151"/>
              <a:ext cx="387303" cy="39216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960320" y="2549971"/>
              <a:ext cx="794519" cy="51246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>
              <a:stCxn id="82" idx="0"/>
            </p:cNvCxnSpPr>
            <p:nvPr/>
          </p:nvCxnSpPr>
          <p:spPr>
            <a:xfrm flipV="1">
              <a:off x="6357580" y="2352296"/>
              <a:ext cx="123406" cy="19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3959396" y="2684664"/>
              <a:ext cx="760671" cy="587394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消息队列</a:t>
              </a:r>
              <a:endParaRPr lang="zh-CN" altLang="en-US" dirty="0"/>
            </a:p>
          </p:txBody>
        </p:sp>
        <p:cxnSp>
          <p:nvCxnSpPr>
            <p:cNvPr id="56" name="曲线连接符 55"/>
            <p:cNvCxnSpPr>
              <a:stCxn id="80" idx="1"/>
              <a:endCxn id="87" idx="2"/>
            </p:cNvCxnSpPr>
            <p:nvPr/>
          </p:nvCxnSpPr>
          <p:spPr>
            <a:xfrm rot="10800000">
              <a:off x="4339732" y="3272059"/>
              <a:ext cx="747142" cy="41603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87" idx="0"/>
              <a:endCxn id="93" idx="0"/>
            </p:cNvCxnSpPr>
            <p:nvPr/>
          </p:nvCxnSpPr>
          <p:spPr>
            <a:xfrm rot="16200000" flipH="1" flipV="1">
              <a:off x="3681187" y="2198121"/>
              <a:ext cx="172003" cy="1145087"/>
            </a:xfrm>
            <a:prstGeom prst="curvedConnector3">
              <a:avLst>
                <a:gd name="adj1" fmla="val -1329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2642154" y="2856667"/>
              <a:ext cx="1104982" cy="428500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其他服务</a:t>
              </a:r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917249" y="2667730"/>
              <a:ext cx="742715" cy="418853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flume</a:t>
              </a:r>
              <a:endParaRPr lang="zh-CN" altLang="en-US" dirty="0"/>
            </a:p>
          </p:txBody>
        </p:sp>
        <p:cxnSp>
          <p:nvCxnSpPr>
            <p:cNvPr id="77" name="曲线连接符 76"/>
            <p:cNvCxnSpPr>
              <a:stCxn id="101" idx="0"/>
              <a:endCxn id="82" idx="1"/>
            </p:cNvCxnSpPr>
            <p:nvPr/>
          </p:nvCxnSpPr>
          <p:spPr>
            <a:xfrm rot="16200000" flipH="1">
              <a:off x="5555226" y="2401110"/>
              <a:ext cx="138473" cy="671713"/>
            </a:xfrm>
            <a:prstGeom prst="curvedConnector4">
              <a:avLst>
                <a:gd name="adj1" fmla="val -165086"/>
                <a:gd name="adj2" fmla="val 776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2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1185" y="125710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6161" y="1624235"/>
            <a:ext cx="7276167" cy="2917682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支持分布式部署，可以动态扩容和缩容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支持时报和周报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支持黑名单设置，要求动态生效，不需要重启应用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云端未收到数据或者数据长时间不更新，触发报警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云端重新收到数据或者数据发生更新，触发报警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对于已经报警的数据，不会重复报警，即只会报警一次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：阈值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周报：阈值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小时，每周五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点发送一次邮件通知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9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主数据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1332263" y="1764956"/>
            <a:ext cx="3177745" cy="12745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关心哪些数据？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1064" y="4065372"/>
            <a:ext cx="1289570" cy="83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场站</a:t>
            </a:r>
            <a:r>
              <a:rPr lang="en-US" altLang="zh-CN" dirty="0" smtClean="0"/>
              <a:t>SITE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865223" y="4065372"/>
            <a:ext cx="1289570" cy="83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/>
              <a:t>DEVICE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719382" y="4065372"/>
            <a:ext cx="1289570" cy="83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</a:t>
            </a:r>
            <a:r>
              <a:rPr lang="en-US" altLang="zh-CN" dirty="0"/>
              <a:t>POINT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07720" y="1576404"/>
            <a:ext cx="7201232" cy="4435084"/>
            <a:chOff x="807720" y="1576404"/>
            <a:chExt cx="7201232" cy="4435084"/>
          </a:xfrm>
        </p:grpSpPr>
        <p:sp>
          <p:nvSpPr>
            <p:cNvPr id="48" name="矩形 47"/>
            <p:cNvSpPr/>
            <p:nvPr/>
          </p:nvSpPr>
          <p:spPr>
            <a:xfrm>
              <a:off x="807720" y="1576404"/>
              <a:ext cx="7201232" cy="44350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4472C4"/>
                  </a:solidFill>
                </a:rPr>
                <a:t>……</a:t>
              </a:r>
              <a:endParaRPr lang="zh-CN" altLang="en-US" dirty="0">
                <a:solidFill>
                  <a:srgbClr val="4472C4"/>
                </a:solidFill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2759691" y="2021850"/>
              <a:ext cx="935662" cy="777388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SITE</a:t>
              </a:r>
              <a:endParaRPr lang="zh-CN" altLang="en-US" dirty="0"/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1891786" y="3310815"/>
              <a:ext cx="935662" cy="777388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DEVICE</a:t>
              </a:r>
              <a:endParaRPr lang="zh-CN" altLang="en-US" dirty="0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3627596" y="3319732"/>
              <a:ext cx="935662" cy="777388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DEVICE</a:t>
              </a:r>
              <a:endParaRPr lang="zh-CN" altLang="en-US" dirty="0"/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1207247" y="4517536"/>
              <a:ext cx="935662" cy="777388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POINT</a:t>
              </a:r>
              <a:endParaRPr lang="zh-CN" altLang="en-US" dirty="0"/>
            </a:p>
          </p:txBody>
        </p:sp>
        <p:sp>
          <p:nvSpPr>
            <p:cNvPr id="33" name="流程图: 联系 32"/>
            <p:cNvSpPr/>
            <p:nvPr/>
          </p:nvSpPr>
          <p:spPr>
            <a:xfrm>
              <a:off x="2597392" y="4564919"/>
              <a:ext cx="935662" cy="777388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POINT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2" idx="3"/>
              <a:endCxn id="30" idx="0"/>
            </p:cNvCxnSpPr>
            <p:nvPr/>
          </p:nvCxnSpPr>
          <p:spPr>
            <a:xfrm flipH="1">
              <a:off x="2359617" y="2685392"/>
              <a:ext cx="537099" cy="62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5"/>
              <a:endCxn id="31" idx="0"/>
            </p:cNvCxnSpPr>
            <p:nvPr/>
          </p:nvCxnSpPr>
          <p:spPr>
            <a:xfrm>
              <a:off x="3558328" y="2685392"/>
              <a:ext cx="537099" cy="63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0" idx="3"/>
              <a:endCxn id="32" idx="0"/>
            </p:cNvCxnSpPr>
            <p:nvPr/>
          </p:nvCxnSpPr>
          <p:spPr>
            <a:xfrm flipH="1">
              <a:off x="1675078" y="3974357"/>
              <a:ext cx="353733" cy="54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0" idx="5"/>
              <a:endCxn id="33" idx="0"/>
            </p:cNvCxnSpPr>
            <p:nvPr/>
          </p:nvCxnSpPr>
          <p:spPr>
            <a:xfrm>
              <a:off x="2690423" y="3974357"/>
              <a:ext cx="374800" cy="59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64232" y="4641181"/>
              <a:ext cx="556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472C4"/>
                  </a:solidFill>
                </a:rPr>
                <a:t>……</a:t>
              </a:r>
              <a:endParaRPr lang="zh-CN" altLang="en-US" dirty="0">
                <a:solidFill>
                  <a:srgbClr val="4472C4"/>
                </a:solidFill>
              </a:endParaRPr>
            </a:p>
          </p:txBody>
        </p:sp>
      </p:grpSp>
      <p:sp>
        <p:nvSpPr>
          <p:cNvPr id="2" name="椭圆形标注 1"/>
          <p:cNvSpPr/>
          <p:nvPr/>
        </p:nvSpPr>
        <p:spPr>
          <a:xfrm>
            <a:off x="3558832" y="1649177"/>
            <a:ext cx="1120415" cy="6325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190</a:t>
            </a:r>
            <a:endParaRPr lang="zh-CN" altLang="en-US" dirty="0"/>
          </a:p>
        </p:txBody>
      </p:sp>
      <p:sp>
        <p:nvSpPr>
          <p:cNvPr id="34" name="椭圆形标注 33"/>
          <p:cNvSpPr/>
          <p:nvPr/>
        </p:nvSpPr>
        <p:spPr>
          <a:xfrm>
            <a:off x="4293271" y="2828968"/>
            <a:ext cx="1120415" cy="6325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11942</a:t>
            </a:r>
            <a:endParaRPr lang="zh-CN" altLang="en-US" dirty="0"/>
          </a:p>
        </p:txBody>
      </p:sp>
      <p:sp>
        <p:nvSpPr>
          <p:cNvPr id="35" name="椭圆形标注 34"/>
          <p:cNvSpPr/>
          <p:nvPr/>
        </p:nvSpPr>
        <p:spPr>
          <a:xfrm>
            <a:off x="4202311" y="4258281"/>
            <a:ext cx="1120415" cy="6325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202</a:t>
            </a:r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>
          <a:xfrm>
            <a:off x="5652513" y="3050232"/>
            <a:ext cx="335909" cy="14959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形标注 43"/>
          <p:cNvSpPr/>
          <p:nvPr/>
        </p:nvSpPr>
        <p:spPr>
          <a:xfrm>
            <a:off x="6127847" y="3451769"/>
            <a:ext cx="1120415" cy="632578"/>
          </a:xfrm>
          <a:prstGeom prst="wedgeEllipseCallout">
            <a:avLst>
              <a:gd name="adj1" fmla="val -12672"/>
              <a:gd name="adj2" fmla="val 48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6w+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0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28" grpId="0" animBg="1"/>
      <p:bldP spid="29" grpId="0" animBg="1"/>
      <p:bldP spid="2" grpId="0" animBg="1"/>
      <p:bldP spid="34" grpId="0" animBg="1"/>
      <p:bldP spid="35" grpId="0" animBg="1"/>
      <p:bldP spid="27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25861" y="174144"/>
            <a:ext cx="6498940" cy="3467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-2396" y="172070"/>
            <a:ext cx="420715" cy="353478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183" y="113009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报警系统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42"/>
          <p:cNvGrpSpPr/>
          <p:nvPr/>
        </p:nvGrpSpPr>
        <p:grpSpPr>
          <a:xfrm>
            <a:off x="8493305" y="225431"/>
            <a:ext cx="632631" cy="484287"/>
            <a:chOff x="11559366" y="252856"/>
            <a:chExt cx="632631" cy="484287"/>
          </a:xfrm>
        </p:grpSpPr>
        <p:grpSp>
          <p:nvGrpSpPr>
            <p:cNvPr id="15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11559366" y="359657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43" y="827468"/>
            <a:ext cx="582875" cy="427479"/>
            <a:chOff x="611187" y="261275"/>
            <a:chExt cx="666069" cy="664458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5835" y="82988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邮件告警格式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0650" y="1807738"/>
            <a:ext cx="4978564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方案一：以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Device+point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为单位发送告警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43" y="1368020"/>
            <a:ext cx="3581400" cy="1781175"/>
          </a:xfrm>
          <a:prstGeom prst="rect">
            <a:avLst/>
          </a:prstGeom>
        </p:spPr>
      </p:pic>
      <p:sp>
        <p:nvSpPr>
          <p:cNvPr id="38" name="椭圆形标注 37"/>
          <p:cNvSpPr/>
          <p:nvPr/>
        </p:nvSpPr>
        <p:spPr>
          <a:xfrm>
            <a:off x="677446" y="2698699"/>
            <a:ext cx="4016474" cy="1274308"/>
          </a:xfrm>
          <a:prstGeom prst="wedgeEllipseCallout">
            <a:avLst>
              <a:gd name="adj1" fmla="val 28897"/>
              <a:gd name="adj2" fmla="val -67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问题：应用启动后，第一次无法收到报警邮件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00649" y="4300088"/>
            <a:ext cx="424144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方案二：以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为单位发送告警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80" y="4212800"/>
            <a:ext cx="3590925" cy="1285875"/>
          </a:xfrm>
          <a:prstGeom prst="rect">
            <a:avLst/>
          </a:prstGeom>
        </p:spPr>
      </p:pic>
      <p:sp>
        <p:nvSpPr>
          <p:cNvPr id="47" name="椭圆形标注 46"/>
          <p:cNvSpPr/>
          <p:nvPr/>
        </p:nvSpPr>
        <p:spPr>
          <a:xfrm>
            <a:off x="647718" y="5191049"/>
            <a:ext cx="3944453" cy="1165251"/>
          </a:xfrm>
          <a:prstGeom prst="wedgeEllipseCallout">
            <a:avLst>
              <a:gd name="adj1" fmla="val 28897"/>
              <a:gd name="adj2" fmla="val -67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问题：数据库插入异常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8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23535</TotalTime>
  <Words>1267</Words>
  <Application>Microsoft Office PowerPoint</Application>
  <PresentationFormat>全屏显示(4:3)</PresentationFormat>
  <Paragraphs>360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Eras Light ITC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Yuan Wang(Internship)</cp:lastModifiedBy>
  <cp:revision>962</cp:revision>
  <dcterms:created xsi:type="dcterms:W3CDTF">2014-12-14T07:13:29Z</dcterms:created>
  <dcterms:modified xsi:type="dcterms:W3CDTF">2017-08-18T01:53:44Z</dcterms:modified>
</cp:coreProperties>
</file>