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HY견고딕"/>
                <a:cs typeface="HY견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HY견고딕"/>
                <a:cs typeface="HY견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HY견고딕"/>
                <a:cs typeface="HY견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0501" y="1335151"/>
            <a:ext cx="7422997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HY견고딕"/>
                <a:cs typeface="HY견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746" y="1030457"/>
            <a:ext cx="8928506" cy="270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2319" y="6419741"/>
            <a:ext cx="218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1540" y="6432441"/>
            <a:ext cx="8445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00807"/>
            <a:ext cx="9143999" cy="4057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201" y="6237313"/>
            <a:ext cx="2455799" cy="48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2800985"/>
          </a:xfrm>
          <a:custGeom>
            <a:avLst/>
            <a:gdLst/>
            <a:ahLst/>
            <a:cxnLst/>
            <a:rect l="l" t="t" r="r" b="b"/>
            <a:pathLst>
              <a:path w="9144000" h="2800985">
                <a:moveTo>
                  <a:pt x="0" y="2800730"/>
                </a:moveTo>
                <a:lnTo>
                  <a:pt x="9144000" y="2800730"/>
                </a:lnTo>
                <a:lnTo>
                  <a:pt x="9144000" y="0"/>
                </a:lnTo>
                <a:lnTo>
                  <a:pt x="0" y="0"/>
                </a:lnTo>
                <a:lnTo>
                  <a:pt x="0" y="2800730"/>
                </a:lnTo>
                <a:close/>
              </a:path>
            </a:pathLst>
          </a:custGeom>
          <a:solidFill>
            <a:srgbClr val="4E62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/>
              <a:t>게임으로 배우는</a:t>
            </a:r>
            <a:r>
              <a:rPr spc="-100" dirty="0"/>
              <a:t> </a:t>
            </a:r>
            <a:r>
              <a:rPr dirty="0"/>
              <a:t>파이썬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03.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자료형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059" y="1132839"/>
            <a:ext cx="7044690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파이썬에서는 모든 것이 객체로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되어있다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변수에 저장되는 것은 실제 값이 아니고 객체의 참조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값(주소)이다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2419603"/>
            <a:ext cx="12680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&gt;&gt;&gt; x =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id(x)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&gt;&gt;&gt; x =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y =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x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id(x)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id(y)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059" y="5437428"/>
            <a:ext cx="1275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&gt;&gt;&gt; </a:t>
            </a:r>
            <a:r>
              <a:rPr sz="1800" dirty="0">
                <a:latin typeface="맑은 고딕"/>
                <a:cs typeface="맑은 고딕"/>
              </a:rPr>
              <a:t>y =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id(y)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0914" y="2753055"/>
            <a:ext cx="925830" cy="540385"/>
          </a:xfrm>
          <a:custGeom>
            <a:avLst/>
            <a:gdLst/>
            <a:ahLst/>
            <a:cxnLst/>
            <a:rect l="l" t="t" r="r" b="b"/>
            <a:pathLst>
              <a:path w="925829" h="540385">
                <a:moveTo>
                  <a:pt x="0" y="540054"/>
                </a:moveTo>
                <a:lnTo>
                  <a:pt x="925804" y="540054"/>
                </a:lnTo>
                <a:lnTo>
                  <a:pt x="925804" y="0"/>
                </a:lnTo>
                <a:lnTo>
                  <a:pt x="0" y="0"/>
                </a:lnTo>
                <a:lnTo>
                  <a:pt x="0" y="540054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6744" y="2573020"/>
            <a:ext cx="180340" cy="720090"/>
          </a:xfrm>
          <a:custGeom>
            <a:avLst/>
            <a:gdLst/>
            <a:ahLst/>
            <a:cxnLst/>
            <a:rect l="l" t="t" r="r" b="b"/>
            <a:pathLst>
              <a:path w="180339" h="720089">
                <a:moveTo>
                  <a:pt x="179958" y="0"/>
                </a:moveTo>
                <a:lnTo>
                  <a:pt x="0" y="180085"/>
                </a:lnTo>
                <a:lnTo>
                  <a:pt x="0" y="720089"/>
                </a:lnTo>
                <a:lnTo>
                  <a:pt x="179958" y="540130"/>
                </a:lnTo>
                <a:lnTo>
                  <a:pt x="179958" y="0"/>
                </a:lnTo>
                <a:close/>
              </a:path>
            </a:pathLst>
          </a:custGeom>
          <a:solidFill>
            <a:srgbClr val="337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914" y="2573020"/>
            <a:ext cx="1106170" cy="180340"/>
          </a:xfrm>
          <a:custGeom>
            <a:avLst/>
            <a:gdLst/>
            <a:ahLst/>
            <a:cxnLst/>
            <a:rect l="l" t="t" r="r" b="b"/>
            <a:pathLst>
              <a:path w="1106170" h="180339">
                <a:moveTo>
                  <a:pt x="1105789" y="0"/>
                </a:moveTo>
                <a:lnTo>
                  <a:pt x="180086" y="0"/>
                </a:lnTo>
                <a:lnTo>
                  <a:pt x="0" y="180085"/>
                </a:lnTo>
                <a:lnTo>
                  <a:pt x="925830" y="180085"/>
                </a:lnTo>
                <a:lnTo>
                  <a:pt x="1105789" y="0"/>
                </a:lnTo>
                <a:close/>
              </a:path>
            </a:pathLst>
          </a:custGeom>
          <a:solidFill>
            <a:srgbClr val="64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914" y="2573020"/>
            <a:ext cx="1106170" cy="720090"/>
          </a:xfrm>
          <a:custGeom>
            <a:avLst/>
            <a:gdLst/>
            <a:ahLst/>
            <a:cxnLst/>
            <a:rect l="l" t="t" r="r" b="b"/>
            <a:pathLst>
              <a:path w="1106170" h="720089">
                <a:moveTo>
                  <a:pt x="0" y="180085"/>
                </a:moveTo>
                <a:lnTo>
                  <a:pt x="180086" y="0"/>
                </a:lnTo>
                <a:lnTo>
                  <a:pt x="1105789" y="0"/>
                </a:lnTo>
                <a:lnTo>
                  <a:pt x="1105789" y="540130"/>
                </a:lnTo>
                <a:lnTo>
                  <a:pt x="925830" y="720089"/>
                </a:lnTo>
                <a:lnTo>
                  <a:pt x="0" y="720089"/>
                </a:lnTo>
                <a:lnTo>
                  <a:pt x="0" y="180085"/>
                </a:lnTo>
                <a:close/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0914" y="2573020"/>
            <a:ext cx="1106170" cy="180340"/>
          </a:xfrm>
          <a:custGeom>
            <a:avLst/>
            <a:gdLst/>
            <a:ahLst/>
            <a:cxnLst/>
            <a:rect l="l" t="t" r="r" b="b"/>
            <a:pathLst>
              <a:path w="1106170" h="180339">
                <a:moveTo>
                  <a:pt x="0" y="180085"/>
                </a:moveTo>
                <a:lnTo>
                  <a:pt x="925830" y="180085"/>
                </a:lnTo>
                <a:lnTo>
                  <a:pt x="1105789" y="0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6744" y="2753105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004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9653" y="2479548"/>
            <a:ext cx="845819" cy="519430"/>
          </a:xfrm>
          <a:custGeom>
            <a:avLst/>
            <a:gdLst/>
            <a:ahLst/>
            <a:cxnLst/>
            <a:rect l="l" t="t" r="r" b="b"/>
            <a:pathLst>
              <a:path w="845820" h="519430">
                <a:moveTo>
                  <a:pt x="422656" y="0"/>
                </a:moveTo>
                <a:lnTo>
                  <a:pt x="365304" y="2369"/>
                </a:lnTo>
                <a:lnTo>
                  <a:pt x="310297" y="9270"/>
                </a:lnTo>
                <a:lnTo>
                  <a:pt x="258139" y="20395"/>
                </a:lnTo>
                <a:lnTo>
                  <a:pt x="209333" y="35432"/>
                </a:lnTo>
                <a:lnTo>
                  <a:pt x="164383" y="54074"/>
                </a:lnTo>
                <a:lnTo>
                  <a:pt x="123793" y="76009"/>
                </a:lnTo>
                <a:lnTo>
                  <a:pt x="88065" y="100929"/>
                </a:lnTo>
                <a:lnTo>
                  <a:pt x="57705" y="128524"/>
                </a:lnTo>
                <a:lnTo>
                  <a:pt x="33214" y="158484"/>
                </a:lnTo>
                <a:lnTo>
                  <a:pt x="3858" y="224262"/>
                </a:lnTo>
                <a:lnTo>
                  <a:pt x="0" y="259461"/>
                </a:lnTo>
                <a:lnTo>
                  <a:pt x="3858" y="294659"/>
                </a:lnTo>
                <a:lnTo>
                  <a:pt x="33214" y="360437"/>
                </a:lnTo>
                <a:lnTo>
                  <a:pt x="57705" y="390398"/>
                </a:lnTo>
                <a:lnTo>
                  <a:pt x="88065" y="417992"/>
                </a:lnTo>
                <a:lnTo>
                  <a:pt x="123793" y="442912"/>
                </a:lnTo>
                <a:lnTo>
                  <a:pt x="164383" y="464847"/>
                </a:lnTo>
                <a:lnTo>
                  <a:pt x="209333" y="483489"/>
                </a:lnTo>
                <a:lnTo>
                  <a:pt x="258139" y="498526"/>
                </a:lnTo>
                <a:lnTo>
                  <a:pt x="310297" y="509651"/>
                </a:lnTo>
                <a:lnTo>
                  <a:pt x="365304" y="516552"/>
                </a:lnTo>
                <a:lnTo>
                  <a:pt x="422656" y="518922"/>
                </a:lnTo>
                <a:lnTo>
                  <a:pt x="480007" y="516552"/>
                </a:lnTo>
                <a:lnTo>
                  <a:pt x="535014" y="509651"/>
                </a:lnTo>
                <a:lnTo>
                  <a:pt x="587172" y="498526"/>
                </a:lnTo>
                <a:lnTo>
                  <a:pt x="635978" y="483489"/>
                </a:lnTo>
                <a:lnTo>
                  <a:pt x="680928" y="464847"/>
                </a:lnTo>
                <a:lnTo>
                  <a:pt x="721518" y="442912"/>
                </a:lnTo>
                <a:lnTo>
                  <a:pt x="757246" y="417992"/>
                </a:lnTo>
                <a:lnTo>
                  <a:pt x="787606" y="390398"/>
                </a:lnTo>
                <a:lnTo>
                  <a:pt x="812097" y="360437"/>
                </a:lnTo>
                <a:lnTo>
                  <a:pt x="841453" y="294659"/>
                </a:lnTo>
                <a:lnTo>
                  <a:pt x="845312" y="259461"/>
                </a:lnTo>
                <a:lnTo>
                  <a:pt x="841453" y="224262"/>
                </a:lnTo>
                <a:lnTo>
                  <a:pt x="812097" y="158484"/>
                </a:lnTo>
                <a:lnTo>
                  <a:pt x="787606" y="128524"/>
                </a:lnTo>
                <a:lnTo>
                  <a:pt x="757246" y="100929"/>
                </a:lnTo>
                <a:lnTo>
                  <a:pt x="721518" y="76009"/>
                </a:lnTo>
                <a:lnTo>
                  <a:pt x="680928" y="54074"/>
                </a:lnTo>
                <a:lnTo>
                  <a:pt x="635978" y="35432"/>
                </a:lnTo>
                <a:lnTo>
                  <a:pt x="587172" y="20395"/>
                </a:lnTo>
                <a:lnTo>
                  <a:pt x="535014" y="9270"/>
                </a:lnTo>
                <a:lnTo>
                  <a:pt x="480007" y="2369"/>
                </a:lnTo>
                <a:lnTo>
                  <a:pt x="422656" y="0"/>
                </a:lnTo>
                <a:close/>
              </a:path>
            </a:pathLst>
          </a:custGeom>
          <a:solidFill>
            <a:srgbClr val="FFD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38038" y="2585084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10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4096" y="2858515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x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19550" y="2950717"/>
            <a:ext cx="1261745" cy="142875"/>
          </a:xfrm>
          <a:custGeom>
            <a:avLst/>
            <a:gdLst/>
            <a:ahLst/>
            <a:cxnLst/>
            <a:rect l="l" t="t" r="r" b="b"/>
            <a:pathLst>
              <a:path w="1261745" h="142875">
                <a:moveTo>
                  <a:pt x="1118997" y="0"/>
                </a:moveTo>
                <a:lnTo>
                  <a:pt x="1118591" y="57048"/>
                </a:lnTo>
                <a:lnTo>
                  <a:pt x="1132966" y="57150"/>
                </a:lnTo>
                <a:lnTo>
                  <a:pt x="1132713" y="85725"/>
                </a:lnTo>
                <a:lnTo>
                  <a:pt x="1118387" y="85725"/>
                </a:lnTo>
                <a:lnTo>
                  <a:pt x="1117980" y="142875"/>
                </a:lnTo>
                <a:lnTo>
                  <a:pt x="1234237" y="85725"/>
                </a:lnTo>
                <a:lnTo>
                  <a:pt x="1132713" y="85725"/>
                </a:lnTo>
                <a:lnTo>
                  <a:pt x="1234443" y="85623"/>
                </a:lnTo>
                <a:lnTo>
                  <a:pt x="1261364" y="72390"/>
                </a:lnTo>
                <a:lnTo>
                  <a:pt x="1118997" y="0"/>
                </a:lnTo>
                <a:close/>
              </a:path>
              <a:path w="1261745" h="142875">
                <a:moveTo>
                  <a:pt x="1118591" y="57048"/>
                </a:moveTo>
                <a:lnTo>
                  <a:pt x="1118388" y="85623"/>
                </a:lnTo>
                <a:lnTo>
                  <a:pt x="1132713" y="85725"/>
                </a:lnTo>
                <a:lnTo>
                  <a:pt x="1132966" y="57150"/>
                </a:lnTo>
                <a:lnTo>
                  <a:pt x="1118591" y="57048"/>
                </a:lnTo>
                <a:close/>
              </a:path>
              <a:path w="1261745" h="142875">
                <a:moveTo>
                  <a:pt x="253" y="49149"/>
                </a:moveTo>
                <a:lnTo>
                  <a:pt x="0" y="77724"/>
                </a:lnTo>
                <a:lnTo>
                  <a:pt x="1118388" y="85623"/>
                </a:lnTo>
                <a:lnTo>
                  <a:pt x="1118591" y="57048"/>
                </a:lnTo>
                <a:lnTo>
                  <a:pt x="253" y="491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6059" y="3856304"/>
            <a:ext cx="915035" cy="540385"/>
          </a:xfrm>
          <a:custGeom>
            <a:avLst/>
            <a:gdLst/>
            <a:ahLst/>
            <a:cxnLst/>
            <a:rect l="l" t="t" r="r" b="b"/>
            <a:pathLst>
              <a:path w="915035" h="540385">
                <a:moveTo>
                  <a:pt x="0" y="540054"/>
                </a:moveTo>
                <a:lnTo>
                  <a:pt x="914590" y="540054"/>
                </a:lnTo>
                <a:lnTo>
                  <a:pt x="914590" y="0"/>
                </a:lnTo>
                <a:lnTo>
                  <a:pt x="0" y="0"/>
                </a:lnTo>
                <a:lnTo>
                  <a:pt x="0" y="540054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20586" y="3676269"/>
            <a:ext cx="180340" cy="720090"/>
          </a:xfrm>
          <a:custGeom>
            <a:avLst/>
            <a:gdLst/>
            <a:ahLst/>
            <a:cxnLst/>
            <a:rect l="l" t="t" r="r" b="b"/>
            <a:pathLst>
              <a:path w="180339" h="720089">
                <a:moveTo>
                  <a:pt x="180086" y="0"/>
                </a:moveTo>
                <a:lnTo>
                  <a:pt x="0" y="179958"/>
                </a:lnTo>
                <a:lnTo>
                  <a:pt x="0" y="720089"/>
                </a:lnTo>
                <a:lnTo>
                  <a:pt x="180086" y="540003"/>
                </a:lnTo>
                <a:lnTo>
                  <a:pt x="180086" y="0"/>
                </a:lnTo>
                <a:close/>
              </a:path>
            </a:pathLst>
          </a:custGeom>
          <a:solidFill>
            <a:srgbClr val="337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06059" y="3676269"/>
            <a:ext cx="1094740" cy="180340"/>
          </a:xfrm>
          <a:custGeom>
            <a:avLst/>
            <a:gdLst/>
            <a:ahLst/>
            <a:cxnLst/>
            <a:rect l="l" t="t" r="r" b="b"/>
            <a:pathLst>
              <a:path w="1094739" h="180339">
                <a:moveTo>
                  <a:pt x="1094613" y="0"/>
                </a:moveTo>
                <a:lnTo>
                  <a:pt x="179959" y="0"/>
                </a:lnTo>
                <a:lnTo>
                  <a:pt x="0" y="179958"/>
                </a:lnTo>
                <a:lnTo>
                  <a:pt x="914526" y="179958"/>
                </a:lnTo>
                <a:lnTo>
                  <a:pt x="1094613" y="0"/>
                </a:lnTo>
                <a:close/>
              </a:path>
            </a:pathLst>
          </a:custGeom>
          <a:solidFill>
            <a:srgbClr val="64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6059" y="3676269"/>
            <a:ext cx="1094740" cy="720090"/>
          </a:xfrm>
          <a:custGeom>
            <a:avLst/>
            <a:gdLst/>
            <a:ahLst/>
            <a:cxnLst/>
            <a:rect l="l" t="t" r="r" b="b"/>
            <a:pathLst>
              <a:path w="1094739" h="720089">
                <a:moveTo>
                  <a:pt x="0" y="179958"/>
                </a:moveTo>
                <a:lnTo>
                  <a:pt x="179959" y="0"/>
                </a:lnTo>
                <a:lnTo>
                  <a:pt x="1094613" y="0"/>
                </a:lnTo>
                <a:lnTo>
                  <a:pt x="1094613" y="540003"/>
                </a:lnTo>
                <a:lnTo>
                  <a:pt x="914526" y="720089"/>
                </a:lnTo>
                <a:lnTo>
                  <a:pt x="0" y="720089"/>
                </a:lnTo>
                <a:lnTo>
                  <a:pt x="0" y="179958"/>
                </a:lnTo>
                <a:close/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6059" y="3676269"/>
            <a:ext cx="1094740" cy="180340"/>
          </a:xfrm>
          <a:custGeom>
            <a:avLst/>
            <a:gdLst/>
            <a:ahLst/>
            <a:cxnLst/>
            <a:rect l="l" t="t" r="r" b="b"/>
            <a:pathLst>
              <a:path w="1094739" h="180339">
                <a:moveTo>
                  <a:pt x="0" y="179958"/>
                </a:moveTo>
                <a:lnTo>
                  <a:pt x="914526" y="179958"/>
                </a:lnTo>
                <a:lnTo>
                  <a:pt x="1094613" y="0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20586" y="3856228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131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83910" y="3582796"/>
            <a:ext cx="836930" cy="519430"/>
          </a:xfrm>
          <a:custGeom>
            <a:avLst/>
            <a:gdLst/>
            <a:ahLst/>
            <a:cxnLst/>
            <a:rect l="l" t="t" r="r" b="b"/>
            <a:pathLst>
              <a:path w="836929" h="519429">
                <a:moveTo>
                  <a:pt x="418464" y="0"/>
                </a:moveTo>
                <a:lnTo>
                  <a:pt x="361675" y="2366"/>
                </a:lnTo>
                <a:lnTo>
                  <a:pt x="307210" y="9262"/>
                </a:lnTo>
                <a:lnTo>
                  <a:pt x="255567" y="20377"/>
                </a:lnTo>
                <a:lnTo>
                  <a:pt x="207245" y="35404"/>
                </a:lnTo>
                <a:lnTo>
                  <a:pt x="162741" y="54035"/>
                </a:lnTo>
                <a:lnTo>
                  <a:pt x="122554" y="75961"/>
                </a:lnTo>
                <a:lnTo>
                  <a:pt x="87183" y="100875"/>
                </a:lnTo>
                <a:lnTo>
                  <a:pt x="57126" y="128467"/>
                </a:lnTo>
                <a:lnTo>
                  <a:pt x="32881" y="158430"/>
                </a:lnTo>
                <a:lnTo>
                  <a:pt x="3819" y="224235"/>
                </a:lnTo>
                <a:lnTo>
                  <a:pt x="0" y="259460"/>
                </a:lnTo>
                <a:lnTo>
                  <a:pt x="3819" y="294659"/>
                </a:lnTo>
                <a:lnTo>
                  <a:pt x="32881" y="360437"/>
                </a:lnTo>
                <a:lnTo>
                  <a:pt x="57126" y="390397"/>
                </a:lnTo>
                <a:lnTo>
                  <a:pt x="87183" y="417992"/>
                </a:lnTo>
                <a:lnTo>
                  <a:pt x="122554" y="442912"/>
                </a:lnTo>
                <a:lnTo>
                  <a:pt x="162741" y="464847"/>
                </a:lnTo>
                <a:lnTo>
                  <a:pt x="207245" y="483488"/>
                </a:lnTo>
                <a:lnTo>
                  <a:pt x="255567" y="498526"/>
                </a:lnTo>
                <a:lnTo>
                  <a:pt x="307210" y="509650"/>
                </a:lnTo>
                <a:lnTo>
                  <a:pt x="361675" y="516552"/>
                </a:lnTo>
                <a:lnTo>
                  <a:pt x="418464" y="518921"/>
                </a:lnTo>
                <a:lnTo>
                  <a:pt x="475224" y="516552"/>
                </a:lnTo>
                <a:lnTo>
                  <a:pt x="529665" y="509650"/>
                </a:lnTo>
                <a:lnTo>
                  <a:pt x="581288" y="498526"/>
                </a:lnTo>
                <a:lnTo>
                  <a:pt x="629595" y="483488"/>
                </a:lnTo>
                <a:lnTo>
                  <a:pt x="674086" y="464847"/>
                </a:lnTo>
                <a:lnTo>
                  <a:pt x="714263" y="442912"/>
                </a:lnTo>
                <a:lnTo>
                  <a:pt x="749628" y="417992"/>
                </a:lnTo>
                <a:lnTo>
                  <a:pt x="779681" y="390397"/>
                </a:lnTo>
                <a:lnTo>
                  <a:pt x="803923" y="360437"/>
                </a:lnTo>
                <a:lnTo>
                  <a:pt x="832983" y="294659"/>
                </a:lnTo>
                <a:lnTo>
                  <a:pt x="836802" y="259460"/>
                </a:lnTo>
                <a:lnTo>
                  <a:pt x="832983" y="224235"/>
                </a:lnTo>
                <a:lnTo>
                  <a:pt x="803923" y="158430"/>
                </a:lnTo>
                <a:lnTo>
                  <a:pt x="779681" y="128467"/>
                </a:lnTo>
                <a:lnTo>
                  <a:pt x="749628" y="100875"/>
                </a:lnTo>
                <a:lnTo>
                  <a:pt x="714263" y="75961"/>
                </a:lnTo>
                <a:lnTo>
                  <a:pt x="674086" y="54035"/>
                </a:lnTo>
                <a:lnTo>
                  <a:pt x="629595" y="35404"/>
                </a:lnTo>
                <a:lnTo>
                  <a:pt x="581288" y="20377"/>
                </a:lnTo>
                <a:lnTo>
                  <a:pt x="529665" y="9262"/>
                </a:lnTo>
                <a:lnTo>
                  <a:pt x="475224" y="2366"/>
                </a:lnTo>
                <a:lnTo>
                  <a:pt x="418464" y="0"/>
                </a:lnTo>
                <a:close/>
              </a:path>
            </a:pathLst>
          </a:custGeom>
          <a:solidFill>
            <a:srgbClr val="FFD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23635" y="368884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3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4990" y="3962145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x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57396" y="4053840"/>
            <a:ext cx="1249045" cy="142875"/>
          </a:xfrm>
          <a:custGeom>
            <a:avLst/>
            <a:gdLst/>
            <a:ahLst/>
            <a:cxnLst/>
            <a:rect l="l" t="t" r="r" b="b"/>
            <a:pathLst>
              <a:path w="1249045" h="142875">
                <a:moveTo>
                  <a:pt x="1106296" y="0"/>
                </a:moveTo>
                <a:lnTo>
                  <a:pt x="1105890" y="57173"/>
                </a:lnTo>
                <a:lnTo>
                  <a:pt x="1120139" y="57277"/>
                </a:lnTo>
                <a:lnTo>
                  <a:pt x="1119886" y="85852"/>
                </a:lnTo>
                <a:lnTo>
                  <a:pt x="1105686" y="85852"/>
                </a:lnTo>
                <a:lnTo>
                  <a:pt x="1105280" y="142875"/>
                </a:lnTo>
                <a:lnTo>
                  <a:pt x="1221488" y="85852"/>
                </a:lnTo>
                <a:lnTo>
                  <a:pt x="1119886" y="85852"/>
                </a:lnTo>
                <a:lnTo>
                  <a:pt x="1221698" y="85748"/>
                </a:lnTo>
                <a:lnTo>
                  <a:pt x="1248664" y="72517"/>
                </a:lnTo>
                <a:lnTo>
                  <a:pt x="1106296" y="0"/>
                </a:lnTo>
                <a:close/>
              </a:path>
              <a:path w="1249045" h="142875">
                <a:moveTo>
                  <a:pt x="1105890" y="57173"/>
                </a:moveTo>
                <a:lnTo>
                  <a:pt x="1105687" y="85748"/>
                </a:lnTo>
                <a:lnTo>
                  <a:pt x="1119886" y="85852"/>
                </a:lnTo>
                <a:lnTo>
                  <a:pt x="1120139" y="57277"/>
                </a:lnTo>
                <a:lnTo>
                  <a:pt x="1105890" y="57173"/>
                </a:lnTo>
                <a:close/>
              </a:path>
              <a:path w="1249045" h="142875">
                <a:moveTo>
                  <a:pt x="253" y="49149"/>
                </a:moveTo>
                <a:lnTo>
                  <a:pt x="0" y="77724"/>
                </a:lnTo>
                <a:lnTo>
                  <a:pt x="1105687" y="85748"/>
                </a:lnTo>
                <a:lnTo>
                  <a:pt x="1105890" y="57173"/>
                </a:lnTo>
                <a:lnTo>
                  <a:pt x="253" y="491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7903" y="4219321"/>
            <a:ext cx="1223645" cy="443865"/>
          </a:xfrm>
          <a:custGeom>
            <a:avLst/>
            <a:gdLst/>
            <a:ahLst/>
            <a:cxnLst/>
            <a:rect l="l" t="t" r="r" b="b"/>
            <a:pathLst>
              <a:path w="1223645" h="443864">
                <a:moveTo>
                  <a:pt x="1083147" y="54174"/>
                </a:moveTo>
                <a:lnTo>
                  <a:pt x="0" y="416686"/>
                </a:lnTo>
                <a:lnTo>
                  <a:pt x="9017" y="443737"/>
                </a:lnTo>
                <a:lnTo>
                  <a:pt x="1092245" y="81365"/>
                </a:lnTo>
                <a:lnTo>
                  <a:pt x="1083147" y="54174"/>
                </a:lnTo>
                <a:close/>
              </a:path>
              <a:path w="1223645" h="443864">
                <a:moveTo>
                  <a:pt x="1196020" y="49656"/>
                </a:moveTo>
                <a:lnTo>
                  <a:pt x="1096645" y="49656"/>
                </a:lnTo>
                <a:lnTo>
                  <a:pt x="1105789" y="76834"/>
                </a:lnTo>
                <a:lnTo>
                  <a:pt x="1092245" y="81365"/>
                </a:lnTo>
                <a:lnTo>
                  <a:pt x="1110361" y="135508"/>
                </a:lnTo>
                <a:lnTo>
                  <a:pt x="1196020" y="49656"/>
                </a:lnTo>
                <a:close/>
              </a:path>
              <a:path w="1223645" h="443864">
                <a:moveTo>
                  <a:pt x="1096645" y="49656"/>
                </a:moveTo>
                <a:lnTo>
                  <a:pt x="1083147" y="54174"/>
                </a:lnTo>
                <a:lnTo>
                  <a:pt x="1092245" y="81365"/>
                </a:lnTo>
                <a:lnTo>
                  <a:pt x="1105789" y="76834"/>
                </a:lnTo>
                <a:lnTo>
                  <a:pt x="1096645" y="49656"/>
                </a:lnTo>
                <a:close/>
              </a:path>
              <a:path w="1223645" h="443864">
                <a:moveTo>
                  <a:pt x="1065022" y="0"/>
                </a:moveTo>
                <a:lnTo>
                  <a:pt x="1083147" y="54174"/>
                </a:lnTo>
                <a:lnTo>
                  <a:pt x="1096645" y="49656"/>
                </a:lnTo>
                <a:lnTo>
                  <a:pt x="1196020" y="49656"/>
                </a:lnTo>
                <a:lnTo>
                  <a:pt x="1223137" y="22478"/>
                </a:lnTo>
                <a:lnTo>
                  <a:pt x="10650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87138" y="5545061"/>
            <a:ext cx="925830" cy="540385"/>
          </a:xfrm>
          <a:custGeom>
            <a:avLst/>
            <a:gdLst/>
            <a:ahLst/>
            <a:cxnLst/>
            <a:rect l="l" t="t" r="r" b="b"/>
            <a:pathLst>
              <a:path w="925829" h="540385">
                <a:moveTo>
                  <a:pt x="0" y="540054"/>
                </a:moveTo>
                <a:lnTo>
                  <a:pt x="925804" y="540054"/>
                </a:lnTo>
                <a:lnTo>
                  <a:pt x="925804" y="0"/>
                </a:lnTo>
                <a:lnTo>
                  <a:pt x="0" y="0"/>
                </a:lnTo>
                <a:lnTo>
                  <a:pt x="0" y="540054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12967" y="5364988"/>
            <a:ext cx="180340" cy="720725"/>
          </a:xfrm>
          <a:custGeom>
            <a:avLst/>
            <a:gdLst/>
            <a:ahLst/>
            <a:cxnLst/>
            <a:rect l="l" t="t" r="r" b="b"/>
            <a:pathLst>
              <a:path w="180339" h="720725">
                <a:moveTo>
                  <a:pt x="179959" y="0"/>
                </a:moveTo>
                <a:lnTo>
                  <a:pt x="0" y="180086"/>
                </a:lnTo>
                <a:lnTo>
                  <a:pt x="0" y="720128"/>
                </a:lnTo>
                <a:lnTo>
                  <a:pt x="179959" y="540105"/>
                </a:lnTo>
                <a:lnTo>
                  <a:pt x="179959" y="0"/>
                </a:lnTo>
                <a:close/>
              </a:path>
            </a:pathLst>
          </a:custGeom>
          <a:solidFill>
            <a:srgbClr val="337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7138" y="5364988"/>
            <a:ext cx="1106170" cy="180340"/>
          </a:xfrm>
          <a:custGeom>
            <a:avLst/>
            <a:gdLst/>
            <a:ahLst/>
            <a:cxnLst/>
            <a:rect l="l" t="t" r="r" b="b"/>
            <a:pathLst>
              <a:path w="1106170" h="180339">
                <a:moveTo>
                  <a:pt x="1105789" y="0"/>
                </a:moveTo>
                <a:lnTo>
                  <a:pt x="179959" y="0"/>
                </a:lnTo>
                <a:lnTo>
                  <a:pt x="0" y="180086"/>
                </a:lnTo>
                <a:lnTo>
                  <a:pt x="925829" y="180086"/>
                </a:lnTo>
                <a:lnTo>
                  <a:pt x="1105789" y="0"/>
                </a:lnTo>
                <a:close/>
              </a:path>
            </a:pathLst>
          </a:custGeom>
          <a:solidFill>
            <a:srgbClr val="64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87138" y="5364988"/>
            <a:ext cx="1106170" cy="720725"/>
          </a:xfrm>
          <a:custGeom>
            <a:avLst/>
            <a:gdLst/>
            <a:ahLst/>
            <a:cxnLst/>
            <a:rect l="l" t="t" r="r" b="b"/>
            <a:pathLst>
              <a:path w="1106170" h="720725">
                <a:moveTo>
                  <a:pt x="0" y="180086"/>
                </a:moveTo>
                <a:lnTo>
                  <a:pt x="179959" y="0"/>
                </a:lnTo>
                <a:lnTo>
                  <a:pt x="1105789" y="0"/>
                </a:lnTo>
                <a:lnTo>
                  <a:pt x="1105789" y="540105"/>
                </a:lnTo>
                <a:lnTo>
                  <a:pt x="925829" y="720128"/>
                </a:lnTo>
                <a:lnTo>
                  <a:pt x="0" y="720128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87138" y="5364988"/>
            <a:ext cx="1106170" cy="180340"/>
          </a:xfrm>
          <a:custGeom>
            <a:avLst/>
            <a:gdLst/>
            <a:ahLst/>
            <a:cxnLst/>
            <a:rect l="l" t="t" r="r" b="b"/>
            <a:pathLst>
              <a:path w="1106170" h="180339">
                <a:moveTo>
                  <a:pt x="0" y="180086"/>
                </a:moveTo>
                <a:lnTo>
                  <a:pt x="925829" y="180086"/>
                </a:lnTo>
                <a:lnTo>
                  <a:pt x="1105789" y="0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2967" y="5545073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042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65878" y="5271515"/>
            <a:ext cx="845819" cy="519430"/>
          </a:xfrm>
          <a:custGeom>
            <a:avLst/>
            <a:gdLst/>
            <a:ahLst/>
            <a:cxnLst/>
            <a:rect l="l" t="t" r="r" b="b"/>
            <a:pathLst>
              <a:path w="845820" h="519429">
                <a:moveTo>
                  <a:pt x="422656" y="0"/>
                </a:moveTo>
                <a:lnTo>
                  <a:pt x="365304" y="2369"/>
                </a:lnTo>
                <a:lnTo>
                  <a:pt x="310297" y="9271"/>
                </a:lnTo>
                <a:lnTo>
                  <a:pt x="258139" y="20395"/>
                </a:lnTo>
                <a:lnTo>
                  <a:pt x="209333" y="35433"/>
                </a:lnTo>
                <a:lnTo>
                  <a:pt x="164383" y="54074"/>
                </a:lnTo>
                <a:lnTo>
                  <a:pt x="123793" y="76009"/>
                </a:lnTo>
                <a:lnTo>
                  <a:pt x="88065" y="100929"/>
                </a:lnTo>
                <a:lnTo>
                  <a:pt x="57705" y="128524"/>
                </a:lnTo>
                <a:lnTo>
                  <a:pt x="33214" y="158484"/>
                </a:lnTo>
                <a:lnTo>
                  <a:pt x="3858" y="224262"/>
                </a:lnTo>
                <a:lnTo>
                  <a:pt x="0" y="259461"/>
                </a:lnTo>
                <a:lnTo>
                  <a:pt x="3858" y="294664"/>
                </a:lnTo>
                <a:lnTo>
                  <a:pt x="33214" y="360446"/>
                </a:lnTo>
                <a:lnTo>
                  <a:pt x="57705" y="390405"/>
                </a:lnTo>
                <a:lnTo>
                  <a:pt x="88065" y="417998"/>
                </a:lnTo>
                <a:lnTo>
                  <a:pt x="123793" y="442915"/>
                </a:lnTo>
                <a:lnTo>
                  <a:pt x="164383" y="464847"/>
                </a:lnTo>
                <a:lnTo>
                  <a:pt x="209333" y="483485"/>
                </a:lnTo>
                <a:lnTo>
                  <a:pt x="258139" y="498519"/>
                </a:lnTo>
                <a:lnTo>
                  <a:pt x="310297" y="509641"/>
                </a:lnTo>
                <a:lnTo>
                  <a:pt x="365304" y="516540"/>
                </a:lnTo>
                <a:lnTo>
                  <a:pt x="422656" y="518909"/>
                </a:lnTo>
                <a:lnTo>
                  <a:pt x="480007" y="516540"/>
                </a:lnTo>
                <a:lnTo>
                  <a:pt x="535014" y="509641"/>
                </a:lnTo>
                <a:lnTo>
                  <a:pt x="587172" y="498519"/>
                </a:lnTo>
                <a:lnTo>
                  <a:pt x="635978" y="483485"/>
                </a:lnTo>
                <a:lnTo>
                  <a:pt x="680928" y="464847"/>
                </a:lnTo>
                <a:lnTo>
                  <a:pt x="721518" y="442915"/>
                </a:lnTo>
                <a:lnTo>
                  <a:pt x="757246" y="417998"/>
                </a:lnTo>
                <a:lnTo>
                  <a:pt x="787606" y="390405"/>
                </a:lnTo>
                <a:lnTo>
                  <a:pt x="812097" y="360446"/>
                </a:lnTo>
                <a:lnTo>
                  <a:pt x="841453" y="294664"/>
                </a:lnTo>
                <a:lnTo>
                  <a:pt x="845312" y="259461"/>
                </a:lnTo>
                <a:lnTo>
                  <a:pt x="841453" y="224262"/>
                </a:lnTo>
                <a:lnTo>
                  <a:pt x="812097" y="158484"/>
                </a:lnTo>
                <a:lnTo>
                  <a:pt x="787606" y="128524"/>
                </a:lnTo>
                <a:lnTo>
                  <a:pt x="757246" y="100929"/>
                </a:lnTo>
                <a:lnTo>
                  <a:pt x="721518" y="76009"/>
                </a:lnTo>
                <a:lnTo>
                  <a:pt x="680928" y="54074"/>
                </a:lnTo>
                <a:lnTo>
                  <a:pt x="635978" y="35433"/>
                </a:lnTo>
                <a:lnTo>
                  <a:pt x="587172" y="20395"/>
                </a:lnTo>
                <a:lnTo>
                  <a:pt x="535014" y="9271"/>
                </a:lnTo>
                <a:lnTo>
                  <a:pt x="480007" y="2369"/>
                </a:lnTo>
                <a:lnTo>
                  <a:pt x="422656" y="0"/>
                </a:lnTo>
                <a:close/>
              </a:path>
            </a:pathLst>
          </a:custGeom>
          <a:solidFill>
            <a:srgbClr val="FFD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209794" y="5377383"/>
            <a:ext cx="158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3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0321" y="5651093"/>
            <a:ext cx="13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x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525773" y="5742622"/>
            <a:ext cx="1261745" cy="142875"/>
          </a:xfrm>
          <a:custGeom>
            <a:avLst/>
            <a:gdLst/>
            <a:ahLst/>
            <a:cxnLst/>
            <a:rect l="l" t="t" r="r" b="b"/>
            <a:pathLst>
              <a:path w="1261745" h="142875">
                <a:moveTo>
                  <a:pt x="1118997" y="0"/>
                </a:moveTo>
                <a:lnTo>
                  <a:pt x="1118590" y="57149"/>
                </a:lnTo>
                <a:lnTo>
                  <a:pt x="1132839" y="57251"/>
                </a:lnTo>
                <a:lnTo>
                  <a:pt x="1132713" y="85826"/>
                </a:lnTo>
                <a:lnTo>
                  <a:pt x="1118386" y="85826"/>
                </a:lnTo>
                <a:lnTo>
                  <a:pt x="1117980" y="142874"/>
                </a:lnTo>
                <a:lnTo>
                  <a:pt x="1234156" y="85826"/>
                </a:lnTo>
                <a:lnTo>
                  <a:pt x="1132713" y="85826"/>
                </a:lnTo>
                <a:lnTo>
                  <a:pt x="1234364" y="85724"/>
                </a:lnTo>
                <a:lnTo>
                  <a:pt x="1261364" y="72466"/>
                </a:lnTo>
                <a:lnTo>
                  <a:pt x="1118997" y="0"/>
                </a:lnTo>
                <a:close/>
              </a:path>
              <a:path w="1261745" h="142875">
                <a:moveTo>
                  <a:pt x="1118590" y="57149"/>
                </a:moveTo>
                <a:lnTo>
                  <a:pt x="1118387" y="85724"/>
                </a:lnTo>
                <a:lnTo>
                  <a:pt x="1132713" y="85826"/>
                </a:lnTo>
                <a:lnTo>
                  <a:pt x="1132839" y="57251"/>
                </a:lnTo>
                <a:lnTo>
                  <a:pt x="1118590" y="57149"/>
                </a:lnTo>
                <a:close/>
              </a:path>
              <a:path w="1261745" h="142875">
                <a:moveTo>
                  <a:pt x="126" y="49161"/>
                </a:moveTo>
                <a:lnTo>
                  <a:pt x="0" y="77736"/>
                </a:lnTo>
                <a:lnTo>
                  <a:pt x="1118387" y="85724"/>
                </a:lnTo>
                <a:lnTo>
                  <a:pt x="1118590" y="57149"/>
                </a:lnTo>
                <a:lnTo>
                  <a:pt x="126" y="491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38160" y="5568581"/>
            <a:ext cx="925830" cy="540385"/>
          </a:xfrm>
          <a:custGeom>
            <a:avLst/>
            <a:gdLst/>
            <a:ahLst/>
            <a:cxnLst/>
            <a:rect l="l" t="t" r="r" b="b"/>
            <a:pathLst>
              <a:path w="925829" h="540385">
                <a:moveTo>
                  <a:pt x="0" y="540054"/>
                </a:moveTo>
                <a:lnTo>
                  <a:pt x="925804" y="540054"/>
                </a:lnTo>
                <a:lnTo>
                  <a:pt x="925804" y="0"/>
                </a:lnTo>
                <a:lnTo>
                  <a:pt x="0" y="0"/>
                </a:lnTo>
                <a:lnTo>
                  <a:pt x="0" y="540054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563991" y="5388609"/>
            <a:ext cx="180340" cy="720090"/>
          </a:xfrm>
          <a:custGeom>
            <a:avLst/>
            <a:gdLst/>
            <a:ahLst/>
            <a:cxnLst/>
            <a:rect l="l" t="t" r="r" b="b"/>
            <a:pathLst>
              <a:path w="180340" h="720089">
                <a:moveTo>
                  <a:pt x="180085" y="0"/>
                </a:moveTo>
                <a:lnTo>
                  <a:pt x="0" y="179958"/>
                </a:lnTo>
                <a:lnTo>
                  <a:pt x="0" y="720026"/>
                </a:lnTo>
                <a:lnTo>
                  <a:pt x="180085" y="540003"/>
                </a:lnTo>
                <a:lnTo>
                  <a:pt x="180085" y="0"/>
                </a:lnTo>
                <a:close/>
              </a:path>
            </a:pathLst>
          </a:custGeom>
          <a:solidFill>
            <a:srgbClr val="337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8160" y="5388609"/>
            <a:ext cx="1106170" cy="180340"/>
          </a:xfrm>
          <a:custGeom>
            <a:avLst/>
            <a:gdLst/>
            <a:ahLst/>
            <a:cxnLst/>
            <a:rect l="l" t="t" r="r" b="b"/>
            <a:pathLst>
              <a:path w="1106170" h="180339">
                <a:moveTo>
                  <a:pt x="1105916" y="0"/>
                </a:moveTo>
                <a:lnTo>
                  <a:pt x="180086" y="0"/>
                </a:lnTo>
                <a:lnTo>
                  <a:pt x="0" y="179958"/>
                </a:lnTo>
                <a:lnTo>
                  <a:pt x="925830" y="179958"/>
                </a:lnTo>
                <a:lnTo>
                  <a:pt x="1105916" y="0"/>
                </a:lnTo>
                <a:close/>
              </a:path>
            </a:pathLst>
          </a:custGeom>
          <a:solidFill>
            <a:srgbClr val="64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38160" y="5388609"/>
            <a:ext cx="1106170" cy="720090"/>
          </a:xfrm>
          <a:custGeom>
            <a:avLst/>
            <a:gdLst/>
            <a:ahLst/>
            <a:cxnLst/>
            <a:rect l="l" t="t" r="r" b="b"/>
            <a:pathLst>
              <a:path w="1106170" h="720089">
                <a:moveTo>
                  <a:pt x="0" y="179958"/>
                </a:moveTo>
                <a:lnTo>
                  <a:pt x="180086" y="0"/>
                </a:lnTo>
                <a:lnTo>
                  <a:pt x="1105916" y="0"/>
                </a:lnTo>
                <a:lnTo>
                  <a:pt x="1105916" y="540003"/>
                </a:lnTo>
                <a:lnTo>
                  <a:pt x="925830" y="720026"/>
                </a:lnTo>
                <a:lnTo>
                  <a:pt x="0" y="720026"/>
                </a:lnTo>
                <a:lnTo>
                  <a:pt x="0" y="179958"/>
                </a:lnTo>
                <a:close/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8160" y="5388609"/>
            <a:ext cx="1106170" cy="180340"/>
          </a:xfrm>
          <a:custGeom>
            <a:avLst/>
            <a:gdLst/>
            <a:ahLst/>
            <a:cxnLst/>
            <a:rect l="l" t="t" r="r" b="b"/>
            <a:pathLst>
              <a:path w="1106170" h="180339">
                <a:moveTo>
                  <a:pt x="0" y="179958"/>
                </a:moveTo>
                <a:lnTo>
                  <a:pt x="925830" y="179958"/>
                </a:lnTo>
                <a:lnTo>
                  <a:pt x="1105916" y="0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63991" y="5568569"/>
            <a:ext cx="0" cy="540385"/>
          </a:xfrm>
          <a:custGeom>
            <a:avLst/>
            <a:gdLst/>
            <a:ahLst/>
            <a:cxnLst/>
            <a:rect l="l" t="t" r="r" b="b"/>
            <a:pathLst>
              <a:path h="540385">
                <a:moveTo>
                  <a:pt x="0" y="0"/>
                </a:moveTo>
                <a:lnTo>
                  <a:pt x="0" y="540067"/>
                </a:lnTo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16901" y="5295010"/>
            <a:ext cx="845819" cy="519430"/>
          </a:xfrm>
          <a:custGeom>
            <a:avLst/>
            <a:gdLst/>
            <a:ahLst/>
            <a:cxnLst/>
            <a:rect l="l" t="t" r="r" b="b"/>
            <a:pathLst>
              <a:path w="845820" h="519429">
                <a:moveTo>
                  <a:pt x="422655" y="0"/>
                </a:moveTo>
                <a:lnTo>
                  <a:pt x="365304" y="2369"/>
                </a:lnTo>
                <a:lnTo>
                  <a:pt x="310297" y="9270"/>
                </a:lnTo>
                <a:lnTo>
                  <a:pt x="258139" y="20395"/>
                </a:lnTo>
                <a:lnTo>
                  <a:pt x="209333" y="35432"/>
                </a:lnTo>
                <a:lnTo>
                  <a:pt x="164383" y="54074"/>
                </a:lnTo>
                <a:lnTo>
                  <a:pt x="123793" y="76009"/>
                </a:lnTo>
                <a:lnTo>
                  <a:pt x="88065" y="100929"/>
                </a:lnTo>
                <a:lnTo>
                  <a:pt x="57705" y="128523"/>
                </a:lnTo>
                <a:lnTo>
                  <a:pt x="33214" y="158484"/>
                </a:lnTo>
                <a:lnTo>
                  <a:pt x="3858" y="224262"/>
                </a:lnTo>
                <a:lnTo>
                  <a:pt x="0" y="259460"/>
                </a:lnTo>
                <a:lnTo>
                  <a:pt x="3858" y="294670"/>
                </a:lnTo>
                <a:lnTo>
                  <a:pt x="33214" y="360461"/>
                </a:lnTo>
                <a:lnTo>
                  <a:pt x="57705" y="390423"/>
                </a:lnTo>
                <a:lnTo>
                  <a:pt x="88065" y="418019"/>
                </a:lnTo>
                <a:lnTo>
                  <a:pt x="123793" y="442937"/>
                </a:lnTo>
                <a:lnTo>
                  <a:pt x="164383" y="464871"/>
                </a:lnTo>
                <a:lnTo>
                  <a:pt x="209333" y="483509"/>
                </a:lnTo>
                <a:lnTo>
                  <a:pt x="258139" y="498544"/>
                </a:lnTo>
                <a:lnTo>
                  <a:pt x="310297" y="509666"/>
                </a:lnTo>
                <a:lnTo>
                  <a:pt x="365304" y="516566"/>
                </a:lnTo>
                <a:lnTo>
                  <a:pt x="422655" y="518934"/>
                </a:lnTo>
                <a:lnTo>
                  <a:pt x="480007" y="516566"/>
                </a:lnTo>
                <a:lnTo>
                  <a:pt x="535014" y="509666"/>
                </a:lnTo>
                <a:lnTo>
                  <a:pt x="587172" y="498544"/>
                </a:lnTo>
                <a:lnTo>
                  <a:pt x="635978" y="483509"/>
                </a:lnTo>
                <a:lnTo>
                  <a:pt x="680928" y="464871"/>
                </a:lnTo>
                <a:lnTo>
                  <a:pt x="721518" y="442937"/>
                </a:lnTo>
                <a:lnTo>
                  <a:pt x="757246" y="418019"/>
                </a:lnTo>
                <a:lnTo>
                  <a:pt x="787606" y="390423"/>
                </a:lnTo>
                <a:lnTo>
                  <a:pt x="812097" y="360461"/>
                </a:lnTo>
                <a:lnTo>
                  <a:pt x="841453" y="294670"/>
                </a:lnTo>
                <a:lnTo>
                  <a:pt x="845312" y="259460"/>
                </a:lnTo>
                <a:lnTo>
                  <a:pt x="841453" y="224262"/>
                </a:lnTo>
                <a:lnTo>
                  <a:pt x="812097" y="158484"/>
                </a:lnTo>
                <a:lnTo>
                  <a:pt x="787606" y="128523"/>
                </a:lnTo>
                <a:lnTo>
                  <a:pt x="757246" y="100929"/>
                </a:lnTo>
                <a:lnTo>
                  <a:pt x="721518" y="76009"/>
                </a:lnTo>
                <a:lnTo>
                  <a:pt x="680928" y="54074"/>
                </a:lnTo>
                <a:lnTo>
                  <a:pt x="635978" y="35432"/>
                </a:lnTo>
                <a:lnTo>
                  <a:pt x="587172" y="20395"/>
                </a:lnTo>
                <a:lnTo>
                  <a:pt x="535014" y="9270"/>
                </a:lnTo>
                <a:lnTo>
                  <a:pt x="480007" y="2369"/>
                </a:lnTo>
                <a:lnTo>
                  <a:pt x="422655" y="0"/>
                </a:lnTo>
                <a:close/>
              </a:path>
            </a:pathLst>
          </a:custGeom>
          <a:solidFill>
            <a:srgbClr val="FFD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995666" y="5401462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10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81725" y="5674867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y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00546" y="5766130"/>
            <a:ext cx="1237615" cy="142875"/>
          </a:xfrm>
          <a:custGeom>
            <a:avLst/>
            <a:gdLst/>
            <a:ahLst/>
            <a:cxnLst/>
            <a:rect l="l" t="t" r="r" b="b"/>
            <a:pathLst>
              <a:path w="1237615" h="142875">
                <a:moveTo>
                  <a:pt x="1095248" y="0"/>
                </a:moveTo>
                <a:lnTo>
                  <a:pt x="1094841" y="57146"/>
                </a:lnTo>
                <a:lnTo>
                  <a:pt x="1109218" y="57251"/>
                </a:lnTo>
                <a:lnTo>
                  <a:pt x="1108963" y="85826"/>
                </a:lnTo>
                <a:lnTo>
                  <a:pt x="1094637" y="85826"/>
                </a:lnTo>
                <a:lnTo>
                  <a:pt x="1094231" y="142874"/>
                </a:lnTo>
                <a:lnTo>
                  <a:pt x="1210428" y="85826"/>
                </a:lnTo>
                <a:lnTo>
                  <a:pt x="1108963" y="85826"/>
                </a:lnTo>
                <a:lnTo>
                  <a:pt x="1210640" y="85722"/>
                </a:lnTo>
                <a:lnTo>
                  <a:pt x="1237614" y="72478"/>
                </a:lnTo>
                <a:lnTo>
                  <a:pt x="1095248" y="0"/>
                </a:lnTo>
                <a:close/>
              </a:path>
              <a:path w="1237615" h="142875">
                <a:moveTo>
                  <a:pt x="1094841" y="57146"/>
                </a:moveTo>
                <a:lnTo>
                  <a:pt x="1094638" y="85722"/>
                </a:lnTo>
                <a:lnTo>
                  <a:pt x="1108963" y="85826"/>
                </a:lnTo>
                <a:lnTo>
                  <a:pt x="1109218" y="57251"/>
                </a:lnTo>
                <a:lnTo>
                  <a:pt x="1094841" y="57146"/>
                </a:lnTo>
                <a:close/>
              </a:path>
              <a:path w="1237615" h="142875">
                <a:moveTo>
                  <a:pt x="126" y="49174"/>
                </a:moveTo>
                <a:lnTo>
                  <a:pt x="0" y="77749"/>
                </a:lnTo>
                <a:lnTo>
                  <a:pt x="1094638" y="85722"/>
                </a:lnTo>
                <a:lnTo>
                  <a:pt x="1094841" y="57146"/>
                </a:lnTo>
                <a:lnTo>
                  <a:pt x="126" y="491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10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03.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자료형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130" y="994663"/>
            <a:ext cx="8153400" cy="4015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4339" y="5198745"/>
            <a:ext cx="18421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type(10)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20" dirty="0">
                <a:latin typeface="맑은 고딕"/>
                <a:cs typeface="맑은 고딕"/>
              </a:rPr>
              <a:t>type(True)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type(12.30)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type(“hello”)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11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03.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자료형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059" y="1132839"/>
            <a:ext cx="54349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2585" marR="5080" indent="-1619885">
              <a:lnSpc>
                <a:spcPct val="1501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  <a:tab pos="1456055" algn="l"/>
              </a:tabLst>
            </a:pPr>
            <a:r>
              <a:rPr sz="1800" dirty="0">
                <a:latin typeface="맑은 고딕"/>
                <a:cs typeface="맑은 고딕"/>
              </a:rPr>
              <a:t>불변 객체	: 한번 만들어지면 변경할 수 없는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객체  정수, 실수, 문자열,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튜플</a:t>
            </a:r>
            <a:endParaRPr sz="1800">
              <a:latin typeface="맑은 고딕"/>
              <a:cs typeface="맑은 고딕"/>
            </a:endParaRPr>
          </a:p>
          <a:p>
            <a:pPr marL="1632585" indent="-1619885">
              <a:lnSpc>
                <a:spcPct val="100000"/>
              </a:lnSpc>
              <a:spcBef>
                <a:spcPts val="10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가변 객체 : 직접 변경할 수 있는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  <a:p>
            <a:pPr marL="15506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리스트, 딕셔너리, 세트,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8639" y="4881371"/>
            <a:ext cx="1078865" cy="257175"/>
          </a:xfrm>
          <a:custGeom>
            <a:avLst/>
            <a:gdLst/>
            <a:ahLst/>
            <a:cxnLst/>
            <a:rect l="l" t="t" r="r" b="b"/>
            <a:pathLst>
              <a:path w="1078865" h="257175">
                <a:moveTo>
                  <a:pt x="0" y="0"/>
                </a:moveTo>
                <a:lnTo>
                  <a:pt x="0" y="175005"/>
                </a:lnTo>
                <a:lnTo>
                  <a:pt x="1078864" y="175005"/>
                </a:lnTo>
                <a:lnTo>
                  <a:pt x="1078864" y="256794"/>
                </a:lnTo>
              </a:path>
            </a:pathLst>
          </a:custGeom>
          <a:ln w="25400">
            <a:solidFill>
              <a:srgbClr val="388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28639" y="4881371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25400">
            <a:solidFill>
              <a:srgbClr val="388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49773" y="4881371"/>
            <a:ext cx="1078865" cy="257175"/>
          </a:xfrm>
          <a:custGeom>
            <a:avLst/>
            <a:gdLst/>
            <a:ahLst/>
            <a:cxnLst/>
            <a:rect l="l" t="t" r="r" b="b"/>
            <a:pathLst>
              <a:path w="1078864" h="257175">
                <a:moveTo>
                  <a:pt x="1078864" y="0"/>
                </a:moveTo>
                <a:lnTo>
                  <a:pt x="1078864" y="175005"/>
                </a:lnTo>
                <a:lnTo>
                  <a:pt x="0" y="175005"/>
                </a:lnTo>
                <a:lnTo>
                  <a:pt x="0" y="256794"/>
                </a:lnTo>
              </a:path>
            </a:pathLst>
          </a:custGeom>
          <a:ln w="25400">
            <a:solidFill>
              <a:srgbClr val="388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0278" y="4064127"/>
            <a:ext cx="1618615" cy="257175"/>
          </a:xfrm>
          <a:custGeom>
            <a:avLst/>
            <a:gdLst/>
            <a:ahLst/>
            <a:cxnLst/>
            <a:rect l="l" t="t" r="r" b="b"/>
            <a:pathLst>
              <a:path w="1618614" h="257175">
                <a:moveTo>
                  <a:pt x="0" y="0"/>
                </a:moveTo>
                <a:lnTo>
                  <a:pt x="0" y="175006"/>
                </a:lnTo>
                <a:lnTo>
                  <a:pt x="1618361" y="175006"/>
                </a:lnTo>
                <a:lnTo>
                  <a:pt x="1618361" y="256794"/>
                </a:lnTo>
              </a:path>
            </a:pathLst>
          </a:custGeom>
          <a:ln w="25400">
            <a:solidFill>
              <a:srgbClr val="2F7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2044" y="4881371"/>
            <a:ext cx="1078865" cy="257175"/>
          </a:xfrm>
          <a:custGeom>
            <a:avLst/>
            <a:gdLst/>
            <a:ahLst/>
            <a:cxnLst/>
            <a:rect l="l" t="t" r="r" b="b"/>
            <a:pathLst>
              <a:path w="1078864" h="257175">
                <a:moveTo>
                  <a:pt x="0" y="0"/>
                </a:moveTo>
                <a:lnTo>
                  <a:pt x="0" y="175005"/>
                </a:lnTo>
                <a:lnTo>
                  <a:pt x="1078865" y="175005"/>
                </a:lnTo>
                <a:lnTo>
                  <a:pt x="1078865" y="256794"/>
                </a:lnTo>
              </a:path>
            </a:pathLst>
          </a:custGeom>
          <a:ln w="25400">
            <a:solidFill>
              <a:srgbClr val="388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2044" y="4881371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94"/>
                </a:lnTo>
              </a:path>
            </a:pathLst>
          </a:custGeom>
          <a:ln w="25400">
            <a:solidFill>
              <a:srgbClr val="388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3179" y="4881371"/>
            <a:ext cx="1078865" cy="257175"/>
          </a:xfrm>
          <a:custGeom>
            <a:avLst/>
            <a:gdLst/>
            <a:ahLst/>
            <a:cxnLst/>
            <a:rect l="l" t="t" r="r" b="b"/>
            <a:pathLst>
              <a:path w="1078864" h="257175">
                <a:moveTo>
                  <a:pt x="1078864" y="0"/>
                </a:moveTo>
                <a:lnTo>
                  <a:pt x="1078864" y="175005"/>
                </a:lnTo>
                <a:lnTo>
                  <a:pt x="0" y="175005"/>
                </a:lnTo>
                <a:lnTo>
                  <a:pt x="0" y="256794"/>
                </a:lnTo>
              </a:path>
            </a:pathLst>
          </a:custGeom>
          <a:ln w="25400">
            <a:solidFill>
              <a:srgbClr val="388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2044" y="4064127"/>
            <a:ext cx="1618615" cy="257175"/>
          </a:xfrm>
          <a:custGeom>
            <a:avLst/>
            <a:gdLst/>
            <a:ahLst/>
            <a:cxnLst/>
            <a:rect l="l" t="t" r="r" b="b"/>
            <a:pathLst>
              <a:path w="1618614" h="257175">
                <a:moveTo>
                  <a:pt x="1618233" y="0"/>
                </a:moveTo>
                <a:lnTo>
                  <a:pt x="1618233" y="175006"/>
                </a:lnTo>
                <a:lnTo>
                  <a:pt x="0" y="175006"/>
                </a:lnTo>
                <a:lnTo>
                  <a:pt x="0" y="256794"/>
                </a:lnTo>
              </a:path>
            </a:pathLst>
          </a:custGeom>
          <a:ln w="25400">
            <a:solidFill>
              <a:srgbClr val="2F75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68953" y="3503676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826643" y="0"/>
                </a:moveTo>
                <a:lnTo>
                  <a:pt x="56007" y="0"/>
                </a:lnTo>
                <a:lnTo>
                  <a:pt x="34236" y="4393"/>
                </a:lnTo>
                <a:lnTo>
                  <a:pt x="16430" y="16383"/>
                </a:lnTo>
                <a:lnTo>
                  <a:pt x="4411" y="34182"/>
                </a:lnTo>
                <a:lnTo>
                  <a:pt x="0" y="56007"/>
                </a:lnTo>
                <a:lnTo>
                  <a:pt x="0" y="504444"/>
                </a:lnTo>
                <a:lnTo>
                  <a:pt x="4411" y="526268"/>
                </a:lnTo>
                <a:lnTo>
                  <a:pt x="16430" y="544068"/>
                </a:lnTo>
                <a:lnTo>
                  <a:pt x="34236" y="556057"/>
                </a:lnTo>
                <a:lnTo>
                  <a:pt x="56007" y="560451"/>
                </a:lnTo>
                <a:lnTo>
                  <a:pt x="826643" y="560451"/>
                </a:lnTo>
                <a:lnTo>
                  <a:pt x="848487" y="556057"/>
                </a:lnTo>
                <a:lnTo>
                  <a:pt x="866330" y="544068"/>
                </a:lnTo>
                <a:lnTo>
                  <a:pt x="878363" y="526268"/>
                </a:lnTo>
                <a:lnTo>
                  <a:pt x="882776" y="504444"/>
                </a:lnTo>
                <a:lnTo>
                  <a:pt x="882776" y="56007"/>
                </a:lnTo>
                <a:lnTo>
                  <a:pt x="878363" y="34182"/>
                </a:lnTo>
                <a:lnTo>
                  <a:pt x="866330" y="16383"/>
                </a:lnTo>
                <a:lnTo>
                  <a:pt x="848487" y="4393"/>
                </a:lnTo>
                <a:lnTo>
                  <a:pt x="826643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8953" y="3503676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0" y="56007"/>
                </a:moveTo>
                <a:lnTo>
                  <a:pt x="4411" y="34182"/>
                </a:lnTo>
                <a:lnTo>
                  <a:pt x="16430" y="16383"/>
                </a:lnTo>
                <a:lnTo>
                  <a:pt x="34236" y="4393"/>
                </a:lnTo>
                <a:lnTo>
                  <a:pt x="56007" y="0"/>
                </a:lnTo>
                <a:lnTo>
                  <a:pt x="826643" y="0"/>
                </a:lnTo>
                <a:lnTo>
                  <a:pt x="848487" y="4393"/>
                </a:lnTo>
                <a:lnTo>
                  <a:pt x="866330" y="16383"/>
                </a:lnTo>
                <a:lnTo>
                  <a:pt x="878363" y="34182"/>
                </a:lnTo>
                <a:lnTo>
                  <a:pt x="882776" y="56007"/>
                </a:lnTo>
                <a:lnTo>
                  <a:pt x="882776" y="504444"/>
                </a:lnTo>
                <a:lnTo>
                  <a:pt x="878363" y="526268"/>
                </a:lnTo>
                <a:lnTo>
                  <a:pt x="866330" y="544068"/>
                </a:lnTo>
                <a:lnTo>
                  <a:pt x="848487" y="556057"/>
                </a:lnTo>
                <a:lnTo>
                  <a:pt x="826643" y="560451"/>
                </a:lnTo>
                <a:lnTo>
                  <a:pt x="56007" y="560451"/>
                </a:lnTo>
                <a:lnTo>
                  <a:pt x="34236" y="556057"/>
                </a:lnTo>
                <a:lnTo>
                  <a:pt x="16430" y="544068"/>
                </a:lnTo>
                <a:lnTo>
                  <a:pt x="4411" y="526268"/>
                </a:lnTo>
                <a:lnTo>
                  <a:pt x="0" y="504444"/>
                </a:lnTo>
                <a:lnTo>
                  <a:pt x="0" y="5600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66996" y="3596766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826769" y="0"/>
                </a:moveTo>
                <a:lnTo>
                  <a:pt x="56133" y="0"/>
                </a:lnTo>
                <a:lnTo>
                  <a:pt x="34289" y="4413"/>
                </a:lnTo>
                <a:lnTo>
                  <a:pt x="16446" y="16446"/>
                </a:lnTo>
                <a:lnTo>
                  <a:pt x="4413" y="34290"/>
                </a:lnTo>
                <a:lnTo>
                  <a:pt x="0" y="56134"/>
                </a:lnTo>
                <a:lnTo>
                  <a:pt x="0" y="504444"/>
                </a:lnTo>
                <a:lnTo>
                  <a:pt x="4413" y="526288"/>
                </a:lnTo>
                <a:lnTo>
                  <a:pt x="16446" y="544131"/>
                </a:lnTo>
                <a:lnTo>
                  <a:pt x="34289" y="556164"/>
                </a:lnTo>
                <a:lnTo>
                  <a:pt x="56133" y="560578"/>
                </a:lnTo>
                <a:lnTo>
                  <a:pt x="826769" y="560578"/>
                </a:lnTo>
                <a:lnTo>
                  <a:pt x="848540" y="556164"/>
                </a:lnTo>
                <a:lnTo>
                  <a:pt x="866346" y="544131"/>
                </a:lnTo>
                <a:lnTo>
                  <a:pt x="878365" y="526288"/>
                </a:lnTo>
                <a:lnTo>
                  <a:pt x="882776" y="504444"/>
                </a:lnTo>
                <a:lnTo>
                  <a:pt x="882776" y="56134"/>
                </a:lnTo>
                <a:lnTo>
                  <a:pt x="878365" y="34290"/>
                </a:lnTo>
                <a:lnTo>
                  <a:pt x="866346" y="16446"/>
                </a:lnTo>
                <a:lnTo>
                  <a:pt x="848540" y="4413"/>
                </a:lnTo>
                <a:lnTo>
                  <a:pt x="82676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996" y="3596766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0" y="56134"/>
                </a:moveTo>
                <a:lnTo>
                  <a:pt x="4413" y="34290"/>
                </a:lnTo>
                <a:lnTo>
                  <a:pt x="16446" y="16446"/>
                </a:lnTo>
                <a:lnTo>
                  <a:pt x="34289" y="4413"/>
                </a:lnTo>
                <a:lnTo>
                  <a:pt x="56133" y="0"/>
                </a:lnTo>
                <a:lnTo>
                  <a:pt x="826769" y="0"/>
                </a:lnTo>
                <a:lnTo>
                  <a:pt x="848540" y="4413"/>
                </a:lnTo>
                <a:lnTo>
                  <a:pt x="866346" y="16446"/>
                </a:lnTo>
                <a:lnTo>
                  <a:pt x="878365" y="34290"/>
                </a:lnTo>
                <a:lnTo>
                  <a:pt x="882776" y="56134"/>
                </a:lnTo>
                <a:lnTo>
                  <a:pt x="882776" y="504444"/>
                </a:lnTo>
                <a:lnTo>
                  <a:pt x="878365" y="526288"/>
                </a:lnTo>
                <a:lnTo>
                  <a:pt x="866346" y="544131"/>
                </a:lnTo>
                <a:lnTo>
                  <a:pt x="848540" y="556164"/>
                </a:lnTo>
                <a:lnTo>
                  <a:pt x="826769" y="560578"/>
                </a:lnTo>
                <a:lnTo>
                  <a:pt x="56133" y="560578"/>
                </a:lnTo>
                <a:lnTo>
                  <a:pt x="34289" y="556164"/>
                </a:lnTo>
                <a:lnTo>
                  <a:pt x="16446" y="544131"/>
                </a:lnTo>
                <a:lnTo>
                  <a:pt x="4413" y="526288"/>
                </a:lnTo>
                <a:lnTo>
                  <a:pt x="0" y="504444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91965" y="3734815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자료형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50592" y="4320921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826769" y="0"/>
                </a:moveTo>
                <a:lnTo>
                  <a:pt x="56133" y="0"/>
                </a:lnTo>
                <a:lnTo>
                  <a:pt x="34289" y="4393"/>
                </a:lnTo>
                <a:lnTo>
                  <a:pt x="16446" y="16382"/>
                </a:lnTo>
                <a:lnTo>
                  <a:pt x="4413" y="34182"/>
                </a:lnTo>
                <a:lnTo>
                  <a:pt x="0" y="56006"/>
                </a:lnTo>
                <a:lnTo>
                  <a:pt x="0" y="504443"/>
                </a:lnTo>
                <a:lnTo>
                  <a:pt x="4413" y="526268"/>
                </a:lnTo>
                <a:lnTo>
                  <a:pt x="16446" y="544068"/>
                </a:lnTo>
                <a:lnTo>
                  <a:pt x="34289" y="556057"/>
                </a:lnTo>
                <a:lnTo>
                  <a:pt x="56133" y="560451"/>
                </a:lnTo>
                <a:lnTo>
                  <a:pt x="826769" y="560451"/>
                </a:lnTo>
                <a:lnTo>
                  <a:pt x="848540" y="556057"/>
                </a:lnTo>
                <a:lnTo>
                  <a:pt x="866346" y="544068"/>
                </a:lnTo>
                <a:lnTo>
                  <a:pt x="878365" y="526268"/>
                </a:lnTo>
                <a:lnTo>
                  <a:pt x="882777" y="504443"/>
                </a:lnTo>
                <a:lnTo>
                  <a:pt x="882777" y="56006"/>
                </a:lnTo>
                <a:lnTo>
                  <a:pt x="878365" y="34182"/>
                </a:lnTo>
                <a:lnTo>
                  <a:pt x="866346" y="16382"/>
                </a:lnTo>
                <a:lnTo>
                  <a:pt x="848540" y="4393"/>
                </a:lnTo>
                <a:lnTo>
                  <a:pt x="826769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50592" y="4320921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0" y="56006"/>
                </a:moveTo>
                <a:lnTo>
                  <a:pt x="4413" y="34182"/>
                </a:lnTo>
                <a:lnTo>
                  <a:pt x="16446" y="16382"/>
                </a:lnTo>
                <a:lnTo>
                  <a:pt x="34289" y="4393"/>
                </a:lnTo>
                <a:lnTo>
                  <a:pt x="56133" y="0"/>
                </a:lnTo>
                <a:lnTo>
                  <a:pt x="826769" y="0"/>
                </a:lnTo>
                <a:lnTo>
                  <a:pt x="848540" y="4393"/>
                </a:lnTo>
                <a:lnTo>
                  <a:pt x="866346" y="16382"/>
                </a:lnTo>
                <a:lnTo>
                  <a:pt x="878365" y="34182"/>
                </a:lnTo>
                <a:lnTo>
                  <a:pt x="882777" y="56006"/>
                </a:lnTo>
                <a:lnTo>
                  <a:pt x="882777" y="504443"/>
                </a:lnTo>
                <a:lnTo>
                  <a:pt x="878365" y="526268"/>
                </a:lnTo>
                <a:lnTo>
                  <a:pt x="866346" y="544067"/>
                </a:lnTo>
                <a:lnTo>
                  <a:pt x="848540" y="556057"/>
                </a:lnTo>
                <a:lnTo>
                  <a:pt x="826769" y="560451"/>
                </a:lnTo>
                <a:lnTo>
                  <a:pt x="56133" y="560451"/>
                </a:lnTo>
                <a:lnTo>
                  <a:pt x="34289" y="556057"/>
                </a:lnTo>
                <a:lnTo>
                  <a:pt x="16446" y="544068"/>
                </a:lnTo>
                <a:lnTo>
                  <a:pt x="4413" y="526268"/>
                </a:lnTo>
                <a:lnTo>
                  <a:pt x="0" y="504443"/>
                </a:lnTo>
                <a:lnTo>
                  <a:pt x="0" y="560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8763" y="4414011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2" y="0"/>
                </a:moveTo>
                <a:lnTo>
                  <a:pt x="56006" y="0"/>
                </a:lnTo>
                <a:lnTo>
                  <a:pt x="34182" y="4413"/>
                </a:lnTo>
                <a:lnTo>
                  <a:pt x="16382" y="16446"/>
                </a:lnTo>
                <a:lnTo>
                  <a:pt x="4393" y="34289"/>
                </a:lnTo>
                <a:lnTo>
                  <a:pt x="0" y="56133"/>
                </a:lnTo>
                <a:lnTo>
                  <a:pt x="0" y="504570"/>
                </a:lnTo>
                <a:lnTo>
                  <a:pt x="4393" y="526341"/>
                </a:lnTo>
                <a:lnTo>
                  <a:pt x="16382" y="544147"/>
                </a:lnTo>
                <a:lnTo>
                  <a:pt x="34182" y="556166"/>
                </a:lnTo>
                <a:lnTo>
                  <a:pt x="56006" y="560577"/>
                </a:lnTo>
                <a:lnTo>
                  <a:pt x="826642" y="560577"/>
                </a:lnTo>
                <a:lnTo>
                  <a:pt x="848467" y="556166"/>
                </a:lnTo>
                <a:lnTo>
                  <a:pt x="866267" y="544147"/>
                </a:lnTo>
                <a:lnTo>
                  <a:pt x="878256" y="526341"/>
                </a:lnTo>
                <a:lnTo>
                  <a:pt x="882650" y="504570"/>
                </a:lnTo>
                <a:lnTo>
                  <a:pt x="882650" y="56133"/>
                </a:lnTo>
                <a:lnTo>
                  <a:pt x="878256" y="34289"/>
                </a:lnTo>
                <a:lnTo>
                  <a:pt x="866267" y="16446"/>
                </a:lnTo>
                <a:lnTo>
                  <a:pt x="848467" y="4413"/>
                </a:lnTo>
                <a:lnTo>
                  <a:pt x="8266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48763" y="4414011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133"/>
                </a:moveTo>
                <a:lnTo>
                  <a:pt x="4393" y="34289"/>
                </a:lnTo>
                <a:lnTo>
                  <a:pt x="16382" y="16446"/>
                </a:lnTo>
                <a:lnTo>
                  <a:pt x="34182" y="4413"/>
                </a:lnTo>
                <a:lnTo>
                  <a:pt x="56006" y="0"/>
                </a:lnTo>
                <a:lnTo>
                  <a:pt x="826642" y="0"/>
                </a:lnTo>
                <a:lnTo>
                  <a:pt x="848467" y="4413"/>
                </a:lnTo>
                <a:lnTo>
                  <a:pt x="866267" y="16446"/>
                </a:lnTo>
                <a:lnTo>
                  <a:pt x="878256" y="34289"/>
                </a:lnTo>
                <a:lnTo>
                  <a:pt x="882650" y="56133"/>
                </a:lnTo>
                <a:lnTo>
                  <a:pt x="882650" y="504570"/>
                </a:lnTo>
                <a:lnTo>
                  <a:pt x="878256" y="526341"/>
                </a:lnTo>
                <a:lnTo>
                  <a:pt x="866267" y="544147"/>
                </a:lnTo>
                <a:lnTo>
                  <a:pt x="848467" y="556166"/>
                </a:lnTo>
                <a:lnTo>
                  <a:pt x="826642" y="560577"/>
                </a:lnTo>
                <a:lnTo>
                  <a:pt x="56006" y="560577"/>
                </a:lnTo>
                <a:lnTo>
                  <a:pt x="34182" y="556166"/>
                </a:lnTo>
                <a:lnTo>
                  <a:pt x="16382" y="544147"/>
                </a:lnTo>
                <a:lnTo>
                  <a:pt x="4393" y="526341"/>
                </a:lnTo>
                <a:lnTo>
                  <a:pt x="0" y="504570"/>
                </a:lnTo>
                <a:lnTo>
                  <a:pt x="0" y="56133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673223" y="4320311"/>
            <a:ext cx="63373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30000"/>
              </a:lnSpc>
              <a:spcBef>
                <a:spcPts val="100"/>
              </a:spcBef>
            </a:pPr>
            <a:r>
              <a:rPr sz="1600" spc="-5" dirty="0">
                <a:latin typeface="맑은 고딕"/>
                <a:cs typeface="맑은 고딕"/>
              </a:rPr>
              <a:t>불변객  체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71727" y="5138165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826770" y="0"/>
                </a:moveTo>
                <a:lnTo>
                  <a:pt x="56134" y="0"/>
                </a:lnTo>
                <a:lnTo>
                  <a:pt x="34289" y="4393"/>
                </a:lnTo>
                <a:lnTo>
                  <a:pt x="16446" y="16382"/>
                </a:lnTo>
                <a:lnTo>
                  <a:pt x="4413" y="34182"/>
                </a:lnTo>
                <a:lnTo>
                  <a:pt x="0" y="56006"/>
                </a:lnTo>
                <a:lnTo>
                  <a:pt x="0" y="504431"/>
                </a:lnTo>
                <a:lnTo>
                  <a:pt x="4413" y="526245"/>
                </a:lnTo>
                <a:lnTo>
                  <a:pt x="16446" y="544060"/>
                </a:lnTo>
                <a:lnTo>
                  <a:pt x="34290" y="556071"/>
                </a:lnTo>
                <a:lnTo>
                  <a:pt x="56134" y="560476"/>
                </a:lnTo>
                <a:lnTo>
                  <a:pt x="826770" y="560476"/>
                </a:lnTo>
                <a:lnTo>
                  <a:pt x="848540" y="556071"/>
                </a:lnTo>
                <a:lnTo>
                  <a:pt x="866346" y="544060"/>
                </a:lnTo>
                <a:lnTo>
                  <a:pt x="878365" y="526245"/>
                </a:lnTo>
                <a:lnTo>
                  <a:pt x="882777" y="504431"/>
                </a:lnTo>
                <a:lnTo>
                  <a:pt x="882777" y="56006"/>
                </a:lnTo>
                <a:lnTo>
                  <a:pt x="878365" y="34182"/>
                </a:lnTo>
                <a:lnTo>
                  <a:pt x="866346" y="16382"/>
                </a:lnTo>
                <a:lnTo>
                  <a:pt x="848540" y="4393"/>
                </a:lnTo>
                <a:lnTo>
                  <a:pt x="826770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1727" y="5138165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0" y="56006"/>
                </a:moveTo>
                <a:lnTo>
                  <a:pt x="4413" y="34182"/>
                </a:lnTo>
                <a:lnTo>
                  <a:pt x="16446" y="16382"/>
                </a:lnTo>
                <a:lnTo>
                  <a:pt x="34289" y="4393"/>
                </a:lnTo>
                <a:lnTo>
                  <a:pt x="56134" y="0"/>
                </a:lnTo>
                <a:lnTo>
                  <a:pt x="826770" y="0"/>
                </a:lnTo>
                <a:lnTo>
                  <a:pt x="848540" y="4393"/>
                </a:lnTo>
                <a:lnTo>
                  <a:pt x="866346" y="16382"/>
                </a:lnTo>
                <a:lnTo>
                  <a:pt x="878365" y="34182"/>
                </a:lnTo>
                <a:lnTo>
                  <a:pt x="882777" y="56006"/>
                </a:lnTo>
                <a:lnTo>
                  <a:pt x="882777" y="504431"/>
                </a:lnTo>
                <a:lnTo>
                  <a:pt x="878365" y="526245"/>
                </a:lnTo>
                <a:lnTo>
                  <a:pt x="866346" y="544060"/>
                </a:lnTo>
                <a:lnTo>
                  <a:pt x="848540" y="556071"/>
                </a:lnTo>
                <a:lnTo>
                  <a:pt x="826770" y="560476"/>
                </a:lnTo>
                <a:lnTo>
                  <a:pt x="56134" y="560476"/>
                </a:lnTo>
                <a:lnTo>
                  <a:pt x="34290" y="556071"/>
                </a:lnTo>
                <a:lnTo>
                  <a:pt x="16446" y="544060"/>
                </a:lnTo>
                <a:lnTo>
                  <a:pt x="4413" y="526245"/>
                </a:lnTo>
                <a:lnTo>
                  <a:pt x="0" y="504431"/>
                </a:lnTo>
                <a:lnTo>
                  <a:pt x="0" y="560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69897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3" y="0"/>
                </a:moveTo>
                <a:lnTo>
                  <a:pt x="56007" y="0"/>
                </a:lnTo>
                <a:lnTo>
                  <a:pt x="34182" y="4413"/>
                </a:lnTo>
                <a:lnTo>
                  <a:pt x="16383" y="16446"/>
                </a:lnTo>
                <a:lnTo>
                  <a:pt x="4393" y="34290"/>
                </a:lnTo>
                <a:lnTo>
                  <a:pt x="0" y="56134"/>
                </a:lnTo>
                <a:lnTo>
                  <a:pt x="0" y="504507"/>
                </a:lnTo>
                <a:lnTo>
                  <a:pt x="4393" y="526328"/>
                </a:lnTo>
                <a:lnTo>
                  <a:pt x="16383" y="544147"/>
                </a:lnTo>
                <a:lnTo>
                  <a:pt x="34182" y="556160"/>
                </a:lnTo>
                <a:lnTo>
                  <a:pt x="56007" y="560565"/>
                </a:lnTo>
                <a:lnTo>
                  <a:pt x="826643" y="560565"/>
                </a:lnTo>
                <a:lnTo>
                  <a:pt x="848467" y="556160"/>
                </a:lnTo>
                <a:lnTo>
                  <a:pt x="866267" y="544147"/>
                </a:lnTo>
                <a:lnTo>
                  <a:pt x="878256" y="526328"/>
                </a:lnTo>
                <a:lnTo>
                  <a:pt x="882650" y="504507"/>
                </a:lnTo>
                <a:lnTo>
                  <a:pt x="882650" y="56134"/>
                </a:lnTo>
                <a:lnTo>
                  <a:pt x="878256" y="34290"/>
                </a:lnTo>
                <a:lnTo>
                  <a:pt x="866267" y="16446"/>
                </a:lnTo>
                <a:lnTo>
                  <a:pt x="848467" y="4413"/>
                </a:lnTo>
                <a:lnTo>
                  <a:pt x="826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9897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134"/>
                </a:moveTo>
                <a:lnTo>
                  <a:pt x="4393" y="34290"/>
                </a:lnTo>
                <a:lnTo>
                  <a:pt x="16383" y="16446"/>
                </a:lnTo>
                <a:lnTo>
                  <a:pt x="34182" y="4413"/>
                </a:lnTo>
                <a:lnTo>
                  <a:pt x="56007" y="0"/>
                </a:lnTo>
                <a:lnTo>
                  <a:pt x="826643" y="0"/>
                </a:lnTo>
                <a:lnTo>
                  <a:pt x="848467" y="4413"/>
                </a:lnTo>
                <a:lnTo>
                  <a:pt x="866267" y="16446"/>
                </a:lnTo>
                <a:lnTo>
                  <a:pt x="878256" y="34290"/>
                </a:lnTo>
                <a:lnTo>
                  <a:pt x="882650" y="56134"/>
                </a:lnTo>
                <a:lnTo>
                  <a:pt x="882650" y="504507"/>
                </a:lnTo>
                <a:lnTo>
                  <a:pt x="878256" y="526328"/>
                </a:lnTo>
                <a:lnTo>
                  <a:pt x="866267" y="544147"/>
                </a:lnTo>
                <a:lnTo>
                  <a:pt x="848467" y="556160"/>
                </a:lnTo>
                <a:lnTo>
                  <a:pt x="826643" y="560565"/>
                </a:lnTo>
                <a:lnTo>
                  <a:pt x="56007" y="560565"/>
                </a:lnTo>
                <a:lnTo>
                  <a:pt x="34182" y="556160"/>
                </a:lnTo>
                <a:lnTo>
                  <a:pt x="16383" y="544147"/>
                </a:lnTo>
                <a:lnTo>
                  <a:pt x="4393" y="526328"/>
                </a:lnTo>
                <a:lnTo>
                  <a:pt x="0" y="504507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696339" y="5369814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숫자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50592" y="5138165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826769" y="0"/>
                </a:moveTo>
                <a:lnTo>
                  <a:pt x="56133" y="0"/>
                </a:lnTo>
                <a:lnTo>
                  <a:pt x="34289" y="4393"/>
                </a:lnTo>
                <a:lnTo>
                  <a:pt x="16446" y="16382"/>
                </a:lnTo>
                <a:lnTo>
                  <a:pt x="4413" y="34182"/>
                </a:lnTo>
                <a:lnTo>
                  <a:pt x="0" y="56006"/>
                </a:lnTo>
                <a:lnTo>
                  <a:pt x="0" y="504431"/>
                </a:lnTo>
                <a:lnTo>
                  <a:pt x="4413" y="526245"/>
                </a:lnTo>
                <a:lnTo>
                  <a:pt x="16446" y="544060"/>
                </a:lnTo>
                <a:lnTo>
                  <a:pt x="34289" y="556071"/>
                </a:lnTo>
                <a:lnTo>
                  <a:pt x="56133" y="560476"/>
                </a:lnTo>
                <a:lnTo>
                  <a:pt x="826769" y="560476"/>
                </a:lnTo>
                <a:lnTo>
                  <a:pt x="848540" y="556071"/>
                </a:lnTo>
                <a:lnTo>
                  <a:pt x="866346" y="544060"/>
                </a:lnTo>
                <a:lnTo>
                  <a:pt x="878365" y="526245"/>
                </a:lnTo>
                <a:lnTo>
                  <a:pt x="882777" y="504431"/>
                </a:lnTo>
                <a:lnTo>
                  <a:pt x="882777" y="56006"/>
                </a:lnTo>
                <a:lnTo>
                  <a:pt x="878365" y="34182"/>
                </a:lnTo>
                <a:lnTo>
                  <a:pt x="866346" y="16382"/>
                </a:lnTo>
                <a:lnTo>
                  <a:pt x="848540" y="4393"/>
                </a:lnTo>
                <a:lnTo>
                  <a:pt x="826769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50592" y="5138165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5" h="560704">
                <a:moveTo>
                  <a:pt x="0" y="56006"/>
                </a:moveTo>
                <a:lnTo>
                  <a:pt x="4413" y="34182"/>
                </a:lnTo>
                <a:lnTo>
                  <a:pt x="16446" y="16382"/>
                </a:lnTo>
                <a:lnTo>
                  <a:pt x="34289" y="4393"/>
                </a:lnTo>
                <a:lnTo>
                  <a:pt x="56133" y="0"/>
                </a:lnTo>
                <a:lnTo>
                  <a:pt x="826769" y="0"/>
                </a:lnTo>
                <a:lnTo>
                  <a:pt x="848540" y="4393"/>
                </a:lnTo>
                <a:lnTo>
                  <a:pt x="866346" y="16382"/>
                </a:lnTo>
                <a:lnTo>
                  <a:pt x="878365" y="34182"/>
                </a:lnTo>
                <a:lnTo>
                  <a:pt x="882777" y="56006"/>
                </a:lnTo>
                <a:lnTo>
                  <a:pt x="882777" y="504431"/>
                </a:lnTo>
                <a:lnTo>
                  <a:pt x="878365" y="526245"/>
                </a:lnTo>
                <a:lnTo>
                  <a:pt x="866346" y="544060"/>
                </a:lnTo>
                <a:lnTo>
                  <a:pt x="848540" y="556071"/>
                </a:lnTo>
                <a:lnTo>
                  <a:pt x="826769" y="560476"/>
                </a:lnTo>
                <a:lnTo>
                  <a:pt x="56133" y="560476"/>
                </a:lnTo>
                <a:lnTo>
                  <a:pt x="34289" y="556071"/>
                </a:lnTo>
                <a:lnTo>
                  <a:pt x="16446" y="544060"/>
                </a:lnTo>
                <a:lnTo>
                  <a:pt x="4413" y="526245"/>
                </a:lnTo>
                <a:lnTo>
                  <a:pt x="0" y="504431"/>
                </a:lnTo>
                <a:lnTo>
                  <a:pt x="0" y="560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48763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2" y="0"/>
                </a:moveTo>
                <a:lnTo>
                  <a:pt x="56006" y="0"/>
                </a:lnTo>
                <a:lnTo>
                  <a:pt x="34182" y="4413"/>
                </a:lnTo>
                <a:lnTo>
                  <a:pt x="16382" y="16446"/>
                </a:lnTo>
                <a:lnTo>
                  <a:pt x="4393" y="34290"/>
                </a:lnTo>
                <a:lnTo>
                  <a:pt x="0" y="56134"/>
                </a:lnTo>
                <a:lnTo>
                  <a:pt x="0" y="504507"/>
                </a:lnTo>
                <a:lnTo>
                  <a:pt x="4393" y="526328"/>
                </a:lnTo>
                <a:lnTo>
                  <a:pt x="16382" y="544147"/>
                </a:lnTo>
                <a:lnTo>
                  <a:pt x="34182" y="556160"/>
                </a:lnTo>
                <a:lnTo>
                  <a:pt x="56006" y="560565"/>
                </a:lnTo>
                <a:lnTo>
                  <a:pt x="826642" y="560565"/>
                </a:lnTo>
                <a:lnTo>
                  <a:pt x="848467" y="556160"/>
                </a:lnTo>
                <a:lnTo>
                  <a:pt x="866267" y="544147"/>
                </a:lnTo>
                <a:lnTo>
                  <a:pt x="878256" y="526328"/>
                </a:lnTo>
                <a:lnTo>
                  <a:pt x="882650" y="504507"/>
                </a:lnTo>
                <a:lnTo>
                  <a:pt x="882650" y="56134"/>
                </a:lnTo>
                <a:lnTo>
                  <a:pt x="878256" y="34290"/>
                </a:lnTo>
                <a:lnTo>
                  <a:pt x="866267" y="16446"/>
                </a:lnTo>
                <a:lnTo>
                  <a:pt x="848467" y="4413"/>
                </a:lnTo>
                <a:lnTo>
                  <a:pt x="8266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48763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134"/>
                </a:moveTo>
                <a:lnTo>
                  <a:pt x="4393" y="34290"/>
                </a:lnTo>
                <a:lnTo>
                  <a:pt x="16382" y="16446"/>
                </a:lnTo>
                <a:lnTo>
                  <a:pt x="34182" y="4413"/>
                </a:lnTo>
                <a:lnTo>
                  <a:pt x="56006" y="0"/>
                </a:lnTo>
                <a:lnTo>
                  <a:pt x="826642" y="0"/>
                </a:lnTo>
                <a:lnTo>
                  <a:pt x="848467" y="4413"/>
                </a:lnTo>
                <a:lnTo>
                  <a:pt x="866267" y="16446"/>
                </a:lnTo>
                <a:lnTo>
                  <a:pt x="878256" y="34290"/>
                </a:lnTo>
                <a:lnTo>
                  <a:pt x="882650" y="56134"/>
                </a:lnTo>
                <a:lnTo>
                  <a:pt x="882650" y="504507"/>
                </a:lnTo>
                <a:lnTo>
                  <a:pt x="878256" y="526328"/>
                </a:lnTo>
                <a:lnTo>
                  <a:pt x="866267" y="544147"/>
                </a:lnTo>
                <a:lnTo>
                  <a:pt x="848467" y="556160"/>
                </a:lnTo>
                <a:lnTo>
                  <a:pt x="826642" y="560565"/>
                </a:lnTo>
                <a:lnTo>
                  <a:pt x="56006" y="560565"/>
                </a:lnTo>
                <a:lnTo>
                  <a:pt x="34182" y="556160"/>
                </a:lnTo>
                <a:lnTo>
                  <a:pt x="16382" y="544147"/>
                </a:lnTo>
                <a:lnTo>
                  <a:pt x="4393" y="526328"/>
                </a:lnTo>
                <a:lnTo>
                  <a:pt x="0" y="504507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73223" y="5369814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문자열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29584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2" y="0"/>
                </a:moveTo>
                <a:lnTo>
                  <a:pt x="56006" y="0"/>
                </a:lnTo>
                <a:lnTo>
                  <a:pt x="34182" y="4393"/>
                </a:lnTo>
                <a:lnTo>
                  <a:pt x="16382" y="16382"/>
                </a:lnTo>
                <a:lnTo>
                  <a:pt x="4393" y="34182"/>
                </a:lnTo>
                <a:lnTo>
                  <a:pt x="0" y="56006"/>
                </a:lnTo>
                <a:lnTo>
                  <a:pt x="0" y="504431"/>
                </a:lnTo>
                <a:lnTo>
                  <a:pt x="4393" y="526245"/>
                </a:lnTo>
                <a:lnTo>
                  <a:pt x="16382" y="544060"/>
                </a:lnTo>
                <a:lnTo>
                  <a:pt x="34182" y="556071"/>
                </a:lnTo>
                <a:lnTo>
                  <a:pt x="56006" y="560476"/>
                </a:lnTo>
                <a:lnTo>
                  <a:pt x="826642" y="560476"/>
                </a:lnTo>
                <a:lnTo>
                  <a:pt x="848413" y="556071"/>
                </a:lnTo>
                <a:lnTo>
                  <a:pt x="866219" y="544060"/>
                </a:lnTo>
                <a:lnTo>
                  <a:pt x="878238" y="526245"/>
                </a:lnTo>
                <a:lnTo>
                  <a:pt x="882650" y="504431"/>
                </a:lnTo>
                <a:lnTo>
                  <a:pt x="882650" y="56006"/>
                </a:lnTo>
                <a:lnTo>
                  <a:pt x="878238" y="34182"/>
                </a:lnTo>
                <a:lnTo>
                  <a:pt x="866219" y="16382"/>
                </a:lnTo>
                <a:lnTo>
                  <a:pt x="848413" y="4393"/>
                </a:lnTo>
                <a:lnTo>
                  <a:pt x="826642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29584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006"/>
                </a:moveTo>
                <a:lnTo>
                  <a:pt x="4393" y="34182"/>
                </a:lnTo>
                <a:lnTo>
                  <a:pt x="16382" y="16382"/>
                </a:lnTo>
                <a:lnTo>
                  <a:pt x="34182" y="4393"/>
                </a:lnTo>
                <a:lnTo>
                  <a:pt x="56006" y="0"/>
                </a:lnTo>
                <a:lnTo>
                  <a:pt x="826642" y="0"/>
                </a:lnTo>
                <a:lnTo>
                  <a:pt x="848413" y="4393"/>
                </a:lnTo>
                <a:lnTo>
                  <a:pt x="866219" y="16382"/>
                </a:lnTo>
                <a:lnTo>
                  <a:pt x="878238" y="34182"/>
                </a:lnTo>
                <a:lnTo>
                  <a:pt x="882650" y="56006"/>
                </a:lnTo>
                <a:lnTo>
                  <a:pt x="882650" y="504431"/>
                </a:lnTo>
                <a:lnTo>
                  <a:pt x="878238" y="526245"/>
                </a:lnTo>
                <a:lnTo>
                  <a:pt x="866219" y="544060"/>
                </a:lnTo>
                <a:lnTo>
                  <a:pt x="848413" y="556071"/>
                </a:lnTo>
                <a:lnTo>
                  <a:pt x="826642" y="560476"/>
                </a:lnTo>
                <a:lnTo>
                  <a:pt x="56006" y="560476"/>
                </a:lnTo>
                <a:lnTo>
                  <a:pt x="34182" y="556071"/>
                </a:lnTo>
                <a:lnTo>
                  <a:pt x="16382" y="544060"/>
                </a:lnTo>
                <a:lnTo>
                  <a:pt x="4393" y="526245"/>
                </a:lnTo>
                <a:lnTo>
                  <a:pt x="0" y="504431"/>
                </a:lnTo>
                <a:lnTo>
                  <a:pt x="0" y="56006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27628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3" y="0"/>
                </a:moveTo>
                <a:lnTo>
                  <a:pt x="56007" y="0"/>
                </a:lnTo>
                <a:lnTo>
                  <a:pt x="34182" y="4413"/>
                </a:lnTo>
                <a:lnTo>
                  <a:pt x="16383" y="16446"/>
                </a:lnTo>
                <a:lnTo>
                  <a:pt x="4393" y="34290"/>
                </a:lnTo>
                <a:lnTo>
                  <a:pt x="0" y="56134"/>
                </a:lnTo>
                <a:lnTo>
                  <a:pt x="0" y="504507"/>
                </a:lnTo>
                <a:lnTo>
                  <a:pt x="4393" y="526328"/>
                </a:lnTo>
                <a:lnTo>
                  <a:pt x="16383" y="544147"/>
                </a:lnTo>
                <a:lnTo>
                  <a:pt x="34182" y="556160"/>
                </a:lnTo>
                <a:lnTo>
                  <a:pt x="56007" y="560565"/>
                </a:lnTo>
                <a:lnTo>
                  <a:pt x="826643" y="560565"/>
                </a:lnTo>
                <a:lnTo>
                  <a:pt x="848467" y="556160"/>
                </a:lnTo>
                <a:lnTo>
                  <a:pt x="866267" y="544147"/>
                </a:lnTo>
                <a:lnTo>
                  <a:pt x="878256" y="526328"/>
                </a:lnTo>
                <a:lnTo>
                  <a:pt x="882650" y="504507"/>
                </a:lnTo>
                <a:lnTo>
                  <a:pt x="882650" y="56134"/>
                </a:lnTo>
                <a:lnTo>
                  <a:pt x="878256" y="34290"/>
                </a:lnTo>
                <a:lnTo>
                  <a:pt x="866267" y="16446"/>
                </a:lnTo>
                <a:lnTo>
                  <a:pt x="848467" y="4413"/>
                </a:lnTo>
                <a:lnTo>
                  <a:pt x="826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27628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134"/>
                </a:moveTo>
                <a:lnTo>
                  <a:pt x="4393" y="34290"/>
                </a:lnTo>
                <a:lnTo>
                  <a:pt x="16383" y="16446"/>
                </a:lnTo>
                <a:lnTo>
                  <a:pt x="34182" y="4413"/>
                </a:lnTo>
                <a:lnTo>
                  <a:pt x="56007" y="0"/>
                </a:lnTo>
                <a:lnTo>
                  <a:pt x="826643" y="0"/>
                </a:lnTo>
                <a:lnTo>
                  <a:pt x="848467" y="4413"/>
                </a:lnTo>
                <a:lnTo>
                  <a:pt x="866267" y="16446"/>
                </a:lnTo>
                <a:lnTo>
                  <a:pt x="878256" y="34290"/>
                </a:lnTo>
                <a:lnTo>
                  <a:pt x="882650" y="56134"/>
                </a:lnTo>
                <a:lnTo>
                  <a:pt x="882650" y="504507"/>
                </a:lnTo>
                <a:lnTo>
                  <a:pt x="878256" y="526328"/>
                </a:lnTo>
                <a:lnTo>
                  <a:pt x="866267" y="544147"/>
                </a:lnTo>
                <a:lnTo>
                  <a:pt x="848467" y="556160"/>
                </a:lnTo>
                <a:lnTo>
                  <a:pt x="826643" y="560565"/>
                </a:lnTo>
                <a:lnTo>
                  <a:pt x="56007" y="560565"/>
                </a:lnTo>
                <a:lnTo>
                  <a:pt x="34182" y="556160"/>
                </a:lnTo>
                <a:lnTo>
                  <a:pt x="16383" y="544147"/>
                </a:lnTo>
                <a:lnTo>
                  <a:pt x="4393" y="526328"/>
                </a:lnTo>
                <a:lnTo>
                  <a:pt x="0" y="504507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54577" y="5369814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튜플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87314" y="4320921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2" y="0"/>
                </a:moveTo>
                <a:lnTo>
                  <a:pt x="56007" y="0"/>
                </a:lnTo>
                <a:lnTo>
                  <a:pt x="34182" y="4393"/>
                </a:lnTo>
                <a:lnTo>
                  <a:pt x="16383" y="16382"/>
                </a:lnTo>
                <a:lnTo>
                  <a:pt x="4393" y="34182"/>
                </a:lnTo>
                <a:lnTo>
                  <a:pt x="0" y="56006"/>
                </a:lnTo>
                <a:lnTo>
                  <a:pt x="0" y="504443"/>
                </a:lnTo>
                <a:lnTo>
                  <a:pt x="4393" y="526268"/>
                </a:lnTo>
                <a:lnTo>
                  <a:pt x="16383" y="544068"/>
                </a:lnTo>
                <a:lnTo>
                  <a:pt x="34182" y="556057"/>
                </a:lnTo>
                <a:lnTo>
                  <a:pt x="56007" y="560451"/>
                </a:lnTo>
                <a:lnTo>
                  <a:pt x="826642" y="560451"/>
                </a:lnTo>
                <a:lnTo>
                  <a:pt x="848467" y="556057"/>
                </a:lnTo>
                <a:lnTo>
                  <a:pt x="866267" y="544068"/>
                </a:lnTo>
                <a:lnTo>
                  <a:pt x="878256" y="526268"/>
                </a:lnTo>
                <a:lnTo>
                  <a:pt x="882650" y="504443"/>
                </a:lnTo>
                <a:lnTo>
                  <a:pt x="882650" y="56006"/>
                </a:lnTo>
                <a:lnTo>
                  <a:pt x="878256" y="34182"/>
                </a:lnTo>
                <a:lnTo>
                  <a:pt x="866267" y="16382"/>
                </a:lnTo>
                <a:lnTo>
                  <a:pt x="848467" y="4393"/>
                </a:lnTo>
                <a:lnTo>
                  <a:pt x="826642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87314" y="4320921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006"/>
                </a:moveTo>
                <a:lnTo>
                  <a:pt x="4393" y="34182"/>
                </a:lnTo>
                <a:lnTo>
                  <a:pt x="16383" y="16382"/>
                </a:lnTo>
                <a:lnTo>
                  <a:pt x="34182" y="4393"/>
                </a:lnTo>
                <a:lnTo>
                  <a:pt x="56007" y="0"/>
                </a:lnTo>
                <a:lnTo>
                  <a:pt x="826642" y="0"/>
                </a:lnTo>
                <a:lnTo>
                  <a:pt x="848467" y="4393"/>
                </a:lnTo>
                <a:lnTo>
                  <a:pt x="866267" y="16382"/>
                </a:lnTo>
                <a:lnTo>
                  <a:pt x="878256" y="34182"/>
                </a:lnTo>
                <a:lnTo>
                  <a:pt x="882650" y="56006"/>
                </a:lnTo>
                <a:lnTo>
                  <a:pt x="882650" y="504443"/>
                </a:lnTo>
                <a:lnTo>
                  <a:pt x="878256" y="526268"/>
                </a:lnTo>
                <a:lnTo>
                  <a:pt x="866267" y="544067"/>
                </a:lnTo>
                <a:lnTo>
                  <a:pt x="848467" y="556057"/>
                </a:lnTo>
                <a:lnTo>
                  <a:pt x="826642" y="560451"/>
                </a:lnTo>
                <a:lnTo>
                  <a:pt x="56007" y="560451"/>
                </a:lnTo>
                <a:lnTo>
                  <a:pt x="34182" y="556057"/>
                </a:lnTo>
                <a:lnTo>
                  <a:pt x="16383" y="544068"/>
                </a:lnTo>
                <a:lnTo>
                  <a:pt x="4393" y="526268"/>
                </a:lnTo>
                <a:lnTo>
                  <a:pt x="0" y="504443"/>
                </a:lnTo>
                <a:lnTo>
                  <a:pt x="0" y="560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85358" y="4414011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4" h="560704">
                <a:moveTo>
                  <a:pt x="826642" y="0"/>
                </a:moveTo>
                <a:lnTo>
                  <a:pt x="56006" y="0"/>
                </a:lnTo>
                <a:lnTo>
                  <a:pt x="34236" y="4413"/>
                </a:lnTo>
                <a:lnTo>
                  <a:pt x="16430" y="16446"/>
                </a:lnTo>
                <a:lnTo>
                  <a:pt x="4411" y="34289"/>
                </a:lnTo>
                <a:lnTo>
                  <a:pt x="0" y="56133"/>
                </a:lnTo>
                <a:lnTo>
                  <a:pt x="0" y="504570"/>
                </a:lnTo>
                <a:lnTo>
                  <a:pt x="4411" y="526341"/>
                </a:lnTo>
                <a:lnTo>
                  <a:pt x="16430" y="544147"/>
                </a:lnTo>
                <a:lnTo>
                  <a:pt x="34236" y="556166"/>
                </a:lnTo>
                <a:lnTo>
                  <a:pt x="56006" y="560577"/>
                </a:lnTo>
                <a:lnTo>
                  <a:pt x="826642" y="560577"/>
                </a:lnTo>
                <a:lnTo>
                  <a:pt x="848487" y="556166"/>
                </a:lnTo>
                <a:lnTo>
                  <a:pt x="866330" y="544147"/>
                </a:lnTo>
                <a:lnTo>
                  <a:pt x="878363" y="526341"/>
                </a:lnTo>
                <a:lnTo>
                  <a:pt x="882776" y="504570"/>
                </a:lnTo>
                <a:lnTo>
                  <a:pt x="882776" y="56133"/>
                </a:lnTo>
                <a:lnTo>
                  <a:pt x="878363" y="34289"/>
                </a:lnTo>
                <a:lnTo>
                  <a:pt x="866330" y="16446"/>
                </a:lnTo>
                <a:lnTo>
                  <a:pt x="848487" y="4413"/>
                </a:lnTo>
                <a:lnTo>
                  <a:pt x="8266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85358" y="4414011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4" h="560704">
                <a:moveTo>
                  <a:pt x="0" y="56133"/>
                </a:moveTo>
                <a:lnTo>
                  <a:pt x="4411" y="34289"/>
                </a:lnTo>
                <a:lnTo>
                  <a:pt x="16430" y="16446"/>
                </a:lnTo>
                <a:lnTo>
                  <a:pt x="34236" y="4413"/>
                </a:lnTo>
                <a:lnTo>
                  <a:pt x="56006" y="0"/>
                </a:lnTo>
                <a:lnTo>
                  <a:pt x="826642" y="0"/>
                </a:lnTo>
                <a:lnTo>
                  <a:pt x="848487" y="4413"/>
                </a:lnTo>
                <a:lnTo>
                  <a:pt x="866330" y="16446"/>
                </a:lnTo>
                <a:lnTo>
                  <a:pt x="878363" y="34289"/>
                </a:lnTo>
                <a:lnTo>
                  <a:pt x="882776" y="56133"/>
                </a:lnTo>
                <a:lnTo>
                  <a:pt x="882776" y="504570"/>
                </a:lnTo>
                <a:lnTo>
                  <a:pt x="878363" y="526341"/>
                </a:lnTo>
                <a:lnTo>
                  <a:pt x="866330" y="544147"/>
                </a:lnTo>
                <a:lnTo>
                  <a:pt x="848487" y="556166"/>
                </a:lnTo>
                <a:lnTo>
                  <a:pt x="826642" y="560577"/>
                </a:lnTo>
                <a:lnTo>
                  <a:pt x="56006" y="560577"/>
                </a:lnTo>
                <a:lnTo>
                  <a:pt x="34236" y="556166"/>
                </a:lnTo>
                <a:lnTo>
                  <a:pt x="16430" y="544147"/>
                </a:lnTo>
                <a:lnTo>
                  <a:pt x="4411" y="526341"/>
                </a:lnTo>
                <a:lnTo>
                  <a:pt x="0" y="504570"/>
                </a:lnTo>
                <a:lnTo>
                  <a:pt x="0" y="56133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10453" y="4320311"/>
            <a:ext cx="63373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30000"/>
              </a:lnSpc>
              <a:spcBef>
                <a:spcPts val="100"/>
              </a:spcBef>
            </a:pPr>
            <a:r>
              <a:rPr sz="1600" spc="-5" dirty="0">
                <a:latin typeface="맑은 고딕"/>
                <a:cs typeface="맑은 고딕"/>
              </a:rPr>
              <a:t>가변객  체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08448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2" y="0"/>
                </a:moveTo>
                <a:lnTo>
                  <a:pt x="56006" y="0"/>
                </a:lnTo>
                <a:lnTo>
                  <a:pt x="34182" y="4393"/>
                </a:lnTo>
                <a:lnTo>
                  <a:pt x="16382" y="16382"/>
                </a:lnTo>
                <a:lnTo>
                  <a:pt x="4393" y="34182"/>
                </a:lnTo>
                <a:lnTo>
                  <a:pt x="0" y="56006"/>
                </a:lnTo>
                <a:lnTo>
                  <a:pt x="0" y="504431"/>
                </a:lnTo>
                <a:lnTo>
                  <a:pt x="4393" y="526245"/>
                </a:lnTo>
                <a:lnTo>
                  <a:pt x="16382" y="544060"/>
                </a:lnTo>
                <a:lnTo>
                  <a:pt x="34182" y="556071"/>
                </a:lnTo>
                <a:lnTo>
                  <a:pt x="56006" y="560476"/>
                </a:lnTo>
                <a:lnTo>
                  <a:pt x="826642" y="560476"/>
                </a:lnTo>
                <a:lnTo>
                  <a:pt x="848467" y="556071"/>
                </a:lnTo>
                <a:lnTo>
                  <a:pt x="866266" y="544060"/>
                </a:lnTo>
                <a:lnTo>
                  <a:pt x="878256" y="526245"/>
                </a:lnTo>
                <a:lnTo>
                  <a:pt x="882650" y="504431"/>
                </a:lnTo>
                <a:lnTo>
                  <a:pt x="882650" y="56006"/>
                </a:lnTo>
                <a:lnTo>
                  <a:pt x="878256" y="34182"/>
                </a:lnTo>
                <a:lnTo>
                  <a:pt x="866266" y="16382"/>
                </a:lnTo>
                <a:lnTo>
                  <a:pt x="848467" y="4393"/>
                </a:lnTo>
                <a:lnTo>
                  <a:pt x="826642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08448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006"/>
                </a:moveTo>
                <a:lnTo>
                  <a:pt x="4393" y="34182"/>
                </a:lnTo>
                <a:lnTo>
                  <a:pt x="16382" y="16382"/>
                </a:lnTo>
                <a:lnTo>
                  <a:pt x="34182" y="4393"/>
                </a:lnTo>
                <a:lnTo>
                  <a:pt x="56006" y="0"/>
                </a:lnTo>
                <a:lnTo>
                  <a:pt x="826642" y="0"/>
                </a:lnTo>
                <a:lnTo>
                  <a:pt x="848467" y="4393"/>
                </a:lnTo>
                <a:lnTo>
                  <a:pt x="866266" y="16382"/>
                </a:lnTo>
                <a:lnTo>
                  <a:pt x="878256" y="34182"/>
                </a:lnTo>
                <a:lnTo>
                  <a:pt x="882650" y="56006"/>
                </a:lnTo>
                <a:lnTo>
                  <a:pt x="882650" y="504431"/>
                </a:lnTo>
                <a:lnTo>
                  <a:pt x="878256" y="526245"/>
                </a:lnTo>
                <a:lnTo>
                  <a:pt x="866266" y="544060"/>
                </a:lnTo>
                <a:lnTo>
                  <a:pt x="848467" y="556071"/>
                </a:lnTo>
                <a:lnTo>
                  <a:pt x="826642" y="560476"/>
                </a:lnTo>
                <a:lnTo>
                  <a:pt x="56006" y="560476"/>
                </a:lnTo>
                <a:lnTo>
                  <a:pt x="34182" y="556071"/>
                </a:lnTo>
                <a:lnTo>
                  <a:pt x="16382" y="544060"/>
                </a:lnTo>
                <a:lnTo>
                  <a:pt x="4393" y="526245"/>
                </a:lnTo>
                <a:lnTo>
                  <a:pt x="0" y="504431"/>
                </a:lnTo>
                <a:lnTo>
                  <a:pt x="0" y="56006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06492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3" y="0"/>
                </a:moveTo>
                <a:lnTo>
                  <a:pt x="56007" y="0"/>
                </a:lnTo>
                <a:lnTo>
                  <a:pt x="34236" y="4413"/>
                </a:lnTo>
                <a:lnTo>
                  <a:pt x="16430" y="16446"/>
                </a:lnTo>
                <a:lnTo>
                  <a:pt x="4411" y="34290"/>
                </a:lnTo>
                <a:lnTo>
                  <a:pt x="0" y="56134"/>
                </a:lnTo>
                <a:lnTo>
                  <a:pt x="0" y="504507"/>
                </a:lnTo>
                <a:lnTo>
                  <a:pt x="4411" y="526328"/>
                </a:lnTo>
                <a:lnTo>
                  <a:pt x="16430" y="544147"/>
                </a:lnTo>
                <a:lnTo>
                  <a:pt x="34236" y="556160"/>
                </a:lnTo>
                <a:lnTo>
                  <a:pt x="56007" y="560565"/>
                </a:lnTo>
                <a:lnTo>
                  <a:pt x="826643" y="560565"/>
                </a:lnTo>
                <a:lnTo>
                  <a:pt x="848467" y="556160"/>
                </a:lnTo>
                <a:lnTo>
                  <a:pt x="866267" y="544147"/>
                </a:lnTo>
                <a:lnTo>
                  <a:pt x="878256" y="526328"/>
                </a:lnTo>
                <a:lnTo>
                  <a:pt x="882650" y="504507"/>
                </a:lnTo>
                <a:lnTo>
                  <a:pt x="882650" y="56134"/>
                </a:lnTo>
                <a:lnTo>
                  <a:pt x="878256" y="34290"/>
                </a:lnTo>
                <a:lnTo>
                  <a:pt x="866267" y="16446"/>
                </a:lnTo>
                <a:lnTo>
                  <a:pt x="848467" y="4413"/>
                </a:lnTo>
                <a:lnTo>
                  <a:pt x="826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06492" y="5231257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134"/>
                </a:moveTo>
                <a:lnTo>
                  <a:pt x="4411" y="34290"/>
                </a:lnTo>
                <a:lnTo>
                  <a:pt x="16430" y="16446"/>
                </a:lnTo>
                <a:lnTo>
                  <a:pt x="34236" y="4413"/>
                </a:lnTo>
                <a:lnTo>
                  <a:pt x="56007" y="0"/>
                </a:lnTo>
                <a:lnTo>
                  <a:pt x="826643" y="0"/>
                </a:lnTo>
                <a:lnTo>
                  <a:pt x="848467" y="4413"/>
                </a:lnTo>
                <a:lnTo>
                  <a:pt x="866267" y="16446"/>
                </a:lnTo>
                <a:lnTo>
                  <a:pt x="878256" y="34290"/>
                </a:lnTo>
                <a:lnTo>
                  <a:pt x="882650" y="56134"/>
                </a:lnTo>
                <a:lnTo>
                  <a:pt x="882650" y="504507"/>
                </a:lnTo>
                <a:lnTo>
                  <a:pt x="878256" y="526328"/>
                </a:lnTo>
                <a:lnTo>
                  <a:pt x="866267" y="544147"/>
                </a:lnTo>
                <a:lnTo>
                  <a:pt x="848467" y="556160"/>
                </a:lnTo>
                <a:lnTo>
                  <a:pt x="826643" y="560565"/>
                </a:lnTo>
                <a:lnTo>
                  <a:pt x="56007" y="560565"/>
                </a:lnTo>
                <a:lnTo>
                  <a:pt x="34236" y="556160"/>
                </a:lnTo>
                <a:lnTo>
                  <a:pt x="16430" y="544147"/>
                </a:lnTo>
                <a:lnTo>
                  <a:pt x="4411" y="526328"/>
                </a:lnTo>
                <a:lnTo>
                  <a:pt x="0" y="504507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831460" y="5369814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리스트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687314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2" y="0"/>
                </a:moveTo>
                <a:lnTo>
                  <a:pt x="56007" y="0"/>
                </a:lnTo>
                <a:lnTo>
                  <a:pt x="34182" y="4393"/>
                </a:lnTo>
                <a:lnTo>
                  <a:pt x="16383" y="16382"/>
                </a:lnTo>
                <a:lnTo>
                  <a:pt x="4393" y="34182"/>
                </a:lnTo>
                <a:lnTo>
                  <a:pt x="0" y="56006"/>
                </a:lnTo>
                <a:lnTo>
                  <a:pt x="0" y="504431"/>
                </a:lnTo>
                <a:lnTo>
                  <a:pt x="4393" y="526245"/>
                </a:lnTo>
                <a:lnTo>
                  <a:pt x="16383" y="544060"/>
                </a:lnTo>
                <a:lnTo>
                  <a:pt x="34182" y="556071"/>
                </a:lnTo>
                <a:lnTo>
                  <a:pt x="56007" y="560476"/>
                </a:lnTo>
                <a:lnTo>
                  <a:pt x="826642" y="560476"/>
                </a:lnTo>
                <a:lnTo>
                  <a:pt x="848467" y="556071"/>
                </a:lnTo>
                <a:lnTo>
                  <a:pt x="866267" y="544060"/>
                </a:lnTo>
                <a:lnTo>
                  <a:pt x="878256" y="526245"/>
                </a:lnTo>
                <a:lnTo>
                  <a:pt x="882650" y="504431"/>
                </a:lnTo>
                <a:lnTo>
                  <a:pt x="882650" y="56006"/>
                </a:lnTo>
                <a:lnTo>
                  <a:pt x="878256" y="34182"/>
                </a:lnTo>
                <a:lnTo>
                  <a:pt x="866267" y="16382"/>
                </a:lnTo>
                <a:lnTo>
                  <a:pt x="848467" y="4393"/>
                </a:lnTo>
                <a:lnTo>
                  <a:pt x="826642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87314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006"/>
                </a:moveTo>
                <a:lnTo>
                  <a:pt x="4393" y="34182"/>
                </a:lnTo>
                <a:lnTo>
                  <a:pt x="16383" y="16382"/>
                </a:lnTo>
                <a:lnTo>
                  <a:pt x="34182" y="4393"/>
                </a:lnTo>
                <a:lnTo>
                  <a:pt x="56007" y="0"/>
                </a:lnTo>
                <a:lnTo>
                  <a:pt x="826642" y="0"/>
                </a:lnTo>
                <a:lnTo>
                  <a:pt x="848467" y="4393"/>
                </a:lnTo>
                <a:lnTo>
                  <a:pt x="866267" y="16382"/>
                </a:lnTo>
                <a:lnTo>
                  <a:pt x="878256" y="34182"/>
                </a:lnTo>
                <a:lnTo>
                  <a:pt x="882650" y="56006"/>
                </a:lnTo>
                <a:lnTo>
                  <a:pt x="882650" y="504431"/>
                </a:lnTo>
                <a:lnTo>
                  <a:pt x="878256" y="526245"/>
                </a:lnTo>
                <a:lnTo>
                  <a:pt x="866267" y="544060"/>
                </a:lnTo>
                <a:lnTo>
                  <a:pt x="848467" y="556071"/>
                </a:lnTo>
                <a:lnTo>
                  <a:pt x="826642" y="560476"/>
                </a:lnTo>
                <a:lnTo>
                  <a:pt x="56007" y="560476"/>
                </a:lnTo>
                <a:lnTo>
                  <a:pt x="34182" y="556071"/>
                </a:lnTo>
                <a:lnTo>
                  <a:pt x="16383" y="544060"/>
                </a:lnTo>
                <a:lnTo>
                  <a:pt x="4393" y="526245"/>
                </a:lnTo>
                <a:lnTo>
                  <a:pt x="0" y="504431"/>
                </a:lnTo>
                <a:lnTo>
                  <a:pt x="0" y="5600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85358" y="5231257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4" h="560704">
                <a:moveTo>
                  <a:pt x="826642" y="0"/>
                </a:moveTo>
                <a:lnTo>
                  <a:pt x="56006" y="0"/>
                </a:lnTo>
                <a:lnTo>
                  <a:pt x="34236" y="4413"/>
                </a:lnTo>
                <a:lnTo>
                  <a:pt x="16430" y="16446"/>
                </a:lnTo>
                <a:lnTo>
                  <a:pt x="4411" y="34290"/>
                </a:lnTo>
                <a:lnTo>
                  <a:pt x="0" y="56134"/>
                </a:lnTo>
                <a:lnTo>
                  <a:pt x="0" y="504507"/>
                </a:lnTo>
                <a:lnTo>
                  <a:pt x="4411" y="526328"/>
                </a:lnTo>
                <a:lnTo>
                  <a:pt x="16430" y="544147"/>
                </a:lnTo>
                <a:lnTo>
                  <a:pt x="34236" y="556160"/>
                </a:lnTo>
                <a:lnTo>
                  <a:pt x="56006" y="560565"/>
                </a:lnTo>
                <a:lnTo>
                  <a:pt x="826642" y="560565"/>
                </a:lnTo>
                <a:lnTo>
                  <a:pt x="848487" y="556160"/>
                </a:lnTo>
                <a:lnTo>
                  <a:pt x="866330" y="544147"/>
                </a:lnTo>
                <a:lnTo>
                  <a:pt x="878363" y="526328"/>
                </a:lnTo>
                <a:lnTo>
                  <a:pt x="882776" y="504507"/>
                </a:lnTo>
                <a:lnTo>
                  <a:pt x="882776" y="56134"/>
                </a:lnTo>
                <a:lnTo>
                  <a:pt x="878363" y="34290"/>
                </a:lnTo>
                <a:lnTo>
                  <a:pt x="866330" y="16446"/>
                </a:lnTo>
                <a:lnTo>
                  <a:pt x="848487" y="4413"/>
                </a:lnTo>
                <a:lnTo>
                  <a:pt x="82664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5358" y="5231257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4" h="560704">
                <a:moveTo>
                  <a:pt x="0" y="56134"/>
                </a:moveTo>
                <a:lnTo>
                  <a:pt x="4411" y="34290"/>
                </a:lnTo>
                <a:lnTo>
                  <a:pt x="16430" y="16446"/>
                </a:lnTo>
                <a:lnTo>
                  <a:pt x="34236" y="4413"/>
                </a:lnTo>
                <a:lnTo>
                  <a:pt x="56006" y="0"/>
                </a:lnTo>
                <a:lnTo>
                  <a:pt x="826642" y="0"/>
                </a:lnTo>
                <a:lnTo>
                  <a:pt x="848487" y="4413"/>
                </a:lnTo>
                <a:lnTo>
                  <a:pt x="866330" y="16446"/>
                </a:lnTo>
                <a:lnTo>
                  <a:pt x="878363" y="34290"/>
                </a:lnTo>
                <a:lnTo>
                  <a:pt x="882776" y="56134"/>
                </a:lnTo>
                <a:lnTo>
                  <a:pt x="882776" y="504507"/>
                </a:lnTo>
                <a:lnTo>
                  <a:pt x="878363" y="526328"/>
                </a:lnTo>
                <a:lnTo>
                  <a:pt x="866330" y="544147"/>
                </a:lnTo>
                <a:lnTo>
                  <a:pt x="848487" y="556160"/>
                </a:lnTo>
                <a:lnTo>
                  <a:pt x="826642" y="560565"/>
                </a:lnTo>
                <a:lnTo>
                  <a:pt x="56006" y="560565"/>
                </a:lnTo>
                <a:lnTo>
                  <a:pt x="34236" y="556160"/>
                </a:lnTo>
                <a:lnTo>
                  <a:pt x="16430" y="544147"/>
                </a:lnTo>
                <a:lnTo>
                  <a:pt x="4411" y="526328"/>
                </a:lnTo>
                <a:lnTo>
                  <a:pt x="0" y="504507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910453" y="5137810"/>
            <a:ext cx="63373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30000"/>
              </a:lnSpc>
              <a:spcBef>
                <a:spcPts val="100"/>
              </a:spcBef>
            </a:pPr>
            <a:r>
              <a:rPr sz="1600" spc="-5" dirty="0">
                <a:latin typeface="맑은 고딕"/>
                <a:cs typeface="맑은 고딕"/>
              </a:rPr>
              <a:t>딕셔너  리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66179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826643" y="0"/>
                </a:moveTo>
                <a:lnTo>
                  <a:pt x="56006" y="0"/>
                </a:lnTo>
                <a:lnTo>
                  <a:pt x="34182" y="4393"/>
                </a:lnTo>
                <a:lnTo>
                  <a:pt x="16382" y="16382"/>
                </a:lnTo>
                <a:lnTo>
                  <a:pt x="4393" y="34182"/>
                </a:lnTo>
                <a:lnTo>
                  <a:pt x="0" y="56006"/>
                </a:lnTo>
                <a:lnTo>
                  <a:pt x="0" y="504431"/>
                </a:lnTo>
                <a:lnTo>
                  <a:pt x="4393" y="526245"/>
                </a:lnTo>
                <a:lnTo>
                  <a:pt x="16383" y="544060"/>
                </a:lnTo>
                <a:lnTo>
                  <a:pt x="34182" y="556071"/>
                </a:lnTo>
                <a:lnTo>
                  <a:pt x="56006" y="560476"/>
                </a:lnTo>
                <a:lnTo>
                  <a:pt x="826643" y="560476"/>
                </a:lnTo>
                <a:lnTo>
                  <a:pt x="848467" y="556071"/>
                </a:lnTo>
                <a:lnTo>
                  <a:pt x="866267" y="544060"/>
                </a:lnTo>
                <a:lnTo>
                  <a:pt x="878256" y="526245"/>
                </a:lnTo>
                <a:lnTo>
                  <a:pt x="882650" y="504431"/>
                </a:lnTo>
                <a:lnTo>
                  <a:pt x="882650" y="56006"/>
                </a:lnTo>
                <a:lnTo>
                  <a:pt x="878256" y="34182"/>
                </a:lnTo>
                <a:lnTo>
                  <a:pt x="866266" y="16382"/>
                </a:lnTo>
                <a:lnTo>
                  <a:pt x="848467" y="4393"/>
                </a:lnTo>
                <a:lnTo>
                  <a:pt x="826643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66179" y="5138165"/>
            <a:ext cx="882650" cy="560705"/>
          </a:xfrm>
          <a:custGeom>
            <a:avLst/>
            <a:gdLst/>
            <a:ahLst/>
            <a:cxnLst/>
            <a:rect l="l" t="t" r="r" b="b"/>
            <a:pathLst>
              <a:path w="882650" h="560704">
                <a:moveTo>
                  <a:pt x="0" y="56006"/>
                </a:moveTo>
                <a:lnTo>
                  <a:pt x="4393" y="34182"/>
                </a:lnTo>
                <a:lnTo>
                  <a:pt x="16382" y="16382"/>
                </a:lnTo>
                <a:lnTo>
                  <a:pt x="34182" y="4393"/>
                </a:lnTo>
                <a:lnTo>
                  <a:pt x="56006" y="0"/>
                </a:lnTo>
                <a:lnTo>
                  <a:pt x="826643" y="0"/>
                </a:lnTo>
                <a:lnTo>
                  <a:pt x="848467" y="4393"/>
                </a:lnTo>
                <a:lnTo>
                  <a:pt x="866266" y="16382"/>
                </a:lnTo>
                <a:lnTo>
                  <a:pt x="878256" y="34182"/>
                </a:lnTo>
                <a:lnTo>
                  <a:pt x="882650" y="56006"/>
                </a:lnTo>
                <a:lnTo>
                  <a:pt x="882650" y="504431"/>
                </a:lnTo>
                <a:lnTo>
                  <a:pt x="878256" y="526245"/>
                </a:lnTo>
                <a:lnTo>
                  <a:pt x="866267" y="544060"/>
                </a:lnTo>
                <a:lnTo>
                  <a:pt x="848467" y="556071"/>
                </a:lnTo>
                <a:lnTo>
                  <a:pt x="826643" y="560476"/>
                </a:lnTo>
                <a:lnTo>
                  <a:pt x="56006" y="560476"/>
                </a:lnTo>
                <a:lnTo>
                  <a:pt x="34182" y="556071"/>
                </a:lnTo>
                <a:lnTo>
                  <a:pt x="16383" y="544060"/>
                </a:lnTo>
                <a:lnTo>
                  <a:pt x="4393" y="526245"/>
                </a:lnTo>
                <a:lnTo>
                  <a:pt x="0" y="504431"/>
                </a:lnTo>
                <a:lnTo>
                  <a:pt x="0" y="56006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64222" y="5231257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4" h="560704">
                <a:moveTo>
                  <a:pt x="826643" y="0"/>
                </a:moveTo>
                <a:lnTo>
                  <a:pt x="56006" y="0"/>
                </a:lnTo>
                <a:lnTo>
                  <a:pt x="34236" y="4413"/>
                </a:lnTo>
                <a:lnTo>
                  <a:pt x="16430" y="16446"/>
                </a:lnTo>
                <a:lnTo>
                  <a:pt x="4411" y="34290"/>
                </a:lnTo>
                <a:lnTo>
                  <a:pt x="0" y="56134"/>
                </a:lnTo>
                <a:lnTo>
                  <a:pt x="0" y="504507"/>
                </a:lnTo>
                <a:lnTo>
                  <a:pt x="4411" y="526328"/>
                </a:lnTo>
                <a:lnTo>
                  <a:pt x="16430" y="544147"/>
                </a:lnTo>
                <a:lnTo>
                  <a:pt x="34236" y="556160"/>
                </a:lnTo>
                <a:lnTo>
                  <a:pt x="56006" y="560565"/>
                </a:lnTo>
                <a:lnTo>
                  <a:pt x="826643" y="560565"/>
                </a:lnTo>
                <a:lnTo>
                  <a:pt x="848487" y="556160"/>
                </a:lnTo>
                <a:lnTo>
                  <a:pt x="866330" y="544147"/>
                </a:lnTo>
                <a:lnTo>
                  <a:pt x="878363" y="526328"/>
                </a:lnTo>
                <a:lnTo>
                  <a:pt x="882776" y="504507"/>
                </a:lnTo>
                <a:lnTo>
                  <a:pt x="882776" y="56134"/>
                </a:lnTo>
                <a:lnTo>
                  <a:pt x="878363" y="34290"/>
                </a:lnTo>
                <a:lnTo>
                  <a:pt x="866330" y="16446"/>
                </a:lnTo>
                <a:lnTo>
                  <a:pt x="848486" y="4413"/>
                </a:lnTo>
                <a:lnTo>
                  <a:pt x="826643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64222" y="5231257"/>
            <a:ext cx="883285" cy="560705"/>
          </a:xfrm>
          <a:custGeom>
            <a:avLst/>
            <a:gdLst/>
            <a:ahLst/>
            <a:cxnLst/>
            <a:rect l="l" t="t" r="r" b="b"/>
            <a:pathLst>
              <a:path w="883284" h="560704">
                <a:moveTo>
                  <a:pt x="0" y="56134"/>
                </a:moveTo>
                <a:lnTo>
                  <a:pt x="4411" y="34290"/>
                </a:lnTo>
                <a:lnTo>
                  <a:pt x="16430" y="16446"/>
                </a:lnTo>
                <a:lnTo>
                  <a:pt x="34236" y="4413"/>
                </a:lnTo>
                <a:lnTo>
                  <a:pt x="56006" y="0"/>
                </a:lnTo>
                <a:lnTo>
                  <a:pt x="826643" y="0"/>
                </a:lnTo>
                <a:lnTo>
                  <a:pt x="848486" y="4413"/>
                </a:lnTo>
                <a:lnTo>
                  <a:pt x="866330" y="16446"/>
                </a:lnTo>
                <a:lnTo>
                  <a:pt x="878363" y="34290"/>
                </a:lnTo>
                <a:lnTo>
                  <a:pt x="882776" y="56134"/>
                </a:lnTo>
                <a:lnTo>
                  <a:pt x="882776" y="504507"/>
                </a:lnTo>
                <a:lnTo>
                  <a:pt x="878363" y="526328"/>
                </a:lnTo>
                <a:lnTo>
                  <a:pt x="866330" y="544147"/>
                </a:lnTo>
                <a:lnTo>
                  <a:pt x="848487" y="556160"/>
                </a:lnTo>
                <a:lnTo>
                  <a:pt x="826643" y="560565"/>
                </a:lnTo>
                <a:lnTo>
                  <a:pt x="56006" y="560565"/>
                </a:lnTo>
                <a:lnTo>
                  <a:pt x="34236" y="556160"/>
                </a:lnTo>
                <a:lnTo>
                  <a:pt x="16430" y="544147"/>
                </a:lnTo>
                <a:lnTo>
                  <a:pt x="4411" y="526328"/>
                </a:lnTo>
                <a:lnTo>
                  <a:pt x="0" y="504507"/>
                </a:lnTo>
                <a:lnTo>
                  <a:pt x="0" y="56134"/>
                </a:lnTo>
                <a:close/>
              </a:path>
            </a:pathLst>
          </a:custGeom>
          <a:ln w="25400">
            <a:solidFill>
              <a:srgbClr val="3E93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091553" y="5369814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세트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12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03.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자료형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9191" y="1683257"/>
          <a:ext cx="8516620" cy="326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E939A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리스트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E939A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튜플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E939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사전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E9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작성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방법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[ ]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대괄호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( )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소괄호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{ }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중괄호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데이터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구조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시퀀스(나열)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시퀀스(나열)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사전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접근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방법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변수[번호]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변수[번호]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변수[키]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특징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뮤터블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이뮤터블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번호는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없음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13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784352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3가지 제어 구조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맑은 고딕"/>
                <a:cs typeface="맑은 고딕"/>
              </a:rPr>
              <a:t>순차구조(sequence) </a:t>
            </a:r>
            <a:r>
              <a:rPr sz="1800" dirty="0">
                <a:latin typeface="맑은 고딕"/>
                <a:cs typeface="맑은 고딕"/>
              </a:rPr>
              <a:t>– </a:t>
            </a:r>
            <a:r>
              <a:rPr sz="1800" spc="-5" dirty="0">
                <a:latin typeface="맑은 고딕"/>
                <a:cs typeface="맑은 고딕"/>
              </a:rPr>
              <a:t>명령들이 순차적으로 실행되는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구조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선택구조(selection) – 둘 중의 하나의 명령을 선택하여 실행되는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구조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맑은 고딕"/>
                <a:cs typeface="맑은 고딕"/>
              </a:rPr>
              <a:t>반복구조(iteration) </a:t>
            </a:r>
            <a:r>
              <a:rPr sz="1800" dirty="0">
                <a:latin typeface="맑은 고딕"/>
                <a:cs typeface="맑은 고딕"/>
              </a:rPr>
              <a:t>– 동일한 명령이 반복되면서 실행되는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532" y="4150474"/>
            <a:ext cx="151257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532" y="4933302"/>
            <a:ext cx="151257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532" y="5725388"/>
            <a:ext cx="151257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6751" y="3779773"/>
            <a:ext cx="85725" cy="375285"/>
          </a:xfrm>
          <a:custGeom>
            <a:avLst/>
            <a:gdLst/>
            <a:ahLst/>
            <a:cxnLst/>
            <a:rect l="l" t="t" r="r" b="b"/>
            <a:pathLst>
              <a:path w="85725" h="375285">
                <a:moveTo>
                  <a:pt x="28575" y="289432"/>
                </a:moveTo>
                <a:lnTo>
                  <a:pt x="0" y="289432"/>
                </a:lnTo>
                <a:lnTo>
                  <a:pt x="42862" y="375157"/>
                </a:lnTo>
                <a:lnTo>
                  <a:pt x="78549" y="303783"/>
                </a:lnTo>
                <a:lnTo>
                  <a:pt x="28575" y="303783"/>
                </a:lnTo>
                <a:lnTo>
                  <a:pt x="28575" y="289432"/>
                </a:lnTo>
                <a:close/>
              </a:path>
              <a:path w="85725" h="375285">
                <a:moveTo>
                  <a:pt x="57150" y="0"/>
                </a:moveTo>
                <a:lnTo>
                  <a:pt x="28575" y="0"/>
                </a:lnTo>
                <a:lnTo>
                  <a:pt x="28575" y="303783"/>
                </a:lnTo>
                <a:lnTo>
                  <a:pt x="57150" y="303783"/>
                </a:lnTo>
                <a:lnTo>
                  <a:pt x="57150" y="0"/>
                </a:lnTo>
                <a:close/>
              </a:path>
              <a:path w="85725" h="375285">
                <a:moveTo>
                  <a:pt x="85725" y="289432"/>
                </a:moveTo>
                <a:lnTo>
                  <a:pt x="57150" y="289432"/>
                </a:lnTo>
                <a:lnTo>
                  <a:pt x="57150" y="303783"/>
                </a:lnTo>
                <a:lnTo>
                  <a:pt x="78549" y="303783"/>
                </a:lnTo>
                <a:lnTo>
                  <a:pt x="85725" y="289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751" y="4524375"/>
            <a:ext cx="85725" cy="413384"/>
          </a:xfrm>
          <a:custGeom>
            <a:avLst/>
            <a:gdLst/>
            <a:ahLst/>
            <a:cxnLst/>
            <a:rect l="l" t="t" r="r" b="b"/>
            <a:pathLst>
              <a:path w="85725" h="413385">
                <a:moveTo>
                  <a:pt x="28575" y="327660"/>
                </a:moveTo>
                <a:lnTo>
                  <a:pt x="0" y="327660"/>
                </a:lnTo>
                <a:lnTo>
                  <a:pt x="42862" y="413385"/>
                </a:lnTo>
                <a:lnTo>
                  <a:pt x="78549" y="342011"/>
                </a:lnTo>
                <a:lnTo>
                  <a:pt x="28575" y="342011"/>
                </a:lnTo>
                <a:lnTo>
                  <a:pt x="28575" y="327660"/>
                </a:lnTo>
                <a:close/>
              </a:path>
              <a:path w="85725" h="413385">
                <a:moveTo>
                  <a:pt x="57150" y="0"/>
                </a:moveTo>
                <a:lnTo>
                  <a:pt x="28575" y="0"/>
                </a:lnTo>
                <a:lnTo>
                  <a:pt x="28575" y="342011"/>
                </a:lnTo>
                <a:lnTo>
                  <a:pt x="57150" y="342011"/>
                </a:lnTo>
                <a:lnTo>
                  <a:pt x="57150" y="0"/>
                </a:lnTo>
                <a:close/>
              </a:path>
              <a:path w="85725" h="413385">
                <a:moveTo>
                  <a:pt x="85725" y="327660"/>
                </a:moveTo>
                <a:lnTo>
                  <a:pt x="57150" y="327660"/>
                </a:lnTo>
                <a:lnTo>
                  <a:pt x="57150" y="342011"/>
                </a:lnTo>
                <a:lnTo>
                  <a:pt x="78549" y="342011"/>
                </a:lnTo>
                <a:lnTo>
                  <a:pt x="85725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6751" y="5307076"/>
            <a:ext cx="85725" cy="422909"/>
          </a:xfrm>
          <a:custGeom>
            <a:avLst/>
            <a:gdLst/>
            <a:ahLst/>
            <a:cxnLst/>
            <a:rect l="l" t="t" r="r" b="b"/>
            <a:pathLst>
              <a:path w="85725" h="422910">
                <a:moveTo>
                  <a:pt x="28575" y="337070"/>
                </a:moveTo>
                <a:lnTo>
                  <a:pt x="0" y="337070"/>
                </a:lnTo>
                <a:lnTo>
                  <a:pt x="42862" y="422795"/>
                </a:lnTo>
                <a:lnTo>
                  <a:pt x="78581" y="351358"/>
                </a:lnTo>
                <a:lnTo>
                  <a:pt x="28575" y="351358"/>
                </a:lnTo>
                <a:lnTo>
                  <a:pt x="28575" y="337070"/>
                </a:lnTo>
                <a:close/>
              </a:path>
              <a:path w="85725" h="422910">
                <a:moveTo>
                  <a:pt x="57150" y="0"/>
                </a:moveTo>
                <a:lnTo>
                  <a:pt x="28575" y="0"/>
                </a:lnTo>
                <a:lnTo>
                  <a:pt x="28575" y="351358"/>
                </a:lnTo>
                <a:lnTo>
                  <a:pt x="57150" y="351358"/>
                </a:lnTo>
                <a:lnTo>
                  <a:pt x="57150" y="0"/>
                </a:lnTo>
                <a:close/>
              </a:path>
              <a:path w="85725" h="422910">
                <a:moveTo>
                  <a:pt x="85725" y="337070"/>
                </a:moveTo>
                <a:lnTo>
                  <a:pt x="57150" y="337070"/>
                </a:lnTo>
                <a:lnTo>
                  <a:pt x="57150" y="351358"/>
                </a:lnTo>
                <a:lnTo>
                  <a:pt x="78581" y="351358"/>
                </a:lnTo>
                <a:lnTo>
                  <a:pt x="85725" y="337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5024" y="6099060"/>
            <a:ext cx="85725" cy="498475"/>
          </a:xfrm>
          <a:custGeom>
            <a:avLst/>
            <a:gdLst/>
            <a:ahLst/>
            <a:cxnLst/>
            <a:rect l="l" t="t" r="r" b="b"/>
            <a:pathLst>
              <a:path w="85725" h="498475">
                <a:moveTo>
                  <a:pt x="0" y="412115"/>
                </a:moveTo>
                <a:lnTo>
                  <a:pt x="41960" y="498284"/>
                </a:lnTo>
                <a:lnTo>
                  <a:pt x="78541" y="427012"/>
                </a:lnTo>
                <a:lnTo>
                  <a:pt x="56997" y="427012"/>
                </a:lnTo>
                <a:lnTo>
                  <a:pt x="28422" y="426707"/>
                </a:lnTo>
                <a:lnTo>
                  <a:pt x="28573" y="412415"/>
                </a:lnTo>
                <a:lnTo>
                  <a:pt x="0" y="412115"/>
                </a:lnTo>
                <a:close/>
              </a:path>
              <a:path w="85725" h="498475">
                <a:moveTo>
                  <a:pt x="28573" y="412415"/>
                </a:moveTo>
                <a:lnTo>
                  <a:pt x="28422" y="426707"/>
                </a:lnTo>
                <a:lnTo>
                  <a:pt x="56997" y="427012"/>
                </a:lnTo>
                <a:lnTo>
                  <a:pt x="57148" y="412716"/>
                </a:lnTo>
                <a:lnTo>
                  <a:pt x="28573" y="412415"/>
                </a:lnTo>
                <a:close/>
              </a:path>
              <a:path w="85725" h="498475">
                <a:moveTo>
                  <a:pt x="57148" y="412716"/>
                </a:moveTo>
                <a:lnTo>
                  <a:pt x="56997" y="427012"/>
                </a:lnTo>
                <a:lnTo>
                  <a:pt x="78541" y="427012"/>
                </a:lnTo>
                <a:lnTo>
                  <a:pt x="85725" y="413016"/>
                </a:lnTo>
                <a:lnTo>
                  <a:pt x="57148" y="412716"/>
                </a:lnTo>
                <a:close/>
              </a:path>
              <a:path w="85725" h="498475">
                <a:moveTo>
                  <a:pt x="32931" y="0"/>
                </a:moveTo>
                <a:lnTo>
                  <a:pt x="28573" y="412415"/>
                </a:lnTo>
                <a:lnTo>
                  <a:pt x="57148" y="412716"/>
                </a:lnTo>
                <a:lnTo>
                  <a:pt x="61506" y="292"/>
                </a:lnTo>
                <a:lnTo>
                  <a:pt x="3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39946" y="5595149"/>
            <a:ext cx="151257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86405" y="5597931"/>
            <a:ext cx="151257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96970" y="3872229"/>
            <a:ext cx="85725" cy="570865"/>
          </a:xfrm>
          <a:custGeom>
            <a:avLst/>
            <a:gdLst/>
            <a:ahLst/>
            <a:cxnLst/>
            <a:rect l="l" t="t" r="r" b="b"/>
            <a:pathLst>
              <a:path w="85725" h="570864">
                <a:moveTo>
                  <a:pt x="28575" y="485013"/>
                </a:moveTo>
                <a:lnTo>
                  <a:pt x="0" y="485013"/>
                </a:lnTo>
                <a:lnTo>
                  <a:pt x="42926" y="570738"/>
                </a:lnTo>
                <a:lnTo>
                  <a:pt x="78560" y="499364"/>
                </a:lnTo>
                <a:lnTo>
                  <a:pt x="28575" y="499364"/>
                </a:lnTo>
                <a:lnTo>
                  <a:pt x="28575" y="485013"/>
                </a:lnTo>
                <a:close/>
              </a:path>
              <a:path w="85725" h="570864">
                <a:moveTo>
                  <a:pt x="57150" y="0"/>
                </a:moveTo>
                <a:lnTo>
                  <a:pt x="28575" y="0"/>
                </a:lnTo>
                <a:lnTo>
                  <a:pt x="28575" y="499364"/>
                </a:lnTo>
                <a:lnTo>
                  <a:pt x="57150" y="499364"/>
                </a:lnTo>
                <a:lnTo>
                  <a:pt x="57150" y="0"/>
                </a:lnTo>
                <a:close/>
              </a:path>
              <a:path w="85725" h="570864">
                <a:moveTo>
                  <a:pt x="85725" y="485013"/>
                </a:moveTo>
                <a:lnTo>
                  <a:pt x="57150" y="485013"/>
                </a:lnTo>
                <a:lnTo>
                  <a:pt x="57150" y="499364"/>
                </a:lnTo>
                <a:lnTo>
                  <a:pt x="78560" y="499364"/>
                </a:lnTo>
                <a:lnTo>
                  <a:pt x="85725" y="485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129" y="5089271"/>
            <a:ext cx="85725" cy="509270"/>
          </a:xfrm>
          <a:custGeom>
            <a:avLst/>
            <a:gdLst/>
            <a:ahLst/>
            <a:cxnLst/>
            <a:rect l="l" t="t" r="r" b="b"/>
            <a:pathLst>
              <a:path w="85725" h="509270">
                <a:moveTo>
                  <a:pt x="28627" y="422994"/>
                </a:moveTo>
                <a:lnTo>
                  <a:pt x="0" y="423163"/>
                </a:lnTo>
                <a:lnTo>
                  <a:pt x="43306" y="508647"/>
                </a:lnTo>
                <a:lnTo>
                  <a:pt x="78520" y="437260"/>
                </a:lnTo>
                <a:lnTo>
                  <a:pt x="28701" y="437260"/>
                </a:lnTo>
                <a:lnTo>
                  <a:pt x="28627" y="422994"/>
                </a:lnTo>
                <a:close/>
              </a:path>
              <a:path w="85725" h="509270">
                <a:moveTo>
                  <a:pt x="57202" y="422825"/>
                </a:moveTo>
                <a:lnTo>
                  <a:pt x="28627" y="422994"/>
                </a:lnTo>
                <a:lnTo>
                  <a:pt x="28701" y="437260"/>
                </a:lnTo>
                <a:lnTo>
                  <a:pt x="57277" y="437133"/>
                </a:lnTo>
                <a:lnTo>
                  <a:pt x="57202" y="422825"/>
                </a:lnTo>
                <a:close/>
              </a:path>
              <a:path w="85725" h="509270">
                <a:moveTo>
                  <a:pt x="85724" y="422655"/>
                </a:moveTo>
                <a:lnTo>
                  <a:pt x="57202" y="422825"/>
                </a:lnTo>
                <a:lnTo>
                  <a:pt x="57277" y="437133"/>
                </a:lnTo>
                <a:lnTo>
                  <a:pt x="28701" y="437260"/>
                </a:lnTo>
                <a:lnTo>
                  <a:pt x="78520" y="437260"/>
                </a:lnTo>
                <a:lnTo>
                  <a:pt x="85724" y="422655"/>
                </a:lnTo>
                <a:close/>
              </a:path>
              <a:path w="85725" h="509270">
                <a:moveTo>
                  <a:pt x="54991" y="0"/>
                </a:moveTo>
                <a:lnTo>
                  <a:pt x="26415" y="126"/>
                </a:lnTo>
                <a:lnTo>
                  <a:pt x="28627" y="422994"/>
                </a:lnTo>
                <a:lnTo>
                  <a:pt x="57202" y="422825"/>
                </a:lnTo>
                <a:lnTo>
                  <a:pt x="54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99638" y="5971743"/>
            <a:ext cx="85725" cy="620395"/>
          </a:xfrm>
          <a:custGeom>
            <a:avLst/>
            <a:gdLst/>
            <a:ahLst/>
            <a:cxnLst/>
            <a:rect l="l" t="t" r="r" b="b"/>
            <a:pathLst>
              <a:path w="85725" h="620395">
                <a:moveTo>
                  <a:pt x="28575" y="534644"/>
                </a:moveTo>
                <a:lnTo>
                  <a:pt x="0" y="534644"/>
                </a:lnTo>
                <a:lnTo>
                  <a:pt x="42799" y="620369"/>
                </a:lnTo>
                <a:lnTo>
                  <a:pt x="78570" y="548932"/>
                </a:lnTo>
                <a:lnTo>
                  <a:pt x="28575" y="548932"/>
                </a:lnTo>
                <a:lnTo>
                  <a:pt x="28575" y="534644"/>
                </a:lnTo>
                <a:close/>
              </a:path>
              <a:path w="85725" h="620395">
                <a:moveTo>
                  <a:pt x="57150" y="0"/>
                </a:moveTo>
                <a:lnTo>
                  <a:pt x="28575" y="0"/>
                </a:lnTo>
                <a:lnTo>
                  <a:pt x="28575" y="548932"/>
                </a:lnTo>
                <a:lnTo>
                  <a:pt x="57150" y="548932"/>
                </a:lnTo>
                <a:lnTo>
                  <a:pt x="57150" y="0"/>
                </a:lnTo>
                <a:close/>
              </a:path>
              <a:path w="85725" h="620395">
                <a:moveTo>
                  <a:pt x="85725" y="534644"/>
                </a:moveTo>
                <a:lnTo>
                  <a:pt x="57150" y="534644"/>
                </a:lnTo>
                <a:lnTo>
                  <a:pt x="57150" y="548932"/>
                </a:lnTo>
                <a:lnTo>
                  <a:pt x="78570" y="548932"/>
                </a:lnTo>
                <a:lnTo>
                  <a:pt x="85725" y="534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3694" y="4442967"/>
            <a:ext cx="2232660" cy="646430"/>
          </a:xfrm>
          <a:custGeom>
            <a:avLst/>
            <a:gdLst/>
            <a:ahLst/>
            <a:cxnLst/>
            <a:rect l="l" t="t" r="r" b="b"/>
            <a:pathLst>
              <a:path w="2232660" h="646429">
                <a:moveTo>
                  <a:pt x="0" y="323214"/>
                </a:moveTo>
                <a:lnTo>
                  <a:pt x="1116203" y="0"/>
                </a:lnTo>
                <a:lnTo>
                  <a:pt x="2232279" y="323214"/>
                </a:lnTo>
                <a:lnTo>
                  <a:pt x="1116203" y="646429"/>
                </a:lnTo>
                <a:lnTo>
                  <a:pt x="0" y="3232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55972" y="4751959"/>
            <a:ext cx="582930" cy="847725"/>
          </a:xfrm>
          <a:custGeom>
            <a:avLst/>
            <a:gdLst/>
            <a:ahLst/>
            <a:cxnLst/>
            <a:rect l="l" t="t" r="r" b="b"/>
            <a:pathLst>
              <a:path w="582929" h="847725">
                <a:moveTo>
                  <a:pt x="525779" y="762000"/>
                </a:moveTo>
                <a:lnTo>
                  <a:pt x="497204" y="762000"/>
                </a:lnTo>
                <a:lnTo>
                  <a:pt x="540003" y="847686"/>
                </a:lnTo>
                <a:lnTo>
                  <a:pt x="575804" y="776224"/>
                </a:lnTo>
                <a:lnTo>
                  <a:pt x="525779" y="776224"/>
                </a:lnTo>
                <a:lnTo>
                  <a:pt x="525779" y="762000"/>
                </a:lnTo>
                <a:close/>
              </a:path>
              <a:path w="582929" h="847725">
                <a:moveTo>
                  <a:pt x="525779" y="14224"/>
                </a:moveTo>
                <a:lnTo>
                  <a:pt x="525779" y="776224"/>
                </a:lnTo>
                <a:lnTo>
                  <a:pt x="554354" y="776224"/>
                </a:lnTo>
                <a:lnTo>
                  <a:pt x="554354" y="28575"/>
                </a:lnTo>
                <a:lnTo>
                  <a:pt x="540003" y="28575"/>
                </a:lnTo>
                <a:lnTo>
                  <a:pt x="525779" y="14224"/>
                </a:lnTo>
                <a:close/>
              </a:path>
              <a:path w="582929" h="847725">
                <a:moveTo>
                  <a:pt x="582929" y="762000"/>
                </a:moveTo>
                <a:lnTo>
                  <a:pt x="554354" y="762000"/>
                </a:lnTo>
                <a:lnTo>
                  <a:pt x="554354" y="776224"/>
                </a:lnTo>
                <a:lnTo>
                  <a:pt x="575804" y="776224"/>
                </a:lnTo>
                <a:lnTo>
                  <a:pt x="582929" y="762000"/>
                </a:lnTo>
                <a:close/>
              </a:path>
              <a:path w="582929" h="847725">
                <a:moveTo>
                  <a:pt x="548004" y="0"/>
                </a:moveTo>
                <a:lnTo>
                  <a:pt x="0" y="0"/>
                </a:lnTo>
                <a:lnTo>
                  <a:pt x="0" y="28575"/>
                </a:lnTo>
                <a:lnTo>
                  <a:pt x="525779" y="28575"/>
                </a:lnTo>
                <a:lnTo>
                  <a:pt x="525779" y="14224"/>
                </a:lnTo>
                <a:lnTo>
                  <a:pt x="554354" y="14224"/>
                </a:lnTo>
                <a:lnTo>
                  <a:pt x="554354" y="6350"/>
                </a:lnTo>
                <a:lnTo>
                  <a:pt x="548004" y="0"/>
                </a:lnTo>
                <a:close/>
              </a:path>
              <a:path w="582929" h="847725">
                <a:moveTo>
                  <a:pt x="554354" y="14224"/>
                </a:moveTo>
                <a:lnTo>
                  <a:pt x="525779" y="14224"/>
                </a:lnTo>
                <a:lnTo>
                  <a:pt x="540003" y="28575"/>
                </a:lnTo>
                <a:lnTo>
                  <a:pt x="554354" y="28575"/>
                </a:lnTo>
                <a:lnTo>
                  <a:pt x="554354" y="14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75838" y="5968974"/>
            <a:ext cx="1634489" cy="412750"/>
          </a:xfrm>
          <a:custGeom>
            <a:avLst/>
            <a:gdLst/>
            <a:ahLst/>
            <a:cxnLst/>
            <a:rect l="l" t="t" r="r" b="b"/>
            <a:pathLst>
              <a:path w="1634489" h="412750">
                <a:moveTo>
                  <a:pt x="85725" y="326466"/>
                </a:moveTo>
                <a:lnTo>
                  <a:pt x="0" y="369328"/>
                </a:lnTo>
                <a:lnTo>
                  <a:pt x="85725" y="412191"/>
                </a:lnTo>
                <a:lnTo>
                  <a:pt x="85725" y="383616"/>
                </a:lnTo>
                <a:lnTo>
                  <a:pt x="71500" y="383616"/>
                </a:lnTo>
                <a:lnTo>
                  <a:pt x="71500" y="355041"/>
                </a:lnTo>
                <a:lnTo>
                  <a:pt x="85725" y="355041"/>
                </a:lnTo>
                <a:lnTo>
                  <a:pt x="85725" y="326466"/>
                </a:lnTo>
                <a:close/>
              </a:path>
              <a:path w="1634489" h="412750">
                <a:moveTo>
                  <a:pt x="85725" y="355041"/>
                </a:moveTo>
                <a:lnTo>
                  <a:pt x="71500" y="355041"/>
                </a:lnTo>
                <a:lnTo>
                  <a:pt x="71500" y="383616"/>
                </a:lnTo>
                <a:lnTo>
                  <a:pt x="85725" y="383616"/>
                </a:lnTo>
                <a:lnTo>
                  <a:pt x="85725" y="355041"/>
                </a:lnTo>
                <a:close/>
              </a:path>
              <a:path w="1634489" h="412750">
                <a:moveTo>
                  <a:pt x="1605914" y="355041"/>
                </a:moveTo>
                <a:lnTo>
                  <a:pt x="85725" y="355041"/>
                </a:lnTo>
                <a:lnTo>
                  <a:pt x="85725" y="383616"/>
                </a:lnTo>
                <a:lnTo>
                  <a:pt x="1628139" y="383616"/>
                </a:lnTo>
                <a:lnTo>
                  <a:pt x="1634489" y="377228"/>
                </a:lnTo>
                <a:lnTo>
                  <a:pt x="1634489" y="369328"/>
                </a:lnTo>
                <a:lnTo>
                  <a:pt x="1605914" y="369328"/>
                </a:lnTo>
                <a:lnTo>
                  <a:pt x="1605914" y="355041"/>
                </a:lnTo>
                <a:close/>
              </a:path>
              <a:path w="1634489" h="412750">
                <a:moveTo>
                  <a:pt x="1634489" y="0"/>
                </a:moveTo>
                <a:lnTo>
                  <a:pt x="1605914" y="0"/>
                </a:lnTo>
                <a:lnTo>
                  <a:pt x="1605914" y="369328"/>
                </a:lnTo>
                <a:lnTo>
                  <a:pt x="1620139" y="355041"/>
                </a:lnTo>
                <a:lnTo>
                  <a:pt x="1634489" y="355041"/>
                </a:lnTo>
                <a:lnTo>
                  <a:pt x="1634489" y="0"/>
                </a:lnTo>
                <a:close/>
              </a:path>
              <a:path w="1634489" h="412750">
                <a:moveTo>
                  <a:pt x="1634489" y="355041"/>
                </a:moveTo>
                <a:lnTo>
                  <a:pt x="1620139" y="355041"/>
                </a:lnTo>
                <a:lnTo>
                  <a:pt x="1605914" y="369328"/>
                </a:lnTo>
                <a:lnTo>
                  <a:pt x="1634489" y="369328"/>
                </a:lnTo>
                <a:lnTo>
                  <a:pt x="1634489" y="355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32808" y="444525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거짓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39542" y="4612894"/>
            <a:ext cx="541655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조건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800" dirty="0">
                <a:latin typeface="맑은 고딕"/>
                <a:cs typeface="맑은 고딕"/>
              </a:rPr>
              <a:t>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67245" y="5592686"/>
            <a:ext cx="1512570" cy="369570"/>
          </a:xfrm>
          <a:custGeom>
            <a:avLst/>
            <a:gdLst/>
            <a:ahLst/>
            <a:cxnLst/>
            <a:rect l="l" t="t" r="r" b="b"/>
            <a:pathLst>
              <a:path w="1512570" h="369570">
                <a:moveTo>
                  <a:pt x="0" y="369328"/>
                </a:moveTo>
                <a:lnTo>
                  <a:pt x="1512188" y="369328"/>
                </a:lnTo>
                <a:lnTo>
                  <a:pt x="1512188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69073" y="562701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77810" y="3867022"/>
            <a:ext cx="85725" cy="570865"/>
          </a:xfrm>
          <a:custGeom>
            <a:avLst/>
            <a:gdLst/>
            <a:ahLst/>
            <a:cxnLst/>
            <a:rect l="l" t="t" r="r" b="b"/>
            <a:pathLst>
              <a:path w="85725" h="570864">
                <a:moveTo>
                  <a:pt x="28575" y="485013"/>
                </a:moveTo>
                <a:lnTo>
                  <a:pt x="0" y="485013"/>
                </a:lnTo>
                <a:lnTo>
                  <a:pt x="42925" y="570738"/>
                </a:lnTo>
                <a:lnTo>
                  <a:pt x="78560" y="499363"/>
                </a:lnTo>
                <a:lnTo>
                  <a:pt x="28575" y="499363"/>
                </a:lnTo>
                <a:lnTo>
                  <a:pt x="28575" y="485013"/>
                </a:lnTo>
                <a:close/>
              </a:path>
              <a:path w="85725" h="570864">
                <a:moveTo>
                  <a:pt x="57150" y="0"/>
                </a:moveTo>
                <a:lnTo>
                  <a:pt x="28575" y="0"/>
                </a:lnTo>
                <a:lnTo>
                  <a:pt x="28575" y="499363"/>
                </a:lnTo>
                <a:lnTo>
                  <a:pt x="57150" y="499363"/>
                </a:lnTo>
                <a:lnTo>
                  <a:pt x="57150" y="0"/>
                </a:lnTo>
                <a:close/>
              </a:path>
              <a:path w="85725" h="570864">
                <a:moveTo>
                  <a:pt x="85725" y="485013"/>
                </a:moveTo>
                <a:lnTo>
                  <a:pt x="57150" y="485013"/>
                </a:lnTo>
                <a:lnTo>
                  <a:pt x="57150" y="499363"/>
                </a:lnTo>
                <a:lnTo>
                  <a:pt x="78560" y="499363"/>
                </a:lnTo>
                <a:lnTo>
                  <a:pt x="85725" y="485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9969" y="5084064"/>
            <a:ext cx="85725" cy="508634"/>
          </a:xfrm>
          <a:custGeom>
            <a:avLst/>
            <a:gdLst/>
            <a:ahLst/>
            <a:cxnLst/>
            <a:rect l="l" t="t" r="r" b="b"/>
            <a:pathLst>
              <a:path w="85725" h="508635">
                <a:moveTo>
                  <a:pt x="28627" y="422994"/>
                </a:moveTo>
                <a:lnTo>
                  <a:pt x="0" y="423164"/>
                </a:lnTo>
                <a:lnTo>
                  <a:pt x="43306" y="508622"/>
                </a:lnTo>
                <a:lnTo>
                  <a:pt x="78518" y="437261"/>
                </a:lnTo>
                <a:lnTo>
                  <a:pt x="28701" y="437261"/>
                </a:lnTo>
                <a:lnTo>
                  <a:pt x="28627" y="422994"/>
                </a:lnTo>
                <a:close/>
              </a:path>
              <a:path w="85725" h="508635">
                <a:moveTo>
                  <a:pt x="57202" y="422825"/>
                </a:moveTo>
                <a:lnTo>
                  <a:pt x="28627" y="422994"/>
                </a:lnTo>
                <a:lnTo>
                  <a:pt x="28701" y="437261"/>
                </a:lnTo>
                <a:lnTo>
                  <a:pt x="57276" y="437134"/>
                </a:lnTo>
                <a:lnTo>
                  <a:pt x="57202" y="422825"/>
                </a:lnTo>
                <a:close/>
              </a:path>
              <a:path w="85725" h="508635">
                <a:moveTo>
                  <a:pt x="85725" y="422656"/>
                </a:moveTo>
                <a:lnTo>
                  <a:pt x="57202" y="422825"/>
                </a:lnTo>
                <a:lnTo>
                  <a:pt x="57276" y="437134"/>
                </a:lnTo>
                <a:lnTo>
                  <a:pt x="28701" y="437261"/>
                </a:lnTo>
                <a:lnTo>
                  <a:pt x="78518" y="437261"/>
                </a:lnTo>
                <a:lnTo>
                  <a:pt x="85725" y="422656"/>
                </a:lnTo>
                <a:close/>
              </a:path>
              <a:path w="85725" h="508635">
                <a:moveTo>
                  <a:pt x="54990" y="0"/>
                </a:moveTo>
                <a:lnTo>
                  <a:pt x="26415" y="127"/>
                </a:lnTo>
                <a:lnTo>
                  <a:pt x="28627" y="422994"/>
                </a:lnTo>
                <a:lnTo>
                  <a:pt x="57202" y="422825"/>
                </a:lnTo>
                <a:lnTo>
                  <a:pt x="54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04534" y="4437760"/>
            <a:ext cx="2232660" cy="646430"/>
          </a:xfrm>
          <a:custGeom>
            <a:avLst/>
            <a:gdLst/>
            <a:ahLst/>
            <a:cxnLst/>
            <a:rect l="l" t="t" r="r" b="b"/>
            <a:pathLst>
              <a:path w="2232659" h="646429">
                <a:moveTo>
                  <a:pt x="0" y="323214"/>
                </a:moveTo>
                <a:lnTo>
                  <a:pt x="1116202" y="0"/>
                </a:lnTo>
                <a:lnTo>
                  <a:pt x="2232279" y="323214"/>
                </a:lnTo>
                <a:lnTo>
                  <a:pt x="1116202" y="646302"/>
                </a:lnTo>
                <a:lnTo>
                  <a:pt x="0" y="3232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36813" y="4746625"/>
            <a:ext cx="439420" cy="1845945"/>
          </a:xfrm>
          <a:custGeom>
            <a:avLst/>
            <a:gdLst/>
            <a:ahLst/>
            <a:cxnLst/>
            <a:rect l="l" t="t" r="r" b="b"/>
            <a:pathLst>
              <a:path w="439420" h="1845945">
                <a:moveTo>
                  <a:pt x="381761" y="1759762"/>
                </a:moveTo>
                <a:lnTo>
                  <a:pt x="353186" y="1759762"/>
                </a:lnTo>
                <a:lnTo>
                  <a:pt x="395985" y="1845487"/>
                </a:lnTo>
                <a:lnTo>
                  <a:pt x="431757" y="1774050"/>
                </a:lnTo>
                <a:lnTo>
                  <a:pt x="381761" y="1774050"/>
                </a:lnTo>
                <a:lnTo>
                  <a:pt x="381761" y="1759762"/>
                </a:lnTo>
                <a:close/>
              </a:path>
              <a:path w="439420" h="1845945">
                <a:moveTo>
                  <a:pt x="381761" y="14350"/>
                </a:moveTo>
                <a:lnTo>
                  <a:pt x="381761" y="1774050"/>
                </a:lnTo>
                <a:lnTo>
                  <a:pt x="410336" y="1774050"/>
                </a:lnTo>
                <a:lnTo>
                  <a:pt x="410336" y="28575"/>
                </a:lnTo>
                <a:lnTo>
                  <a:pt x="395985" y="28575"/>
                </a:lnTo>
                <a:lnTo>
                  <a:pt x="381761" y="14350"/>
                </a:lnTo>
                <a:close/>
              </a:path>
              <a:path w="439420" h="1845945">
                <a:moveTo>
                  <a:pt x="438911" y="1759762"/>
                </a:moveTo>
                <a:lnTo>
                  <a:pt x="410336" y="1759762"/>
                </a:lnTo>
                <a:lnTo>
                  <a:pt x="410336" y="1774050"/>
                </a:lnTo>
                <a:lnTo>
                  <a:pt x="431757" y="1774050"/>
                </a:lnTo>
                <a:lnTo>
                  <a:pt x="438911" y="1759762"/>
                </a:lnTo>
                <a:close/>
              </a:path>
              <a:path w="439420" h="1845945">
                <a:moveTo>
                  <a:pt x="403986" y="0"/>
                </a:moveTo>
                <a:lnTo>
                  <a:pt x="0" y="0"/>
                </a:lnTo>
                <a:lnTo>
                  <a:pt x="0" y="28575"/>
                </a:lnTo>
                <a:lnTo>
                  <a:pt x="381761" y="28575"/>
                </a:lnTo>
                <a:lnTo>
                  <a:pt x="381761" y="14350"/>
                </a:lnTo>
                <a:lnTo>
                  <a:pt x="410336" y="14350"/>
                </a:lnTo>
                <a:lnTo>
                  <a:pt x="410336" y="6476"/>
                </a:lnTo>
                <a:lnTo>
                  <a:pt x="403986" y="0"/>
                </a:lnTo>
                <a:close/>
              </a:path>
              <a:path w="439420" h="1845945">
                <a:moveTo>
                  <a:pt x="410336" y="14350"/>
                </a:moveTo>
                <a:lnTo>
                  <a:pt x="381761" y="14350"/>
                </a:lnTo>
                <a:lnTo>
                  <a:pt x="395985" y="28575"/>
                </a:lnTo>
                <a:lnTo>
                  <a:pt x="410336" y="28575"/>
                </a:lnTo>
                <a:lnTo>
                  <a:pt x="410336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14409" y="44401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거짓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1143" y="4607814"/>
            <a:ext cx="541020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조건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800" dirty="0">
                <a:latin typeface="맑은 고딕"/>
                <a:cs typeface="맑은 고딕"/>
              </a:rPr>
              <a:t>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61709" y="4718050"/>
            <a:ext cx="1376045" cy="1616075"/>
          </a:xfrm>
          <a:custGeom>
            <a:avLst/>
            <a:gdLst/>
            <a:ahLst/>
            <a:cxnLst/>
            <a:rect l="l" t="t" r="r" b="b"/>
            <a:pathLst>
              <a:path w="1376045" h="1616075">
                <a:moveTo>
                  <a:pt x="157099" y="28575"/>
                </a:moveTo>
                <a:lnTo>
                  <a:pt x="6350" y="28575"/>
                </a:lnTo>
                <a:lnTo>
                  <a:pt x="0" y="35051"/>
                </a:lnTo>
                <a:lnTo>
                  <a:pt x="0" y="1609636"/>
                </a:lnTo>
                <a:lnTo>
                  <a:pt x="6350" y="1616024"/>
                </a:lnTo>
                <a:lnTo>
                  <a:pt x="1369440" y="1616024"/>
                </a:lnTo>
                <a:lnTo>
                  <a:pt x="1375917" y="1609636"/>
                </a:lnTo>
                <a:lnTo>
                  <a:pt x="1375917" y="1601736"/>
                </a:lnTo>
                <a:lnTo>
                  <a:pt x="28575" y="1601736"/>
                </a:lnTo>
                <a:lnTo>
                  <a:pt x="14224" y="1587449"/>
                </a:lnTo>
                <a:lnTo>
                  <a:pt x="28575" y="1587449"/>
                </a:lnTo>
                <a:lnTo>
                  <a:pt x="28575" y="57150"/>
                </a:lnTo>
                <a:lnTo>
                  <a:pt x="14224" y="57150"/>
                </a:lnTo>
                <a:lnTo>
                  <a:pt x="28575" y="42925"/>
                </a:lnTo>
                <a:lnTo>
                  <a:pt x="157099" y="42925"/>
                </a:lnTo>
                <a:lnTo>
                  <a:pt x="157099" y="28575"/>
                </a:lnTo>
                <a:close/>
              </a:path>
              <a:path w="1376045" h="1616075">
                <a:moveTo>
                  <a:pt x="28575" y="1587449"/>
                </a:moveTo>
                <a:lnTo>
                  <a:pt x="14224" y="1587449"/>
                </a:lnTo>
                <a:lnTo>
                  <a:pt x="28575" y="1601736"/>
                </a:lnTo>
                <a:lnTo>
                  <a:pt x="28575" y="1587449"/>
                </a:lnTo>
                <a:close/>
              </a:path>
              <a:path w="1376045" h="1616075">
                <a:moveTo>
                  <a:pt x="1347342" y="1587449"/>
                </a:moveTo>
                <a:lnTo>
                  <a:pt x="28575" y="1587449"/>
                </a:lnTo>
                <a:lnTo>
                  <a:pt x="28575" y="1601736"/>
                </a:lnTo>
                <a:lnTo>
                  <a:pt x="1347342" y="1601736"/>
                </a:lnTo>
                <a:lnTo>
                  <a:pt x="1347342" y="1587449"/>
                </a:lnTo>
                <a:close/>
              </a:path>
              <a:path w="1376045" h="1616075">
                <a:moveTo>
                  <a:pt x="1375917" y="1248448"/>
                </a:moveTo>
                <a:lnTo>
                  <a:pt x="1347342" y="1248448"/>
                </a:lnTo>
                <a:lnTo>
                  <a:pt x="1347342" y="1601736"/>
                </a:lnTo>
                <a:lnTo>
                  <a:pt x="1361566" y="1587449"/>
                </a:lnTo>
                <a:lnTo>
                  <a:pt x="1375917" y="1587449"/>
                </a:lnTo>
                <a:lnTo>
                  <a:pt x="1375917" y="1248448"/>
                </a:lnTo>
                <a:close/>
              </a:path>
              <a:path w="1376045" h="1616075">
                <a:moveTo>
                  <a:pt x="1375917" y="1587449"/>
                </a:moveTo>
                <a:lnTo>
                  <a:pt x="1361566" y="1587449"/>
                </a:lnTo>
                <a:lnTo>
                  <a:pt x="1347342" y="1601736"/>
                </a:lnTo>
                <a:lnTo>
                  <a:pt x="1375917" y="1601736"/>
                </a:lnTo>
                <a:lnTo>
                  <a:pt x="1375917" y="1587449"/>
                </a:lnTo>
                <a:close/>
              </a:path>
              <a:path w="1376045" h="1616075">
                <a:moveTo>
                  <a:pt x="157099" y="0"/>
                </a:moveTo>
                <a:lnTo>
                  <a:pt x="157099" y="85725"/>
                </a:lnTo>
                <a:lnTo>
                  <a:pt x="214333" y="57150"/>
                </a:lnTo>
                <a:lnTo>
                  <a:pt x="171450" y="57150"/>
                </a:lnTo>
                <a:lnTo>
                  <a:pt x="171450" y="28575"/>
                </a:lnTo>
                <a:lnTo>
                  <a:pt x="214164" y="28575"/>
                </a:lnTo>
                <a:lnTo>
                  <a:pt x="157099" y="0"/>
                </a:lnTo>
                <a:close/>
              </a:path>
              <a:path w="1376045" h="1616075">
                <a:moveTo>
                  <a:pt x="28575" y="42925"/>
                </a:moveTo>
                <a:lnTo>
                  <a:pt x="14224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1376045" h="1616075">
                <a:moveTo>
                  <a:pt x="157099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157099" y="57150"/>
                </a:lnTo>
                <a:lnTo>
                  <a:pt x="157099" y="42925"/>
                </a:lnTo>
                <a:close/>
              </a:path>
              <a:path w="1376045" h="1616075">
                <a:moveTo>
                  <a:pt x="214164" y="28575"/>
                </a:moveTo>
                <a:lnTo>
                  <a:pt x="171450" y="28575"/>
                </a:lnTo>
                <a:lnTo>
                  <a:pt x="171450" y="57150"/>
                </a:lnTo>
                <a:lnTo>
                  <a:pt x="214333" y="57150"/>
                </a:lnTo>
                <a:lnTo>
                  <a:pt x="242824" y="42925"/>
                </a:lnTo>
                <a:lnTo>
                  <a:pt x="21416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6303" y="330504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순차구조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11245" y="330504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선택구조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16090" y="330504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반복구조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591" y="1344041"/>
            <a:ext cx="5172075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303" y="1167129"/>
            <a:ext cx="298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삼항 연산자 (조건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연산자)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03" y="2946018"/>
            <a:ext cx="3928110" cy="2906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맑은 고딕"/>
                <a:cs typeface="맑은 고딕"/>
              </a:rPr>
              <a:t>&gt;&gt;&gt; a=[10, </a:t>
            </a:r>
            <a:r>
              <a:rPr sz="1800" dirty="0">
                <a:latin typeface="맑은 고딕"/>
                <a:cs typeface="맑은 고딕"/>
              </a:rPr>
              <a:t>5, 30, 9, 253,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1]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max = min =</a:t>
            </a:r>
            <a:r>
              <a:rPr sz="1800" spc="-5" dirty="0">
                <a:latin typeface="맑은 고딕"/>
                <a:cs typeface="맑은 고딕"/>
              </a:rPr>
              <a:t> a[0]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for </a:t>
            </a:r>
            <a:r>
              <a:rPr sz="1800" dirty="0">
                <a:latin typeface="맑은 고딕"/>
                <a:cs typeface="맑은 고딕"/>
              </a:rPr>
              <a:t>x </a:t>
            </a:r>
            <a:r>
              <a:rPr sz="1800" spc="-5" dirty="0">
                <a:latin typeface="맑은 고딕"/>
                <a:cs typeface="맑은 고딕"/>
              </a:rPr>
              <a:t>in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a:</a:t>
            </a:r>
            <a:endParaRPr sz="1800">
              <a:latin typeface="맑은 고딕"/>
              <a:cs typeface="맑은 고딕"/>
            </a:endParaRPr>
          </a:p>
          <a:p>
            <a:pPr marL="927100" marR="5080">
              <a:lnSpc>
                <a:spcPct val="150000"/>
              </a:lnSpc>
            </a:pPr>
            <a:r>
              <a:rPr sz="1800" dirty="0">
                <a:latin typeface="맑은 고딕"/>
                <a:cs typeface="맑은 고딕"/>
              </a:rPr>
              <a:t>max = x if x &gt; max </a:t>
            </a:r>
            <a:r>
              <a:rPr sz="1800" spc="-5" dirty="0">
                <a:latin typeface="맑은 고딕"/>
                <a:cs typeface="맑은 고딕"/>
              </a:rPr>
              <a:t>else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max  min = x if x &lt; min </a:t>
            </a:r>
            <a:r>
              <a:rPr sz="1800" spc="-5" dirty="0">
                <a:latin typeface="맑은 고딕"/>
                <a:cs typeface="맑은 고딕"/>
              </a:rPr>
              <a:t>else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min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max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&gt;&gt;&gt; min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07617"/>
            <a:ext cx="6640830" cy="130492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반복의 종류</a:t>
            </a:r>
            <a:endParaRPr sz="1800">
              <a:latin typeface="맑은 고딕"/>
              <a:cs typeface="맑은 고딕"/>
            </a:endParaRPr>
          </a:p>
          <a:p>
            <a:pPr marL="485775" lvl="1" indent="-175260">
              <a:lnSpc>
                <a:spcPct val="100000"/>
              </a:lnSpc>
              <a:spcBef>
                <a:spcPts val="1255"/>
              </a:spcBef>
              <a:buChar char="-"/>
              <a:tabLst>
                <a:tab pos="486409" algn="l"/>
              </a:tabLst>
            </a:pPr>
            <a:r>
              <a:rPr sz="1800" dirty="0">
                <a:latin typeface="맑은 고딕"/>
                <a:cs typeface="맑은 고딕"/>
              </a:rPr>
              <a:t>횟수 반복(for 문): 정해진 횟수만큼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반복한다.</a:t>
            </a:r>
            <a:endParaRPr sz="1800">
              <a:latin typeface="맑은 고딕"/>
              <a:cs typeface="맑은 고딕"/>
            </a:endParaRPr>
          </a:p>
          <a:p>
            <a:pPr marL="48577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86409" algn="l"/>
              </a:tabLst>
            </a:pPr>
            <a:r>
              <a:rPr sz="1800" dirty="0">
                <a:latin typeface="맑은 고딕"/>
                <a:cs typeface="맑은 고딕"/>
              </a:rPr>
              <a:t>조건 반복(while 문): 특정한 조건이 성립되는 동안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반복한다.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4557" y="3202542"/>
            <a:ext cx="2868680" cy="2230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144" y="3195303"/>
            <a:ext cx="2875390" cy="2230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16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418401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횟수 반복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반복의 횟수를 미리 아는 경우에 사용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9456" y="3900551"/>
            <a:ext cx="2150745" cy="1708150"/>
          </a:xfrm>
          <a:custGeom>
            <a:avLst/>
            <a:gdLst/>
            <a:ahLst/>
            <a:cxnLst/>
            <a:rect l="l" t="t" r="r" b="b"/>
            <a:pathLst>
              <a:path w="2150745" h="1708150">
                <a:moveTo>
                  <a:pt x="313042" y="28575"/>
                </a:moveTo>
                <a:lnTo>
                  <a:pt x="6400" y="28575"/>
                </a:lnTo>
                <a:lnTo>
                  <a:pt x="0" y="34925"/>
                </a:lnTo>
                <a:lnTo>
                  <a:pt x="0" y="1701304"/>
                </a:lnTo>
                <a:lnTo>
                  <a:pt x="6400" y="1707692"/>
                </a:lnTo>
                <a:lnTo>
                  <a:pt x="2144255" y="1707692"/>
                </a:lnTo>
                <a:lnTo>
                  <a:pt x="2150732" y="1701304"/>
                </a:lnTo>
                <a:lnTo>
                  <a:pt x="2150732" y="1693405"/>
                </a:lnTo>
                <a:lnTo>
                  <a:pt x="28575" y="1693405"/>
                </a:lnTo>
                <a:lnTo>
                  <a:pt x="14287" y="1679067"/>
                </a:lnTo>
                <a:lnTo>
                  <a:pt x="28575" y="1679067"/>
                </a:lnTo>
                <a:lnTo>
                  <a:pt x="28575" y="57150"/>
                </a:lnTo>
                <a:lnTo>
                  <a:pt x="14287" y="57150"/>
                </a:lnTo>
                <a:lnTo>
                  <a:pt x="28575" y="42925"/>
                </a:lnTo>
                <a:lnTo>
                  <a:pt x="313042" y="42925"/>
                </a:lnTo>
                <a:lnTo>
                  <a:pt x="313042" y="28575"/>
                </a:lnTo>
                <a:close/>
              </a:path>
              <a:path w="2150745" h="1708150">
                <a:moveTo>
                  <a:pt x="28575" y="1679067"/>
                </a:moveTo>
                <a:lnTo>
                  <a:pt x="14287" y="1679067"/>
                </a:lnTo>
                <a:lnTo>
                  <a:pt x="28575" y="1693405"/>
                </a:lnTo>
                <a:lnTo>
                  <a:pt x="28575" y="1679067"/>
                </a:lnTo>
                <a:close/>
              </a:path>
              <a:path w="2150745" h="1708150">
                <a:moveTo>
                  <a:pt x="2122157" y="1679067"/>
                </a:moveTo>
                <a:lnTo>
                  <a:pt x="28575" y="1679067"/>
                </a:lnTo>
                <a:lnTo>
                  <a:pt x="28575" y="1693405"/>
                </a:lnTo>
                <a:lnTo>
                  <a:pt x="2122157" y="1693405"/>
                </a:lnTo>
                <a:lnTo>
                  <a:pt x="2122157" y="1679067"/>
                </a:lnTo>
                <a:close/>
              </a:path>
              <a:path w="2150745" h="1708150">
                <a:moveTo>
                  <a:pt x="2150732" y="1464818"/>
                </a:moveTo>
                <a:lnTo>
                  <a:pt x="2122157" y="1464818"/>
                </a:lnTo>
                <a:lnTo>
                  <a:pt x="2122157" y="1693405"/>
                </a:lnTo>
                <a:lnTo>
                  <a:pt x="2136381" y="1679067"/>
                </a:lnTo>
                <a:lnTo>
                  <a:pt x="2150732" y="1679067"/>
                </a:lnTo>
                <a:lnTo>
                  <a:pt x="2150732" y="1464818"/>
                </a:lnTo>
                <a:close/>
              </a:path>
              <a:path w="2150745" h="1708150">
                <a:moveTo>
                  <a:pt x="2150732" y="1679067"/>
                </a:moveTo>
                <a:lnTo>
                  <a:pt x="2136381" y="1679067"/>
                </a:lnTo>
                <a:lnTo>
                  <a:pt x="2122157" y="1693405"/>
                </a:lnTo>
                <a:lnTo>
                  <a:pt x="2150732" y="1693405"/>
                </a:lnTo>
                <a:lnTo>
                  <a:pt x="2150732" y="1679067"/>
                </a:lnTo>
                <a:close/>
              </a:path>
              <a:path w="2150745" h="1708150">
                <a:moveTo>
                  <a:pt x="313042" y="0"/>
                </a:moveTo>
                <a:lnTo>
                  <a:pt x="313042" y="85725"/>
                </a:lnTo>
                <a:lnTo>
                  <a:pt x="370277" y="57150"/>
                </a:lnTo>
                <a:lnTo>
                  <a:pt x="327266" y="57150"/>
                </a:lnTo>
                <a:lnTo>
                  <a:pt x="327266" y="28575"/>
                </a:lnTo>
                <a:lnTo>
                  <a:pt x="370107" y="28575"/>
                </a:lnTo>
                <a:lnTo>
                  <a:pt x="313042" y="0"/>
                </a:lnTo>
                <a:close/>
              </a:path>
              <a:path w="2150745" h="1708150">
                <a:moveTo>
                  <a:pt x="28575" y="42925"/>
                </a:moveTo>
                <a:lnTo>
                  <a:pt x="14287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2150745" h="1708150">
                <a:moveTo>
                  <a:pt x="313042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13042" y="57150"/>
                </a:lnTo>
                <a:lnTo>
                  <a:pt x="313042" y="42925"/>
                </a:lnTo>
                <a:close/>
              </a:path>
              <a:path w="2150745" h="1708150">
                <a:moveTo>
                  <a:pt x="370107" y="28575"/>
                </a:moveTo>
                <a:lnTo>
                  <a:pt x="327266" y="28575"/>
                </a:lnTo>
                <a:lnTo>
                  <a:pt x="327266" y="57150"/>
                </a:lnTo>
                <a:lnTo>
                  <a:pt x="370277" y="57150"/>
                </a:lnTo>
                <a:lnTo>
                  <a:pt x="398767" y="42925"/>
                </a:lnTo>
                <a:lnTo>
                  <a:pt x="37010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5702" y="4996040"/>
            <a:ext cx="2160270" cy="369570"/>
          </a:xfrm>
          <a:custGeom>
            <a:avLst/>
            <a:gdLst/>
            <a:ahLst/>
            <a:cxnLst/>
            <a:rect l="l" t="t" r="r" b="b"/>
            <a:pathLst>
              <a:path w="2160270" h="369570">
                <a:moveTo>
                  <a:pt x="0" y="369328"/>
                </a:moveTo>
                <a:lnTo>
                  <a:pt x="2160270" y="369328"/>
                </a:lnTo>
                <a:lnTo>
                  <a:pt x="216027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3514" y="3166364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5" y="274320"/>
                </a:moveTo>
                <a:lnTo>
                  <a:pt x="0" y="274320"/>
                </a:lnTo>
                <a:lnTo>
                  <a:pt x="42925" y="360045"/>
                </a:lnTo>
                <a:lnTo>
                  <a:pt x="78560" y="288671"/>
                </a:lnTo>
                <a:lnTo>
                  <a:pt x="28575" y="288671"/>
                </a:lnTo>
                <a:lnTo>
                  <a:pt x="28575" y="274320"/>
                </a:lnTo>
                <a:close/>
              </a:path>
              <a:path w="85725" h="360045">
                <a:moveTo>
                  <a:pt x="57150" y="0"/>
                </a:moveTo>
                <a:lnTo>
                  <a:pt x="28575" y="0"/>
                </a:lnTo>
                <a:lnTo>
                  <a:pt x="28575" y="288671"/>
                </a:lnTo>
                <a:lnTo>
                  <a:pt x="57150" y="288671"/>
                </a:lnTo>
                <a:lnTo>
                  <a:pt x="57150" y="0"/>
                </a:lnTo>
                <a:close/>
              </a:path>
              <a:path w="85725" h="360045">
                <a:moveTo>
                  <a:pt x="85725" y="274320"/>
                </a:moveTo>
                <a:lnTo>
                  <a:pt x="57150" y="274320"/>
                </a:lnTo>
                <a:lnTo>
                  <a:pt x="57150" y="288671"/>
                </a:lnTo>
                <a:lnTo>
                  <a:pt x="78560" y="288671"/>
                </a:lnTo>
                <a:lnTo>
                  <a:pt x="85725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1769" y="4360164"/>
            <a:ext cx="85725" cy="636270"/>
          </a:xfrm>
          <a:custGeom>
            <a:avLst/>
            <a:gdLst/>
            <a:ahLst/>
            <a:cxnLst/>
            <a:rect l="l" t="t" r="r" b="b"/>
            <a:pathLst>
              <a:path w="85725" h="636270">
                <a:moveTo>
                  <a:pt x="28490" y="550376"/>
                </a:moveTo>
                <a:lnTo>
                  <a:pt x="0" y="550799"/>
                </a:lnTo>
                <a:lnTo>
                  <a:pt x="44068" y="635888"/>
                </a:lnTo>
                <a:lnTo>
                  <a:pt x="78435" y="564642"/>
                </a:lnTo>
                <a:lnTo>
                  <a:pt x="28702" y="564642"/>
                </a:lnTo>
                <a:lnTo>
                  <a:pt x="28490" y="550376"/>
                </a:lnTo>
                <a:close/>
              </a:path>
              <a:path w="85725" h="636270">
                <a:moveTo>
                  <a:pt x="57064" y="549953"/>
                </a:moveTo>
                <a:lnTo>
                  <a:pt x="28490" y="550376"/>
                </a:lnTo>
                <a:lnTo>
                  <a:pt x="28702" y="564642"/>
                </a:lnTo>
                <a:lnTo>
                  <a:pt x="57277" y="564261"/>
                </a:lnTo>
                <a:lnTo>
                  <a:pt x="57064" y="549953"/>
                </a:lnTo>
                <a:close/>
              </a:path>
              <a:path w="85725" h="636270">
                <a:moveTo>
                  <a:pt x="85725" y="549529"/>
                </a:moveTo>
                <a:lnTo>
                  <a:pt x="57064" y="549953"/>
                </a:lnTo>
                <a:lnTo>
                  <a:pt x="57277" y="564261"/>
                </a:lnTo>
                <a:lnTo>
                  <a:pt x="28702" y="564642"/>
                </a:lnTo>
                <a:lnTo>
                  <a:pt x="78435" y="564642"/>
                </a:lnTo>
                <a:lnTo>
                  <a:pt x="85725" y="549529"/>
                </a:lnTo>
                <a:close/>
              </a:path>
              <a:path w="85725" h="636270">
                <a:moveTo>
                  <a:pt x="48894" y="0"/>
                </a:moveTo>
                <a:lnTo>
                  <a:pt x="20319" y="381"/>
                </a:lnTo>
                <a:lnTo>
                  <a:pt x="28490" y="550376"/>
                </a:lnTo>
                <a:lnTo>
                  <a:pt x="57064" y="549953"/>
                </a:lnTo>
                <a:lnTo>
                  <a:pt x="48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8224" y="3526409"/>
            <a:ext cx="3456940" cy="834390"/>
          </a:xfrm>
          <a:custGeom>
            <a:avLst/>
            <a:gdLst/>
            <a:ahLst/>
            <a:cxnLst/>
            <a:rect l="l" t="t" r="r" b="b"/>
            <a:pathLst>
              <a:path w="3456940" h="834389">
                <a:moveTo>
                  <a:pt x="0" y="417067"/>
                </a:moveTo>
                <a:lnTo>
                  <a:pt x="1728215" y="0"/>
                </a:lnTo>
                <a:lnTo>
                  <a:pt x="3456431" y="417067"/>
                </a:lnTo>
                <a:lnTo>
                  <a:pt x="1728215" y="834008"/>
                </a:lnTo>
                <a:lnTo>
                  <a:pt x="0" y="41706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07742" y="3684778"/>
            <a:ext cx="1517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시퀀스에</a:t>
            </a:r>
            <a:r>
              <a:rPr sz="1600" spc="-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항목이  있는가?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95522" y="3929126"/>
            <a:ext cx="3438525" cy="2333625"/>
          </a:xfrm>
          <a:custGeom>
            <a:avLst/>
            <a:gdLst/>
            <a:ahLst/>
            <a:cxnLst/>
            <a:rect l="l" t="t" r="r" b="b"/>
            <a:pathLst>
              <a:path w="3438525" h="2333625">
                <a:moveTo>
                  <a:pt x="28575" y="2247900"/>
                </a:moveTo>
                <a:lnTo>
                  <a:pt x="0" y="2247900"/>
                </a:lnTo>
                <a:lnTo>
                  <a:pt x="42925" y="2333612"/>
                </a:lnTo>
                <a:lnTo>
                  <a:pt x="78590" y="2262187"/>
                </a:lnTo>
                <a:lnTo>
                  <a:pt x="28575" y="2262187"/>
                </a:lnTo>
                <a:lnTo>
                  <a:pt x="28575" y="2247900"/>
                </a:lnTo>
                <a:close/>
              </a:path>
              <a:path w="3438525" h="2333625">
                <a:moveTo>
                  <a:pt x="3409696" y="1970824"/>
                </a:moveTo>
                <a:lnTo>
                  <a:pt x="35051" y="1970824"/>
                </a:lnTo>
                <a:lnTo>
                  <a:pt x="28575" y="1977224"/>
                </a:lnTo>
                <a:lnTo>
                  <a:pt x="28575" y="2262187"/>
                </a:lnTo>
                <a:lnTo>
                  <a:pt x="57150" y="2262187"/>
                </a:lnTo>
                <a:lnTo>
                  <a:pt x="57150" y="1999399"/>
                </a:lnTo>
                <a:lnTo>
                  <a:pt x="42925" y="1999399"/>
                </a:lnTo>
                <a:lnTo>
                  <a:pt x="57150" y="1985111"/>
                </a:lnTo>
                <a:lnTo>
                  <a:pt x="3409696" y="1985111"/>
                </a:lnTo>
                <a:lnTo>
                  <a:pt x="3409696" y="1970824"/>
                </a:lnTo>
                <a:close/>
              </a:path>
              <a:path w="3438525" h="2333625">
                <a:moveTo>
                  <a:pt x="85725" y="2247900"/>
                </a:moveTo>
                <a:lnTo>
                  <a:pt x="57150" y="2247900"/>
                </a:lnTo>
                <a:lnTo>
                  <a:pt x="57150" y="2262187"/>
                </a:lnTo>
                <a:lnTo>
                  <a:pt x="78590" y="2262187"/>
                </a:lnTo>
                <a:lnTo>
                  <a:pt x="85725" y="2247900"/>
                </a:lnTo>
                <a:close/>
              </a:path>
              <a:path w="3438525" h="2333625">
                <a:moveTo>
                  <a:pt x="57150" y="1985111"/>
                </a:moveTo>
                <a:lnTo>
                  <a:pt x="42925" y="1999399"/>
                </a:lnTo>
                <a:lnTo>
                  <a:pt x="57150" y="1999399"/>
                </a:lnTo>
                <a:lnTo>
                  <a:pt x="57150" y="1985111"/>
                </a:lnTo>
                <a:close/>
              </a:path>
              <a:path w="3438525" h="2333625">
                <a:moveTo>
                  <a:pt x="3438271" y="1970824"/>
                </a:moveTo>
                <a:lnTo>
                  <a:pt x="3423920" y="1970824"/>
                </a:lnTo>
                <a:lnTo>
                  <a:pt x="3409696" y="1985111"/>
                </a:lnTo>
                <a:lnTo>
                  <a:pt x="57150" y="1985111"/>
                </a:lnTo>
                <a:lnTo>
                  <a:pt x="57150" y="1999399"/>
                </a:lnTo>
                <a:lnTo>
                  <a:pt x="3431921" y="1999399"/>
                </a:lnTo>
                <a:lnTo>
                  <a:pt x="3438271" y="1993011"/>
                </a:lnTo>
                <a:lnTo>
                  <a:pt x="3438271" y="1970824"/>
                </a:lnTo>
                <a:close/>
              </a:path>
              <a:path w="3438525" h="2333625">
                <a:moveTo>
                  <a:pt x="3409696" y="14350"/>
                </a:moveTo>
                <a:lnTo>
                  <a:pt x="3409696" y="1985111"/>
                </a:lnTo>
                <a:lnTo>
                  <a:pt x="3423920" y="1970824"/>
                </a:lnTo>
                <a:lnTo>
                  <a:pt x="3438271" y="1970824"/>
                </a:lnTo>
                <a:lnTo>
                  <a:pt x="3438271" y="28575"/>
                </a:lnTo>
                <a:lnTo>
                  <a:pt x="3423920" y="28575"/>
                </a:lnTo>
                <a:lnTo>
                  <a:pt x="3409696" y="14350"/>
                </a:lnTo>
                <a:close/>
              </a:path>
              <a:path w="3438525" h="2333625">
                <a:moveTo>
                  <a:pt x="3431921" y="0"/>
                </a:moveTo>
                <a:lnTo>
                  <a:pt x="1699132" y="0"/>
                </a:lnTo>
                <a:lnTo>
                  <a:pt x="1699132" y="28575"/>
                </a:lnTo>
                <a:lnTo>
                  <a:pt x="3409696" y="28575"/>
                </a:lnTo>
                <a:lnTo>
                  <a:pt x="3409696" y="14350"/>
                </a:lnTo>
                <a:lnTo>
                  <a:pt x="3438271" y="14350"/>
                </a:lnTo>
                <a:lnTo>
                  <a:pt x="3438271" y="6350"/>
                </a:lnTo>
                <a:lnTo>
                  <a:pt x="3431921" y="0"/>
                </a:lnTo>
                <a:close/>
              </a:path>
              <a:path w="3438525" h="2333625">
                <a:moveTo>
                  <a:pt x="3438271" y="14350"/>
                </a:moveTo>
                <a:lnTo>
                  <a:pt x="3409696" y="14350"/>
                </a:lnTo>
                <a:lnTo>
                  <a:pt x="3423920" y="28575"/>
                </a:lnTo>
                <a:lnTo>
                  <a:pt x="3438271" y="28575"/>
                </a:lnTo>
                <a:lnTo>
                  <a:pt x="3438271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74463" y="3352038"/>
            <a:ext cx="1589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시퀀스에 더</a:t>
            </a:r>
            <a:r>
              <a:rPr sz="1600" spc="-7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이상  항목이 없으면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9456" y="3900551"/>
            <a:ext cx="2150745" cy="1708150"/>
          </a:xfrm>
          <a:custGeom>
            <a:avLst/>
            <a:gdLst/>
            <a:ahLst/>
            <a:cxnLst/>
            <a:rect l="l" t="t" r="r" b="b"/>
            <a:pathLst>
              <a:path w="2150745" h="1708150">
                <a:moveTo>
                  <a:pt x="313042" y="28575"/>
                </a:moveTo>
                <a:lnTo>
                  <a:pt x="6400" y="28575"/>
                </a:lnTo>
                <a:lnTo>
                  <a:pt x="0" y="34925"/>
                </a:lnTo>
                <a:lnTo>
                  <a:pt x="0" y="1701304"/>
                </a:lnTo>
                <a:lnTo>
                  <a:pt x="6400" y="1707692"/>
                </a:lnTo>
                <a:lnTo>
                  <a:pt x="2144255" y="1707692"/>
                </a:lnTo>
                <a:lnTo>
                  <a:pt x="2150732" y="1701304"/>
                </a:lnTo>
                <a:lnTo>
                  <a:pt x="2150732" y="1693405"/>
                </a:lnTo>
                <a:lnTo>
                  <a:pt x="28575" y="1693405"/>
                </a:lnTo>
                <a:lnTo>
                  <a:pt x="14287" y="1679067"/>
                </a:lnTo>
                <a:lnTo>
                  <a:pt x="28575" y="1679067"/>
                </a:lnTo>
                <a:lnTo>
                  <a:pt x="28575" y="57150"/>
                </a:lnTo>
                <a:lnTo>
                  <a:pt x="14287" y="57150"/>
                </a:lnTo>
                <a:lnTo>
                  <a:pt x="28575" y="42925"/>
                </a:lnTo>
                <a:lnTo>
                  <a:pt x="313042" y="42925"/>
                </a:lnTo>
                <a:lnTo>
                  <a:pt x="313042" y="28575"/>
                </a:lnTo>
                <a:close/>
              </a:path>
              <a:path w="2150745" h="1708150">
                <a:moveTo>
                  <a:pt x="28575" y="1679067"/>
                </a:moveTo>
                <a:lnTo>
                  <a:pt x="14287" y="1679067"/>
                </a:lnTo>
                <a:lnTo>
                  <a:pt x="28575" y="1693405"/>
                </a:lnTo>
                <a:lnTo>
                  <a:pt x="28575" y="1679067"/>
                </a:lnTo>
                <a:close/>
              </a:path>
              <a:path w="2150745" h="1708150">
                <a:moveTo>
                  <a:pt x="2122157" y="1679067"/>
                </a:moveTo>
                <a:lnTo>
                  <a:pt x="28575" y="1679067"/>
                </a:lnTo>
                <a:lnTo>
                  <a:pt x="28575" y="1693405"/>
                </a:lnTo>
                <a:lnTo>
                  <a:pt x="2122157" y="1693405"/>
                </a:lnTo>
                <a:lnTo>
                  <a:pt x="2122157" y="1679067"/>
                </a:lnTo>
                <a:close/>
              </a:path>
              <a:path w="2150745" h="1708150">
                <a:moveTo>
                  <a:pt x="2150732" y="1464818"/>
                </a:moveTo>
                <a:lnTo>
                  <a:pt x="2122157" y="1464818"/>
                </a:lnTo>
                <a:lnTo>
                  <a:pt x="2122157" y="1693405"/>
                </a:lnTo>
                <a:lnTo>
                  <a:pt x="2136381" y="1679067"/>
                </a:lnTo>
                <a:lnTo>
                  <a:pt x="2150732" y="1679067"/>
                </a:lnTo>
                <a:lnTo>
                  <a:pt x="2150732" y="1464818"/>
                </a:lnTo>
                <a:close/>
              </a:path>
              <a:path w="2150745" h="1708150">
                <a:moveTo>
                  <a:pt x="2150732" y="1679067"/>
                </a:moveTo>
                <a:lnTo>
                  <a:pt x="2136381" y="1679067"/>
                </a:lnTo>
                <a:lnTo>
                  <a:pt x="2122157" y="1693405"/>
                </a:lnTo>
                <a:lnTo>
                  <a:pt x="2150732" y="1693405"/>
                </a:lnTo>
                <a:lnTo>
                  <a:pt x="2150732" y="1679067"/>
                </a:lnTo>
                <a:close/>
              </a:path>
              <a:path w="2150745" h="1708150">
                <a:moveTo>
                  <a:pt x="313042" y="0"/>
                </a:moveTo>
                <a:lnTo>
                  <a:pt x="313042" y="85725"/>
                </a:lnTo>
                <a:lnTo>
                  <a:pt x="370277" y="57150"/>
                </a:lnTo>
                <a:lnTo>
                  <a:pt x="327266" y="57150"/>
                </a:lnTo>
                <a:lnTo>
                  <a:pt x="327266" y="28575"/>
                </a:lnTo>
                <a:lnTo>
                  <a:pt x="370107" y="28575"/>
                </a:lnTo>
                <a:lnTo>
                  <a:pt x="313042" y="0"/>
                </a:lnTo>
                <a:close/>
              </a:path>
              <a:path w="2150745" h="1708150">
                <a:moveTo>
                  <a:pt x="28575" y="42925"/>
                </a:moveTo>
                <a:lnTo>
                  <a:pt x="14287" y="57150"/>
                </a:lnTo>
                <a:lnTo>
                  <a:pt x="28575" y="57150"/>
                </a:lnTo>
                <a:lnTo>
                  <a:pt x="28575" y="42925"/>
                </a:lnTo>
                <a:close/>
              </a:path>
              <a:path w="2150745" h="1708150">
                <a:moveTo>
                  <a:pt x="313042" y="42925"/>
                </a:moveTo>
                <a:lnTo>
                  <a:pt x="28575" y="42925"/>
                </a:lnTo>
                <a:lnTo>
                  <a:pt x="28575" y="57150"/>
                </a:lnTo>
                <a:lnTo>
                  <a:pt x="313042" y="57150"/>
                </a:lnTo>
                <a:lnTo>
                  <a:pt x="313042" y="42925"/>
                </a:lnTo>
                <a:close/>
              </a:path>
              <a:path w="2150745" h="1708150">
                <a:moveTo>
                  <a:pt x="370107" y="28575"/>
                </a:moveTo>
                <a:lnTo>
                  <a:pt x="327266" y="28575"/>
                </a:lnTo>
                <a:lnTo>
                  <a:pt x="327266" y="57150"/>
                </a:lnTo>
                <a:lnTo>
                  <a:pt x="370277" y="57150"/>
                </a:lnTo>
                <a:lnTo>
                  <a:pt x="398767" y="42925"/>
                </a:lnTo>
                <a:lnTo>
                  <a:pt x="37010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63772" y="2420848"/>
            <a:ext cx="2445385" cy="646430"/>
          </a:xfrm>
          <a:prstGeom prst="rect">
            <a:avLst/>
          </a:prstGeom>
          <a:solidFill>
            <a:srgbClr val="DCEEF6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  <a:tabLst>
                <a:tab pos="544195" algn="l"/>
                <a:tab pos="1163320" algn="l"/>
                <a:tab pos="1512570" algn="l"/>
              </a:tabLst>
            </a:pP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변수	in	시퀀스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문장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35123" y="4540122"/>
            <a:ext cx="2501900" cy="79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시퀀스의 다음</a:t>
            </a:r>
            <a:r>
              <a:rPr sz="1600" spc="-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항목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문장을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실행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441261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조건 반복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특정한 조건이 만족되는 동안 계속 반복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0279" y="4970640"/>
            <a:ext cx="2160270" cy="369570"/>
          </a:xfrm>
          <a:custGeom>
            <a:avLst/>
            <a:gdLst/>
            <a:ahLst/>
            <a:cxnLst/>
            <a:rect l="l" t="t" r="r" b="b"/>
            <a:pathLst>
              <a:path w="2160270" h="369570">
                <a:moveTo>
                  <a:pt x="0" y="369328"/>
                </a:moveTo>
                <a:lnTo>
                  <a:pt x="2160270" y="369328"/>
                </a:lnTo>
                <a:lnTo>
                  <a:pt x="2160270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8090" y="3140964"/>
            <a:ext cx="85725" cy="360045"/>
          </a:xfrm>
          <a:custGeom>
            <a:avLst/>
            <a:gdLst/>
            <a:ahLst/>
            <a:cxnLst/>
            <a:rect l="l" t="t" r="r" b="b"/>
            <a:pathLst>
              <a:path w="85725" h="360045">
                <a:moveTo>
                  <a:pt x="28575" y="274320"/>
                </a:moveTo>
                <a:lnTo>
                  <a:pt x="0" y="274320"/>
                </a:lnTo>
                <a:lnTo>
                  <a:pt x="42925" y="360045"/>
                </a:lnTo>
                <a:lnTo>
                  <a:pt x="78623" y="288544"/>
                </a:lnTo>
                <a:lnTo>
                  <a:pt x="28575" y="288544"/>
                </a:lnTo>
                <a:lnTo>
                  <a:pt x="28575" y="274320"/>
                </a:lnTo>
                <a:close/>
              </a:path>
              <a:path w="85725" h="360045">
                <a:moveTo>
                  <a:pt x="57150" y="0"/>
                </a:moveTo>
                <a:lnTo>
                  <a:pt x="28575" y="0"/>
                </a:lnTo>
                <a:lnTo>
                  <a:pt x="28575" y="288544"/>
                </a:lnTo>
                <a:lnTo>
                  <a:pt x="57150" y="288544"/>
                </a:lnTo>
                <a:lnTo>
                  <a:pt x="57150" y="0"/>
                </a:lnTo>
                <a:close/>
              </a:path>
              <a:path w="85725" h="360045">
                <a:moveTo>
                  <a:pt x="85725" y="274320"/>
                </a:moveTo>
                <a:lnTo>
                  <a:pt x="57150" y="274320"/>
                </a:lnTo>
                <a:lnTo>
                  <a:pt x="57150" y="288544"/>
                </a:lnTo>
                <a:lnTo>
                  <a:pt x="78623" y="288544"/>
                </a:lnTo>
                <a:lnTo>
                  <a:pt x="85725" y="274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6219" y="4334764"/>
            <a:ext cx="85725" cy="636270"/>
          </a:xfrm>
          <a:custGeom>
            <a:avLst/>
            <a:gdLst/>
            <a:ahLst/>
            <a:cxnLst/>
            <a:rect l="l" t="t" r="r" b="b"/>
            <a:pathLst>
              <a:path w="85725" h="636270">
                <a:moveTo>
                  <a:pt x="28617" y="550375"/>
                </a:moveTo>
                <a:lnTo>
                  <a:pt x="0" y="550799"/>
                </a:lnTo>
                <a:lnTo>
                  <a:pt x="44195" y="635762"/>
                </a:lnTo>
                <a:lnTo>
                  <a:pt x="78446" y="564642"/>
                </a:lnTo>
                <a:lnTo>
                  <a:pt x="28828" y="564642"/>
                </a:lnTo>
                <a:lnTo>
                  <a:pt x="28617" y="550375"/>
                </a:lnTo>
                <a:close/>
              </a:path>
              <a:path w="85725" h="636270">
                <a:moveTo>
                  <a:pt x="57193" y="549951"/>
                </a:moveTo>
                <a:lnTo>
                  <a:pt x="28617" y="550375"/>
                </a:lnTo>
                <a:lnTo>
                  <a:pt x="28828" y="564642"/>
                </a:lnTo>
                <a:lnTo>
                  <a:pt x="57403" y="564134"/>
                </a:lnTo>
                <a:lnTo>
                  <a:pt x="57193" y="549951"/>
                </a:lnTo>
                <a:close/>
              </a:path>
              <a:path w="85725" h="636270">
                <a:moveTo>
                  <a:pt x="85725" y="549529"/>
                </a:moveTo>
                <a:lnTo>
                  <a:pt x="57193" y="549951"/>
                </a:lnTo>
                <a:lnTo>
                  <a:pt x="57403" y="564134"/>
                </a:lnTo>
                <a:lnTo>
                  <a:pt x="28828" y="564642"/>
                </a:lnTo>
                <a:lnTo>
                  <a:pt x="78446" y="564642"/>
                </a:lnTo>
                <a:lnTo>
                  <a:pt x="85725" y="549529"/>
                </a:lnTo>
                <a:close/>
              </a:path>
              <a:path w="85725" h="636270">
                <a:moveTo>
                  <a:pt x="49021" y="0"/>
                </a:moveTo>
                <a:lnTo>
                  <a:pt x="20446" y="381"/>
                </a:lnTo>
                <a:lnTo>
                  <a:pt x="28617" y="550375"/>
                </a:lnTo>
                <a:lnTo>
                  <a:pt x="57193" y="549951"/>
                </a:lnTo>
                <a:lnTo>
                  <a:pt x="4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2800" y="3501009"/>
            <a:ext cx="3456304" cy="834390"/>
          </a:xfrm>
          <a:custGeom>
            <a:avLst/>
            <a:gdLst/>
            <a:ahLst/>
            <a:cxnLst/>
            <a:rect l="l" t="t" r="r" b="b"/>
            <a:pathLst>
              <a:path w="3456304" h="834389">
                <a:moveTo>
                  <a:pt x="0" y="416940"/>
                </a:moveTo>
                <a:lnTo>
                  <a:pt x="1728215" y="0"/>
                </a:lnTo>
                <a:lnTo>
                  <a:pt x="3456304" y="416940"/>
                </a:lnTo>
                <a:lnTo>
                  <a:pt x="1728215" y="833882"/>
                </a:lnTo>
                <a:lnTo>
                  <a:pt x="0" y="41694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0605" y="376440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조건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40100" y="3903726"/>
            <a:ext cx="2960370" cy="2333625"/>
          </a:xfrm>
          <a:custGeom>
            <a:avLst/>
            <a:gdLst/>
            <a:ahLst/>
            <a:cxnLst/>
            <a:rect l="l" t="t" r="r" b="b"/>
            <a:pathLst>
              <a:path w="2960370" h="2333625">
                <a:moveTo>
                  <a:pt x="28575" y="2247861"/>
                </a:moveTo>
                <a:lnTo>
                  <a:pt x="0" y="2247861"/>
                </a:lnTo>
                <a:lnTo>
                  <a:pt x="42925" y="2333586"/>
                </a:lnTo>
                <a:lnTo>
                  <a:pt x="78591" y="2262149"/>
                </a:lnTo>
                <a:lnTo>
                  <a:pt x="28575" y="2262149"/>
                </a:lnTo>
                <a:lnTo>
                  <a:pt x="28575" y="2247861"/>
                </a:lnTo>
                <a:close/>
              </a:path>
              <a:path w="2960370" h="2333625">
                <a:moveTo>
                  <a:pt x="2931667" y="1970798"/>
                </a:moveTo>
                <a:lnTo>
                  <a:pt x="34925" y="1970798"/>
                </a:lnTo>
                <a:lnTo>
                  <a:pt x="28575" y="1977186"/>
                </a:lnTo>
                <a:lnTo>
                  <a:pt x="28575" y="2262149"/>
                </a:lnTo>
                <a:lnTo>
                  <a:pt x="57150" y="2262149"/>
                </a:lnTo>
                <a:lnTo>
                  <a:pt x="57150" y="1999373"/>
                </a:lnTo>
                <a:lnTo>
                  <a:pt x="42925" y="1999373"/>
                </a:lnTo>
                <a:lnTo>
                  <a:pt x="57150" y="1985086"/>
                </a:lnTo>
                <a:lnTo>
                  <a:pt x="2931667" y="1985086"/>
                </a:lnTo>
                <a:lnTo>
                  <a:pt x="2931667" y="1970798"/>
                </a:lnTo>
                <a:close/>
              </a:path>
              <a:path w="2960370" h="2333625">
                <a:moveTo>
                  <a:pt x="85725" y="2247861"/>
                </a:moveTo>
                <a:lnTo>
                  <a:pt x="57150" y="2247861"/>
                </a:lnTo>
                <a:lnTo>
                  <a:pt x="57150" y="2262149"/>
                </a:lnTo>
                <a:lnTo>
                  <a:pt x="78591" y="2262149"/>
                </a:lnTo>
                <a:lnTo>
                  <a:pt x="85725" y="2247861"/>
                </a:lnTo>
                <a:close/>
              </a:path>
              <a:path w="2960370" h="2333625">
                <a:moveTo>
                  <a:pt x="57150" y="1985086"/>
                </a:moveTo>
                <a:lnTo>
                  <a:pt x="42925" y="1999373"/>
                </a:lnTo>
                <a:lnTo>
                  <a:pt x="57150" y="1999373"/>
                </a:lnTo>
                <a:lnTo>
                  <a:pt x="57150" y="1985086"/>
                </a:lnTo>
                <a:close/>
              </a:path>
              <a:path w="2960370" h="2333625">
                <a:moveTo>
                  <a:pt x="2960242" y="1970798"/>
                </a:moveTo>
                <a:lnTo>
                  <a:pt x="2946019" y="1970798"/>
                </a:lnTo>
                <a:lnTo>
                  <a:pt x="2931667" y="1985086"/>
                </a:lnTo>
                <a:lnTo>
                  <a:pt x="57150" y="1985086"/>
                </a:lnTo>
                <a:lnTo>
                  <a:pt x="57150" y="1999373"/>
                </a:lnTo>
                <a:lnTo>
                  <a:pt x="2953892" y="1999373"/>
                </a:lnTo>
                <a:lnTo>
                  <a:pt x="2960242" y="1992972"/>
                </a:lnTo>
                <a:lnTo>
                  <a:pt x="2960242" y="1970798"/>
                </a:lnTo>
                <a:close/>
              </a:path>
              <a:path w="2960370" h="2333625">
                <a:moveTo>
                  <a:pt x="2931667" y="14224"/>
                </a:moveTo>
                <a:lnTo>
                  <a:pt x="2931667" y="1985086"/>
                </a:lnTo>
                <a:lnTo>
                  <a:pt x="2946019" y="1970798"/>
                </a:lnTo>
                <a:lnTo>
                  <a:pt x="2960242" y="1970798"/>
                </a:lnTo>
                <a:lnTo>
                  <a:pt x="2960242" y="28575"/>
                </a:lnTo>
                <a:lnTo>
                  <a:pt x="2946019" y="28575"/>
                </a:lnTo>
                <a:lnTo>
                  <a:pt x="2931667" y="14224"/>
                </a:lnTo>
                <a:close/>
              </a:path>
              <a:path w="2960370" h="2333625">
                <a:moveTo>
                  <a:pt x="2953892" y="0"/>
                </a:moveTo>
                <a:lnTo>
                  <a:pt x="1699005" y="0"/>
                </a:lnTo>
                <a:lnTo>
                  <a:pt x="1699005" y="28575"/>
                </a:lnTo>
                <a:lnTo>
                  <a:pt x="2931667" y="28575"/>
                </a:lnTo>
                <a:lnTo>
                  <a:pt x="2931667" y="14224"/>
                </a:lnTo>
                <a:lnTo>
                  <a:pt x="2960242" y="14223"/>
                </a:lnTo>
                <a:lnTo>
                  <a:pt x="2960242" y="6350"/>
                </a:lnTo>
                <a:lnTo>
                  <a:pt x="2953892" y="0"/>
                </a:lnTo>
                <a:close/>
              </a:path>
              <a:path w="2960370" h="2333625">
                <a:moveTo>
                  <a:pt x="2960242" y="14223"/>
                </a:moveTo>
                <a:lnTo>
                  <a:pt x="2931667" y="14224"/>
                </a:lnTo>
                <a:lnTo>
                  <a:pt x="2946019" y="28575"/>
                </a:lnTo>
                <a:lnTo>
                  <a:pt x="2960242" y="28575"/>
                </a:lnTo>
                <a:lnTo>
                  <a:pt x="2960242" y="14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18608" y="3606546"/>
            <a:ext cx="1517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조건이</a:t>
            </a:r>
            <a:r>
              <a:rPr sz="1600" spc="-6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거짓이면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84008" y="3875151"/>
            <a:ext cx="2150745" cy="1708150"/>
          </a:xfrm>
          <a:custGeom>
            <a:avLst/>
            <a:gdLst/>
            <a:ahLst/>
            <a:cxnLst/>
            <a:rect l="l" t="t" r="r" b="b"/>
            <a:pathLst>
              <a:path w="2150745" h="1708150">
                <a:moveTo>
                  <a:pt x="313067" y="28575"/>
                </a:moveTo>
                <a:lnTo>
                  <a:pt x="6388" y="28575"/>
                </a:lnTo>
                <a:lnTo>
                  <a:pt x="0" y="34925"/>
                </a:lnTo>
                <a:lnTo>
                  <a:pt x="0" y="1701292"/>
                </a:lnTo>
                <a:lnTo>
                  <a:pt x="6388" y="1707642"/>
                </a:lnTo>
                <a:lnTo>
                  <a:pt x="2144280" y="1707642"/>
                </a:lnTo>
                <a:lnTo>
                  <a:pt x="2150630" y="1701292"/>
                </a:lnTo>
                <a:lnTo>
                  <a:pt x="2150630" y="1693418"/>
                </a:lnTo>
                <a:lnTo>
                  <a:pt x="28575" y="1693418"/>
                </a:lnTo>
                <a:lnTo>
                  <a:pt x="14287" y="1679067"/>
                </a:lnTo>
                <a:lnTo>
                  <a:pt x="28575" y="1679067"/>
                </a:lnTo>
                <a:lnTo>
                  <a:pt x="28575" y="57150"/>
                </a:lnTo>
                <a:lnTo>
                  <a:pt x="14287" y="57150"/>
                </a:lnTo>
                <a:lnTo>
                  <a:pt x="28575" y="42799"/>
                </a:lnTo>
                <a:lnTo>
                  <a:pt x="313067" y="42799"/>
                </a:lnTo>
                <a:lnTo>
                  <a:pt x="313067" y="28575"/>
                </a:lnTo>
                <a:close/>
              </a:path>
              <a:path w="2150745" h="1708150">
                <a:moveTo>
                  <a:pt x="28575" y="1679067"/>
                </a:moveTo>
                <a:lnTo>
                  <a:pt x="14287" y="1679067"/>
                </a:lnTo>
                <a:lnTo>
                  <a:pt x="28575" y="1693418"/>
                </a:lnTo>
                <a:lnTo>
                  <a:pt x="28575" y="1679067"/>
                </a:lnTo>
                <a:close/>
              </a:path>
              <a:path w="2150745" h="1708150">
                <a:moveTo>
                  <a:pt x="2122055" y="1679067"/>
                </a:moveTo>
                <a:lnTo>
                  <a:pt x="28575" y="1679067"/>
                </a:lnTo>
                <a:lnTo>
                  <a:pt x="28575" y="1693418"/>
                </a:lnTo>
                <a:lnTo>
                  <a:pt x="2122055" y="1693418"/>
                </a:lnTo>
                <a:lnTo>
                  <a:pt x="2122055" y="1679067"/>
                </a:lnTo>
                <a:close/>
              </a:path>
              <a:path w="2150745" h="1708150">
                <a:moveTo>
                  <a:pt x="2150630" y="1464818"/>
                </a:moveTo>
                <a:lnTo>
                  <a:pt x="2122055" y="1464818"/>
                </a:lnTo>
                <a:lnTo>
                  <a:pt x="2122055" y="1693418"/>
                </a:lnTo>
                <a:lnTo>
                  <a:pt x="2136406" y="1679067"/>
                </a:lnTo>
                <a:lnTo>
                  <a:pt x="2150630" y="1679067"/>
                </a:lnTo>
                <a:lnTo>
                  <a:pt x="2150630" y="1464818"/>
                </a:lnTo>
                <a:close/>
              </a:path>
              <a:path w="2150745" h="1708150">
                <a:moveTo>
                  <a:pt x="2150630" y="1679067"/>
                </a:moveTo>
                <a:lnTo>
                  <a:pt x="2136406" y="1679067"/>
                </a:lnTo>
                <a:lnTo>
                  <a:pt x="2122055" y="1693418"/>
                </a:lnTo>
                <a:lnTo>
                  <a:pt x="2150630" y="1693418"/>
                </a:lnTo>
                <a:lnTo>
                  <a:pt x="2150630" y="1679067"/>
                </a:lnTo>
                <a:close/>
              </a:path>
              <a:path w="2150745" h="1708150">
                <a:moveTo>
                  <a:pt x="313067" y="0"/>
                </a:moveTo>
                <a:lnTo>
                  <a:pt x="313067" y="85725"/>
                </a:lnTo>
                <a:lnTo>
                  <a:pt x="370133" y="57150"/>
                </a:lnTo>
                <a:lnTo>
                  <a:pt x="327291" y="57150"/>
                </a:lnTo>
                <a:lnTo>
                  <a:pt x="327291" y="28575"/>
                </a:lnTo>
                <a:lnTo>
                  <a:pt x="370302" y="28575"/>
                </a:lnTo>
                <a:lnTo>
                  <a:pt x="313067" y="0"/>
                </a:lnTo>
                <a:close/>
              </a:path>
              <a:path w="2150745" h="1708150">
                <a:moveTo>
                  <a:pt x="28575" y="42799"/>
                </a:moveTo>
                <a:lnTo>
                  <a:pt x="14287" y="57150"/>
                </a:lnTo>
                <a:lnTo>
                  <a:pt x="28575" y="57150"/>
                </a:lnTo>
                <a:lnTo>
                  <a:pt x="28575" y="42799"/>
                </a:lnTo>
                <a:close/>
              </a:path>
              <a:path w="2150745" h="1708150">
                <a:moveTo>
                  <a:pt x="313067" y="42799"/>
                </a:moveTo>
                <a:lnTo>
                  <a:pt x="28575" y="42799"/>
                </a:lnTo>
                <a:lnTo>
                  <a:pt x="28575" y="57150"/>
                </a:lnTo>
                <a:lnTo>
                  <a:pt x="313067" y="57150"/>
                </a:lnTo>
                <a:lnTo>
                  <a:pt x="313067" y="42799"/>
                </a:lnTo>
                <a:close/>
              </a:path>
              <a:path w="2150745" h="1708150">
                <a:moveTo>
                  <a:pt x="370302" y="28575"/>
                </a:moveTo>
                <a:lnTo>
                  <a:pt x="327291" y="28575"/>
                </a:lnTo>
                <a:lnTo>
                  <a:pt x="327291" y="57150"/>
                </a:lnTo>
                <a:lnTo>
                  <a:pt x="370133" y="57150"/>
                </a:lnTo>
                <a:lnTo>
                  <a:pt x="398792" y="42799"/>
                </a:lnTo>
                <a:lnTo>
                  <a:pt x="37030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79573" y="4514469"/>
            <a:ext cx="2023745" cy="79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07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조건이</a:t>
            </a:r>
            <a:r>
              <a:rPr sz="1600" spc="-7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참이면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문장을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실행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9902" y="2329408"/>
            <a:ext cx="1481455" cy="646430"/>
          </a:xfrm>
          <a:prstGeom prst="rect">
            <a:avLst/>
          </a:prstGeom>
          <a:solidFill>
            <a:srgbClr val="DCEEF6"/>
          </a:solidFill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  <a:tabLst>
                <a:tab pos="786765" algn="l"/>
              </a:tabLst>
            </a:pPr>
            <a:r>
              <a:rPr sz="1800" spc="-5" dirty="0">
                <a:latin typeface="맑은 고딕"/>
                <a:cs typeface="맑은 고딕"/>
              </a:rPr>
              <a:t>while	조건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문장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7537" y="1052741"/>
            <a:ext cx="3168650" cy="869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994"/>
              </a:spcBef>
              <a:tabLst>
                <a:tab pos="705485" algn="l"/>
                <a:tab pos="1324610" algn="l"/>
                <a:tab pos="1675130" algn="l"/>
              </a:tabLst>
            </a:pP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변수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시퀀스</a:t>
            </a:r>
            <a:r>
              <a:rPr sz="1800" spc="-10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4965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반복 실행할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6622" y="3979735"/>
            <a:ext cx="3168650" cy="424815"/>
          </a:xfrm>
          <a:custGeom>
            <a:avLst/>
            <a:gdLst/>
            <a:ahLst/>
            <a:cxnLst/>
            <a:rect l="l" t="t" r="r" b="b"/>
            <a:pathLst>
              <a:path w="3168650" h="424814">
                <a:moveTo>
                  <a:pt x="0" y="424751"/>
                </a:moveTo>
                <a:lnTo>
                  <a:pt x="3168396" y="424751"/>
                </a:lnTo>
                <a:lnTo>
                  <a:pt x="3168396" y="0"/>
                </a:lnTo>
                <a:lnTo>
                  <a:pt x="0" y="0"/>
                </a:lnTo>
                <a:lnTo>
                  <a:pt x="0" y="4247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62602" y="4037203"/>
            <a:ext cx="299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맑은 고딕"/>
                <a:cs typeface="맑은 고딕"/>
              </a:rPr>
              <a:t>var </a:t>
            </a:r>
            <a:r>
              <a:rPr sz="1800" spc="-40" dirty="0">
                <a:latin typeface="MS UI Gothic"/>
                <a:cs typeface="MS UI Gothic"/>
              </a:rPr>
              <a:t> </a:t>
            </a:r>
            <a:r>
              <a:rPr sz="1800" spc="-5" dirty="0">
                <a:latin typeface="맑은 고딕"/>
                <a:cs typeface="맑은 고딕"/>
              </a:rPr>
              <a:t>sequence의 </a:t>
            </a:r>
            <a:r>
              <a:rPr sz="1800" dirty="0">
                <a:latin typeface="맑은 고딕"/>
                <a:cs typeface="맑은 고딕"/>
              </a:rPr>
              <a:t>다음</a:t>
            </a:r>
            <a:r>
              <a:rPr sz="1800" spc="6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항목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45563" y="2494026"/>
            <a:ext cx="85725" cy="513715"/>
          </a:xfrm>
          <a:custGeom>
            <a:avLst/>
            <a:gdLst/>
            <a:ahLst/>
            <a:cxnLst/>
            <a:rect l="l" t="t" r="r" b="b"/>
            <a:pathLst>
              <a:path w="85725" h="513714">
                <a:moveTo>
                  <a:pt x="28575" y="427736"/>
                </a:moveTo>
                <a:lnTo>
                  <a:pt x="0" y="427736"/>
                </a:lnTo>
                <a:lnTo>
                  <a:pt x="42799" y="513461"/>
                </a:lnTo>
                <a:lnTo>
                  <a:pt x="78538" y="442087"/>
                </a:lnTo>
                <a:lnTo>
                  <a:pt x="28575" y="442087"/>
                </a:lnTo>
                <a:lnTo>
                  <a:pt x="28575" y="427736"/>
                </a:lnTo>
                <a:close/>
              </a:path>
              <a:path w="85725" h="513714">
                <a:moveTo>
                  <a:pt x="57150" y="0"/>
                </a:moveTo>
                <a:lnTo>
                  <a:pt x="28575" y="0"/>
                </a:lnTo>
                <a:lnTo>
                  <a:pt x="28575" y="442087"/>
                </a:lnTo>
                <a:lnTo>
                  <a:pt x="57150" y="442087"/>
                </a:lnTo>
                <a:lnTo>
                  <a:pt x="57150" y="0"/>
                </a:lnTo>
                <a:close/>
              </a:path>
              <a:path w="85725" h="513714">
                <a:moveTo>
                  <a:pt x="85725" y="427736"/>
                </a:moveTo>
                <a:lnTo>
                  <a:pt x="57150" y="427736"/>
                </a:lnTo>
                <a:lnTo>
                  <a:pt x="57150" y="442087"/>
                </a:lnTo>
                <a:lnTo>
                  <a:pt x="78538" y="442087"/>
                </a:lnTo>
                <a:lnTo>
                  <a:pt x="85725" y="427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184" y="3007486"/>
            <a:ext cx="3456940" cy="834390"/>
          </a:xfrm>
          <a:custGeom>
            <a:avLst/>
            <a:gdLst/>
            <a:ahLst/>
            <a:cxnLst/>
            <a:rect l="l" t="t" r="r" b="b"/>
            <a:pathLst>
              <a:path w="3456940" h="834389">
                <a:moveTo>
                  <a:pt x="0" y="417067"/>
                </a:moveTo>
                <a:lnTo>
                  <a:pt x="1728177" y="0"/>
                </a:lnTo>
                <a:lnTo>
                  <a:pt x="3456393" y="417067"/>
                </a:lnTo>
                <a:lnTo>
                  <a:pt x="1728177" y="834008"/>
                </a:lnTo>
                <a:lnTo>
                  <a:pt x="0" y="41706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9536" y="3165729"/>
            <a:ext cx="1517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시퀀스에</a:t>
            </a:r>
            <a:r>
              <a:rPr sz="1600" spc="-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항목이  있는가?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45563" y="3841496"/>
            <a:ext cx="85725" cy="820419"/>
          </a:xfrm>
          <a:custGeom>
            <a:avLst/>
            <a:gdLst/>
            <a:ahLst/>
            <a:cxnLst/>
            <a:rect l="l" t="t" r="r" b="b"/>
            <a:pathLst>
              <a:path w="85725" h="820420">
                <a:moveTo>
                  <a:pt x="28575" y="734313"/>
                </a:moveTo>
                <a:lnTo>
                  <a:pt x="0" y="734313"/>
                </a:lnTo>
                <a:lnTo>
                  <a:pt x="42799" y="820038"/>
                </a:lnTo>
                <a:lnTo>
                  <a:pt x="78538" y="748664"/>
                </a:lnTo>
                <a:lnTo>
                  <a:pt x="28575" y="748664"/>
                </a:lnTo>
                <a:lnTo>
                  <a:pt x="28575" y="734313"/>
                </a:lnTo>
                <a:close/>
              </a:path>
              <a:path w="85725" h="820420">
                <a:moveTo>
                  <a:pt x="57150" y="0"/>
                </a:moveTo>
                <a:lnTo>
                  <a:pt x="28575" y="0"/>
                </a:lnTo>
                <a:lnTo>
                  <a:pt x="28575" y="748664"/>
                </a:lnTo>
                <a:lnTo>
                  <a:pt x="57150" y="748664"/>
                </a:lnTo>
                <a:lnTo>
                  <a:pt x="57150" y="0"/>
                </a:lnTo>
                <a:close/>
              </a:path>
              <a:path w="85725" h="820420">
                <a:moveTo>
                  <a:pt x="85725" y="734313"/>
                </a:moveTo>
                <a:lnTo>
                  <a:pt x="57150" y="734313"/>
                </a:lnTo>
                <a:lnTo>
                  <a:pt x="57150" y="748664"/>
                </a:lnTo>
                <a:lnTo>
                  <a:pt x="78538" y="748664"/>
                </a:lnTo>
                <a:lnTo>
                  <a:pt x="85725" y="734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622" y="4661598"/>
            <a:ext cx="3168650" cy="424815"/>
          </a:xfrm>
          <a:custGeom>
            <a:avLst/>
            <a:gdLst/>
            <a:ahLst/>
            <a:cxnLst/>
            <a:rect l="l" t="t" r="r" b="b"/>
            <a:pathLst>
              <a:path w="3168650" h="424814">
                <a:moveTo>
                  <a:pt x="0" y="424751"/>
                </a:moveTo>
                <a:lnTo>
                  <a:pt x="3168396" y="424751"/>
                </a:lnTo>
                <a:lnTo>
                  <a:pt x="3168396" y="0"/>
                </a:lnTo>
                <a:lnTo>
                  <a:pt x="0" y="0"/>
                </a:lnTo>
                <a:lnTo>
                  <a:pt x="0" y="4247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36234" y="4720590"/>
            <a:ext cx="1249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명령문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블록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0926" y="3972305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거짓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2909" y="310756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7895" y="4404486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28575" y="171323"/>
                </a:moveTo>
                <a:lnTo>
                  <a:pt x="0" y="171323"/>
                </a:lnTo>
                <a:lnTo>
                  <a:pt x="42925" y="257048"/>
                </a:lnTo>
                <a:lnTo>
                  <a:pt x="78560" y="185674"/>
                </a:lnTo>
                <a:lnTo>
                  <a:pt x="28575" y="185674"/>
                </a:lnTo>
                <a:lnTo>
                  <a:pt x="28575" y="171323"/>
                </a:lnTo>
                <a:close/>
              </a:path>
              <a:path w="85725" h="257175">
                <a:moveTo>
                  <a:pt x="57150" y="0"/>
                </a:moveTo>
                <a:lnTo>
                  <a:pt x="28575" y="0"/>
                </a:lnTo>
                <a:lnTo>
                  <a:pt x="28575" y="185674"/>
                </a:lnTo>
                <a:lnTo>
                  <a:pt x="57150" y="185674"/>
                </a:lnTo>
                <a:lnTo>
                  <a:pt x="57150" y="0"/>
                </a:lnTo>
                <a:close/>
              </a:path>
              <a:path w="85725" h="257175">
                <a:moveTo>
                  <a:pt x="85725" y="171323"/>
                </a:moveTo>
                <a:lnTo>
                  <a:pt x="57150" y="171323"/>
                </a:lnTo>
                <a:lnTo>
                  <a:pt x="57150" y="185674"/>
                </a:lnTo>
                <a:lnTo>
                  <a:pt x="78560" y="185674"/>
                </a:lnTo>
                <a:lnTo>
                  <a:pt x="8572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6578" y="3410203"/>
            <a:ext cx="1987550" cy="569595"/>
          </a:xfrm>
          <a:custGeom>
            <a:avLst/>
            <a:gdLst/>
            <a:ahLst/>
            <a:cxnLst/>
            <a:rect l="l" t="t" r="r" b="b"/>
            <a:pathLst>
              <a:path w="1987550" h="569595">
                <a:moveTo>
                  <a:pt x="1929892" y="483743"/>
                </a:moveTo>
                <a:lnTo>
                  <a:pt x="1901317" y="483743"/>
                </a:lnTo>
                <a:lnTo>
                  <a:pt x="1944243" y="569468"/>
                </a:lnTo>
                <a:lnTo>
                  <a:pt x="1979877" y="498094"/>
                </a:lnTo>
                <a:lnTo>
                  <a:pt x="1929892" y="498094"/>
                </a:lnTo>
                <a:lnTo>
                  <a:pt x="1929892" y="483743"/>
                </a:lnTo>
                <a:close/>
              </a:path>
              <a:path w="1987550" h="569595">
                <a:moveTo>
                  <a:pt x="1929892" y="14350"/>
                </a:moveTo>
                <a:lnTo>
                  <a:pt x="1929892" y="498094"/>
                </a:lnTo>
                <a:lnTo>
                  <a:pt x="1958467" y="498094"/>
                </a:lnTo>
                <a:lnTo>
                  <a:pt x="1958467" y="28575"/>
                </a:lnTo>
                <a:lnTo>
                  <a:pt x="1944243" y="28575"/>
                </a:lnTo>
                <a:lnTo>
                  <a:pt x="1929892" y="14350"/>
                </a:lnTo>
                <a:close/>
              </a:path>
              <a:path w="1987550" h="569595">
                <a:moveTo>
                  <a:pt x="1987042" y="483743"/>
                </a:moveTo>
                <a:lnTo>
                  <a:pt x="1958467" y="483743"/>
                </a:lnTo>
                <a:lnTo>
                  <a:pt x="1958467" y="498094"/>
                </a:lnTo>
                <a:lnTo>
                  <a:pt x="1979877" y="498094"/>
                </a:lnTo>
                <a:lnTo>
                  <a:pt x="1987042" y="483743"/>
                </a:lnTo>
                <a:close/>
              </a:path>
              <a:path w="1987550" h="569595">
                <a:moveTo>
                  <a:pt x="1952117" y="0"/>
                </a:moveTo>
                <a:lnTo>
                  <a:pt x="0" y="0"/>
                </a:lnTo>
                <a:lnTo>
                  <a:pt x="0" y="28575"/>
                </a:lnTo>
                <a:lnTo>
                  <a:pt x="1929892" y="28575"/>
                </a:lnTo>
                <a:lnTo>
                  <a:pt x="1929892" y="14350"/>
                </a:lnTo>
                <a:lnTo>
                  <a:pt x="1958467" y="14350"/>
                </a:lnTo>
                <a:lnTo>
                  <a:pt x="1958467" y="6476"/>
                </a:lnTo>
                <a:lnTo>
                  <a:pt x="1952117" y="0"/>
                </a:lnTo>
                <a:close/>
              </a:path>
              <a:path w="1987550" h="569595">
                <a:moveTo>
                  <a:pt x="1958467" y="14350"/>
                </a:moveTo>
                <a:lnTo>
                  <a:pt x="1929892" y="14350"/>
                </a:lnTo>
                <a:lnTo>
                  <a:pt x="1944243" y="28575"/>
                </a:lnTo>
                <a:lnTo>
                  <a:pt x="1958467" y="28575"/>
                </a:lnTo>
                <a:lnTo>
                  <a:pt x="1958467" y="14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0370" y="2695448"/>
            <a:ext cx="5698490" cy="2821305"/>
          </a:xfrm>
          <a:custGeom>
            <a:avLst/>
            <a:gdLst/>
            <a:ahLst/>
            <a:cxnLst/>
            <a:rect l="l" t="t" r="r" b="b"/>
            <a:pathLst>
              <a:path w="5698490" h="2821304">
                <a:moveTo>
                  <a:pt x="3614674" y="2390902"/>
                </a:moveTo>
                <a:lnTo>
                  <a:pt x="3586099" y="2390902"/>
                </a:lnTo>
                <a:lnTo>
                  <a:pt x="3586099" y="2814320"/>
                </a:lnTo>
                <a:lnTo>
                  <a:pt x="3592576" y="2820797"/>
                </a:lnTo>
                <a:lnTo>
                  <a:pt x="5691885" y="2820797"/>
                </a:lnTo>
                <a:lnTo>
                  <a:pt x="5698362" y="2814320"/>
                </a:lnTo>
                <a:lnTo>
                  <a:pt x="5698362" y="2806446"/>
                </a:lnTo>
                <a:lnTo>
                  <a:pt x="3614674" y="2806446"/>
                </a:lnTo>
                <a:lnTo>
                  <a:pt x="3600450" y="2792222"/>
                </a:lnTo>
                <a:lnTo>
                  <a:pt x="3614674" y="2792222"/>
                </a:lnTo>
                <a:lnTo>
                  <a:pt x="3614674" y="2390902"/>
                </a:lnTo>
                <a:close/>
              </a:path>
              <a:path w="5698490" h="2821304">
                <a:moveTo>
                  <a:pt x="3614674" y="2792222"/>
                </a:moveTo>
                <a:lnTo>
                  <a:pt x="3600450" y="2792222"/>
                </a:lnTo>
                <a:lnTo>
                  <a:pt x="3614674" y="2806446"/>
                </a:lnTo>
                <a:lnTo>
                  <a:pt x="3614674" y="2792222"/>
                </a:lnTo>
                <a:close/>
              </a:path>
              <a:path w="5698490" h="2821304">
                <a:moveTo>
                  <a:pt x="5669787" y="2792222"/>
                </a:moveTo>
                <a:lnTo>
                  <a:pt x="3614674" y="2792222"/>
                </a:lnTo>
                <a:lnTo>
                  <a:pt x="3614674" y="2806446"/>
                </a:lnTo>
                <a:lnTo>
                  <a:pt x="5669787" y="2806446"/>
                </a:lnTo>
                <a:lnTo>
                  <a:pt x="5669787" y="2792222"/>
                </a:lnTo>
                <a:close/>
              </a:path>
              <a:path w="5698490" h="2821304">
                <a:moveTo>
                  <a:pt x="5669787" y="42799"/>
                </a:moveTo>
                <a:lnTo>
                  <a:pt x="5669787" y="2806446"/>
                </a:lnTo>
                <a:lnTo>
                  <a:pt x="5684011" y="2792222"/>
                </a:lnTo>
                <a:lnTo>
                  <a:pt x="5698362" y="2792222"/>
                </a:lnTo>
                <a:lnTo>
                  <a:pt x="5698362" y="57150"/>
                </a:lnTo>
                <a:lnTo>
                  <a:pt x="5684011" y="57150"/>
                </a:lnTo>
                <a:lnTo>
                  <a:pt x="5669787" y="42799"/>
                </a:lnTo>
                <a:close/>
              </a:path>
              <a:path w="5698490" h="2821304">
                <a:moveTo>
                  <a:pt x="5698362" y="2792222"/>
                </a:moveTo>
                <a:lnTo>
                  <a:pt x="5684011" y="2792222"/>
                </a:lnTo>
                <a:lnTo>
                  <a:pt x="5669787" y="2806446"/>
                </a:lnTo>
                <a:lnTo>
                  <a:pt x="5698362" y="2806446"/>
                </a:lnTo>
                <a:lnTo>
                  <a:pt x="5698362" y="2792222"/>
                </a:lnTo>
                <a:close/>
              </a:path>
              <a:path w="5698490" h="2821304">
                <a:moveTo>
                  <a:pt x="85725" y="0"/>
                </a:moveTo>
                <a:lnTo>
                  <a:pt x="0" y="42799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5698490" h="2821304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5698490" h="2821304">
                <a:moveTo>
                  <a:pt x="569188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5669787" y="57150"/>
                </a:lnTo>
                <a:lnTo>
                  <a:pt x="5669787" y="42799"/>
                </a:lnTo>
                <a:lnTo>
                  <a:pt x="5698362" y="42799"/>
                </a:lnTo>
                <a:lnTo>
                  <a:pt x="5698362" y="34925"/>
                </a:lnTo>
                <a:lnTo>
                  <a:pt x="5691885" y="28575"/>
                </a:lnTo>
                <a:close/>
              </a:path>
              <a:path w="5698490" h="2821304">
                <a:moveTo>
                  <a:pt x="5698362" y="42799"/>
                </a:moveTo>
                <a:lnTo>
                  <a:pt x="5669787" y="42799"/>
                </a:lnTo>
                <a:lnTo>
                  <a:pt x="5684011" y="57150"/>
                </a:lnTo>
                <a:lnTo>
                  <a:pt x="5698362" y="57150"/>
                </a:lnTo>
                <a:lnTo>
                  <a:pt x="5698362" y="42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19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328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01. 파이썬</a:t>
            </a:r>
            <a:r>
              <a:rPr sz="3600" b="1" spc="-114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설치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6576" y="1019047"/>
            <a:ext cx="254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맑은 고딕"/>
                <a:cs typeface="맑은 고딕"/>
              </a:rPr>
              <a:t>https://</a:t>
            </a:r>
            <a:r>
              <a:rPr sz="1800" spc="-10" dirty="0">
                <a:latin typeface="맑은 고딕"/>
                <a:cs typeface="맑은 고딕"/>
                <a:hlinkClick r:id="rId3"/>
              </a:rPr>
              <a:t>www.python.org/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5800" y="1422501"/>
            <a:ext cx="8172450" cy="5144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037" y="1417739"/>
            <a:ext cx="8181975" cy="5154295"/>
          </a:xfrm>
          <a:custGeom>
            <a:avLst/>
            <a:gdLst/>
            <a:ahLst/>
            <a:cxnLst/>
            <a:rect l="l" t="t" r="r" b="b"/>
            <a:pathLst>
              <a:path w="8181975" h="5154295">
                <a:moveTo>
                  <a:pt x="0" y="5153914"/>
                </a:moveTo>
                <a:lnTo>
                  <a:pt x="8181975" y="5153914"/>
                </a:lnTo>
                <a:lnTo>
                  <a:pt x="8181975" y="0"/>
                </a:lnTo>
                <a:lnTo>
                  <a:pt x="0" y="0"/>
                </a:lnTo>
                <a:lnTo>
                  <a:pt x="0" y="515391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1909" y="4077106"/>
            <a:ext cx="936625" cy="306705"/>
          </a:xfrm>
          <a:custGeom>
            <a:avLst/>
            <a:gdLst/>
            <a:ahLst/>
            <a:cxnLst/>
            <a:rect l="l" t="t" r="r" b="b"/>
            <a:pathLst>
              <a:path w="936625" h="306704">
                <a:moveTo>
                  <a:pt x="0" y="306552"/>
                </a:moveTo>
                <a:lnTo>
                  <a:pt x="936104" y="306552"/>
                </a:lnTo>
                <a:lnTo>
                  <a:pt x="936104" y="0"/>
                </a:lnTo>
                <a:lnTo>
                  <a:pt x="0" y="0"/>
                </a:lnTo>
                <a:lnTo>
                  <a:pt x="0" y="30655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9676" y="3212985"/>
            <a:ext cx="936625" cy="369570"/>
          </a:xfrm>
          <a:custGeom>
            <a:avLst/>
            <a:gdLst/>
            <a:ahLst/>
            <a:cxnLst/>
            <a:rect l="l" t="t" r="r" b="b"/>
            <a:pathLst>
              <a:path w="936625" h="369570">
                <a:moveTo>
                  <a:pt x="0" y="369303"/>
                </a:moveTo>
                <a:lnTo>
                  <a:pt x="936104" y="369303"/>
                </a:lnTo>
                <a:lnTo>
                  <a:pt x="936104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9676" y="4221124"/>
            <a:ext cx="936625" cy="306705"/>
          </a:xfrm>
          <a:custGeom>
            <a:avLst/>
            <a:gdLst/>
            <a:ahLst/>
            <a:cxnLst/>
            <a:rect l="l" t="t" r="r" b="b"/>
            <a:pathLst>
              <a:path w="936625" h="306704">
                <a:moveTo>
                  <a:pt x="0" y="306552"/>
                </a:moveTo>
                <a:lnTo>
                  <a:pt x="936104" y="306552"/>
                </a:lnTo>
                <a:lnTo>
                  <a:pt x="936104" y="0"/>
                </a:lnTo>
                <a:lnTo>
                  <a:pt x="0" y="0"/>
                </a:lnTo>
                <a:lnTo>
                  <a:pt x="0" y="30655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86140" y="6419741"/>
            <a:ext cx="1352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406" y="1245869"/>
            <a:ext cx="402399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1027430" algn="l"/>
                <a:tab pos="1243965" algn="l"/>
                <a:tab pos="159448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i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latin typeface="맑은 고딕"/>
                <a:cs typeface="맑은 고딕"/>
              </a:rPr>
              <a:t>[1, 2, 3, 4, 5]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90296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print(i, “Good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morning”)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027430" algn="l"/>
                <a:tab pos="1243965" algn="l"/>
                <a:tab pos="1594485" algn="l"/>
              </a:tabLst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i	in	</a:t>
            </a:r>
            <a:r>
              <a:rPr sz="1800" spc="-5" dirty="0">
                <a:latin typeface="맑은 고딕"/>
                <a:cs typeface="맑은 고딕"/>
              </a:rPr>
              <a:t>range(10):</a:t>
            </a:r>
            <a:endParaRPr sz="1800">
              <a:latin typeface="맑은 고딕"/>
              <a:cs typeface="맑은 고딕"/>
            </a:endParaRPr>
          </a:p>
          <a:p>
            <a:pPr marL="90296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print(i, </a:t>
            </a:r>
            <a:r>
              <a:rPr sz="1800" spc="-5" dirty="0">
                <a:latin typeface="맑은 고딕"/>
                <a:cs typeface="맑은 고딕"/>
              </a:rPr>
              <a:t>end=‘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‘)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027430" algn="l"/>
                <a:tab pos="1243965" algn="l"/>
                <a:tab pos="159448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i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latin typeface="맑은 고딕"/>
                <a:cs typeface="맑은 고딕"/>
              </a:rPr>
              <a:t>range(1,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10):</a:t>
            </a:r>
            <a:endParaRPr sz="1800">
              <a:latin typeface="맑은 고딕"/>
              <a:cs typeface="맑은 고딕"/>
            </a:endParaRPr>
          </a:p>
          <a:p>
            <a:pPr marL="902969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print(‘9 x </a:t>
            </a:r>
            <a:r>
              <a:rPr sz="1800" spc="-5" dirty="0">
                <a:latin typeface="맑은 고딕"/>
                <a:cs typeface="맑은 고딕"/>
              </a:rPr>
              <a:t>%d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%2d’ </a:t>
            </a:r>
            <a:r>
              <a:rPr sz="1800" dirty="0">
                <a:latin typeface="맑은 고딕"/>
                <a:cs typeface="맑은 고딕"/>
              </a:rPr>
              <a:t>%(i,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9*i))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20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550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어떤 조건이 만족되는 동안(조건이 참인 동안)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반복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573" y="1695830"/>
            <a:ext cx="7931277" cy="3461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21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406" y="1973071"/>
            <a:ext cx="16446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20" dirty="0">
                <a:latin typeface="맑은 고딕"/>
                <a:cs typeface="맑은 고딕"/>
              </a:rPr>
              <a:t> money.py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맑은 고딕"/>
                <a:cs typeface="맑은 고딕"/>
              </a:rPr>
              <a:t>TARGET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2000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money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1000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맑은 고딕"/>
                <a:cs typeface="맑은 고딕"/>
              </a:rPr>
              <a:t>year </a:t>
            </a:r>
            <a:r>
              <a:rPr sz="1800" dirty="0">
                <a:latin typeface="맑은 고딕"/>
                <a:cs typeface="맑은 고딕"/>
              </a:rPr>
              <a:t>= 0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rate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0.07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22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6232" y="2521965"/>
            <a:ext cx="1265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# 목표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금액  # 초기 자금  #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연도</a:t>
            </a:r>
            <a:endParaRPr sz="1800">
              <a:latin typeface="맑은 고딕"/>
              <a:cs typeface="맑은 고딕"/>
            </a:endParaRPr>
          </a:p>
          <a:p>
            <a:pPr marL="36830" algn="just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이자율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3893946"/>
            <a:ext cx="48145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# 현재 금액이 목표 금액보다 작으면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반복한다.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맑은 고딕"/>
                <a:cs typeface="맑은 고딕"/>
              </a:rPr>
              <a:t>while </a:t>
            </a:r>
            <a:r>
              <a:rPr sz="1800" spc="-5" dirty="0">
                <a:latin typeface="맑은 고딕"/>
                <a:cs typeface="맑은 고딕"/>
              </a:rPr>
              <a:t>money </a:t>
            </a:r>
            <a:r>
              <a:rPr sz="1800" dirty="0">
                <a:latin typeface="맑은 고딕"/>
                <a:cs typeface="맑은 고딕"/>
              </a:rPr>
              <a:t>&lt; </a:t>
            </a:r>
            <a:r>
              <a:rPr sz="1800" spc="-30" dirty="0">
                <a:latin typeface="맑은 고딕"/>
                <a:cs typeface="맑은 고딕"/>
              </a:rPr>
              <a:t>TARGET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335280" marR="1052195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money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money </a:t>
            </a:r>
            <a:r>
              <a:rPr sz="1800" dirty="0">
                <a:latin typeface="맑은 고딕"/>
                <a:cs typeface="맑은 고딕"/>
              </a:rPr>
              <a:t>+ </a:t>
            </a:r>
            <a:r>
              <a:rPr sz="1800" spc="-5" dirty="0">
                <a:latin typeface="맑은 고딕"/>
                <a:cs typeface="맑은 고딕"/>
              </a:rPr>
              <a:t>money </a:t>
            </a:r>
            <a:r>
              <a:rPr sz="1800" dirty="0">
                <a:latin typeface="맑은 고딕"/>
                <a:cs typeface="맑은 고딕"/>
              </a:rPr>
              <a:t>* rate  </a:t>
            </a:r>
            <a:r>
              <a:rPr sz="1800" spc="-10" dirty="0">
                <a:latin typeface="맑은 고딕"/>
                <a:cs typeface="맑은 고딕"/>
              </a:rPr>
              <a:t>year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year </a:t>
            </a:r>
            <a:r>
              <a:rPr sz="1800" dirty="0">
                <a:latin typeface="맑은 고딕"/>
                <a:cs typeface="맑은 고딕"/>
              </a:rPr>
              <a:t>+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맑은 고딕"/>
                <a:cs typeface="맑은 고딕"/>
              </a:rPr>
              <a:t>print</a:t>
            </a:r>
            <a:r>
              <a:rPr sz="1800" spc="-20" dirty="0">
                <a:latin typeface="맑은 고딕"/>
                <a:cs typeface="맑은 고딕"/>
              </a:rPr>
              <a:t>(year,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"년")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303" y="1167129"/>
            <a:ext cx="450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투자금이 2배가 되는데 걸리는 시간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계산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04012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리스트 내포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- </a:t>
            </a:r>
            <a:r>
              <a:rPr sz="1800" spc="-5" dirty="0">
                <a:latin typeface="맑은 고딕"/>
                <a:cs typeface="맑은 고딕"/>
              </a:rPr>
              <a:t>리스트의 요소를 </a:t>
            </a:r>
            <a:r>
              <a:rPr sz="1800" dirty="0">
                <a:latin typeface="맑은 고딕"/>
                <a:cs typeface="맑은 고딕"/>
              </a:rPr>
              <a:t>생성하는 </a:t>
            </a:r>
            <a:r>
              <a:rPr sz="1800" spc="-5" dirty="0">
                <a:latin typeface="맑은 고딕"/>
                <a:cs typeface="맑은 고딕"/>
              </a:rPr>
              <a:t>문장을 리스트 안에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넣는다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23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564" y="2132825"/>
            <a:ext cx="6264910" cy="923290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15748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240"/>
              </a:spcBef>
              <a:tabLst>
                <a:tab pos="2281555" algn="l"/>
                <a:tab pos="2733675" algn="l"/>
                <a:tab pos="3002280" algn="l"/>
                <a:tab pos="3351529" algn="l"/>
                <a:tab pos="4310380" algn="l"/>
                <a:tab pos="4601210" algn="l"/>
              </a:tabLst>
            </a:pPr>
            <a:r>
              <a:rPr sz="1800" dirty="0">
                <a:latin typeface="맑은 고딕"/>
                <a:cs typeface="맑은 고딕"/>
              </a:rPr>
              <a:t>[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expression</a:t>
            </a:r>
            <a:r>
              <a:rPr sz="1800" spc="-10" dirty="0">
                <a:latin typeface="맑은 고딕"/>
                <a:cs typeface="맑은 고딕"/>
              </a:rPr>
              <a:t>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for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x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in	old_list</a:t>
            </a:r>
            <a:r>
              <a:rPr sz="1800" spc="-5" dirty="0">
                <a:latin typeface="맑은 고딕"/>
                <a:cs typeface="맑은 고딕"/>
              </a:rPr>
              <a:t>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if	filter(x)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  <a:p>
            <a:pPr marL="1016635">
              <a:lnSpc>
                <a:spcPct val="100000"/>
              </a:lnSpc>
              <a:spcBef>
                <a:spcPts val="1085"/>
              </a:spcBef>
              <a:tabLst>
                <a:tab pos="2350135" algn="l"/>
                <a:tab pos="4302760" algn="l"/>
              </a:tabLst>
            </a:pPr>
            <a:r>
              <a:rPr sz="1800" dirty="0">
                <a:latin typeface="맑은 고딕"/>
                <a:cs typeface="맑은 고딕"/>
              </a:rPr>
              <a:t>출력식	변수의 범위	조건(선택사항)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406" y="3158236"/>
            <a:ext cx="6163945" cy="29070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squares </a:t>
            </a:r>
            <a:r>
              <a:rPr sz="1800" dirty="0">
                <a:latin typeface="맑은 고딕"/>
                <a:cs typeface="맑은 고딕"/>
              </a:rPr>
              <a:t>= [ ]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026160" algn="l"/>
                <a:tab pos="1294130" algn="l"/>
                <a:tab pos="164338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x	</a:t>
            </a:r>
            <a:r>
              <a:rPr sz="1800" spc="-5" dirty="0">
                <a:latin typeface="맑은 고딕"/>
                <a:cs typeface="맑은 고딕"/>
              </a:rPr>
              <a:t>in	range(10):</a:t>
            </a:r>
            <a:endParaRPr sz="1800">
              <a:latin typeface="맑은 고딕"/>
              <a:cs typeface="맑은 고딕"/>
            </a:endParaRPr>
          </a:p>
          <a:p>
            <a:pPr marL="1065530">
              <a:lnSpc>
                <a:spcPct val="100000"/>
              </a:lnSpc>
              <a:spcBef>
                <a:spcPts val="1085"/>
              </a:spcBef>
              <a:tabLst>
                <a:tab pos="1355090" algn="l"/>
              </a:tabLst>
            </a:pP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dirty="0">
                <a:latin typeface="맑은 고딕"/>
                <a:cs typeface="맑은 고딕"/>
              </a:rPr>
              <a:t>x % 2 ==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0:</a:t>
            </a:r>
            <a:endParaRPr sz="1800">
              <a:latin typeface="맑은 고딕"/>
              <a:cs typeface="맑은 고딕"/>
            </a:endParaRPr>
          </a:p>
          <a:p>
            <a:pPr marL="1550670">
              <a:lnSpc>
                <a:spcPct val="100000"/>
              </a:lnSpc>
              <a:spcBef>
                <a:spcPts val="1075"/>
              </a:spcBef>
            </a:pPr>
            <a:r>
              <a:rPr sz="1800" spc="-5" dirty="0">
                <a:latin typeface="맑은 고딕"/>
                <a:cs typeface="맑은 고딕"/>
              </a:rPr>
              <a:t>squares.append(x*x)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  <a:tabLst>
                <a:tab pos="2303780" algn="l"/>
                <a:tab pos="2755900" algn="l"/>
                <a:tab pos="3023870" algn="l"/>
                <a:tab pos="3372485" algn="l"/>
                <a:tab pos="4517390" algn="l"/>
                <a:tab pos="4808220" algn="l"/>
              </a:tabLst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squares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 x*x	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x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latin typeface="맑은 고딕"/>
                <a:cs typeface="맑은 고딕"/>
              </a:rPr>
              <a:t>range(10)	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dirty="0">
                <a:latin typeface="맑은 고딕"/>
                <a:cs typeface="맑은 고딕"/>
              </a:rPr>
              <a:t>x % 2 == 0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1132840" algn="l"/>
              </a:tabLst>
            </a:pPr>
            <a:r>
              <a:rPr sz="1800" dirty="0">
                <a:latin typeface="맑은 고딕"/>
                <a:cs typeface="맑은 고딕"/>
              </a:rPr>
              <a:t>&gt;&gt;&gt; [x*2	</a:t>
            </a:r>
            <a:r>
              <a:rPr sz="1800" spc="-5" dirty="0">
                <a:latin typeface="맑은 고딕"/>
                <a:cs typeface="맑은 고딕"/>
              </a:rPr>
              <a:t>for </a:t>
            </a:r>
            <a:r>
              <a:rPr sz="1800" dirty="0">
                <a:latin typeface="맑은 고딕"/>
                <a:cs typeface="맑은 고딕"/>
              </a:rPr>
              <a:t>x in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[1,2,3,4,5]]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207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04.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제어문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7636509" cy="528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리스트 내포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420"/>
              </a:spcBef>
            </a:pPr>
            <a:r>
              <a:rPr sz="1800" dirty="0">
                <a:latin typeface="맑은 고딕"/>
                <a:cs typeface="맑은 고딕"/>
              </a:rPr>
              <a:t>&gt;&gt;&gt; prices = [135, -545, 922, 356, -992,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217]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0"/>
              </a:spcBef>
              <a:tabLst>
                <a:tab pos="2104390" algn="l"/>
                <a:tab pos="2395855" algn="l"/>
                <a:tab pos="3060065" algn="l"/>
                <a:tab pos="3620770" algn="l"/>
                <a:tab pos="3907154" algn="l"/>
                <a:tab pos="4360545" algn="l"/>
                <a:tab pos="4846955" algn="l"/>
              </a:tabLst>
            </a:pPr>
            <a:r>
              <a:rPr sz="1800" spc="-5" dirty="0">
                <a:latin typeface="맑은 고딕"/>
                <a:cs typeface="맑은 고딕"/>
              </a:rPr>
              <a:t>&gt;&gt;&gt; </a:t>
            </a:r>
            <a:r>
              <a:rPr sz="1800" dirty="0">
                <a:latin typeface="맑은 고딕"/>
                <a:cs typeface="맑은 고딕"/>
              </a:rPr>
              <a:t>mprices =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i	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dirty="0">
                <a:latin typeface="맑은 고딕"/>
                <a:cs typeface="맑은 고딕"/>
              </a:rPr>
              <a:t>i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0	</a:t>
            </a:r>
            <a:r>
              <a:rPr sz="1800" spc="-5" dirty="0">
                <a:latin typeface="맑은 고딕"/>
                <a:cs typeface="맑은 고딕"/>
              </a:rPr>
              <a:t>else	</a:t>
            </a:r>
            <a:r>
              <a:rPr sz="1800" dirty="0">
                <a:latin typeface="맑은 고딕"/>
                <a:cs typeface="맑은 고딕"/>
              </a:rPr>
              <a:t>0	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i </a:t>
            </a:r>
            <a:r>
              <a:rPr sz="1800" spc="-5" dirty="0">
                <a:latin typeface="맑은 고딕"/>
                <a:cs typeface="맑은 고딕"/>
              </a:rPr>
              <a:t>in	prices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mprices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list1 </a:t>
            </a:r>
            <a:r>
              <a:rPr sz="1800" dirty="0">
                <a:latin typeface="맑은 고딕"/>
                <a:cs typeface="맑은 고딕"/>
              </a:rPr>
              <a:t>= [ 3, 4,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5]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0"/>
              </a:spcBef>
              <a:tabLst>
                <a:tab pos="1987550" algn="l"/>
                <a:tab pos="2439670" algn="l"/>
                <a:tab pos="2708275" algn="l"/>
              </a:tabLst>
            </a:pPr>
            <a:r>
              <a:rPr sz="1800" spc="-5" dirty="0">
                <a:latin typeface="맑은 고딕"/>
                <a:cs typeface="맑은 고딕"/>
              </a:rPr>
              <a:t>&gt;&gt;&gt; list2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 x*2	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x	</a:t>
            </a:r>
            <a:r>
              <a:rPr sz="1800" spc="-5" dirty="0">
                <a:latin typeface="맑은 고딕"/>
                <a:cs typeface="맑은 고딕"/>
              </a:rPr>
              <a:t>in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list1]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5"/>
              </a:spcBef>
              <a:tabLst>
                <a:tab pos="1028700" algn="l"/>
                <a:tab pos="1688464" algn="l"/>
                <a:tab pos="2139950" algn="l"/>
                <a:tab pos="2407920" algn="l"/>
                <a:tab pos="2757170" algn="l"/>
                <a:tab pos="3901440" algn="l"/>
                <a:tab pos="419227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n1	</a:t>
            </a:r>
            <a:r>
              <a:rPr sz="1800" dirty="0">
                <a:latin typeface="맑은 고딕"/>
                <a:cs typeface="맑은 고딕"/>
              </a:rPr>
              <a:t>= [ x	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x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latin typeface="맑은 고딕"/>
                <a:cs typeface="맑은 고딕"/>
              </a:rPr>
              <a:t>range(10)	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dirty="0">
                <a:latin typeface="맑은 고딕"/>
                <a:cs typeface="맑은 고딕"/>
              </a:rPr>
              <a:t>x % 2 == 0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0"/>
              </a:spcBef>
              <a:tabLst>
                <a:tab pos="1830070" algn="l"/>
                <a:tab pos="2282190" algn="l"/>
                <a:tab pos="2550160" algn="l"/>
                <a:tab pos="2898775" algn="l"/>
                <a:tab pos="4043679" algn="l"/>
                <a:tab pos="4334510" algn="l"/>
              </a:tabLst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n2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x*3	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dirty="0">
                <a:latin typeface="맑은 고딕"/>
                <a:cs typeface="맑은 고딕"/>
              </a:rPr>
              <a:t>x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latin typeface="맑은 고딕"/>
                <a:cs typeface="맑은 고딕"/>
              </a:rPr>
              <a:t>range(10)	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dirty="0">
                <a:latin typeface="맑은 고딕"/>
                <a:cs typeface="맑은 고딕"/>
              </a:rPr>
              <a:t>x % 2 == 0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list1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5" dirty="0">
                <a:latin typeface="맑은 고딕"/>
                <a:cs typeface="맑은 고딕"/>
              </a:rPr>
              <a:t>[‘apple’, </a:t>
            </a:r>
            <a:r>
              <a:rPr sz="1800" spc="-20" dirty="0">
                <a:latin typeface="맑은 고딕"/>
                <a:cs typeface="맑은 고딕"/>
              </a:rPr>
              <a:t>‘banana’, </a:t>
            </a:r>
            <a:r>
              <a:rPr sz="1800" spc="-30" dirty="0">
                <a:latin typeface="맑은 고딕"/>
                <a:cs typeface="맑은 고딕"/>
              </a:rPr>
              <a:t>‘tomato’, </a:t>
            </a:r>
            <a:r>
              <a:rPr sz="1800" spc="-20" dirty="0">
                <a:latin typeface="맑은 고딕"/>
                <a:cs typeface="맑은 고딕"/>
              </a:rPr>
              <a:t>‘kiwi’, </a:t>
            </a:r>
            <a:r>
              <a:rPr sz="1800" spc="-15" dirty="0">
                <a:latin typeface="맑은 고딕"/>
                <a:cs typeface="맑은 고딕"/>
              </a:rPr>
              <a:t>‘watermelon’, </a:t>
            </a:r>
            <a:r>
              <a:rPr sz="1800" spc="-30" dirty="0">
                <a:latin typeface="맑은 고딕"/>
                <a:cs typeface="맑은 고딕"/>
              </a:rPr>
              <a:t>‘pear,</a:t>
            </a:r>
            <a:r>
              <a:rPr sz="1800" spc="1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‘peach’]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0"/>
              </a:spcBef>
              <a:tabLst>
                <a:tab pos="2584450" algn="l"/>
                <a:tab pos="3035935" algn="l"/>
                <a:tab pos="3717290" algn="l"/>
                <a:tab pos="4065904" algn="l"/>
              </a:tabLst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items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 </a:t>
            </a:r>
            <a:r>
              <a:rPr sz="1800" spc="-10" dirty="0">
                <a:latin typeface="맑은 고딕"/>
                <a:cs typeface="맑은 고딕"/>
              </a:rPr>
              <a:t>word[0]	</a:t>
            </a:r>
            <a:r>
              <a:rPr sz="1800" spc="-5" dirty="0">
                <a:latin typeface="맑은 고딕"/>
                <a:cs typeface="맑은 고딕"/>
              </a:rPr>
              <a:t>for	</a:t>
            </a:r>
            <a:r>
              <a:rPr sz="1800" spc="-10" dirty="0">
                <a:latin typeface="맑은 고딕"/>
                <a:cs typeface="맑은 고딕"/>
              </a:rPr>
              <a:t>word	</a:t>
            </a:r>
            <a:r>
              <a:rPr sz="1800" spc="-5" dirty="0">
                <a:latin typeface="맑은 고딕"/>
                <a:cs typeface="맑은 고딕"/>
              </a:rPr>
              <a:t>in	list1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  <a:p>
            <a:pPr marL="48260">
              <a:lnSpc>
                <a:spcPct val="100000"/>
              </a:lnSpc>
              <a:spcBef>
                <a:spcPts val="1080"/>
              </a:spcBef>
              <a:tabLst>
                <a:tab pos="2427605" algn="l"/>
                <a:tab pos="2879090" algn="l"/>
                <a:tab pos="3209925" algn="l"/>
                <a:tab pos="3558540" algn="l"/>
              </a:tabLst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result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len(w)	for	</a:t>
            </a:r>
            <a:r>
              <a:rPr sz="1800" dirty="0">
                <a:latin typeface="맑은 고딕"/>
                <a:cs typeface="맑은 고딕"/>
              </a:rPr>
              <a:t>w	</a:t>
            </a:r>
            <a:r>
              <a:rPr sz="1800" spc="-5" dirty="0">
                <a:latin typeface="맑은 고딕"/>
                <a:cs typeface="맑은 고딕"/>
              </a:rPr>
              <a:t>in	list1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]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24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19" y="6433210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25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" y="1030457"/>
            <a:ext cx="7819390" cy="2906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함수 : 일을 수행하는 코드의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덩어리</a:t>
            </a:r>
            <a:endParaRPr sz="1800">
              <a:latin typeface="맑은 고딕"/>
              <a:cs typeface="맑은 고딕"/>
            </a:endParaRPr>
          </a:p>
          <a:p>
            <a:pPr marL="98361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맑은 고딕"/>
                <a:cs typeface="맑은 고딕"/>
              </a:rPr>
              <a:t>def </a:t>
            </a:r>
            <a:r>
              <a:rPr sz="1800" spc="-5" dirty="0">
                <a:latin typeface="맑은 고딕"/>
                <a:cs typeface="맑은 고딕"/>
              </a:rPr>
              <a:t>키워드로 함수 정의 </a:t>
            </a:r>
            <a:r>
              <a:rPr sz="1800" dirty="0">
                <a:latin typeface="맑은 고딕"/>
                <a:cs typeface="맑은 고딕"/>
              </a:rPr>
              <a:t>후 </a:t>
            </a:r>
            <a:r>
              <a:rPr sz="1800" spc="-5" dirty="0">
                <a:latin typeface="맑은 고딕"/>
                <a:cs typeface="맑은 고딕"/>
              </a:rPr>
              <a:t>함수 호출하여</a:t>
            </a:r>
            <a:r>
              <a:rPr sz="1800" spc="5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5"/>
              </a:spcBef>
              <a:buFont typeface="MS UI Gothic"/>
              <a:buChar char="✓"/>
              <a:tabLst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프로그램 안에서 중복된 코드를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제거한다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MS UI Gothic"/>
              <a:buChar char="✓"/>
              <a:tabLst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코드를 간결하게 유지할 수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있다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MS UI Gothic"/>
              <a:buChar char="✓"/>
              <a:tabLst>
                <a:tab pos="756920" algn="l"/>
              </a:tabLst>
            </a:pPr>
            <a:r>
              <a:rPr sz="1800" spc="-5" dirty="0">
                <a:latin typeface="맑은 고딕"/>
                <a:cs typeface="맑은 고딕"/>
              </a:rPr>
              <a:t>여러 </a:t>
            </a:r>
            <a:r>
              <a:rPr sz="1800" dirty="0">
                <a:latin typeface="맑은 고딕"/>
                <a:cs typeface="맑은 고딕"/>
              </a:rPr>
              <a:t>번 </a:t>
            </a:r>
            <a:r>
              <a:rPr sz="1800" spc="-5" dirty="0">
                <a:latin typeface="맑은 고딕"/>
                <a:cs typeface="맑은 고딕"/>
              </a:rPr>
              <a:t>호출하여 사용 가능. 다른 프로그램에서도 재사용될 </a:t>
            </a:r>
            <a:r>
              <a:rPr sz="1800" dirty="0">
                <a:latin typeface="맑은 고딕"/>
                <a:cs typeface="맑은 고딕"/>
              </a:rPr>
              <a:t>수</a:t>
            </a:r>
            <a:r>
              <a:rPr sz="1800" spc="4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있다</a:t>
            </a:r>
            <a:endParaRPr sz="1800">
              <a:latin typeface="맑은 고딕"/>
              <a:cs typeface="맑은 고딕"/>
            </a:endParaRPr>
          </a:p>
          <a:p>
            <a:pPr marL="756285" marR="5080" lvl="1" indent="-286385">
              <a:lnSpc>
                <a:spcPct val="150000"/>
              </a:lnSpc>
              <a:buFont typeface="MS UI Gothic"/>
              <a:buChar char="✓"/>
              <a:tabLst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하나의 큰 프로그램을 나누어 작성할 수 있어 구조화된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프로그래밍이  가능 </a:t>
            </a:r>
            <a:r>
              <a:rPr sz="1800" spc="-40" dirty="0">
                <a:latin typeface="MS UI Gothic"/>
                <a:cs typeface="MS UI Gothic"/>
              </a:rPr>
              <a:t>→ </a:t>
            </a:r>
            <a:r>
              <a:rPr sz="1800" dirty="0">
                <a:latin typeface="맑은 고딕"/>
                <a:cs typeface="맑은 고딕"/>
              </a:rPr>
              <a:t>가독성 증대, 유지관리</a:t>
            </a:r>
            <a:r>
              <a:rPr sz="1800" spc="1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쉬워진다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3985" y="4208779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맑은 고딕"/>
                <a:cs typeface="맑은 고딕"/>
              </a:rPr>
              <a:t>“hell</a:t>
            </a:r>
            <a:r>
              <a:rPr sz="2400" spc="-170" dirty="0">
                <a:latin typeface="맑은 고딕"/>
                <a:cs typeface="맑은 고딕"/>
              </a:rPr>
              <a:t>o</a:t>
            </a:r>
            <a:r>
              <a:rPr sz="2400" dirty="0">
                <a:latin typeface="맑은 고딕"/>
                <a:cs typeface="맑은 고딕"/>
              </a:rPr>
              <a:t>”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1733" y="4617656"/>
            <a:ext cx="2308692" cy="1776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9786" y="5177028"/>
            <a:ext cx="1728470" cy="689610"/>
          </a:xfrm>
          <a:custGeom>
            <a:avLst/>
            <a:gdLst/>
            <a:ahLst/>
            <a:cxnLst/>
            <a:rect l="l" t="t" r="r" b="b"/>
            <a:pathLst>
              <a:path w="1728470" h="689610">
                <a:moveTo>
                  <a:pt x="0" y="689025"/>
                </a:moveTo>
                <a:lnTo>
                  <a:pt x="1728215" y="689025"/>
                </a:lnTo>
                <a:lnTo>
                  <a:pt x="1728215" y="0"/>
                </a:lnTo>
                <a:lnTo>
                  <a:pt x="0" y="0"/>
                </a:lnTo>
                <a:lnTo>
                  <a:pt x="0" y="689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9786" y="5177028"/>
            <a:ext cx="1728470" cy="689610"/>
          </a:xfrm>
          <a:custGeom>
            <a:avLst/>
            <a:gdLst/>
            <a:ahLst/>
            <a:cxnLst/>
            <a:rect l="l" t="t" r="r" b="b"/>
            <a:pathLst>
              <a:path w="1728470" h="689610">
                <a:moveTo>
                  <a:pt x="0" y="689025"/>
                </a:moveTo>
                <a:lnTo>
                  <a:pt x="1728215" y="689025"/>
                </a:lnTo>
                <a:lnTo>
                  <a:pt x="1728215" y="0"/>
                </a:lnTo>
                <a:lnTo>
                  <a:pt x="0" y="0"/>
                </a:lnTo>
                <a:lnTo>
                  <a:pt x="0" y="6890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46085" y="6409131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맑은 고딕"/>
                <a:cs typeface="맑은 고딕"/>
              </a:rPr>
              <a:t>5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1134" y="5234736"/>
            <a:ext cx="72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맑은 고딕"/>
                <a:cs typeface="맑은 고딕"/>
              </a:rPr>
              <a:t>le</a:t>
            </a:r>
            <a:r>
              <a:rPr sz="2800" spc="-5" dirty="0">
                <a:latin typeface="맑은 고딕"/>
                <a:cs typeface="맑은 고딕"/>
              </a:rPr>
              <a:t>n</a:t>
            </a:r>
            <a:r>
              <a:rPr sz="2800" spc="-10" dirty="0">
                <a:latin typeface="맑은 고딕"/>
                <a:cs typeface="맑은 고딕"/>
              </a:rPr>
              <a:t>()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0794" y="4250804"/>
            <a:ext cx="646430" cy="369570"/>
          </a:xfrm>
          <a:prstGeom prst="rect">
            <a:avLst/>
          </a:prstGeom>
          <a:solidFill>
            <a:srgbClr val="EBF8F9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맑은 고딕"/>
                <a:cs typeface="맑은 고딕"/>
              </a:rPr>
              <a:t>입력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5790" y="6041987"/>
            <a:ext cx="646430" cy="369570"/>
          </a:xfrm>
          <a:prstGeom prst="rect">
            <a:avLst/>
          </a:prstGeom>
          <a:solidFill>
            <a:srgbClr val="EBF8F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맑은 고딕"/>
                <a:cs typeface="맑은 고딕"/>
              </a:rPr>
              <a:t>출력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5696" y="5095862"/>
            <a:ext cx="646430" cy="369570"/>
          </a:xfrm>
          <a:prstGeom prst="rect">
            <a:avLst/>
          </a:prstGeom>
          <a:solidFill>
            <a:srgbClr val="EBF8F9"/>
          </a:solidFill>
        </p:spPr>
        <p:txBody>
          <a:bodyPr vert="horz" wrap="square" lIns="0" tIns="425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4"/>
              </a:spcBef>
            </a:pPr>
            <a:r>
              <a:rPr sz="1800" dirty="0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66715" y="4371340"/>
            <a:ext cx="829944" cy="85725"/>
          </a:xfrm>
          <a:custGeom>
            <a:avLst/>
            <a:gdLst/>
            <a:ahLst/>
            <a:cxnLst/>
            <a:rect l="l" t="t" r="r" b="b"/>
            <a:pathLst>
              <a:path w="829945" h="85725">
                <a:moveTo>
                  <a:pt x="803174" y="28193"/>
                </a:moveTo>
                <a:lnTo>
                  <a:pt x="757555" y="28193"/>
                </a:lnTo>
                <a:lnTo>
                  <a:pt x="758444" y="56768"/>
                </a:lnTo>
                <a:lnTo>
                  <a:pt x="744136" y="57176"/>
                </a:lnTo>
                <a:lnTo>
                  <a:pt x="744982" y="85725"/>
                </a:lnTo>
                <a:lnTo>
                  <a:pt x="829437" y="40386"/>
                </a:lnTo>
                <a:lnTo>
                  <a:pt x="803174" y="28193"/>
                </a:lnTo>
                <a:close/>
              </a:path>
              <a:path w="829945" h="85725">
                <a:moveTo>
                  <a:pt x="743289" y="28600"/>
                </a:moveTo>
                <a:lnTo>
                  <a:pt x="0" y="49784"/>
                </a:lnTo>
                <a:lnTo>
                  <a:pt x="888" y="78359"/>
                </a:lnTo>
                <a:lnTo>
                  <a:pt x="744136" y="57176"/>
                </a:lnTo>
                <a:lnTo>
                  <a:pt x="743289" y="28600"/>
                </a:lnTo>
                <a:close/>
              </a:path>
              <a:path w="829945" h="85725">
                <a:moveTo>
                  <a:pt x="757555" y="28193"/>
                </a:moveTo>
                <a:lnTo>
                  <a:pt x="743289" y="28600"/>
                </a:lnTo>
                <a:lnTo>
                  <a:pt x="744136" y="57176"/>
                </a:lnTo>
                <a:lnTo>
                  <a:pt x="758444" y="56768"/>
                </a:lnTo>
                <a:lnTo>
                  <a:pt x="757555" y="28193"/>
                </a:lnTo>
                <a:close/>
              </a:path>
              <a:path w="829945" h="85725">
                <a:moveTo>
                  <a:pt x="742442" y="0"/>
                </a:moveTo>
                <a:lnTo>
                  <a:pt x="743289" y="28600"/>
                </a:lnTo>
                <a:lnTo>
                  <a:pt x="757555" y="28193"/>
                </a:lnTo>
                <a:lnTo>
                  <a:pt x="803174" y="28193"/>
                </a:lnTo>
                <a:lnTo>
                  <a:pt x="7424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0476" y="5266309"/>
            <a:ext cx="1765935" cy="236220"/>
          </a:xfrm>
          <a:custGeom>
            <a:avLst/>
            <a:gdLst/>
            <a:ahLst/>
            <a:cxnLst/>
            <a:rect l="l" t="t" r="r" b="b"/>
            <a:pathLst>
              <a:path w="1765935" h="236220">
                <a:moveTo>
                  <a:pt x="1679193" y="207399"/>
                </a:moveTo>
                <a:lnTo>
                  <a:pt x="1676146" y="235838"/>
                </a:lnTo>
                <a:lnTo>
                  <a:pt x="1747977" y="208914"/>
                </a:lnTo>
                <a:lnTo>
                  <a:pt x="1693418" y="208914"/>
                </a:lnTo>
                <a:lnTo>
                  <a:pt x="1679193" y="207399"/>
                </a:lnTo>
                <a:close/>
              </a:path>
              <a:path w="1765935" h="236220">
                <a:moveTo>
                  <a:pt x="1682241" y="178951"/>
                </a:moveTo>
                <a:lnTo>
                  <a:pt x="1679193" y="207399"/>
                </a:lnTo>
                <a:lnTo>
                  <a:pt x="1693418" y="208914"/>
                </a:lnTo>
                <a:lnTo>
                  <a:pt x="1696465" y="180466"/>
                </a:lnTo>
                <a:lnTo>
                  <a:pt x="1682241" y="178951"/>
                </a:lnTo>
                <a:close/>
              </a:path>
              <a:path w="1765935" h="236220">
                <a:moveTo>
                  <a:pt x="1685289" y="150494"/>
                </a:moveTo>
                <a:lnTo>
                  <a:pt x="1682241" y="178951"/>
                </a:lnTo>
                <a:lnTo>
                  <a:pt x="1696465" y="180466"/>
                </a:lnTo>
                <a:lnTo>
                  <a:pt x="1693418" y="208914"/>
                </a:lnTo>
                <a:lnTo>
                  <a:pt x="1747977" y="208914"/>
                </a:lnTo>
                <a:lnTo>
                  <a:pt x="1765935" y="202183"/>
                </a:lnTo>
                <a:lnTo>
                  <a:pt x="1685289" y="150494"/>
                </a:lnTo>
                <a:close/>
              </a:path>
              <a:path w="1765935" h="236220">
                <a:moveTo>
                  <a:pt x="3048" y="0"/>
                </a:moveTo>
                <a:lnTo>
                  <a:pt x="0" y="28447"/>
                </a:lnTo>
                <a:lnTo>
                  <a:pt x="1679193" y="207399"/>
                </a:lnTo>
                <a:lnTo>
                  <a:pt x="1682241" y="178951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0315" y="6212484"/>
            <a:ext cx="2905760" cy="431165"/>
          </a:xfrm>
          <a:custGeom>
            <a:avLst/>
            <a:gdLst/>
            <a:ahLst/>
            <a:cxnLst/>
            <a:rect l="l" t="t" r="r" b="b"/>
            <a:pathLst>
              <a:path w="2905759" h="431165">
                <a:moveTo>
                  <a:pt x="2818807" y="402359"/>
                </a:moveTo>
                <a:lnTo>
                  <a:pt x="2815082" y="430682"/>
                </a:lnTo>
                <a:lnTo>
                  <a:pt x="2891781" y="404240"/>
                </a:lnTo>
                <a:lnTo>
                  <a:pt x="2832989" y="404240"/>
                </a:lnTo>
                <a:lnTo>
                  <a:pt x="2818807" y="402359"/>
                </a:lnTo>
                <a:close/>
              </a:path>
              <a:path w="2905759" h="431165">
                <a:moveTo>
                  <a:pt x="2822532" y="374031"/>
                </a:moveTo>
                <a:lnTo>
                  <a:pt x="2818807" y="402359"/>
                </a:lnTo>
                <a:lnTo>
                  <a:pt x="2832989" y="404240"/>
                </a:lnTo>
                <a:lnTo>
                  <a:pt x="2836672" y="375907"/>
                </a:lnTo>
                <a:lnTo>
                  <a:pt x="2822532" y="374031"/>
                </a:lnTo>
                <a:close/>
              </a:path>
              <a:path w="2905759" h="431165">
                <a:moveTo>
                  <a:pt x="2826258" y="345706"/>
                </a:moveTo>
                <a:lnTo>
                  <a:pt x="2822532" y="374031"/>
                </a:lnTo>
                <a:lnTo>
                  <a:pt x="2836672" y="375907"/>
                </a:lnTo>
                <a:lnTo>
                  <a:pt x="2832989" y="404240"/>
                </a:lnTo>
                <a:lnTo>
                  <a:pt x="2891781" y="404240"/>
                </a:lnTo>
                <a:lnTo>
                  <a:pt x="2905633" y="399465"/>
                </a:lnTo>
                <a:lnTo>
                  <a:pt x="2826258" y="345706"/>
                </a:lnTo>
                <a:close/>
              </a:path>
              <a:path w="2905759" h="431165">
                <a:moveTo>
                  <a:pt x="3683" y="0"/>
                </a:moveTo>
                <a:lnTo>
                  <a:pt x="0" y="28320"/>
                </a:lnTo>
                <a:lnTo>
                  <a:pt x="2818807" y="402359"/>
                </a:lnTo>
                <a:lnTo>
                  <a:pt x="2822532" y="374031"/>
                </a:lnTo>
                <a:lnTo>
                  <a:pt x="36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1336" y="1605533"/>
            <a:ext cx="49422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marR="5080" indent="-325120">
              <a:lnSpc>
                <a:spcPct val="150100"/>
              </a:lnSpc>
              <a:spcBef>
                <a:spcPts val="100"/>
              </a:spcBef>
              <a:tabLst>
                <a:tab pos="507365" algn="l"/>
                <a:tab pos="1583690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dirty="0">
                <a:latin typeface="맑은 고딕"/>
                <a:cs typeface="맑은 고딕"/>
              </a:rPr>
              <a:t>함수이름	(&lt;매개변수1&gt;, </a:t>
            </a:r>
            <a:r>
              <a:rPr sz="1800" spc="-5" dirty="0">
                <a:latin typeface="맑은 고딕"/>
                <a:cs typeface="맑은 고딕"/>
              </a:rPr>
              <a:t>&lt;매개변수2&gt;,…)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  명령어</a:t>
            </a:r>
            <a:endParaRPr sz="1800">
              <a:latin typeface="맑은 고딕"/>
              <a:cs typeface="맑은 고딕"/>
            </a:endParaRPr>
          </a:p>
          <a:p>
            <a:pPr marL="3371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  <a:p>
            <a:pPr marL="337185">
              <a:lnSpc>
                <a:spcPct val="100000"/>
              </a:lnSpc>
              <a:spcBef>
                <a:spcPts val="1080"/>
              </a:spcBef>
              <a:tabLst>
                <a:tab pos="1120775" algn="l"/>
              </a:tabLst>
            </a:pPr>
            <a:r>
              <a:rPr sz="1800" spc="-10" dirty="0">
                <a:latin typeface="맑은 고딕"/>
                <a:cs typeface="맑은 고딕"/>
              </a:rPr>
              <a:t>return	</a:t>
            </a:r>
            <a:r>
              <a:rPr sz="1800" dirty="0">
                <a:latin typeface="맑은 고딕"/>
                <a:cs typeface="맑은 고딕"/>
              </a:rPr>
              <a:t>&lt;값&gt;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6121" y="2572003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맑은 고딕"/>
                <a:cs typeface="맑은 고딕"/>
              </a:rPr>
              <a:t>“hell</a:t>
            </a:r>
            <a:r>
              <a:rPr sz="2400" spc="-170" dirty="0">
                <a:latin typeface="맑은 고딕"/>
                <a:cs typeface="맑은 고딕"/>
              </a:rPr>
              <a:t>o</a:t>
            </a:r>
            <a:r>
              <a:rPr sz="2400" dirty="0">
                <a:latin typeface="맑은 고딕"/>
                <a:cs typeface="맑은 고딕"/>
              </a:rPr>
              <a:t>”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3742" y="2981198"/>
            <a:ext cx="2308692" cy="1776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1796" y="3540582"/>
            <a:ext cx="1728470" cy="689610"/>
          </a:xfrm>
          <a:custGeom>
            <a:avLst/>
            <a:gdLst/>
            <a:ahLst/>
            <a:cxnLst/>
            <a:rect l="l" t="t" r="r" b="b"/>
            <a:pathLst>
              <a:path w="1728470" h="689610">
                <a:moveTo>
                  <a:pt x="0" y="689025"/>
                </a:moveTo>
                <a:lnTo>
                  <a:pt x="1728216" y="689025"/>
                </a:lnTo>
                <a:lnTo>
                  <a:pt x="1728216" y="0"/>
                </a:lnTo>
                <a:lnTo>
                  <a:pt x="0" y="0"/>
                </a:lnTo>
                <a:lnTo>
                  <a:pt x="0" y="689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1796" y="3540582"/>
            <a:ext cx="1728470" cy="689610"/>
          </a:xfrm>
          <a:custGeom>
            <a:avLst/>
            <a:gdLst/>
            <a:ahLst/>
            <a:cxnLst/>
            <a:rect l="l" t="t" r="r" b="b"/>
            <a:pathLst>
              <a:path w="1728470" h="689610">
                <a:moveTo>
                  <a:pt x="0" y="689025"/>
                </a:moveTo>
                <a:lnTo>
                  <a:pt x="1728216" y="689025"/>
                </a:lnTo>
                <a:lnTo>
                  <a:pt x="1728216" y="0"/>
                </a:lnTo>
                <a:lnTo>
                  <a:pt x="0" y="0"/>
                </a:lnTo>
                <a:lnTo>
                  <a:pt x="0" y="68902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1796" y="3598290"/>
            <a:ext cx="1728470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맑은 고딕"/>
                <a:cs typeface="맑은 고딕"/>
              </a:rPr>
              <a:t>len()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>
              <a:latin typeface="Times New Roman"/>
              <a:cs typeface="Times New Roman"/>
            </a:endParaRPr>
          </a:p>
          <a:p>
            <a:pPr marR="163195" algn="r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5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546303" y="1167129"/>
            <a:ext cx="276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함수 작성하고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호출하기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7615555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인수와 매개변수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S UI Gothic"/>
              <a:buChar char="➢"/>
            </a:pPr>
            <a:endParaRPr sz="2350">
              <a:latin typeface="Times New Roman"/>
              <a:cs typeface="Times New Roman"/>
            </a:endParaRPr>
          </a:p>
          <a:p>
            <a:pPr marL="494030" lvl="1" indent="-175260">
              <a:lnSpc>
                <a:spcPct val="100000"/>
              </a:lnSpc>
              <a:buChar char="-"/>
              <a:tabLst>
                <a:tab pos="494665" algn="l"/>
              </a:tabLst>
            </a:pPr>
            <a:r>
              <a:rPr sz="1800" spc="-5" dirty="0">
                <a:latin typeface="맑은 고딕"/>
                <a:cs typeface="맑은 고딕"/>
              </a:rPr>
              <a:t>인수(argument) </a:t>
            </a:r>
            <a:r>
              <a:rPr sz="1800" dirty="0">
                <a:latin typeface="맑은 고딕"/>
                <a:cs typeface="맑은 고딕"/>
              </a:rPr>
              <a:t>: 호출 프로그램에 의해 함수에 전달되는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값(정보)</a:t>
            </a:r>
            <a:endParaRPr sz="1800">
              <a:latin typeface="맑은 고딕"/>
              <a:cs typeface="맑은 고딕"/>
            </a:endParaRPr>
          </a:p>
          <a:p>
            <a:pPr marL="494030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94665" algn="l"/>
              </a:tabLst>
            </a:pPr>
            <a:r>
              <a:rPr sz="1800" spc="-5" dirty="0">
                <a:latin typeface="맑은 고딕"/>
                <a:cs typeface="맑은 고딕"/>
              </a:rPr>
              <a:t>매개변수(parameter) </a:t>
            </a:r>
            <a:r>
              <a:rPr sz="1800" dirty="0">
                <a:latin typeface="맑은 고딕"/>
                <a:cs typeface="맑은 고딕"/>
              </a:rPr>
              <a:t>: 이 함수에 전달되는 값을 전달받는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변수</a:t>
            </a:r>
            <a:endParaRPr sz="1800">
              <a:latin typeface="맑은 고딕"/>
              <a:cs typeface="맑은 고딕"/>
            </a:endParaRPr>
          </a:p>
          <a:p>
            <a:pPr marR="215265" algn="ctr">
              <a:lnSpc>
                <a:spcPct val="100000"/>
              </a:lnSpc>
              <a:spcBef>
                <a:spcPts val="1080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함수가 호출될 때마다 인수는 함수의 매개 변수로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전달된다.</a:t>
            </a:r>
            <a:endParaRPr sz="1800">
              <a:latin typeface="맑은 고딕"/>
              <a:cs typeface="맑은 고딕"/>
            </a:endParaRPr>
          </a:p>
          <a:p>
            <a:pPr marL="494030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94665" algn="l"/>
              </a:tabLst>
            </a:pPr>
            <a:r>
              <a:rPr sz="1800" dirty="0">
                <a:latin typeface="맑은 고딕"/>
                <a:cs typeface="맑은 고딕"/>
              </a:rPr>
              <a:t>반환 </a:t>
            </a:r>
            <a:r>
              <a:rPr sz="1800" spc="-5" dirty="0">
                <a:latin typeface="맑은 고딕"/>
                <a:cs typeface="맑은 고딕"/>
              </a:rPr>
              <a:t>값(return </a:t>
            </a:r>
            <a:r>
              <a:rPr sz="1800" spc="-10" dirty="0">
                <a:latin typeface="맑은 고딕"/>
                <a:cs typeface="맑은 고딕"/>
              </a:rPr>
              <a:t>value) </a:t>
            </a:r>
            <a:r>
              <a:rPr sz="1800" dirty="0">
                <a:latin typeface="맑은 고딕"/>
                <a:cs typeface="맑은 고딕"/>
              </a:rPr>
              <a:t>: 함수가 호출한 곳으로 반환하는 작업의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결과값</a:t>
            </a:r>
            <a:endParaRPr sz="1800">
              <a:latin typeface="맑은 고딕"/>
              <a:cs typeface="맑은 고딕"/>
            </a:endParaRPr>
          </a:p>
          <a:p>
            <a:pPr marL="52705" algn="ctr">
              <a:lnSpc>
                <a:spcPct val="100000"/>
              </a:lnSpc>
              <a:spcBef>
                <a:spcPts val="1080"/>
              </a:spcBef>
              <a:tabLst>
                <a:tab pos="837565" algn="l"/>
              </a:tabLst>
            </a:pPr>
            <a:r>
              <a:rPr sz="1800" spc="-10" dirty="0">
                <a:latin typeface="맑은 고딕"/>
                <a:cs typeface="맑은 고딕"/>
              </a:rPr>
              <a:t>return	</a:t>
            </a:r>
            <a:r>
              <a:rPr sz="1800" dirty="0">
                <a:latin typeface="맑은 고딕"/>
                <a:cs typeface="맑은 고딕"/>
              </a:rPr>
              <a:t>키워드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 marL="282956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수식 또는 값을 뒤에 쓸 수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있다</a:t>
            </a:r>
            <a:endParaRPr sz="1800">
              <a:latin typeface="맑은 고딕"/>
              <a:cs typeface="맑은 고딕"/>
            </a:endParaRPr>
          </a:p>
          <a:p>
            <a:pPr marL="282956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함수로부터 반환된 값은 변수에 저장하여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 marL="282956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함수가 값을 반환하지 않을 경우 </a:t>
            </a:r>
            <a:r>
              <a:rPr sz="1800" spc="-5" dirty="0">
                <a:latin typeface="맑은 고딕"/>
                <a:cs typeface="맑은 고딕"/>
              </a:rPr>
              <a:t>None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반환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4215765" cy="487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함수에 여러 개의 입력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전달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964"/>
              </a:spcBef>
              <a:tabLst>
                <a:tab pos="1214120" algn="l"/>
              </a:tabLst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dirty="0">
                <a:latin typeface="맑은 고딕"/>
                <a:cs typeface="맑은 고딕"/>
              </a:rPr>
              <a:t>get_sum(start, </a:t>
            </a:r>
            <a:r>
              <a:rPr sz="1800" spc="-5" dirty="0">
                <a:latin typeface="맑은 고딕"/>
                <a:cs typeface="맑은 고딕"/>
              </a:rPr>
              <a:t>end)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10464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sum </a:t>
            </a:r>
            <a:r>
              <a:rPr sz="1800" dirty="0">
                <a:latin typeface="맑은 고딕"/>
                <a:cs typeface="맑은 고딕"/>
              </a:rPr>
              <a:t>= 0</a:t>
            </a:r>
            <a:endParaRPr sz="1800">
              <a:latin typeface="맑은 고딕"/>
              <a:cs typeface="맑은 고딕"/>
            </a:endParaRPr>
          </a:p>
          <a:p>
            <a:pPr marL="1452245" marR="5080" indent="-405765">
              <a:lnSpc>
                <a:spcPct val="150000"/>
              </a:lnSpc>
              <a:tabLst>
                <a:tab pos="1499235" algn="l"/>
                <a:tab pos="1717039" algn="l"/>
                <a:tab pos="2066925" algn="l"/>
              </a:tabLst>
            </a:pPr>
            <a:r>
              <a:rPr sz="1800" spc="-5" dirty="0">
                <a:latin typeface="맑은 고딕"/>
                <a:cs typeface="맑은 고딕"/>
              </a:rPr>
              <a:t>for		</a:t>
            </a:r>
            <a:r>
              <a:rPr sz="1800" dirty="0">
                <a:latin typeface="맑은 고딕"/>
                <a:cs typeface="맑은 고딕"/>
              </a:rPr>
              <a:t>i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dirty="0">
                <a:latin typeface="맑은 고딕"/>
                <a:cs typeface="맑은 고딕"/>
              </a:rPr>
              <a:t>range(start, </a:t>
            </a:r>
            <a:r>
              <a:rPr sz="1800" spc="-5" dirty="0">
                <a:latin typeface="맑은 고딕"/>
                <a:cs typeface="맑은 고딕"/>
              </a:rPr>
              <a:t>end+1) </a:t>
            </a:r>
            <a:r>
              <a:rPr sz="1800" dirty="0">
                <a:latin typeface="맑은 고딕"/>
                <a:cs typeface="맑은 고딕"/>
              </a:rPr>
              <a:t>:  </a:t>
            </a:r>
            <a:r>
              <a:rPr sz="1800" spc="-5" dirty="0">
                <a:latin typeface="맑은 고딕"/>
                <a:cs typeface="맑은 고딕"/>
              </a:rPr>
              <a:t>sum </a:t>
            </a:r>
            <a:r>
              <a:rPr sz="1800" dirty="0">
                <a:latin typeface="맑은 고딕"/>
                <a:cs typeface="맑은 고딕"/>
              </a:rPr>
              <a:t>+= i</a:t>
            </a:r>
            <a:endParaRPr sz="1800">
              <a:latin typeface="맑은 고딕"/>
              <a:cs typeface="맑은 고딕"/>
            </a:endParaRPr>
          </a:p>
          <a:p>
            <a:pPr marL="1046480">
              <a:lnSpc>
                <a:spcPct val="100000"/>
              </a:lnSpc>
              <a:spcBef>
                <a:spcPts val="1085"/>
              </a:spcBef>
              <a:tabLst>
                <a:tab pos="1831975" algn="l"/>
              </a:tabLst>
            </a:pPr>
            <a:r>
              <a:rPr sz="1800" spc="-10" dirty="0">
                <a:latin typeface="맑은 고딕"/>
                <a:cs typeface="맑은 고딕"/>
              </a:rPr>
              <a:t>return	</a:t>
            </a:r>
            <a:r>
              <a:rPr sz="1800" spc="-5" dirty="0">
                <a:latin typeface="맑은 고딕"/>
                <a:cs typeface="맑은 고딕"/>
              </a:rPr>
              <a:t>sum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sum10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get_sum(1,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print ('Add 1 </a:t>
            </a:r>
            <a:r>
              <a:rPr sz="1800" spc="-5" dirty="0">
                <a:latin typeface="맑은 고딕"/>
                <a:cs typeface="맑은 고딕"/>
              </a:rPr>
              <a:t>to </a:t>
            </a:r>
            <a:r>
              <a:rPr sz="1800" dirty="0">
                <a:latin typeface="맑은 고딕"/>
                <a:cs typeface="맑은 고딕"/>
              </a:rPr>
              <a:t>10 : ',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sum10)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sum100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get_sum(1,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100)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print ('Add 1 </a:t>
            </a:r>
            <a:r>
              <a:rPr sz="1800" spc="-5" dirty="0">
                <a:latin typeface="맑은 고딕"/>
                <a:cs typeface="맑은 고딕"/>
              </a:rPr>
              <a:t>to </a:t>
            </a:r>
            <a:r>
              <a:rPr sz="1800" dirty="0">
                <a:latin typeface="맑은 고딕"/>
                <a:cs typeface="맑은 고딕"/>
              </a:rPr>
              <a:t>100 : ',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sum100)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5064125" cy="55010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디폴트 인수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- </a:t>
            </a:r>
            <a:r>
              <a:rPr sz="1800" spc="-5" dirty="0">
                <a:latin typeface="맑은 고딕"/>
                <a:cs typeface="맑은 고딕"/>
              </a:rPr>
              <a:t>함수의 매개변수가 가지는 기본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값</a:t>
            </a:r>
            <a:endParaRPr sz="1800">
              <a:latin typeface="맑은 고딕"/>
              <a:cs typeface="맑은 고딕"/>
            </a:endParaRPr>
          </a:p>
          <a:p>
            <a:pPr marL="372745">
              <a:lnSpc>
                <a:spcPct val="100000"/>
              </a:lnSpc>
              <a:spcBef>
                <a:spcPts val="2070"/>
              </a:spcBef>
              <a:tabLst>
                <a:tab pos="142938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spc="-10" dirty="0">
                <a:latin typeface="맑은 고딕"/>
                <a:cs typeface="맑은 고딕"/>
              </a:rPr>
              <a:t>greet(name,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msg):</a:t>
            </a:r>
            <a:endParaRPr sz="1800">
              <a:latin typeface="맑은 고딕"/>
              <a:cs typeface="맑은 고딕"/>
            </a:endParaRPr>
          </a:p>
          <a:p>
            <a:pPr marL="126238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맑은 고딕"/>
                <a:cs typeface="맑은 고딕"/>
              </a:rPr>
              <a:t>print(“안녕”, </a:t>
            </a:r>
            <a:r>
              <a:rPr sz="1800" spc="-5" dirty="0">
                <a:latin typeface="맑은 고딕"/>
                <a:cs typeface="맑은 고딕"/>
              </a:rPr>
              <a:t>name </a:t>
            </a:r>
            <a:r>
              <a:rPr sz="1800" dirty="0">
                <a:latin typeface="맑은 고딕"/>
                <a:cs typeface="맑은 고딕"/>
              </a:rPr>
              <a:t>+ ‘, ‘ +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msg)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print(“철수”, </a:t>
            </a:r>
            <a:r>
              <a:rPr sz="1800" dirty="0">
                <a:latin typeface="맑은 고딕"/>
                <a:cs typeface="맑은 고딕"/>
              </a:rPr>
              <a:t>“좋은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아침!”)</a:t>
            </a:r>
            <a:endParaRPr sz="1800">
              <a:latin typeface="맑은 고딕"/>
              <a:cs typeface="맑은 고딕"/>
            </a:endParaRPr>
          </a:p>
          <a:p>
            <a:pPr marL="372745">
              <a:lnSpc>
                <a:spcPct val="100000"/>
              </a:lnSpc>
              <a:spcBef>
                <a:spcPts val="1080"/>
              </a:spcBef>
              <a:tabLst>
                <a:tab pos="243332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print(“영희”)	</a:t>
            </a:r>
            <a:r>
              <a:rPr sz="1800" spc="114" dirty="0">
                <a:latin typeface="MS UI Gothic"/>
                <a:cs typeface="MS UI Gothic"/>
              </a:rPr>
              <a:t>➔</a:t>
            </a:r>
            <a:r>
              <a:rPr sz="1800" spc="85" dirty="0">
                <a:latin typeface="MS UI Gothic"/>
                <a:cs typeface="MS UI Gothic"/>
              </a:rPr>
              <a:t> </a:t>
            </a:r>
            <a:r>
              <a:rPr sz="1800" dirty="0">
                <a:latin typeface="맑은 고딕"/>
                <a:cs typeface="맑은 고딕"/>
              </a:rPr>
              <a:t>에러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62380" marR="154305" indent="-890269">
              <a:lnSpc>
                <a:spcPct val="150000"/>
              </a:lnSpc>
              <a:tabLst>
                <a:tab pos="142938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spc="-10" dirty="0">
                <a:latin typeface="맑은 고딕"/>
                <a:cs typeface="맑은 고딕"/>
              </a:rPr>
              <a:t>greet(name, </a:t>
            </a:r>
            <a:r>
              <a:rPr sz="1800" dirty="0">
                <a:latin typeface="맑은 고딕"/>
                <a:cs typeface="맑은 고딕"/>
              </a:rPr>
              <a:t>msg = “별일 없죠?”):  </a:t>
            </a:r>
            <a:r>
              <a:rPr sz="1800" spc="-10" dirty="0">
                <a:latin typeface="맑은 고딕"/>
                <a:cs typeface="맑은 고딕"/>
              </a:rPr>
              <a:t>print(“안녕”, </a:t>
            </a:r>
            <a:r>
              <a:rPr sz="1800" spc="-5" dirty="0">
                <a:latin typeface="맑은 고딕"/>
                <a:cs typeface="맑은 고딕"/>
              </a:rPr>
              <a:t>name </a:t>
            </a:r>
            <a:r>
              <a:rPr sz="1800" dirty="0">
                <a:latin typeface="맑은 고딕"/>
                <a:cs typeface="맑은 고딕"/>
              </a:rPr>
              <a:t>+ ‘, ‘ +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msg)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latin typeface="맑은 고딕"/>
                <a:cs typeface="맑은 고딕"/>
              </a:rPr>
              <a:t>&gt;&gt;&gt; print(“영희”)</a:t>
            </a:r>
            <a:endParaRPr sz="1800">
              <a:latin typeface="맑은 고딕"/>
              <a:cs typeface="맑은 고딕"/>
            </a:endParaRPr>
          </a:p>
          <a:p>
            <a:pPr marL="3727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print(“철수”, </a:t>
            </a:r>
            <a:r>
              <a:rPr sz="1800" dirty="0">
                <a:latin typeface="맑은 고딕"/>
                <a:cs typeface="맑은 고딕"/>
              </a:rPr>
              <a:t>“좋은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아침!”)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917" y="4456176"/>
            <a:ext cx="6337300" cy="0"/>
          </a:xfrm>
          <a:custGeom>
            <a:avLst/>
            <a:gdLst/>
            <a:ahLst/>
            <a:cxnLst/>
            <a:rect l="l" t="t" r="r" b="b"/>
            <a:pathLst>
              <a:path w="6337300">
                <a:moveTo>
                  <a:pt x="0" y="0"/>
                </a:moveTo>
                <a:lnTo>
                  <a:pt x="6336753" y="0"/>
                </a:lnTo>
              </a:path>
            </a:pathLst>
          </a:custGeom>
          <a:ln w="9525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125" y="1611058"/>
            <a:ext cx="7905750" cy="4867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4362" y="1606283"/>
            <a:ext cx="7915275" cy="4876800"/>
          </a:xfrm>
          <a:custGeom>
            <a:avLst/>
            <a:gdLst/>
            <a:ahLst/>
            <a:cxnLst/>
            <a:rect l="l" t="t" r="r" b="b"/>
            <a:pathLst>
              <a:path w="7915275" h="4876800">
                <a:moveTo>
                  <a:pt x="0" y="4876800"/>
                </a:moveTo>
                <a:lnTo>
                  <a:pt x="7915275" y="4876800"/>
                </a:lnTo>
                <a:lnTo>
                  <a:pt x="7915275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328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01. 파이썬</a:t>
            </a:r>
            <a:r>
              <a:rPr sz="3600" b="1" spc="-114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설치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3825" y="5661240"/>
            <a:ext cx="504190" cy="738505"/>
          </a:xfrm>
          <a:custGeom>
            <a:avLst/>
            <a:gdLst/>
            <a:ahLst/>
            <a:cxnLst/>
            <a:rect l="l" t="t" r="r" b="b"/>
            <a:pathLst>
              <a:path w="504189" h="738504">
                <a:moveTo>
                  <a:pt x="0" y="737908"/>
                </a:moveTo>
                <a:lnTo>
                  <a:pt x="504050" y="737908"/>
                </a:lnTo>
                <a:lnTo>
                  <a:pt x="504050" y="0"/>
                </a:lnTo>
                <a:lnTo>
                  <a:pt x="0" y="0"/>
                </a:lnTo>
                <a:lnTo>
                  <a:pt x="0" y="73790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3825" y="3140976"/>
            <a:ext cx="1728470" cy="369570"/>
          </a:xfrm>
          <a:custGeom>
            <a:avLst/>
            <a:gdLst/>
            <a:ahLst/>
            <a:cxnLst/>
            <a:rect l="l" t="t" r="r" b="b"/>
            <a:pathLst>
              <a:path w="1728470" h="369570">
                <a:moveTo>
                  <a:pt x="0" y="369303"/>
                </a:moveTo>
                <a:lnTo>
                  <a:pt x="1728216" y="369303"/>
                </a:lnTo>
                <a:lnTo>
                  <a:pt x="1728216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6894" y="603940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0000"/>
                </a:solidFill>
                <a:latin typeface="굴림"/>
                <a:cs typeface="굴림"/>
              </a:rPr>
              <a:t>①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6140" y="6419741"/>
            <a:ext cx="1352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6894" y="318490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0000"/>
                </a:solidFill>
                <a:latin typeface="굴림"/>
                <a:cs typeface="굴림"/>
              </a:rPr>
              <a:t>②</a:t>
            </a:r>
            <a:endParaRPr sz="18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8119109" cy="49917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키워드 인수</a:t>
            </a:r>
            <a:endParaRPr sz="1800">
              <a:latin typeface="맑은 고딕"/>
              <a:cs typeface="맑은 고딕"/>
            </a:endParaRPr>
          </a:p>
          <a:p>
            <a:pPr marL="12700" lvl="1" indent="322580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인수의 이름을 명시적으로 지정해서 전달하는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 marL="12700" marR="5080" lvl="1" indent="322580">
              <a:lnSpc>
                <a:spcPct val="150000"/>
              </a:lnSpc>
              <a:spcBef>
                <a:spcPts val="5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위치 </a:t>
            </a:r>
            <a:r>
              <a:rPr sz="1800" spc="-5" dirty="0">
                <a:latin typeface="맑은 고딕"/>
                <a:cs typeface="맑은 고딕"/>
              </a:rPr>
              <a:t>인수(positional </a:t>
            </a:r>
            <a:r>
              <a:rPr sz="1800" spc="-10" dirty="0">
                <a:latin typeface="맑은 고딕"/>
                <a:cs typeface="맑은 고딕"/>
              </a:rPr>
              <a:t>argument)와 </a:t>
            </a:r>
            <a:r>
              <a:rPr sz="1800" dirty="0">
                <a:latin typeface="맑은 고딕"/>
                <a:cs typeface="맑은 고딕"/>
              </a:rPr>
              <a:t>같이 사용하는 경우는 위치 인수가 먼저  나와야 한다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  <a:tabLst>
                <a:tab pos="142938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dirty="0">
                <a:latin typeface="맑은 고딕"/>
                <a:cs typeface="맑은 고딕"/>
              </a:rPr>
              <a:t>calc(x, </a:t>
            </a:r>
            <a:r>
              <a:rPr sz="1800" spc="-55" dirty="0">
                <a:latin typeface="맑은 고딕"/>
                <a:cs typeface="맑은 고딕"/>
              </a:rPr>
              <a:t>y,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z):</a:t>
            </a:r>
            <a:endParaRPr sz="1800">
              <a:latin typeface="맑은 고딕"/>
              <a:cs typeface="맑은 고딕"/>
            </a:endParaRPr>
          </a:p>
          <a:p>
            <a:pPr marL="1262380" marR="6109335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print</a:t>
            </a:r>
            <a:r>
              <a:rPr sz="1800" spc="0" dirty="0">
                <a:latin typeface="맑은 고딕"/>
                <a:cs typeface="맑은 고딕"/>
              </a:rPr>
              <a:t>(</a:t>
            </a:r>
            <a:r>
              <a:rPr sz="1800" dirty="0">
                <a:latin typeface="맑은 고딕"/>
                <a:cs typeface="맑은 고딕"/>
              </a:rPr>
              <a:t>x)  print</a:t>
            </a:r>
            <a:r>
              <a:rPr sz="1800" spc="0" dirty="0">
                <a:latin typeface="맑은 고딕"/>
                <a:cs typeface="맑은 고딕"/>
              </a:rPr>
              <a:t>(</a:t>
            </a:r>
            <a:r>
              <a:rPr sz="1800" dirty="0">
                <a:latin typeface="맑은 고딕"/>
                <a:cs typeface="맑은 고딕"/>
              </a:rPr>
              <a:t>y)  print</a:t>
            </a:r>
            <a:r>
              <a:rPr sz="1800" spc="0" dirty="0">
                <a:latin typeface="맑은 고딕"/>
                <a:cs typeface="맑은 고딕"/>
              </a:rPr>
              <a:t>(</a:t>
            </a:r>
            <a:r>
              <a:rPr sz="1800" dirty="0">
                <a:latin typeface="맑은 고딕"/>
                <a:cs typeface="맑은 고딕"/>
              </a:rPr>
              <a:t>z)</a:t>
            </a:r>
            <a:endParaRPr sz="1800">
              <a:latin typeface="맑은 고딕"/>
              <a:cs typeface="맑은 고딕"/>
            </a:endParaRPr>
          </a:p>
          <a:p>
            <a:pPr marL="1262380" algn="just">
              <a:lnSpc>
                <a:spcPct val="100000"/>
              </a:lnSpc>
            </a:pPr>
            <a:r>
              <a:rPr sz="1800" spc="-10" dirty="0">
                <a:latin typeface="맑은 고딕"/>
                <a:cs typeface="맑은 고딕"/>
              </a:rPr>
              <a:t>return </a:t>
            </a:r>
            <a:r>
              <a:rPr sz="1800" dirty="0">
                <a:latin typeface="맑은 고딕"/>
                <a:cs typeface="맑은 고딕"/>
              </a:rPr>
              <a:t>x + y +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z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&gt;&gt;&gt; calc(10, 20,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30)</a:t>
            </a:r>
            <a:endParaRPr sz="1800">
              <a:latin typeface="맑은 고딕"/>
              <a:cs typeface="맑은 고딕"/>
            </a:endParaRPr>
          </a:p>
          <a:p>
            <a:pPr marL="3727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calc(x=10, y=20,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z=30)</a:t>
            </a:r>
            <a:endParaRPr sz="1800">
              <a:latin typeface="맑은 고딕"/>
              <a:cs typeface="맑은 고딕"/>
            </a:endParaRPr>
          </a:p>
          <a:p>
            <a:pPr marL="3727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calc(y=20, x=10,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z=30)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576" y="6113998"/>
            <a:ext cx="2673350" cy="32956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latin typeface="맑은 고딕"/>
                <a:cs typeface="맑은 고딕"/>
              </a:rPr>
              <a:t>&gt;&gt;&gt; calc(10, y=20,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z=30)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19" y="6433210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31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" y="1030457"/>
            <a:ext cx="5273675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가변 인수 함수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인수의 개수가 정해지지 않은 가변인수에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5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매개변수 앞에 *을 붙여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함수 안에서는 반복문으로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처리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600" y="2874149"/>
            <a:ext cx="3888740" cy="916305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163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90"/>
              </a:spcBef>
              <a:tabLst>
                <a:tab pos="586740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dirty="0">
                <a:latin typeface="맑은 고딕"/>
                <a:cs typeface="맑은 고딕"/>
              </a:rPr>
              <a:t>함수이름 ( *매개변수)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57785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6576" y="3942079"/>
            <a:ext cx="362775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2335" marR="690880" indent="-890269">
              <a:lnSpc>
                <a:spcPct val="100000"/>
              </a:lnSpc>
              <a:spcBef>
                <a:spcPts val="100"/>
              </a:spcBef>
              <a:tabLst>
                <a:tab pos="106997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def	add_many(*args)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  </a:t>
            </a:r>
            <a:r>
              <a:rPr sz="1800" spc="-10" dirty="0">
                <a:latin typeface="맑은 고딕"/>
                <a:cs typeface="맑은 고딕"/>
              </a:rPr>
              <a:t>result </a:t>
            </a:r>
            <a:r>
              <a:rPr sz="1800" dirty="0">
                <a:latin typeface="맑은 고딕"/>
                <a:cs typeface="맑은 고딕"/>
              </a:rPr>
              <a:t>= 0</a:t>
            </a:r>
            <a:endParaRPr sz="1800">
              <a:latin typeface="맑은 고딕"/>
              <a:cs typeface="맑은 고딕"/>
            </a:endParaRPr>
          </a:p>
          <a:p>
            <a:pPr marL="1226820" marR="561340" indent="-325120">
              <a:lnSpc>
                <a:spcPct val="100000"/>
              </a:lnSpc>
              <a:tabLst>
                <a:tab pos="1355090" algn="l"/>
                <a:tab pos="1573530" algn="l"/>
                <a:tab pos="1922145" algn="l"/>
              </a:tabLst>
            </a:pPr>
            <a:r>
              <a:rPr sz="1800" spc="-5" dirty="0">
                <a:latin typeface="맑은 고딕"/>
                <a:cs typeface="맑은 고딕"/>
              </a:rPr>
              <a:t>for		</a:t>
            </a:r>
            <a:r>
              <a:rPr sz="1800" dirty="0">
                <a:latin typeface="맑은 고딕"/>
                <a:cs typeface="맑은 고딕"/>
              </a:rPr>
              <a:t>i	</a:t>
            </a:r>
            <a:r>
              <a:rPr sz="1800" spc="-5" dirty="0">
                <a:latin typeface="맑은 고딕"/>
                <a:cs typeface="맑은 고딕"/>
              </a:rPr>
              <a:t>in	</a:t>
            </a:r>
            <a:r>
              <a:rPr sz="1800" spc="-10" dirty="0">
                <a:latin typeface="맑은 고딕"/>
                <a:cs typeface="맑은 고딕"/>
              </a:rPr>
              <a:t>args </a:t>
            </a:r>
            <a:r>
              <a:rPr sz="1800" dirty="0">
                <a:latin typeface="맑은 고딕"/>
                <a:cs typeface="맑은 고딕"/>
              </a:rPr>
              <a:t>:  </a:t>
            </a:r>
            <a:r>
              <a:rPr sz="1800" spc="-10" dirty="0">
                <a:latin typeface="맑은 고딕"/>
                <a:cs typeface="맑은 고딕"/>
              </a:rPr>
              <a:t>result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result </a:t>
            </a:r>
            <a:r>
              <a:rPr sz="1800" dirty="0">
                <a:latin typeface="맑은 고딕"/>
                <a:cs typeface="맑은 고딕"/>
              </a:rPr>
              <a:t>+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i</a:t>
            </a:r>
            <a:endParaRPr sz="1800">
              <a:latin typeface="맑은 고딕"/>
              <a:cs typeface="맑은 고딕"/>
            </a:endParaRPr>
          </a:p>
          <a:p>
            <a:pPr marL="902335">
              <a:lnSpc>
                <a:spcPct val="100000"/>
              </a:lnSpc>
              <a:tabLst>
                <a:tab pos="1687195" algn="l"/>
              </a:tabLst>
            </a:pPr>
            <a:r>
              <a:rPr sz="1800" spc="-10" dirty="0">
                <a:latin typeface="맑은 고딕"/>
                <a:cs typeface="맑은 고딕"/>
              </a:rPr>
              <a:t>return	result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 add_many(20,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add_many(1,2,3,4,5,6,7,8,9,10)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add_many(1,3,5,7,9)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add_many()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7543165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함수를 사용하는 이유</a:t>
            </a:r>
            <a:endParaRPr sz="1800">
              <a:latin typeface="맑은 고딕"/>
              <a:cs typeface="맑은 고딕"/>
            </a:endParaRPr>
          </a:p>
          <a:p>
            <a:pPr marL="659130" lvl="1" indent="-286385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659130" algn="l"/>
                <a:tab pos="659765" algn="l"/>
              </a:tabLst>
            </a:pPr>
            <a:r>
              <a:rPr sz="1800" dirty="0">
                <a:latin typeface="맑은 고딕"/>
                <a:cs typeface="맑은 고딕"/>
              </a:rPr>
              <a:t>소스 코드의 중복성을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없애준다.</a:t>
            </a:r>
            <a:endParaRPr sz="1800">
              <a:latin typeface="맑은 고딕"/>
              <a:cs typeface="맑은 고딕"/>
            </a:endParaRPr>
          </a:p>
          <a:p>
            <a:pPr marL="659130" lvl="1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659130" algn="l"/>
                <a:tab pos="659765" algn="l"/>
              </a:tabLst>
            </a:pPr>
            <a:r>
              <a:rPr sz="1800" dirty="0">
                <a:latin typeface="맑은 고딕"/>
                <a:cs typeface="맑은 고딕"/>
              </a:rPr>
              <a:t>한번 제작된 함수는 다른 프로그램을 제작할 때도 사용이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가능하다.</a:t>
            </a:r>
            <a:endParaRPr sz="1800">
              <a:latin typeface="맑은 고딕"/>
              <a:cs typeface="맑은 고딕"/>
            </a:endParaRPr>
          </a:p>
          <a:p>
            <a:pPr marL="659130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59130" algn="l"/>
                <a:tab pos="659765" algn="l"/>
              </a:tabLst>
            </a:pPr>
            <a:r>
              <a:rPr sz="1800" dirty="0">
                <a:latin typeface="맑은 고딕"/>
                <a:cs typeface="맑은 고딕"/>
              </a:rPr>
              <a:t>복잡한 문제를 단순한 부분으로 분해할 수 있다.</a:t>
            </a:r>
            <a:endParaRPr sz="1800">
              <a:latin typeface="맑은 고딕"/>
              <a:cs typeface="맑은 고딕"/>
            </a:endParaRPr>
          </a:p>
          <a:p>
            <a:pPr marL="695960">
              <a:lnSpc>
                <a:spcPct val="100000"/>
              </a:lnSpc>
              <a:spcBef>
                <a:spcPts val="1080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소스의 가독성이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좋아진다.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6697" y="3387344"/>
            <a:ext cx="5372100" cy="3057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218555" cy="33178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변수의 범위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dirty="0">
                <a:latin typeface="맑은 고딕"/>
                <a:cs typeface="맑은 고딕"/>
              </a:rPr>
              <a:t>지역변수(local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variable)</a:t>
            </a:r>
            <a:endParaRPr sz="1800">
              <a:latin typeface="맑은 고딕"/>
              <a:cs typeface="맑은 고딕"/>
            </a:endParaRPr>
          </a:p>
          <a:p>
            <a:pPr marL="756285" lvl="2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함수 안에서 생성되는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변수</a:t>
            </a:r>
            <a:endParaRPr sz="1800">
              <a:latin typeface="맑은 고딕"/>
              <a:cs typeface="맑은 고딕"/>
            </a:endParaRPr>
          </a:p>
          <a:p>
            <a:pPr marL="756285" lvl="2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함수 안에서만 사용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가능.</a:t>
            </a:r>
            <a:endParaRPr sz="1800">
              <a:latin typeface="맑은 고딕"/>
              <a:cs typeface="맑은 고딕"/>
            </a:endParaRPr>
          </a:p>
          <a:p>
            <a:pPr marL="756285" lvl="2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맑은 고딕"/>
                <a:cs typeface="맑은 고딕"/>
              </a:rPr>
              <a:t>함수가 호출될 </a:t>
            </a:r>
            <a:r>
              <a:rPr sz="1800" dirty="0">
                <a:latin typeface="맑은 고딕"/>
                <a:cs typeface="맑은 고딕"/>
              </a:rPr>
              <a:t>때 </a:t>
            </a:r>
            <a:r>
              <a:rPr sz="1800" spc="-5" dirty="0">
                <a:latin typeface="맑은 고딕"/>
                <a:cs typeface="맑은 고딕"/>
              </a:rPr>
              <a:t>생성되고 함수 </a:t>
            </a:r>
            <a:r>
              <a:rPr sz="1800" dirty="0">
                <a:latin typeface="맑은 고딕"/>
                <a:cs typeface="맑은 고딕"/>
              </a:rPr>
              <a:t>호출 </a:t>
            </a:r>
            <a:r>
              <a:rPr sz="1800" spc="-5" dirty="0">
                <a:latin typeface="맑은 고딕"/>
                <a:cs typeface="맑은 고딕"/>
              </a:rPr>
              <a:t>종료 </a:t>
            </a:r>
            <a:r>
              <a:rPr sz="1800" dirty="0">
                <a:latin typeface="맑은 고딕"/>
                <a:cs typeface="맑은 고딕"/>
              </a:rPr>
              <a:t>시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사라짐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spc="-5" dirty="0">
                <a:latin typeface="맑은 고딕"/>
                <a:cs typeface="맑은 고딕"/>
              </a:rPr>
              <a:t>전역변수(global </a:t>
            </a:r>
            <a:r>
              <a:rPr sz="1800" spc="-10" dirty="0">
                <a:latin typeface="맑은 고딕"/>
                <a:cs typeface="맑은 고딕"/>
              </a:rPr>
              <a:t>variable)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  <a:p>
            <a:pPr marL="756285" lvl="2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함수의 외부에서 생성된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변수</a:t>
            </a:r>
            <a:endParaRPr sz="1800">
              <a:latin typeface="맑은 고딕"/>
              <a:cs typeface="맑은 고딕"/>
            </a:endParaRPr>
          </a:p>
          <a:p>
            <a:pPr marL="756285" lvl="2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프로그램 어디서나 사용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5740" y="4496106"/>
            <a:ext cx="3007837" cy="2035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77672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함수 안에서 전역변수 사용하기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전역변수와 지역변수는 같은 이름을 가질 </a:t>
            </a:r>
            <a:r>
              <a:rPr sz="1800" dirty="0">
                <a:latin typeface="맑은 고딕"/>
                <a:cs typeface="맑은 고딕"/>
              </a:rPr>
              <a:t>수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있다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5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함수 안에서 전역변수의 값을 변경하면 지역변수로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처리한다.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10" dirty="0">
                <a:latin typeface="맑은 고딕"/>
                <a:cs typeface="맑은 고딕"/>
              </a:rPr>
              <a:t>global </a:t>
            </a:r>
            <a:r>
              <a:rPr sz="1800" dirty="0">
                <a:latin typeface="맑은 고딕"/>
                <a:cs typeface="맑은 고딕"/>
              </a:rPr>
              <a:t>키워드로 함수 안에서 전역변수를 사용할 수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7278370" cy="2906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람다 함수(무명 함수)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이름은 없고 몸체만 있는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5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한 번 사용되는 함수를 만드는데 사용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lambda </a:t>
            </a:r>
            <a:r>
              <a:rPr sz="1800" dirty="0">
                <a:latin typeface="맑은 고딕"/>
                <a:cs typeface="맑은 고딕"/>
              </a:rPr>
              <a:t>키워드로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만든다.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print()를 </a:t>
            </a:r>
            <a:r>
              <a:rPr sz="1800" spc="-5" dirty="0">
                <a:latin typeface="맑은 고딕"/>
                <a:cs typeface="맑은 고딕"/>
              </a:rPr>
              <a:t>호출할 </a:t>
            </a:r>
            <a:r>
              <a:rPr sz="1800" dirty="0">
                <a:latin typeface="맑은 고딕"/>
                <a:cs typeface="맑은 고딕"/>
              </a:rPr>
              <a:t>수 </a:t>
            </a:r>
            <a:r>
              <a:rPr sz="1800" spc="-5" dirty="0">
                <a:latin typeface="맑은 고딕"/>
                <a:cs typeface="맑은 고딕"/>
              </a:rPr>
              <a:t>없고, 계산만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가능하다.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여러 개의 매개변수를 가질 수 있으나 반환 값은 하나만 있어야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10" dirty="0">
                <a:latin typeface="맑은 고딕"/>
                <a:cs typeface="맑은 고딕"/>
              </a:rPr>
              <a:t>return </a:t>
            </a:r>
            <a:r>
              <a:rPr sz="1800" dirty="0">
                <a:latin typeface="맑은 고딕"/>
                <a:cs typeface="맑은 고딕"/>
              </a:rPr>
              <a:t>키워드가 필요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없다.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71600" y="5156822"/>
            <a:ext cx="5184775" cy="648335"/>
          </a:xfrm>
          <a:prstGeom prst="rect">
            <a:avLst/>
          </a:prstGeom>
          <a:solidFill>
            <a:srgbClr val="E7EFE9">
              <a:alpha val="50195"/>
            </a:srgbClr>
          </a:solidFill>
        </p:spPr>
        <p:txBody>
          <a:bodyPr vert="horz" wrap="square" lIns="0" tIns="1835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45"/>
              </a:spcBef>
              <a:tabLst>
                <a:tab pos="1022985" algn="l"/>
              </a:tabLst>
            </a:pPr>
            <a:r>
              <a:rPr sz="1800" spc="-5" dirty="0">
                <a:latin typeface="맑은 고딕"/>
                <a:cs typeface="맑은 고딕"/>
              </a:rPr>
              <a:t>lambda	</a:t>
            </a:r>
            <a:r>
              <a:rPr sz="1800" dirty="0">
                <a:latin typeface="맑은 고딕"/>
                <a:cs typeface="맑은 고딕"/>
              </a:rPr>
              <a:t>x, y :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x+y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1600" y="4292739"/>
            <a:ext cx="5184775" cy="648335"/>
          </a:xfrm>
          <a:prstGeom prst="rect">
            <a:avLst/>
          </a:prstGeom>
          <a:solidFill>
            <a:srgbClr val="E7EFE9">
              <a:alpha val="50195"/>
            </a:srgbClr>
          </a:solidFill>
        </p:spPr>
        <p:txBody>
          <a:bodyPr vert="horz" wrap="square" lIns="0" tIns="1828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40"/>
              </a:spcBef>
              <a:tabLst>
                <a:tab pos="1022985" algn="l"/>
              </a:tabLst>
            </a:pPr>
            <a:r>
              <a:rPr sz="1800" spc="-5" dirty="0">
                <a:latin typeface="맑은 고딕"/>
                <a:cs typeface="맑은 고딕"/>
              </a:rPr>
              <a:t>lambda	매개변수1, 매개변수2, </a:t>
            </a:r>
            <a:r>
              <a:rPr sz="1800" dirty="0">
                <a:latin typeface="맑은 고딕"/>
                <a:cs typeface="맑은 고딕"/>
              </a:rPr>
              <a:t>… :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수식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5010785" cy="487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람다 함수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420"/>
              </a:spcBef>
              <a:tabLst>
                <a:tab pos="1720214" algn="l"/>
                <a:tab pos="2038985" algn="l"/>
              </a:tabLst>
            </a:pPr>
            <a:r>
              <a:rPr sz="1800" dirty="0">
                <a:latin typeface="맑은 고딕"/>
                <a:cs typeface="맑은 고딕"/>
              </a:rPr>
              <a:t>&gt;&gt;&gt; (lambda	x,	y : x + y) (2,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  <a:tabLst>
                <a:tab pos="2316480" algn="l"/>
              </a:tabLst>
            </a:pPr>
            <a:r>
              <a:rPr sz="1800" dirty="0">
                <a:latin typeface="맑은 고딕"/>
                <a:cs typeface="맑은 고딕"/>
              </a:rPr>
              <a:t>&gt;&gt;&gt; bb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= (lambda	x, y : x + y) (2,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print(bb)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560"/>
              </a:spcBef>
              <a:tabLst>
                <a:tab pos="2403475" algn="l"/>
              </a:tabLst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sum</a:t>
            </a:r>
            <a:r>
              <a:rPr sz="1800" dirty="0">
                <a:latin typeface="맑은 고딕"/>
                <a:cs typeface="맑은 고딕"/>
              </a:rPr>
              <a:t> =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lambda	</a:t>
            </a:r>
            <a:r>
              <a:rPr sz="1800" dirty="0">
                <a:latin typeface="맑은 고딕"/>
                <a:cs typeface="맑은 고딕"/>
              </a:rPr>
              <a:t>x, y : x + y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&gt;&gt;&gt; sum(4,</a:t>
            </a:r>
            <a:r>
              <a:rPr sz="1800" dirty="0">
                <a:latin typeface="맑은 고딕"/>
                <a:cs typeface="맑은 고딕"/>
              </a:rPr>
              <a:t> 3)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result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sum(4,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print(result)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560"/>
              </a:spcBef>
              <a:tabLst>
                <a:tab pos="2430780" algn="l"/>
                <a:tab pos="3262629" algn="l"/>
                <a:tab pos="3552190" algn="l"/>
                <a:tab pos="4255770" algn="l"/>
                <a:tab pos="481520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min =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(</a:t>
            </a:r>
            <a:r>
              <a:rPr sz="1800" spc="0" dirty="0">
                <a:latin typeface="맑은 고딕"/>
                <a:cs typeface="맑은 고딕"/>
              </a:rPr>
              <a:t>l</a:t>
            </a:r>
            <a:r>
              <a:rPr sz="1800" spc="-5" dirty="0">
                <a:latin typeface="맑은 고딕"/>
                <a:cs typeface="맑은 고딕"/>
              </a:rPr>
              <a:t>amb</a:t>
            </a:r>
            <a:r>
              <a:rPr sz="1800" spc="-10" dirty="0">
                <a:latin typeface="맑은 고딕"/>
                <a:cs typeface="맑은 고딕"/>
              </a:rPr>
              <a:t>d</a:t>
            </a:r>
            <a:r>
              <a:rPr sz="1800" dirty="0">
                <a:latin typeface="맑은 고딕"/>
                <a:cs typeface="맑은 고딕"/>
              </a:rPr>
              <a:t>a	x,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y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: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x	</a:t>
            </a:r>
            <a:r>
              <a:rPr sz="1800" spc="-5" dirty="0">
                <a:latin typeface="맑은 고딕"/>
                <a:cs typeface="맑은 고딕"/>
              </a:rPr>
              <a:t>i</a:t>
            </a:r>
            <a:r>
              <a:rPr sz="1800" dirty="0">
                <a:latin typeface="맑은 고딕"/>
                <a:cs typeface="맑은 고딕"/>
              </a:rPr>
              <a:t>f	x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&lt; y	</a:t>
            </a:r>
            <a:r>
              <a:rPr sz="1800" spc="-5" dirty="0">
                <a:latin typeface="맑은 고딕"/>
                <a:cs typeface="맑은 고딕"/>
              </a:rPr>
              <a:t>els</a:t>
            </a:r>
            <a:r>
              <a:rPr sz="1800" dirty="0">
                <a:latin typeface="맑은 고딕"/>
                <a:cs typeface="맑은 고딕"/>
              </a:rPr>
              <a:t>e	y)</a:t>
            </a:r>
            <a:endParaRPr sz="1800">
              <a:latin typeface="맑은 고딕"/>
              <a:cs typeface="맑은 고딕"/>
            </a:endParaRPr>
          </a:p>
          <a:p>
            <a:pPr marL="15684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min(100,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05.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함수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73989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map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- </a:t>
            </a:r>
            <a:r>
              <a:rPr sz="1800" spc="-5" dirty="0">
                <a:latin typeface="맑은 고딕"/>
                <a:cs typeface="맑은 고딕"/>
              </a:rPr>
              <a:t>리스트나 튜플의 </a:t>
            </a:r>
            <a:r>
              <a:rPr sz="1800" dirty="0">
                <a:latin typeface="맑은 고딕"/>
                <a:cs typeface="맑은 고딕"/>
              </a:rPr>
              <a:t>요소 </a:t>
            </a:r>
            <a:r>
              <a:rPr sz="1800" spc="-5" dirty="0">
                <a:latin typeface="맑은 고딕"/>
                <a:cs typeface="맑은 고딕"/>
              </a:rPr>
              <a:t>전체에 대해서 어떤 처리를 </a:t>
            </a:r>
            <a:r>
              <a:rPr sz="1800" dirty="0">
                <a:latin typeface="맑은 고딕"/>
                <a:cs typeface="맑은 고딕"/>
              </a:rPr>
              <a:t>할 때</a:t>
            </a:r>
            <a:r>
              <a:rPr sz="1800" spc="3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34948" y="2125103"/>
            <a:ext cx="5833110" cy="648335"/>
          </a:xfrm>
          <a:prstGeom prst="rect">
            <a:avLst/>
          </a:prstGeom>
          <a:solidFill>
            <a:srgbClr val="E7EFE9">
              <a:alpha val="50195"/>
            </a:srgbClr>
          </a:solidFill>
        </p:spPr>
        <p:txBody>
          <a:bodyPr vert="horz" wrap="square" lIns="0" tIns="1828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40"/>
              </a:spcBef>
              <a:tabLst>
                <a:tab pos="779780" algn="l"/>
              </a:tabLst>
            </a:pPr>
            <a:r>
              <a:rPr sz="1800" dirty="0">
                <a:latin typeface="맑은 고딕"/>
                <a:cs typeface="맑은 고딕"/>
              </a:rPr>
              <a:t>map(	처리를 하는 함수, 리스트나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튜플)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339" y="2953236"/>
            <a:ext cx="3735704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make_double(x):</a:t>
            </a:r>
            <a:endParaRPr sz="1800">
              <a:latin typeface="맑은 고딕"/>
              <a:cs typeface="맑은 고딕"/>
            </a:endParaRPr>
          </a:p>
          <a:p>
            <a:pPr marL="98361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맑은 고딕"/>
                <a:cs typeface="맑은 고딕"/>
              </a:rPr>
              <a:t>return </a:t>
            </a:r>
            <a:r>
              <a:rPr sz="1800" dirty="0">
                <a:latin typeface="맑은 고딕"/>
                <a:cs typeface="맑은 고딕"/>
              </a:rPr>
              <a:t>x *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list(map(make_double,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[1,2,3]))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39" y="5147817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list(map(lambda </a:t>
            </a:r>
            <a:r>
              <a:rPr sz="1800" dirty="0">
                <a:latin typeface="맑은 고딕"/>
                <a:cs typeface="맑은 고딕"/>
              </a:rPr>
              <a:t>x: x*2,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[1,2,3]))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8311515" cy="20828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모듈 : 각종 변수, 함수, 클래스를 담고 있는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파일</a:t>
            </a:r>
            <a:endParaRPr sz="1800">
              <a:latin typeface="맑은 고딕"/>
              <a:cs typeface="맑은 고딕"/>
            </a:endParaRPr>
          </a:p>
          <a:p>
            <a:pPr marL="983615">
              <a:lnSpc>
                <a:spcPct val="100000"/>
              </a:lnSpc>
              <a:spcBef>
                <a:spcPts val="1080"/>
              </a:spcBef>
            </a:pPr>
            <a:r>
              <a:rPr sz="1800" spc="-35" dirty="0">
                <a:latin typeface="맑은 고딕"/>
                <a:cs typeface="맑은 고딕"/>
              </a:rPr>
              <a:t>.py. </a:t>
            </a:r>
            <a:r>
              <a:rPr sz="1800" spc="-5" dirty="0">
                <a:latin typeface="맑은 고딕"/>
                <a:cs typeface="맑은 고딕"/>
              </a:rPr>
              <a:t>파일 단위로</a:t>
            </a:r>
            <a:r>
              <a:rPr sz="1800" spc="5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작성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패키지 : 특정 기능과 관련된 여러 모듈을 묶은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것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파이썬 표준 라이브러리 : 파이썬에 기본으로 설치된 모듈과 패키지, 내장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를 </a:t>
            </a:r>
            <a:r>
              <a:rPr sz="1800" spc="-5" dirty="0">
                <a:latin typeface="맑은 고딕"/>
                <a:cs typeface="맑은 고딕"/>
              </a:rPr>
              <a:t>묶은 </a:t>
            </a:r>
            <a:r>
              <a:rPr sz="1800" dirty="0">
                <a:latin typeface="맑은 고딕"/>
                <a:cs typeface="맑은 고딕"/>
              </a:rPr>
              <a:t>것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16874" y="3922363"/>
            <a:ext cx="3184751" cy="2093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8221345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모듈 : 함수나 변수 또는 클래스를 모아 놓은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파일</a:t>
            </a:r>
            <a:endParaRPr sz="1800">
              <a:latin typeface="맑은 고딕"/>
              <a:cs typeface="맑은 고딕"/>
            </a:endParaRPr>
          </a:p>
          <a:p>
            <a:pPr marL="98361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길어지는 파일을 여러 개의 파일로 분할 </a:t>
            </a:r>
            <a:r>
              <a:rPr sz="1800" dirty="0">
                <a:latin typeface="맑은 고딕"/>
                <a:cs typeface="맑은 고딕"/>
              </a:rPr>
              <a:t>– </a:t>
            </a:r>
            <a:r>
              <a:rPr sz="1800" spc="-5" dirty="0">
                <a:latin typeface="맑은 고딕"/>
                <a:cs typeface="맑은 고딕"/>
              </a:rPr>
              <a:t>유지 보수가</a:t>
            </a:r>
            <a:r>
              <a:rPr sz="1800" spc="5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쉽다</a:t>
            </a:r>
            <a:endParaRPr sz="1800">
              <a:latin typeface="맑은 고딕"/>
              <a:cs typeface="맑은 고딕"/>
            </a:endParaRPr>
          </a:p>
          <a:p>
            <a:pPr marL="983615" marR="5080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다른 파이썬 프로그램에서 불러와 사용할 수 있게 만든 파이썬 파일  모듈 안에 있는 함수들은 </a:t>
            </a:r>
            <a:r>
              <a:rPr sz="1800" spc="0" dirty="0">
                <a:latin typeface="맑은 고딕"/>
                <a:cs typeface="맑은 고딕"/>
              </a:rPr>
              <a:t>import </a:t>
            </a:r>
            <a:r>
              <a:rPr sz="1800" dirty="0">
                <a:latin typeface="맑은 고딕"/>
                <a:cs typeface="맑은 고딕"/>
              </a:rPr>
              <a:t>문장으로 다른 모듈로 포함될 수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1042" y="3423018"/>
            <a:ext cx="4333875" cy="2028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787" y="1092616"/>
            <a:ext cx="3324225" cy="565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328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01. 파이썬</a:t>
            </a:r>
            <a:r>
              <a:rPr sz="3600" b="1" spc="-114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787" y="6300050"/>
            <a:ext cx="504190" cy="369570"/>
          </a:xfrm>
          <a:custGeom>
            <a:avLst/>
            <a:gdLst/>
            <a:ahLst/>
            <a:cxnLst/>
            <a:rect l="l" t="t" r="r" b="b"/>
            <a:pathLst>
              <a:path w="504190" h="369570">
                <a:moveTo>
                  <a:pt x="0" y="369303"/>
                </a:moveTo>
                <a:lnTo>
                  <a:pt x="504050" y="369303"/>
                </a:lnTo>
                <a:lnTo>
                  <a:pt x="504050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9335" y="3177552"/>
            <a:ext cx="1728470" cy="369570"/>
          </a:xfrm>
          <a:custGeom>
            <a:avLst/>
            <a:gdLst/>
            <a:ahLst/>
            <a:cxnLst/>
            <a:rect l="l" t="t" r="r" b="b"/>
            <a:pathLst>
              <a:path w="1728470" h="369570">
                <a:moveTo>
                  <a:pt x="0" y="369303"/>
                </a:moveTo>
                <a:lnTo>
                  <a:pt x="1728215" y="369303"/>
                </a:lnTo>
                <a:lnTo>
                  <a:pt x="1728215" y="0"/>
                </a:lnTo>
                <a:lnTo>
                  <a:pt x="0" y="0"/>
                </a:lnTo>
                <a:lnTo>
                  <a:pt x="0" y="369303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123" y="630854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0000"/>
                </a:solidFill>
                <a:latin typeface="굴림"/>
                <a:cs typeface="굴림"/>
              </a:rPr>
              <a:t>①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06800" y="321576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0000"/>
                </a:solidFill>
                <a:latin typeface="굴림"/>
                <a:cs typeface="굴림"/>
              </a:rPr>
              <a:t>②</a:t>
            </a:r>
            <a:endParaRPr sz="1800">
              <a:latin typeface="굴림"/>
              <a:cs typeface="굴림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98840" y="6433210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4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3507" y="3134995"/>
            <a:ext cx="45288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IDLE(Integrated </a:t>
            </a:r>
            <a:r>
              <a:rPr sz="1800" spc="-10" dirty="0">
                <a:latin typeface="맑은 고딕"/>
                <a:cs typeface="맑은 고딕"/>
              </a:rPr>
              <a:t>Development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Environment)</a:t>
            </a:r>
            <a:endParaRPr sz="1800">
              <a:latin typeface="맑은 고딕"/>
              <a:cs typeface="맑은 고딕"/>
            </a:endParaRPr>
          </a:p>
          <a:p>
            <a:pPr marL="17399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- </a:t>
            </a:r>
            <a:r>
              <a:rPr sz="1800" spc="-5" dirty="0">
                <a:latin typeface="맑은 고딕"/>
                <a:cs typeface="맑은 고딕"/>
              </a:rPr>
              <a:t>통합 개발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환경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19" y="6433210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40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" y="1030457"/>
            <a:ext cx="752030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  <a:tab pos="299720" algn="l"/>
                <a:tab pos="1158875" algn="l"/>
                <a:tab pos="1372235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:	이미 만들어진 파이썬 모듈을 사용할 수 있게 해주는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명령어</a:t>
            </a:r>
            <a:endParaRPr sz="1800">
              <a:latin typeface="맑은 고딕"/>
              <a:cs typeface="맑은 고딕"/>
            </a:endParaRPr>
          </a:p>
          <a:p>
            <a:pPr marL="138874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모듈 이름은 </a:t>
            </a:r>
            <a:r>
              <a:rPr sz="1800" dirty="0">
                <a:latin typeface="맑은 고딕"/>
                <a:cs typeface="맑은 고딕"/>
              </a:rPr>
              <a:t>.py를 </a:t>
            </a:r>
            <a:r>
              <a:rPr sz="1800" spc="-5" dirty="0">
                <a:latin typeface="맑은 고딕"/>
                <a:cs typeface="맑은 고딕"/>
              </a:rPr>
              <a:t>제거한 파이썬 파일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이름이다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573" y="3573017"/>
            <a:ext cx="6696709" cy="1616075"/>
          </a:xfrm>
          <a:prstGeom prst="rect">
            <a:avLst/>
          </a:prstGeom>
          <a:solidFill>
            <a:srgbClr val="E7EFE9">
              <a:alpha val="50195"/>
            </a:srgbClr>
          </a:solidFill>
        </p:spPr>
        <p:txBody>
          <a:bodyPr vert="horz" wrap="square" lIns="0" tIns="127000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1000"/>
              </a:spcBef>
              <a:buFont typeface="MS UI Gothic"/>
              <a:buChar char="➢"/>
              <a:tabLst>
                <a:tab pos="378460" algn="l"/>
                <a:tab pos="1028700" algn="l"/>
                <a:tab pos="2104390" algn="l"/>
                <a:tab pos="2964180" algn="l"/>
              </a:tabLst>
            </a:pPr>
            <a:r>
              <a:rPr sz="1800" spc="-10" dirty="0">
                <a:latin typeface="맑은 고딕"/>
                <a:cs typeface="맑은 고딕"/>
              </a:rPr>
              <a:t>from	</a:t>
            </a:r>
            <a:r>
              <a:rPr sz="1800" spc="-5" dirty="0">
                <a:latin typeface="맑은 고딕"/>
                <a:cs typeface="맑은 고딕"/>
              </a:rPr>
              <a:t>모듈이름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5" dirty="0">
                <a:latin typeface="맑은 고딕"/>
                <a:cs typeface="맑은 고딕"/>
              </a:rPr>
              <a:t>모듈함수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  <a:spcBef>
                <a:spcPts val="409"/>
              </a:spcBef>
              <a:tabLst>
                <a:tab pos="1626235" algn="l"/>
                <a:tab pos="2390140" algn="l"/>
                <a:tab pos="324929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mod1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5" dirty="0">
                <a:latin typeface="맑은 고딕"/>
                <a:cs typeface="맑은 고딕"/>
              </a:rPr>
              <a:t>add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add(23,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100)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  <a:tabLst>
                <a:tab pos="1626235" algn="l"/>
                <a:tab pos="2390140" algn="l"/>
                <a:tab pos="324929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mod1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5" dirty="0">
                <a:latin typeface="맑은 고딕"/>
                <a:cs typeface="맑은 고딕"/>
              </a:rPr>
              <a:t>add,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sub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  <a:tabLst>
                <a:tab pos="1626235" algn="l"/>
                <a:tab pos="2390140" algn="l"/>
                <a:tab pos="324929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mod1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*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573" y="2061845"/>
            <a:ext cx="6696709" cy="1339215"/>
          </a:xfrm>
          <a:prstGeom prst="rect">
            <a:avLst/>
          </a:prstGeom>
          <a:solidFill>
            <a:srgbClr val="E7EFE9">
              <a:alpha val="50195"/>
            </a:srgbClr>
          </a:solidFill>
        </p:spPr>
        <p:txBody>
          <a:bodyPr vert="horz" wrap="square" lIns="0" tIns="126364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994"/>
              </a:spcBef>
              <a:buFont typeface="MS UI Gothic"/>
              <a:buChar char="➢"/>
              <a:tabLst>
                <a:tab pos="378460" algn="l"/>
                <a:tab pos="1237615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모듈이름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  <a:spcBef>
                <a:spcPts val="414"/>
              </a:spcBef>
              <a:tabLst>
                <a:tab pos="183515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import	</a:t>
            </a:r>
            <a:r>
              <a:rPr sz="1800" dirty="0">
                <a:latin typeface="맑은 고딕"/>
                <a:cs typeface="맑은 고딕"/>
              </a:rPr>
              <a:t>mod1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mod1.add(11,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33)</a:t>
            </a:r>
            <a:endParaRPr sz="1800">
              <a:latin typeface="맑은 고딕"/>
              <a:cs typeface="맑은 고딕"/>
            </a:endParaRPr>
          </a:p>
          <a:p>
            <a:pPr marL="41465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mod1.sub(23,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042" y="5373204"/>
            <a:ext cx="6696709" cy="1339215"/>
          </a:xfrm>
          <a:prstGeom prst="rect">
            <a:avLst/>
          </a:prstGeom>
          <a:solidFill>
            <a:srgbClr val="E7EFE9">
              <a:alpha val="50195"/>
            </a:srgbClr>
          </a:solidFill>
        </p:spPr>
        <p:txBody>
          <a:bodyPr vert="horz" wrap="square" lIns="0" tIns="12763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1005"/>
              </a:spcBef>
              <a:buFont typeface="MS UI Gothic"/>
              <a:buChar char="➢"/>
              <a:tabLst>
                <a:tab pos="378460" algn="l"/>
                <a:tab pos="1237615" algn="l"/>
                <a:tab pos="2313305" algn="l"/>
                <a:tab pos="2693035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모듈이름	</a:t>
            </a:r>
            <a:r>
              <a:rPr sz="1800" spc="-5" dirty="0">
                <a:latin typeface="맑은 고딕"/>
                <a:cs typeface="맑은 고딕"/>
              </a:rPr>
              <a:t>as	</a:t>
            </a:r>
            <a:r>
              <a:rPr sz="1800" dirty="0">
                <a:latin typeface="맑은 고딕"/>
                <a:cs typeface="맑은 고딕"/>
              </a:rPr>
              <a:t>별명</a:t>
            </a:r>
            <a:endParaRPr sz="1800">
              <a:latin typeface="맑은 고딕"/>
              <a:cs typeface="맑은 고딕"/>
            </a:endParaRPr>
          </a:p>
          <a:p>
            <a:pPr marL="414020">
              <a:lnSpc>
                <a:spcPct val="100000"/>
              </a:lnSpc>
              <a:spcBef>
                <a:spcPts val="409"/>
              </a:spcBef>
              <a:tabLst>
                <a:tab pos="1837055" algn="l"/>
                <a:tab pos="2601595" algn="l"/>
                <a:tab pos="298069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5" dirty="0">
                <a:latin typeface="맑은 고딕"/>
                <a:cs typeface="맑은 고딕"/>
              </a:rPr>
              <a:t>mod1	as	</a:t>
            </a:r>
            <a:r>
              <a:rPr sz="1800" dirty="0">
                <a:latin typeface="맑은 고딕"/>
                <a:cs typeface="맑은 고딕"/>
              </a:rPr>
              <a:t>m</a:t>
            </a:r>
            <a:endParaRPr sz="1800">
              <a:latin typeface="맑은 고딕"/>
              <a:cs typeface="맑은 고딕"/>
            </a:endParaRPr>
          </a:p>
          <a:p>
            <a:pPr marL="41402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m.add(22,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44)</a:t>
            </a:r>
            <a:endParaRPr sz="1800">
              <a:latin typeface="맑은 고딕"/>
              <a:cs typeface="맑은 고딕"/>
            </a:endParaRPr>
          </a:p>
          <a:p>
            <a:pPr marL="41402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m.sub(82,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11)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546" y="1024636"/>
            <a:ext cx="7901305" cy="2116455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77825" algn="l"/>
                <a:tab pos="378460" algn="l"/>
                <a:tab pos="1237615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모듈</a:t>
            </a:r>
            <a:endParaRPr sz="1800">
              <a:latin typeface="맑은 고딕"/>
              <a:cs typeface="맑은 고딕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77825" algn="l"/>
                <a:tab pos="378460" algn="l"/>
                <a:tab pos="1237615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모듈1,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모듈2</a:t>
            </a:r>
            <a:endParaRPr sz="1800">
              <a:latin typeface="맑은 고딕"/>
              <a:cs typeface="맑은 고딕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맑은 고딕"/>
                <a:cs typeface="맑은 고딕"/>
              </a:rPr>
              <a:t>모듈.변수</a:t>
            </a:r>
            <a:endParaRPr sz="1800">
              <a:latin typeface="맑은 고딕"/>
              <a:cs typeface="맑은 고딕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맑은 고딕"/>
                <a:cs typeface="맑은 고딕"/>
              </a:rPr>
              <a:t>모듈.함수()</a:t>
            </a:r>
            <a:endParaRPr sz="1800">
              <a:latin typeface="맑은 고딕"/>
              <a:cs typeface="맑은 고딕"/>
            </a:endParaRPr>
          </a:p>
          <a:p>
            <a:pPr marL="37782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맑은 고딕"/>
                <a:cs typeface="맑은 고딕"/>
              </a:rPr>
              <a:t>모듈.클래스()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18540" y="3286125"/>
            <a:ext cx="2244725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319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import	</a:t>
            </a:r>
            <a:r>
              <a:rPr sz="1800" dirty="0">
                <a:latin typeface="맑은 고딕"/>
                <a:cs typeface="맑은 고딕"/>
              </a:rPr>
              <a:t>math</a:t>
            </a:r>
            <a:endParaRPr sz="1800">
              <a:latin typeface="맑은 고딕"/>
              <a:cs typeface="맑은 고딕"/>
            </a:endParaRPr>
          </a:p>
          <a:p>
            <a:pPr marL="12700" marR="16129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 </a:t>
            </a:r>
            <a:r>
              <a:rPr sz="1800" dirty="0">
                <a:latin typeface="맑은 고딕"/>
                <a:cs typeface="맑은 고딕"/>
              </a:rPr>
              <a:t>math.pi  3.1</a:t>
            </a:r>
            <a:r>
              <a:rPr sz="1800" spc="0" dirty="0">
                <a:latin typeface="맑은 고딕"/>
                <a:cs typeface="맑은 고딕"/>
              </a:rPr>
              <a:t>4</a:t>
            </a:r>
            <a:r>
              <a:rPr sz="1800" dirty="0">
                <a:latin typeface="맑은 고딕"/>
                <a:cs typeface="맑은 고딕"/>
              </a:rPr>
              <a:t>1</a:t>
            </a:r>
            <a:r>
              <a:rPr sz="1800" spc="0" dirty="0">
                <a:latin typeface="맑은 고딕"/>
                <a:cs typeface="맑은 고딕"/>
              </a:rPr>
              <a:t>5</a:t>
            </a:r>
            <a:r>
              <a:rPr sz="1800" spc="-10" dirty="0">
                <a:latin typeface="맑은 고딕"/>
                <a:cs typeface="맑은 고딕"/>
              </a:rPr>
              <a:t>92</a:t>
            </a:r>
            <a:r>
              <a:rPr sz="1800" dirty="0">
                <a:latin typeface="맑은 고딕"/>
                <a:cs typeface="맑은 고딕"/>
              </a:rPr>
              <a:t>65</a:t>
            </a:r>
            <a:r>
              <a:rPr sz="1800" spc="-15" dirty="0">
                <a:latin typeface="맑은 고딕"/>
                <a:cs typeface="맑은 고딕"/>
              </a:rPr>
              <a:t>3</a:t>
            </a:r>
            <a:r>
              <a:rPr sz="1800" dirty="0">
                <a:latin typeface="맑은 고딕"/>
                <a:cs typeface="맑은 고딕"/>
              </a:rPr>
              <a:t>58</a:t>
            </a:r>
            <a:r>
              <a:rPr sz="1800" spc="-15" dirty="0">
                <a:latin typeface="맑은 고딕"/>
                <a:cs typeface="맑은 고딕"/>
              </a:rPr>
              <a:t>9</a:t>
            </a:r>
            <a:r>
              <a:rPr sz="1800" spc="-10" dirty="0">
                <a:latin typeface="맑은 고딕"/>
                <a:cs typeface="맑은 고딕"/>
              </a:rPr>
              <a:t>7</a:t>
            </a:r>
            <a:r>
              <a:rPr sz="1800" dirty="0">
                <a:latin typeface="맑은 고딕"/>
                <a:cs typeface="맑은 고딕"/>
              </a:rPr>
              <a:t>93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  <a:tabLst>
                <a:tab pos="146240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math</a:t>
            </a:r>
            <a:endParaRPr sz="1800">
              <a:latin typeface="맑은 고딕"/>
              <a:cs typeface="맑은 고딕"/>
            </a:endParaRPr>
          </a:p>
          <a:p>
            <a:pPr marL="40005" marR="205104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math.sqrt(4.0)  2.0</a:t>
            </a:r>
            <a:endParaRPr sz="1800">
              <a:latin typeface="맑은 고딕"/>
              <a:cs typeface="맑은 고딕"/>
            </a:endParaRPr>
          </a:p>
          <a:p>
            <a:pPr marL="4000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math.sqrt(2.0)</a:t>
            </a:r>
            <a:endParaRPr sz="1800">
              <a:latin typeface="맑은 고딕"/>
              <a:cs typeface="맑은 고딕"/>
            </a:endParaRPr>
          </a:p>
          <a:p>
            <a:pPr marL="40005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1.4142135623730951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045" y="1061199"/>
            <a:ext cx="8127365" cy="369570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4000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77825" algn="l"/>
                <a:tab pos="378460" algn="l"/>
                <a:tab pos="1237615" algn="l"/>
                <a:tab pos="1856105" algn="l"/>
                <a:tab pos="4232275" algn="l"/>
                <a:tab pos="4638040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모듈	</a:t>
            </a:r>
            <a:r>
              <a:rPr sz="1800" spc="-5" dirty="0">
                <a:latin typeface="맑은 고딕"/>
                <a:cs typeface="맑은 고딕"/>
              </a:rPr>
              <a:t>as</a:t>
            </a:r>
            <a:r>
              <a:rPr sz="1800" dirty="0">
                <a:latin typeface="맑은 고딕"/>
                <a:cs typeface="맑은 고딕"/>
              </a:rPr>
              <a:t> 이름	</a:t>
            </a:r>
            <a:r>
              <a:rPr sz="1800" spc="114" dirty="0">
                <a:latin typeface="MS UI Gothic"/>
                <a:cs typeface="MS UI Gothic"/>
              </a:rPr>
              <a:t>➔	</a:t>
            </a:r>
            <a:r>
              <a:rPr sz="1800" spc="-5" dirty="0">
                <a:latin typeface="맑은 고딕"/>
                <a:cs typeface="맑은 고딕"/>
              </a:rPr>
              <a:t>모듈이름(별명)지정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48" y="1593596"/>
            <a:ext cx="27203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3195" algn="l"/>
                <a:tab pos="2126615" algn="l"/>
                <a:tab pos="250571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impo</a:t>
            </a:r>
            <a:r>
              <a:rPr sz="1800" spc="5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t	math	</a:t>
            </a:r>
            <a:r>
              <a:rPr sz="1800" spc="-5" dirty="0">
                <a:latin typeface="맑은 고딕"/>
                <a:cs typeface="맑은 고딕"/>
              </a:rPr>
              <a:t>a</a:t>
            </a:r>
            <a:r>
              <a:rPr sz="1800" dirty="0">
                <a:latin typeface="맑은 고딕"/>
                <a:cs typeface="맑은 고딕"/>
              </a:rPr>
              <a:t>s	m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m.pi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3.141592653589793</a:t>
            </a:r>
            <a:endParaRPr sz="1800">
              <a:latin typeface="맑은 고딕"/>
              <a:cs typeface="맑은 고딕"/>
            </a:endParaRPr>
          </a:p>
          <a:p>
            <a:pPr marL="12700" marR="511175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 </a:t>
            </a:r>
            <a:r>
              <a:rPr sz="1800" dirty="0">
                <a:latin typeface="맑은 고딕"/>
                <a:cs typeface="맑은 고딕"/>
              </a:rPr>
              <a:t>m.sqrt(3.0)  1.7</a:t>
            </a:r>
            <a:r>
              <a:rPr sz="1800" spc="0" dirty="0">
                <a:latin typeface="맑은 고딕"/>
                <a:cs typeface="맑은 고딕"/>
              </a:rPr>
              <a:t>3</a:t>
            </a:r>
            <a:r>
              <a:rPr sz="1800" dirty="0">
                <a:latin typeface="맑은 고딕"/>
                <a:cs typeface="맑은 고딕"/>
              </a:rPr>
              <a:t>2</a:t>
            </a:r>
            <a:r>
              <a:rPr sz="1800" spc="0" dirty="0">
                <a:latin typeface="맑은 고딕"/>
                <a:cs typeface="맑은 고딕"/>
              </a:rPr>
              <a:t>0</a:t>
            </a:r>
            <a:r>
              <a:rPr sz="1800" spc="-10" dirty="0">
                <a:latin typeface="맑은 고딕"/>
                <a:cs typeface="맑은 고딕"/>
              </a:rPr>
              <a:t>50</a:t>
            </a:r>
            <a:r>
              <a:rPr sz="1800" dirty="0">
                <a:latin typeface="맑은 고딕"/>
                <a:cs typeface="맑은 고딕"/>
              </a:rPr>
              <a:t>80</a:t>
            </a:r>
            <a:r>
              <a:rPr sz="1800" spc="-15" dirty="0">
                <a:latin typeface="맑은 고딕"/>
                <a:cs typeface="맑은 고딕"/>
              </a:rPr>
              <a:t>7</a:t>
            </a:r>
            <a:r>
              <a:rPr sz="1800" dirty="0">
                <a:latin typeface="맑은 고딕"/>
                <a:cs typeface="맑은 고딕"/>
              </a:rPr>
              <a:t>56</a:t>
            </a:r>
            <a:r>
              <a:rPr sz="1800" spc="-15" dirty="0">
                <a:latin typeface="맑은 고딕"/>
                <a:cs typeface="맑은 고딕"/>
              </a:rPr>
              <a:t>8</a:t>
            </a:r>
            <a:r>
              <a:rPr sz="1800" spc="-10" dirty="0">
                <a:latin typeface="맑은 고딕"/>
                <a:cs typeface="맑은 고딕"/>
              </a:rPr>
              <a:t>8</a:t>
            </a:r>
            <a:r>
              <a:rPr sz="1800" dirty="0">
                <a:latin typeface="맑은 고딕"/>
                <a:cs typeface="맑은 고딕"/>
              </a:rPr>
              <a:t>772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415" y="3225800"/>
            <a:ext cx="8127365" cy="1285240"/>
          </a:xfrm>
          <a:custGeom>
            <a:avLst/>
            <a:gdLst/>
            <a:ahLst/>
            <a:cxnLst/>
            <a:rect l="l" t="t" r="r" b="b"/>
            <a:pathLst>
              <a:path w="8127365" h="1285239">
                <a:moveTo>
                  <a:pt x="0" y="1285239"/>
                </a:moveTo>
                <a:lnTo>
                  <a:pt x="8127238" y="1285239"/>
                </a:lnTo>
                <a:lnTo>
                  <a:pt x="8127238" y="0"/>
                </a:lnTo>
                <a:lnTo>
                  <a:pt x="0" y="0"/>
                </a:lnTo>
                <a:lnTo>
                  <a:pt x="0" y="1285239"/>
                </a:lnTo>
                <a:close/>
              </a:path>
            </a:pathLst>
          </a:custGeom>
          <a:solidFill>
            <a:srgbClr val="E6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33542" y="3340353"/>
            <a:ext cx="288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sz="1800" spc="114" dirty="0">
                <a:latin typeface="MS UI Gothic"/>
                <a:cs typeface="MS UI Gothic"/>
              </a:rPr>
              <a:t>➔	</a:t>
            </a:r>
            <a:r>
              <a:rPr sz="1800" dirty="0">
                <a:latin typeface="맑은 고딕"/>
                <a:cs typeface="맑은 고딕"/>
              </a:rPr>
              <a:t>모듈의 일부만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가져오기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4499" y="3332850"/>
          <a:ext cx="3211195" cy="117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marL="363855" indent="-286385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Arial"/>
                        <a:buChar char="•"/>
                        <a:tabLst>
                          <a:tab pos="363855" algn="l"/>
                          <a:tab pos="364490" algn="l"/>
                        </a:tabLst>
                      </a:pPr>
                      <a:r>
                        <a:rPr sz="1800" spc="-15" dirty="0">
                          <a:latin typeface="맑은 고딕"/>
                          <a:cs typeface="맑은 고딕"/>
                        </a:rPr>
                        <a:t>from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032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모듈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032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imp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800" spc="50" dirty="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032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변수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0320" marB="0">
                    <a:solidFill>
                      <a:srgbClr val="E6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363855" indent="-286385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Arial"/>
                        <a:buChar char="•"/>
                        <a:tabLst>
                          <a:tab pos="363855" algn="l"/>
                          <a:tab pos="364490" algn="l"/>
                        </a:tabLst>
                      </a:pPr>
                      <a:r>
                        <a:rPr sz="1800" spc="-15" dirty="0">
                          <a:latin typeface="맑은 고딕"/>
                          <a:cs typeface="맑은 고딕"/>
                        </a:rPr>
                        <a:t>from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모듈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imp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o</a:t>
                      </a:r>
                      <a:r>
                        <a:rPr sz="1800" spc="50" dirty="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함수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363855" indent="-286385">
                        <a:lnSpc>
                          <a:spcPct val="100000"/>
                        </a:lnSpc>
                        <a:spcBef>
                          <a:spcPts val="580"/>
                        </a:spcBef>
                        <a:buFont typeface="Arial"/>
                        <a:buChar char="•"/>
                        <a:tabLst>
                          <a:tab pos="363855" algn="l"/>
                          <a:tab pos="364490" algn="l"/>
                        </a:tabLst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from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모듈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impo</a:t>
                      </a:r>
                      <a:r>
                        <a:rPr sz="1800" spc="50" dirty="0">
                          <a:latin typeface="맑은 고딕"/>
                          <a:cs typeface="맑은 고딕"/>
                        </a:rPr>
                        <a:t>r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클래스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3660" marB="0">
                    <a:solidFill>
                      <a:srgbClr val="E6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59383" y="4682744"/>
            <a:ext cx="31940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280" algn="l"/>
                <a:tab pos="1917700" algn="l"/>
                <a:tab pos="277622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math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pi</a:t>
            </a:r>
            <a:endParaRPr sz="1800">
              <a:latin typeface="맑은 고딕"/>
              <a:cs typeface="맑은 고딕"/>
            </a:endParaRPr>
          </a:p>
          <a:p>
            <a:pPr marL="12700" marR="111125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pi  3.1</a:t>
            </a:r>
            <a:r>
              <a:rPr sz="1800" spc="0" dirty="0">
                <a:latin typeface="맑은 고딕"/>
                <a:cs typeface="맑은 고딕"/>
              </a:rPr>
              <a:t>4</a:t>
            </a:r>
            <a:r>
              <a:rPr sz="1800" dirty="0">
                <a:latin typeface="맑은 고딕"/>
                <a:cs typeface="맑은 고딕"/>
              </a:rPr>
              <a:t>1</a:t>
            </a:r>
            <a:r>
              <a:rPr sz="1800" spc="0" dirty="0">
                <a:latin typeface="맑은 고딕"/>
                <a:cs typeface="맑은 고딕"/>
              </a:rPr>
              <a:t>5</a:t>
            </a:r>
            <a:r>
              <a:rPr sz="1800" spc="-10" dirty="0">
                <a:latin typeface="맑은 고딕"/>
                <a:cs typeface="맑은 고딕"/>
              </a:rPr>
              <a:t>92</a:t>
            </a:r>
            <a:r>
              <a:rPr sz="1800" dirty="0">
                <a:latin typeface="맑은 고딕"/>
                <a:cs typeface="맑은 고딕"/>
              </a:rPr>
              <a:t>65</a:t>
            </a:r>
            <a:r>
              <a:rPr sz="1800" spc="-15" dirty="0">
                <a:latin typeface="맑은 고딕"/>
                <a:cs typeface="맑은 고딕"/>
              </a:rPr>
              <a:t>3</a:t>
            </a:r>
            <a:r>
              <a:rPr sz="1800" dirty="0">
                <a:latin typeface="맑은 고딕"/>
                <a:cs typeface="맑은 고딕"/>
              </a:rPr>
              <a:t>58</a:t>
            </a:r>
            <a:r>
              <a:rPr sz="1800" spc="-15" dirty="0">
                <a:latin typeface="맑은 고딕"/>
                <a:cs typeface="맑은 고딕"/>
              </a:rPr>
              <a:t>9</a:t>
            </a:r>
            <a:r>
              <a:rPr sz="1800" spc="-10" dirty="0">
                <a:latin typeface="맑은 고딕"/>
                <a:cs typeface="맑은 고딕"/>
              </a:rPr>
              <a:t>7</a:t>
            </a:r>
            <a:r>
              <a:rPr sz="1800" dirty="0">
                <a:latin typeface="맑은 고딕"/>
                <a:cs typeface="맑은 고딕"/>
              </a:rPr>
              <a:t>93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1224915" algn="l"/>
                <a:tab pos="1918335" algn="l"/>
                <a:tab pos="2777490" algn="l"/>
              </a:tabLst>
            </a:pPr>
            <a:r>
              <a:rPr sz="1800" dirty="0">
                <a:latin typeface="맑은 고딕"/>
                <a:cs typeface="맑은 고딕"/>
              </a:rPr>
              <a:t>&gt;</a:t>
            </a:r>
            <a:r>
              <a:rPr sz="1800" spc="-10" dirty="0">
                <a:latin typeface="맑은 고딕"/>
                <a:cs typeface="맑은 고딕"/>
              </a:rPr>
              <a:t>&gt;</a:t>
            </a:r>
            <a:r>
              <a:rPr sz="1800" dirty="0">
                <a:latin typeface="맑은 고딕"/>
                <a:cs typeface="맑은 고딕"/>
              </a:rPr>
              <a:t>&gt;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f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o</a:t>
            </a:r>
            <a:r>
              <a:rPr sz="1800" dirty="0">
                <a:latin typeface="맑은 고딕"/>
                <a:cs typeface="맑은 고딕"/>
              </a:rPr>
              <a:t>m	math	</a:t>
            </a:r>
            <a:r>
              <a:rPr sz="1800" spc="-5" dirty="0">
                <a:latin typeface="맑은 고딕"/>
                <a:cs typeface="맑은 고딕"/>
              </a:rPr>
              <a:t>impo</a:t>
            </a:r>
            <a:r>
              <a:rPr sz="1800" spc="5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t	</a:t>
            </a:r>
            <a:r>
              <a:rPr sz="1800" spc="-5" dirty="0">
                <a:latin typeface="맑은 고딕"/>
                <a:cs typeface="맑은 고딕"/>
              </a:rPr>
              <a:t>sq</a:t>
            </a:r>
            <a:r>
              <a:rPr sz="1800" spc="5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t</a:t>
            </a:r>
            <a:endParaRPr sz="1800">
              <a:latin typeface="맑은 고딕"/>
              <a:cs typeface="맑은 고딕"/>
            </a:endParaRPr>
          </a:p>
          <a:p>
            <a:pPr marL="12700" marR="176593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sqrt(4.0)  2.0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406" y="1041641"/>
            <a:ext cx="8178800" cy="369570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41275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77825" algn="l"/>
                <a:tab pos="378460" algn="l"/>
                <a:tab pos="1028700" algn="l"/>
                <a:tab pos="1647189" algn="l"/>
                <a:tab pos="2506980" algn="l"/>
                <a:tab pos="4776470" algn="l"/>
              </a:tabLst>
            </a:pP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모듈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변수,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함수, 클래스	</a:t>
            </a:r>
            <a:r>
              <a:rPr sz="1100" spc="75" dirty="0">
                <a:latin typeface="MS UI Gothic"/>
                <a:cs typeface="MS UI Gothic"/>
              </a:rPr>
              <a:t>➔ </a:t>
            </a:r>
            <a:r>
              <a:rPr sz="1100" dirty="0">
                <a:latin typeface="맑은 고딕"/>
                <a:cs typeface="맑은 고딕"/>
              </a:rPr>
              <a:t>모듈 안의 여러 개 변수, 함수, 클래스</a:t>
            </a:r>
            <a:r>
              <a:rPr sz="1100" spc="-135" dirty="0">
                <a:latin typeface="맑은 고딕"/>
                <a:cs typeface="맑은 고딕"/>
              </a:rPr>
              <a:t> </a:t>
            </a:r>
            <a:r>
              <a:rPr sz="1100" dirty="0">
                <a:latin typeface="맑은 고딕"/>
                <a:cs typeface="맑은 고딕"/>
              </a:rPr>
              <a:t>가져오기</a:t>
            </a:r>
            <a:endParaRPr sz="11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638352" y="1729866"/>
            <a:ext cx="35179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280" algn="l"/>
                <a:tab pos="1917700" algn="l"/>
                <a:tab pos="277622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math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pi,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spc="5" dirty="0">
                <a:latin typeface="맑은 고딕"/>
                <a:cs typeface="맑은 고딕"/>
              </a:rPr>
              <a:t>sqrt</a:t>
            </a:r>
            <a:endParaRPr sz="1800">
              <a:latin typeface="맑은 고딕"/>
              <a:cs typeface="맑은 고딕"/>
            </a:endParaRPr>
          </a:p>
          <a:p>
            <a:pPr marL="12700" marR="143446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pi  3.1</a:t>
            </a:r>
            <a:r>
              <a:rPr sz="1800" spc="0" dirty="0">
                <a:latin typeface="맑은 고딕"/>
                <a:cs typeface="맑은 고딕"/>
              </a:rPr>
              <a:t>4</a:t>
            </a:r>
            <a:r>
              <a:rPr sz="1800" dirty="0">
                <a:latin typeface="맑은 고딕"/>
                <a:cs typeface="맑은 고딕"/>
              </a:rPr>
              <a:t>1</a:t>
            </a:r>
            <a:r>
              <a:rPr sz="1800" spc="0" dirty="0">
                <a:latin typeface="맑은 고딕"/>
                <a:cs typeface="맑은 고딕"/>
              </a:rPr>
              <a:t>5</a:t>
            </a:r>
            <a:r>
              <a:rPr sz="1800" spc="-10" dirty="0">
                <a:latin typeface="맑은 고딕"/>
                <a:cs typeface="맑은 고딕"/>
              </a:rPr>
              <a:t>92</a:t>
            </a:r>
            <a:r>
              <a:rPr sz="1800" dirty="0">
                <a:latin typeface="맑은 고딕"/>
                <a:cs typeface="맑은 고딕"/>
              </a:rPr>
              <a:t>65</a:t>
            </a:r>
            <a:r>
              <a:rPr sz="1800" spc="-15" dirty="0">
                <a:latin typeface="맑은 고딕"/>
                <a:cs typeface="맑은 고딕"/>
              </a:rPr>
              <a:t>3</a:t>
            </a:r>
            <a:r>
              <a:rPr sz="1800" dirty="0">
                <a:latin typeface="맑은 고딕"/>
                <a:cs typeface="맑은 고딕"/>
              </a:rPr>
              <a:t>58</a:t>
            </a:r>
            <a:r>
              <a:rPr sz="1800" spc="-15" dirty="0">
                <a:latin typeface="맑은 고딕"/>
                <a:cs typeface="맑은 고딕"/>
              </a:rPr>
              <a:t>9</a:t>
            </a:r>
            <a:r>
              <a:rPr sz="1800" spc="-10" dirty="0">
                <a:latin typeface="맑은 고딕"/>
                <a:cs typeface="맑은 고딕"/>
              </a:rPr>
              <a:t>7</a:t>
            </a:r>
            <a:r>
              <a:rPr sz="1800" dirty="0">
                <a:latin typeface="맑은 고딕"/>
                <a:cs typeface="맑은 고딕"/>
              </a:rPr>
              <a:t>93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sqrt(2.0)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1.4142135623730951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406" y="3419716"/>
            <a:ext cx="8178800" cy="369570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41910" rIns="0" bIns="0" rtlCol="0">
            <a:spAutoFit/>
          </a:bodyPr>
          <a:lstStyle/>
          <a:p>
            <a:pPr marL="377825" indent="-28638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77825" algn="l"/>
                <a:tab pos="378460" algn="l"/>
                <a:tab pos="1028700" algn="l"/>
                <a:tab pos="1647189" algn="l"/>
                <a:tab pos="2506345" algn="l"/>
                <a:tab pos="4223385" algn="l"/>
              </a:tabLst>
            </a:pP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모듈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*	</a:t>
            </a:r>
            <a:r>
              <a:rPr sz="1400" spc="90" dirty="0">
                <a:latin typeface="MS UI Gothic"/>
                <a:cs typeface="MS UI Gothic"/>
              </a:rPr>
              <a:t>➔ </a:t>
            </a:r>
            <a:r>
              <a:rPr sz="1400" dirty="0">
                <a:latin typeface="맑은 고딕"/>
                <a:cs typeface="맑은 고딕"/>
              </a:rPr>
              <a:t>모듈 안의 모든 변수, 함수, 클래스</a:t>
            </a:r>
            <a:r>
              <a:rPr sz="1400" spc="-17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가져오기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146" y="4060063"/>
            <a:ext cx="28867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280" algn="l"/>
                <a:tab pos="1917700" algn="l"/>
                <a:tab pos="2776220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</a:t>
            </a:r>
            <a:r>
              <a:rPr sz="1800" spc="-3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o</a:t>
            </a:r>
            <a:r>
              <a:rPr sz="1800" dirty="0">
                <a:latin typeface="맑은 고딕"/>
                <a:cs typeface="맑은 고딕"/>
              </a:rPr>
              <a:t>m	math	</a:t>
            </a:r>
            <a:r>
              <a:rPr sz="1800" spc="-5" dirty="0">
                <a:latin typeface="맑은 고딕"/>
                <a:cs typeface="맑은 고딕"/>
              </a:rPr>
              <a:t>impo</a:t>
            </a:r>
            <a:r>
              <a:rPr sz="1800" spc="5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t	*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pi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3.141592653589793</a:t>
            </a:r>
            <a:endParaRPr sz="1800">
              <a:latin typeface="맑은 고딕"/>
              <a:cs typeface="맑은 고딕"/>
            </a:endParaRPr>
          </a:p>
          <a:p>
            <a:pPr marL="12700" marR="67754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sqrt(2.0)  1.4</a:t>
            </a:r>
            <a:r>
              <a:rPr sz="1800" spc="0" dirty="0">
                <a:latin typeface="맑은 고딕"/>
                <a:cs typeface="맑은 고딕"/>
              </a:rPr>
              <a:t>1</a:t>
            </a:r>
            <a:r>
              <a:rPr sz="1800" dirty="0">
                <a:latin typeface="맑은 고딕"/>
                <a:cs typeface="맑은 고딕"/>
              </a:rPr>
              <a:t>4</a:t>
            </a:r>
            <a:r>
              <a:rPr sz="1800" spc="0" dirty="0">
                <a:latin typeface="맑은 고딕"/>
                <a:cs typeface="맑은 고딕"/>
              </a:rPr>
              <a:t>2</a:t>
            </a:r>
            <a:r>
              <a:rPr sz="1800" spc="-10" dirty="0">
                <a:latin typeface="맑은 고딕"/>
                <a:cs typeface="맑은 고딕"/>
              </a:rPr>
              <a:t>13</a:t>
            </a:r>
            <a:r>
              <a:rPr sz="1800" dirty="0">
                <a:latin typeface="맑은 고딕"/>
                <a:cs typeface="맑은 고딕"/>
              </a:rPr>
              <a:t>56</a:t>
            </a:r>
            <a:r>
              <a:rPr sz="1800" spc="-15" dirty="0">
                <a:latin typeface="맑은 고딕"/>
                <a:cs typeface="맑은 고딕"/>
              </a:rPr>
              <a:t>2</a:t>
            </a:r>
            <a:r>
              <a:rPr sz="1800" dirty="0">
                <a:latin typeface="맑은 고딕"/>
                <a:cs typeface="맑은 고딕"/>
              </a:rPr>
              <a:t>37</a:t>
            </a:r>
            <a:r>
              <a:rPr sz="1800" spc="-15" dirty="0">
                <a:latin typeface="맑은 고딕"/>
                <a:cs typeface="맑은 고딕"/>
              </a:rPr>
              <a:t>3</a:t>
            </a:r>
            <a:r>
              <a:rPr sz="1800" spc="-10" dirty="0">
                <a:latin typeface="맑은 고딕"/>
                <a:cs typeface="맑은 고딕"/>
              </a:rPr>
              <a:t>0</a:t>
            </a:r>
            <a:r>
              <a:rPr sz="1800" dirty="0">
                <a:latin typeface="맑은 고딕"/>
                <a:cs typeface="맑은 고딕"/>
              </a:rPr>
              <a:t>951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723" y="1119035"/>
            <a:ext cx="8496935" cy="869950"/>
          </a:xfrm>
          <a:custGeom>
            <a:avLst/>
            <a:gdLst/>
            <a:ahLst/>
            <a:cxnLst/>
            <a:rect l="l" t="t" r="r" b="b"/>
            <a:pathLst>
              <a:path w="8496935" h="869950">
                <a:moveTo>
                  <a:pt x="0" y="869784"/>
                </a:moveTo>
                <a:lnTo>
                  <a:pt x="8496935" y="869784"/>
                </a:lnTo>
                <a:lnTo>
                  <a:pt x="8496935" y="0"/>
                </a:lnTo>
                <a:lnTo>
                  <a:pt x="0" y="0"/>
                </a:lnTo>
                <a:lnTo>
                  <a:pt x="0" y="869784"/>
                </a:lnTo>
                <a:close/>
              </a:path>
            </a:pathLst>
          </a:custGeom>
          <a:solidFill>
            <a:srgbClr val="E6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6188" y="1233296"/>
            <a:ext cx="388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  <a:tab pos="937260" algn="l"/>
                <a:tab pos="1555750" algn="l"/>
                <a:tab pos="2415540" algn="l"/>
                <a:tab pos="3035935" algn="l"/>
                <a:tab pos="3415665" algn="l"/>
              </a:tabLst>
            </a:pPr>
            <a:r>
              <a:rPr sz="1800" spc="-5" dirty="0">
                <a:latin typeface="맑은 고딕"/>
                <a:cs typeface="맑은 고딕"/>
              </a:rPr>
              <a:t>f</a:t>
            </a:r>
            <a:r>
              <a:rPr sz="1800" spc="-3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o</a:t>
            </a:r>
            <a:r>
              <a:rPr sz="1800" dirty="0">
                <a:latin typeface="맑은 고딕"/>
                <a:cs typeface="맑은 고딕"/>
              </a:rPr>
              <a:t>m	모듈	</a:t>
            </a:r>
            <a:r>
              <a:rPr sz="1800" spc="-5" dirty="0">
                <a:latin typeface="맑은 고딕"/>
                <a:cs typeface="맑은 고딕"/>
              </a:rPr>
              <a:t>impo</a:t>
            </a:r>
            <a:r>
              <a:rPr sz="1800" spc="5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t	변수	</a:t>
            </a:r>
            <a:r>
              <a:rPr sz="1800" spc="-5" dirty="0">
                <a:latin typeface="맑은 고딕"/>
                <a:cs typeface="맑은 고딕"/>
              </a:rPr>
              <a:t>a</a:t>
            </a:r>
            <a:r>
              <a:rPr sz="1800" dirty="0">
                <a:latin typeface="맑은 고딕"/>
                <a:cs typeface="맑은 고딕"/>
              </a:rPr>
              <a:t>s	이름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182870" y="1283588"/>
            <a:ext cx="348487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90" dirty="0">
                <a:latin typeface="MS UI Gothic"/>
                <a:cs typeface="MS UI Gothic"/>
              </a:rPr>
              <a:t>➔ </a:t>
            </a:r>
            <a:r>
              <a:rPr sz="1400" dirty="0">
                <a:latin typeface="맑은 고딕"/>
                <a:cs typeface="맑은 고딕"/>
              </a:rPr>
              <a:t>모듈의 일부를 가져온 뒤 이름</a:t>
            </a:r>
            <a:r>
              <a:rPr sz="1400" spc="-18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지정하기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488" y="1644777"/>
            <a:ext cx="7679690" cy="324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949960" algn="l"/>
                <a:tab pos="1568450" algn="l"/>
                <a:tab pos="2428240" algn="l"/>
                <a:tab pos="3048635" algn="l"/>
                <a:tab pos="3428365" algn="l"/>
                <a:tab pos="4761865" algn="l"/>
                <a:tab pos="5141595" algn="l"/>
                <a:tab pos="6703695" algn="l"/>
                <a:tab pos="7083425" algn="l"/>
              </a:tabLst>
            </a:pPr>
            <a:r>
              <a:rPr sz="1800" spc="-5" dirty="0">
                <a:latin typeface="맑은 고딕"/>
                <a:cs typeface="맑은 고딕"/>
              </a:rPr>
              <a:t>f</a:t>
            </a:r>
            <a:r>
              <a:rPr sz="1800" spc="-35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o</a:t>
            </a:r>
            <a:r>
              <a:rPr sz="1800" dirty="0">
                <a:latin typeface="맑은 고딕"/>
                <a:cs typeface="맑은 고딕"/>
              </a:rPr>
              <a:t>m	모듈	</a:t>
            </a:r>
            <a:r>
              <a:rPr sz="1800" spc="-5" dirty="0">
                <a:latin typeface="맑은 고딕"/>
                <a:cs typeface="맑은 고딕"/>
              </a:rPr>
              <a:t>impo</a:t>
            </a:r>
            <a:r>
              <a:rPr sz="1800" spc="50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t	변수	</a:t>
            </a:r>
            <a:r>
              <a:rPr sz="1800" spc="-5" dirty="0">
                <a:latin typeface="맑은 고딕"/>
                <a:cs typeface="맑은 고딕"/>
              </a:rPr>
              <a:t>a</a:t>
            </a:r>
            <a:r>
              <a:rPr sz="1800" dirty="0">
                <a:latin typeface="맑은 고딕"/>
                <a:cs typeface="맑은 고딕"/>
              </a:rPr>
              <a:t>s	이름1,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함수	</a:t>
            </a:r>
            <a:r>
              <a:rPr sz="1800" spc="-5" dirty="0">
                <a:latin typeface="맑은 고딕"/>
                <a:cs typeface="맑은 고딕"/>
              </a:rPr>
              <a:t>a</a:t>
            </a:r>
            <a:r>
              <a:rPr sz="1800" dirty="0">
                <a:latin typeface="맑은 고딕"/>
                <a:cs typeface="맑은 고딕"/>
              </a:rPr>
              <a:t>s	이름2,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클래스	</a:t>
            </a:r>
            <a:r>
              <a:rPr sz="1800" spc="-5" dirty="0">
                <a:latin typeface="맑은 고딕"/>
                <a:cs typeface="맑은 고딕"/>
              </a:rPr>
              <a:t>a</a:t>
            </a:r>
            <a:r>
              <a:rPr sz="1800" dirty="0">
                <a:latin typeface="맑은 고딕"/>
                <a:cs typeface="맑은 고딕"/>
              </a:rPr>
              <a:t>s	이름3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24280" algn="l"/>
                <a:tab pos="1917700" algn="l"/>
                <a:tab pos="2776220" algn="l"/>
                <a:tab pos="3341370" algn="l"/>
                <a:tab pos="372046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math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5" dirty="0">
                <a:latin typeface="맑은 고딕"/>
                <a:cs typeface="맑은 고딕"/>
              </a:rPr>
              <a:t>sqrt	</a:t>
            </a:r>
            <a:r>
              <a:rPr sz="1800" spc="-5" dirty="0">
                <a:latin typeface="맑은 고딕"/>
                <a:cs typeface="맑은 고딕"/>
              </a:rPr>
              <a:t>as	</a:t>
            </a:r>
            <a:r>
              <a:rPr sz="1800" dirty="0">
                <a:latin typeface="맑은 고딕"/>
                <a:cs typeface="맑은 고딕"/>
              </a:rPr>
              <a:t>s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s(3.0)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1.7320508075688772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24280" algn="l"/>
                <a:tab pos="1917700" algn="l"/>
                <a:tab pos="2776220" algn="l"/>
                <a:tab pos="3130550" algn="l"/>
                <a:tab pos="3509645" algn="l"/>
                <a:tab pos="4344035" algn="l"/>
                <a:tab pos="472376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from	</a:t>
            </a:r>
            <a:r>
              <a:rPr sz="1800" dirty="0">
                <a:latin typeface="맑은 고딕"/>
                <a:cs typeface="맑은 고딕"/>
              </a:rPr>
              <a:t>math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dirty="0">
                <a:latin typeface="맑은 고딕"/>
                <a:cs typeface="맑은 고딕"/>
              </a:rPr>
              <a:t>pi	</a:t>
            </a:r>
            <a:r>
              <a:rPr sz="1800" spc="-5" dirty="0">
                <a:latin typeface="맑은 고딕"/>
                <a:cs typeface="맑은 고딕"/>
              </a:rPr>
              <a:t>as	</a:t>
            </a:r>
            <a:r>
              <a:rPr sz="1800" dirty="0">
                <a:latin typeface="맑은 고딕"/>
                <a:cs typeface="맑은 고딕"/>
              </a:rPr>
              <a:t>p, </a:t>
            </a:r>
            <a:r>
              <a:rPr sz="1800" spc="5" dirty="0">
                <a:latin typeface="맑은 고딕"/>
                <a:cs typeface="맑은 고딕"/>
              </a:rPr>
              <a:t>sqrt	</a:t>
            </a:r>
            <a:r>
              <a:rPr sz="1800" spc="-5" dirty="0">
                <a:latin typeface="맑은 고딕"/>
                <a:cs typeface="맑은 고딕"/>
              </a:rPr>
              <a:t>as	</a:t>
            </a:r>
            <a:r>
              <a:rPr sz="1800" dirty="0">
                <a:latin typeface="맑은 고딕"/>
                <a:cs typeface="맑은 고딕"/>
              </a:rPr>
              <a:t>s</a:t>
            </a:r>
            <a:endParaRPr sz="1800">
              <a:latin typeface="맑은 고딕"/>
              <a:cs typeface="맑은 고딕"/>
            </a:endParaRPr>
          </a:p>
          <a:p>
            <a:pPr marL="12700" marR="559689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p  3.1</a:t>
            </a:r>
            <a:r>
              <a:rPr sz="1800" spc="0" dirty="0">
                <a:latin typeface="맑은 고딕"/>
                <a:cs typeface="맑은 고딕"/>
              </a:rPr>
              <a:t>4</a:t>
            </a:r>
            <a:r>
              <a:rPr sz="1800" dirty="0">
                <a:latin typeface="맑은 고딕"/>
                <a:cs typeface="맑은 고딕"/>
              </a:rPr>
              <a:t>1</a:t>
            </a:r>
            <a:r>
              <a:rPr sz="1800" spc="0" dirty="0">
                <a:latin typeface="맑은 고딕"/>
                <a:cs typeface="맑은 고딕"/>
              </a:rPr>
              <a:t>5</a:t>
            </a:r>
            <a:r>
              <a:rPr sz="1800" spc="-10" dirty="0">
                <a:latin typeface="맑은 고딕"/>
                <a:cs typeface="맑은 고딕"/>
              </a:rPr>
              <a:t>92</a:t>
            </a:r>
            <a:r>
              <a:rPr sz="1800" dirty="0">
                <a:latin typeface="맑은 고딕"/>
                <a:cs typeface="맑은 고딕"/>
              </a:rPr>
              <a:t>65</a:t>
            </a:r>
            <a:r>
              <a:rPr sz="1800" spc="-15" dirty="0">
                <a:latin typeface="맑은 고딕"/>
                <a:cs typeface="맑은 고딕"/>
              </a:rPr>
              <a:t>3</a:t>
            </a:r>
            <a:r>
              <a:rPr sz="1800" dirty="0">
                <a:latin typeface="맑은 고딕"/>
                <a:cs typeface="맑은 고딕"/>
              </a:rPr>
              <a:t>58</a:t>
            </a:r>
            <a:r>
              <a:rPr sz="1800" spc="-15" dirty="0">
                <a:latin typeface="맑은 고딕"/>
                <a:cs typeface="맑은 고딕"/>
              </a:rPr>
              <a:t>9</a:t>
            </a:r>
            <a:r>
              <a:rPr sz="1800" spc="-10" dirty="0">
                <a:latin typeface="맑은 고딕"/>
                <a:cs typeface="맑은 고딕"/>
              </a:rPr>
              <a:t>7</a:t>
            </a:r>
            <a:r>
              <a:rPr sz="1800" dirty="0">
                <a:latin typeface="맑은 고딕"/>
                <a:cs typeface="맑은 고딕"/>
              </a:rPr>
              <a:t>93</a:t>
            </a:r>
            <a:endParaRPr sz="1800">
              <a:latin typeface="맑은 고딕"/>
              <a:cs typeface="맑은 고딕"/>
            </a:endParaRPr>
          </a:p>
          <a:p>
            <a:pPr marL="12700" marR="547052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5" dirty="0">
                <a:latin typeface="맑은 고딕"/>
                <a:cs typeface="맑은 고딕"/>
              </a:rPr>
              <a:t>s(2.0)  </a:t>
            </a:r>
            <a:r>
              <a:rPr sz="1800" dirty="0">
                <a:latin typeface="맑은 고딕"/>
                <a:cs typeface="맑은 고딕"/>
              </a:rPr>
              <a:t>1.4</a:t>
            </a:r>
            <a:r>
              <a:rPr sz="1800" spc="0" dirty="0">
                <a:latin typeface="맑은 고딕"/>
                <a:cs typeface="맑은 고딕"/>
              </a:rPr>
              <a:t>1</a:t>
            </a:r>
            <a:r>
              <a:rPr sz="1800" dirty="0">
                <a:latin typeface="맑은 고딕"/>
                <a:cs typeface="맑은 고딕"/>
              </a:rPr>
              <a:t>4</a:t>
            </a:r>
            <a:r>
              <a:rPr sz="1800" spc="0" dirty="0">
                <a:latin typeface="맑은 고딕"/>
                <a:cs typeface="맑은 고딕"/>
              </a:rPr>
              <a:t>2</a:t>
            </a:r>
            <a:r>
              <a:rPr sz="1800" spc="-10" dirty="0">
                <a:latin typeface="맑은 고딕"/>
                <a:cs typeface="맑은 고딕"/>
              </a:rPr>
              <a:t>13</a:t>
            </a:r>
            <a:r>
              <a:rPr sz="1800" dirty="0">
                <a:latin typeface="맑은 고딕"/>
                <a:cs typeface="맑은 고딕"/>
              </a:rPr>
              <a:t>56</a:t>
            </a:r>
            <a:r>
              <a:rPr sz="1800" spc="-15" dirty="0">
                <a:latin typeface="맑은 고딕"/>
                <a:cs typeface="맑은 고딕"/>
              </a:rPr>
              <a:t>2</a:t>
            </a:r>
            <a:r>
              <a:rPr sz="1800" dirty="0">
                <a:latin typeface="맑은 고딕"/>
                <a:cs typeface="맑은 고딕"/>
              </a:rPr>
              <a:t>37</a:t>
            </a:r>
            <a:r>
              <a:rPr sz="1800" spc="-15" dirty="0">
                <a:latin typeface="맑은 고딕"/>
                <a:cs typeface="맑은 고딕"/>
              </a:rPr>
              <a:t>3</a:t>
            </a:r>
            <a:r>
              <a:rPr sz="1800" spc="-10" dirty="0">
                <a:latin typeface="맑은 고딕"/>
                <a:cs typeface="맑은 고딕"/>
              </a:rPr>
              <a:t>0</a:t>
            </a:r>
            <a:r>
              <a:rPr sz="1800" dirty="0">
                <a:latin typeface="맑은 고딕"/>
                <a:cs typeface="맑은 고딕"/>
              </a:rPr>
              <a:t>951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19" y="6433210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45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3564" y="1133728"/>
            <a:ext cx="6696709" cy="1754505"/>
          </a:xfrm>
          <a:custGeom>
            <a:avLst/>
            <a:gdLst/>
            <a:ahLst/>
            <a:cxnLst/>
            <a:rect l="l" t="t" r="r" b="b"/>
            <a:pathLst>
              <a:path w="6696709" h="1754505">
                <a:moveTo>
                  <a:pt x="0" y="1754377"/>
                </a:moveTo>
                <a:lnTo>
                  <a:pt x="6696709" y="1754377"/>
                </a:lnTo>
                <a:lnTo>
                  <a:pt x="6696709" y="0"/>
                </a:lnTo>
                <a:lnTo>
                  <a:pt x="0" y="0"/>
                </a:lnTo>
                <a:lnTo>
                  <a:pt x="0" y="1754377"/>
                </a:lnTo>
                <a:close/>
              </a:path>
            </a:pathLst>
          </a:custGeom>
          <a:solidFill>
            <a:srgbClr val="E6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5138" y="1162558"/>
            <a:ext cx="169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거듭제곱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구하기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106" y="1162558"/>
            <a:ext cx="1345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square2.py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r>
              <a:rPr sz="1800" spc="-10" dirty="0">
                <a:latin typeface="맑은 고딕"/>
                <a:cs typeface="맑은 고딕"/>
              </a:rPr>
              <a:t>base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406" y="2260219"/>
            <a:ext cx="303085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spc="-10" dirty="0">
                <a:latin typeface="맑은 고딕"/>
                <a:cs typeface="맑은 고딕"/>
              </a:rPr>
              <a:t>square(n):</a:t>
            </a:r>
            <a:endParaRPr sz="1800">
              <a:latin typeface="맑은 고딕"/>
              <a:cs typeface="맑은 고딕"/>
            </a:endParaRPr>
          </a:p>
          <a:p>
            <a:pPr marL="498475">
              <a:lnSpc>
                <a:spcPct val="100000"/>
              </a:lnSpc>
              <a:tabLst>
                <a:tab pos="1282700" algn="l"/>
              </a:tabLst>
            </a:pPr>
            <a:r>
              <a:rPr sz="1800" spc="-10" dirty="0">
                <a:latin typeface="맑은 고딕"/>
                <a:cs typeface="맑은 고딕"/>
              </a:rPr>
              <a:t>return	base </a:t>
            </a:r>
            <a:r>
              <a:rPr sz="1800" dirty="0">
                <a:latin typeface="맑은 고딕"/>
                <a:cs typeface="맑은 고딕"/>
              </a:rPr>
              <a:t>**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n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0" dirty="0">
                <a:latin typeface="맑은 고딕"/>
                <a:cs typeface="맑은 고딕"/>
              </a:rPr>
              <a:t>import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square2</a:t>
            </a:r>
            <a:endParaRPr sz="1800">
              <a:latin typeface="맑은 고딕"/>
              <a:cs typeface="맑은 고딕"/>
            </a:endParaRPr>
          </a:p>
          <a:p>
            <a:pPr marL="12700" marR="48387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print(square2.base)  </a:t>
            </a:r>
            <a:r>
              <a:rPr sz="1800" dirty="0">
                <a:latin typeface="맑은 고딕"/>
                <a:cs typeface="맑은 고딕"/>
              </a:rPr>
              <a:t>2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-10" dirty="0">
                <a:latin typeface="맑은 고딕"/>
                <a:cs typeface="맑은 고딕"/>
              </a:rPr>
              <a:t>print(square2.square(5))  </a:t>
            </a:r>
            <a:r>
              <a:rPr sz="1800" dirty="0">
                <a:latin typeface="맑은 고딕"/>
                <a:cs typeface="맑은 고딕"/>
              </a:rPr>
              <a:t>32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564" y="4954778"/>
            <a:ext cx="6696709" cy="1754505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main.py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949960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10" dirty="0">
                <a:latin typeface="맑은 고딕"/>
                <a:cs typeface="맑은 고딕"/>
              </a:rPr>
              <a:t>square2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4029075">
              <a:lnSpc>
                <a:spcPct val="100000"/>
              </a:lnSpc>
            </a:pPr>
            <a:r>
              <a:rPr sz="1800" spc="-10" dirty="0">
                <a:latin typeface="맑은 고딕"/>
                <a:cs typeface="맑은 고딕"/>
              </a:rPr>
              <a:t>print(square2.base)  print(square2.square(10))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27719" y="6432441"/>
            <a:ext cx="16764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46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516" y="1068781"/>
            <a:ext cx="6056630" cy="337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42900" algn="l"/>
              </a:tabLst>
            </a:pPr>
            <a:r>
              <a:rPr sz="1800" spc="-5" dirty="0">
                <a:latin typeface="맑은 고딕"/>
                <a:cs typeface="맑은 고딕"/>
              </a:rPr>
              <a:t>모듈에 클래스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작성하기</a:t>
            </a:r>
            <a:endParaRPr sz="1800">
              <a:latin typeface="맑은 고딕"/>
              <a:cs typeface="맑은 고딕"/>
            </a:endParaRPr>
          </a:p>
          <a:p>
            <a:pPr marL="12700" marR="4649470">
              <a:lnSpc>
                <a:spcPct val="200100"/>
              </a:lnSpc>
              <a:spcBef>
                <a:spcPts val="439"/>
              </a:spcBef>
              <a:tabLst>
                <a:tab pos="654050" algn="l"/>
              </a:tabLst>
            </a:pPr>
            <a:r>
              <a:rPr sz="1800" spc="-5" dirty="0">
                <a:latin typeface="맑은 고딕"/>
                <a:cs typeface="맑은 고딕"/>
              </a:rPr>
              <a:t>#person.py  </a:t>
            </a:r>
            <a:r>
              <a:rPr sz="1800" dirty="0">
                <a:latin typeface="맑은 고딕"/>
                <a:cs typeface="맑은 고딕"/>
              </a:rPr>
              <a:t>class	</a:t>
            </a:r>
            <a:r>
              <a:rPr sz="1800" spc="-65" dirty="0">
                <a:latin typeface="맑은 고딕"/>
                <a:cs typeface="맑은 고딕"/>
              </a:rPr>
              <a:t>P</a:t>
            </a:r>
            <a:r>
              <a:rPr sz="1800" spc="-5" dirty="0">
                <a:latin typeface="맑은 고딕"/>
                <a:cs typeface="맑은 고딕"/>
              </a:rPr>
              <a:t>e</a:t>
            </a:r>
            <a:r>
              <a:rPr sz="1800" spc="0" dirty="0">
                <a:latin typeface="맑은 고딕"/>
                <a:cs typeface="맑은 고딕"/>
              </a:rPr>
              <a:t>r</a:t>
            </a:r>
            <a:r>
              <a:rPr sz="1800" spc="-5" dirty="0">
                <a:latin typeface="맑은 고딕"/>
                <a:cs typeface="맑은 고딕"/>
              </a:rPr>
              <a:t>so</a:t>
            </a:r>
            <a:r>
              <a:rPr sz="1800" dirty="0">
                <a:latin typeface="맑은 고딕"/>
                <a:cs typeface="맑은 고딕"/>
              </a:rPr>
              <a:t>n:</a:t>
            </a:r>
            <a:endParaRPr sz="1800">
              <a:latin typeface="맑은 고딕"/>
              <a:cs typeface="맑은 고딕"/>
            </a:endParaRPr>
          </a:p>
          <a:p>
            <a:pPr marL="660400" marR="1925320" indent="-32512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(self, </a:t>
            </a:r>
            <a:r>
              <a:rPr sz="1800" spc="-5" dirty="0">
                <a:latin typeface="맑은 고딕"/>
                <a:cs typeface="맑은 고딕"/>
              </a:rPr>
              <a:t>name, age, </a:t>
            </a:r>
            <a:r>
              <a:rPr sz="1800" spc="-10" dirty="0">
                <a:latin typeface="맑은 고딕"/>
                <a:cs typeface="맑은 고딕"/>
              </a:rPr>
              <a:t>address):  </a:t>
            </a:r>
            <a:r>
              <a:rPr sz="1800" spc="-20" dirty="0">
                <a:latin typeface="맑은 고딕"/>
                <a:cs typeface="맑은 고딕"/>
              </a:rPr>
              <a:t>self.name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name</a:t>
            </a:r>
            <a:endParaRPr sz="1800">
              <a:latin typeface="맑은 고딕"/>
              <a:cs typeface="맑은 고딕"/>
            </a:endParaRPr>
          </a:p>
          <a:p>
            <a:pPr marL="660400" marR="3096895">
              <a:lnSpc>
                <a:spcPct val="100000"/>
              </a:lnSpc>
            </a:pPr>
            <a:r>
              <a:rPr sz="1800" spc="-20" dirty="0">
                <a:latin typeface="맑은 고딕"/>
                <a:cs typeface="맑은 고딕"/>
              </a:rPr>
              <a:t>self.age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age  </a:t>
            </a:r>
            <a:r>
              <a:rPr sz="1800" spc="-15" dirty="0">
                <a:latin typeface="맑은 고딕"/>
                <a:cs typeface="맑은 고딕"/>
              </a:rPr>
              <a:t>self.address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address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  <a:tabLst>
                <a:tab pos="829944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dirty="0">
                <a:latin typeface="맑은 고딕"/>
                <a:cs typeface="맑은 고딕"/>
              </a:rPr>
              <a:t>greeting(self):</a:t>
            </a:r>
            <a:endParaRPr sz="1800">
              <a:latin typeface="맑은 고딕"/>
              <a:cs typeface="맑은 고딕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print('안녕하세요. 저는 </a:t>
            </a:r>
            <a:r>
              <a:rPr sz="1800" spc="-10" dirty="0">
                <a:latin typeface="맑은 고딕"/>
                <a:cs typeface="맑은 고딕"/>
              </a:rPr>
              <a:t>{0}입니다.'.format(self.name))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810" y="4797094"/>
            <a:ext cx="8355965" cy="1754505"/>
          </a:xfrm>
          <a:prstGeom prst="rect">
            <a:avLst/>
          </a:prstGeom>
          <a:solidFill>
            <a:srgbClr val="E6EBED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main1.py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949960" algn="l"/>
              </a:tabLst>
            </a:pP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5" dirty="0">
                <a:latin typeface="맑은 고딕"/>
                <a:cs typeface="맑은 고딕"/>
              </a:rPr>
              <a:t>person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405511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maria = </a:t>
            </a:r>
            <a:r>
              <a:rPr sz="1800" spc="-5" dirty="0">
                <a:latin typeface="맑은 고딕"/>
                <a:cs typeface="맑은 고딕"/>
              </a:rPr>
              <a:t>person.Person('마리아',20,'서울')  maria.greeting()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1750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06.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모듈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2516" y="3868673"/>
            <a:ext cx="2734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1745" algn="l"/>
              </a:tabLst>
            </a:pPr>
            <a:r>
              <a:rPr sz="1800" spc="-5" dirty="0">
                <a:latin typeface="맑은 고딕"/>
                <a:cs typeface="맑은 고딕"/>
              </a:rPr>
              <a:t>if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heavy" spc="27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name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	</a:t>
            </a:r>
            <a:r>
              <a:rPr sz="1800" spc="-5" dirty="0">
                <a:latin typeface="맑은 고딕"/>
                <a:cs typeface="맑은 고딕"/>
              </a:rPr>
              <a:t>== </a:t>
            </a:r>
            <a:r>
              <a:rPr sz="1800" dirty="0">
                <a:latin typeface="맑은 고딕"/>
                <a:cs typeface="맑은 고딕"/>
              </a:rPr>
              <a:t>'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main</a:t>
            </a:r>
            <a:r>
              <a:rPr sz="1800" u="heavy" spc="44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':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5603" y="4142994"/>
            <a:ext cx="1819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print(add(10,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20))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print(mul(10,</a:t>
            </a:r>
            <a:r>
              <a:rPr sz="1800" spc="-1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20))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16" y="1068781"/>
            <a:ext cx="6329045" cy="2550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42900" algn="l"/>
              </a:tabLst>
            </a:pPr>
            <a:r>
              <a:rPr sz="1800" spc="-5" dirty="0">
                <a:latin typeface="맑은 고딕"/>
                <a:cs typeface="맑은 고딕"/>
              </a:rPr>
              <a:t>스크립트 파일로 실행하거나 모듈로 사용하는 코드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만들기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calc.py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35280" marR="4702175" indent="-323215">
              <a:lnSpc>
                <a:spcPct val="100000"/>
              </a:lnSpc>
              <a:tabLst>
                <a:tab pos="506730" algn="l"/>
              </a:tabLst>
            </a:pPr>
            <a:r>
              <a:rPr sz="1800" spc="-5" dirty="0">
                <a:latin typeface="맑은 고딕"/>
                <a:cs typeface="맑은 고딕"/>
              </a:rPr>
              <a:t>def	add(a, </a:t>
            </a:r>
            <a:r>
              <a:rPr sz="1800" dirty="0">
                <a:latin typeface="맑은 고딕"/>
                <a:cs typeface="맑은 고딕"/>
              </a:rPr>
              <a:t>b):  </a:t>
            </a:r>
            <a:r>
              <a:rPr sz="1800" spc="-10" dirty="0">
                <a:latin typeface="맑은 고딕"/>
                <a:cs typeface="맑은 고딕"/>
              </a:rPr>
              <a:t>return </a:t>
            </a:r>
            <a:r>
              <a:rPr sz="1800" dirty="0">
                <a:latin typeface="맑은 고딕"/>
                <a:cs typeface="맑은 고딕"/>
              </a:rPr>
              <a:t>a +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b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35280" marR="4765040" indent="-323215">
              <a:lnSpc>
                <a:spcPct val="100000"/>
              </a:lnSpc>
              <a:tabLst>
                <a:tab pos="507365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dirty="0">
                <a:latin typeface="맑은 고딕"/>
                <a:cs typeface="맑은 고딕"/>
              </a:rPr>
              <a:t>mul(a, b):  </a:t>
            </a:r>
            <a:r>
              <a:rPr sz="1800" spc="-10" dirty="0">
                <a:latin typeface="맑은 고딕"/>
                <a:cs typeface="맑은 고딕"/>
              </a:rPr>
              <a:t>return </a:t>
            </a:r>
            <a:r>
              <a:rPr sz="1800" dirty="0">
                <a:latin typeface="맑은 고딕"/>
                <a:cs typeface="맑은 고딕"/>
              </a:rPr>
              <a:t>a *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b</a:t>
            </a:r>
            <a:endParaRPr sz="1800">
              <a:latin typeface="맑은 고딕"/>
              <a:cs typeface="맑은 고딕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78027" y="5264391"/>
          <a:ext cx="8409305" cy="111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1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5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25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30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025"/>
                        </a:lnSpc>
                        <a:spcBef>
                          <a:spcPts val="320"/>
                        </a:spcBef>
                      </a:pPr>
                      <a:r>
                        <a:rPr sz="1800" spc="114" dirty="0">
                          <a:latin typeface="MS UI Gothic"/>
                          <a:cs typeface="MS UI Gothic"/>
                        </a:rPr>
                        <a:t>➔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calc.py 실행하면</a:t>
                      </a:r>
                      <a:r>
                        <a:rPr sz="1800" spc="-4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출력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solidFill>
                      <a:srgbClr val="E6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200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&gt;&gt;&gt;</a:t>
                      </a:r>
                      <a:r>
                        <a:rPr sz="1800" spc="-4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import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calc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solidFill>
                      <a:srgbClr val="E6EBED"/>
                    </a:solidFill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114" dirty="0">
                          <a:latin typeface="MS UI Gothic"/>
                          <a:cs typeface="MS UI Gothic"/>
                        </a:rPr>
                        <a:t>➔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calc 를 모듈로 사용시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if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문 이하 실행되지</a:t>
                      </a:r>
                      <a:r>
                        <a:rPr sz="1800" spc="-5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않음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40640" marB="0">
                    <a:solidFill>
                      <a:srgbClr val="E6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67537" y="4162285"/>
            <a:ext cx="3240405" cy="707390"/>
          </a:xfrm>
          <a:custGeom>
            <a:avLst/>
            <a:gdLst/>
            <a:ahLst/>
            <a:cxnLst/>
            <a:rect l="l" t="t" r="r" b="b"/>
            <a:pathLst>
              <a:path w="3240404" h="707389">
                <a:moveTo>
                  <a:pt x="0" y="706894"/>
                </a:moveTo>
                <a:lnTo>
                  <a:pt x="3240405" y="706894"/>
                </a:lnTo>
                <a:lnTo>
                  <a:pt x="3240405" y="0"/>
                </a:lnTo>
                <a:lnTo>
                  <a:pt x="0" y="0"/>
                </a:lnTo>
                <a:lnTo>
                  <a:pt x="0" y="70689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80103" y="3747261"/>
            <a:ext cx="438340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파일을 독립적으로 실행시키면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실행되지만  다른 파일에서 </a:t>
            </a:r>
            <a:r>
              <a:rPr sz="1800" spc="0" dirty="0">
                <a:latin typeface="맑은 고딕"/>
                <a:cs typeface="맑은 고딕"/>
              </a:rPr>
              <a:t>import </a:t>
            </a:r>
            <a:r>
              <a:rPr sz="1800" dirty="0">
                <a:latin typeface="맑은 고딕"/>
                <a:cs typeface="맑은 고딕"/>
              </a:rPr>
              <a:t>할 때에는 실행되지  </a:t>
            </a:r>
            <a:r>
              <a:rPr sz="1800" spc="-5" dirty="0">
                <a:latin typeface="맑은 고딕"/>
                <a:cs typeface="맑은 고딕"/>
              </a:rPr>
              <a:t>않는다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7891" y="4399026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200"/>
                </a:lnTo>
                <a:lnTo>
                  <a:pt x="566674" y="42799"/>
                </a:lnTo>
                <a:lnTo>
                  <a:pt x="512572" y="42799"/>
                </a:lnTo>
                <a:lnTo>
                  <a:pt x="512572" y="33274"/>
                </a:lnTo>
                <a:lnTo>
                  <a:pt x="566420" y="33274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99872" y="42799"/>
                </a:lnTo>
                <a:lnTo>
                  <a:pt x="499872" y="33274"/>
                </a:lnTo>
                <a:close/>
              </a:path>
              <a:path w="576579" h="76200">
                <a:moveTo>
                  <a:pt x="566420" y="33274"/>
                </a:moveTo>
                <a:lnTo>
                  <a:pt x="512572" y="33274"/>
                </a:lnTo>
                <a:lnTo>
                  <a:pt x="512572" y="42799"/>
                </a:lnTo>
                <a:lnTo>
                  <a:pt x="566674" y="42799"/>
                </a:lnTo>
                <a:lnTo>
                  <a:pt x="576072" y="38100"/>
                </a:lnTo>
                <a:lnTo>
                  <a:pt x="566420" y="332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7040245" cy="402018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파이썬 게임용 라이브러리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spc="-5" dirty="0">
                <a:latin typeface="맑은 고딕"/>
                <a:cs typeface="맑은 고딕"/>
              </a:rPr>
              <a:t>GUI를 도입해 대화형 프로그램 작성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가능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5"/>
              </a:spcBef>
              <a:buChar char="-"/>
              <a:tabLst>
                <a:tab pos="430530" algn="l"/>
              </a:tabLst>
            </a:pPr>
            <a:r>
              <a:rPr sz="1800" dirty="0">
                <a:latin typeface="맑은 고딕"/>
                <a:cs typeface="맑은 고딕"/>
              </a:rPr>
              <a:t>윈도우 생성, 이미지 출력, 마우스 움직임과 클릭 인식, 소리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재생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tabLst>
                <a:tab pos="2436495" algn="l"/>
              </a:tabLst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import </a:t>
            </a:r>
            <a:r>
              <a:rPr sz="1800" spc="-5" dirty="0">
                <a:latin typeface="맑은 고딕"/>
                <a:cs typeface="맑은 고딕"/>
              </a:rPr>
              <a:t>pygame	</a:t>
            </a:r>
            <a:r>
              <a:rPr sz="1800" spc="114" dirty="0">
                <a:latin typeface="MS UI Gothic"/>
                <a:cs typeface="MS UI Gothic"/>
              </a:rPr>
              <a:t>➔</a:t>
            </a:r>
            <a:r>
              <a:rPr sz="1800" spc="85" dirty="0">
                <a:latin typeface="MS UI Gothic"/>
                <a:cs typeface="MS UI Gothic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에러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60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spc="-5" dirty="0">
                <a:latin typeface="맑은 고딕"/>
                <a:cs typeface="맑은 고딕"/>
              </a:rPr>
              <a:t>pygame </a:t>
            </a:r>
            <a:r>
              <a:rPr sz="1800" dirty="0">
                <a:latin typeface="맑은 고딕"/>
                <a:cs typeface="맑은 고딕"/>
              </a:rPr>
              <a:t>라이브러리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설치</a:t>
            </a:r>
            <a:endParaRPr sz="1800">
              <a:latin typeface="맑은 고딕"/>
              <a:cs typeface="맑은 고딕"/>
            </a:endParaRPr>
          </a:p>
          <a:p>
            <a:pPr marL="104139">
              <a:lnSpc>
                <a:spcPct val="100000"/>
              </a:lnSpc>
              <a:spcBef>
                <a:spcPts val="1080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명령어 창에서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설치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latin typeface="맑은 고딕"/>
                <a:cs typeface="맑은 고딕"/>
              </a:rPr>
              <a:t>c:\...\Python313&gt; </a:t>
            </a:r>
            <a:r>
              <a:rPr sz="1800" spc="-5" dirty="0">
                <a:latin typeface="맑은 고딕"/>
                <a:cs typeface="맑은 고딕"/>
              </a:rPr>
              <a:t>python </a:t>
            </a:r>
            <a:r>
              <a:rPr sz="1800" dirty="0">
                <a:latin typeface="맑은 고딕"/>
                <a:cs typeface="맑은 고딕"/>
              </a:rPr>
              <a:t>–m pip </a:t>
            </a:r>
            <a:r>
              <a:rPr sz="1800" spc="-5" dirty="0">
                <a:latin typeface="맑은 고딕"/>
                <a:cs typeface="맑은 고딕"/>
              </a:rPr>
              <a:t>install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pygame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970657" y="5573674"/>
            <a:ext cx="188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에러 없으면</a:t>
            </a:r>
            <a:r>
              <a:rPr sz="1800" spc="-1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352" y="5436514"/>
            <a:ext cx="219583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맑은 고딕"/>
                <a:cs typeface="맑은 고딕"/>
              </a:rPr>
              <a:t>&gt;&gt;&gt; </a:t>
            </a:r>
            <a:r>
              <a:rPr sz="1800" spc="0" dirty="0">
                <a:latin typeface="맑은 고딕"/>
                <a:cs typeface="맑은 고딕"/>
              </a:rPr>
              <a:t>import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pygame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3441700" cy="345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spc="-5" dirty="0">
                <a:latin typeface="맑은 고딕"/>
                <a:cs typeface="맑은 고딕"/>
              </a:rPr>
              <a:t>pygame </a:t>
            </a:r>
            <a:r>
              <a:rPr sz="1800" dirty="0">
                <a:latin typeface="맑은 고딕"/>
                <a:cs typeface="맑은 고딕"/>
              </a:rPr>
              <a:t>사용 프로그램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템플릿</a:t>
            </a:r>
            <a:endParaRPr sz="1800">
              <a:latin typeface="맑은 고딕"/>
              <a:cs typeface="맑은 고딕"/>
            </a:endParaRPr>
          </a:p>
          <a:p>
            <a:pPr marL="130810">
              <a:lnSpc>
                <a:spcPct val="100000"/>
              </a:lnSpc>
              <a:spcBef>
                <a:spcPts val="1775"/>
              </a:spcBef>
            </a:pPr>
            <a:r>
              <a:rPr sz="1600" spc="-5" dirty="0">
                <a:latin typeface="맑은 고딕"/>
                <a:cs typeface="맑은 고딕"/>
              </a:rPr>
              <a:t># 1 - 패키지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불러오기</a:t>
            </a:r>
            <a:endParaRPr sz="1600">
              <a:latin typeface="맑은 고딕"/>
              <a:cs typeface="맑은 고딕"/>
            </a:endParaRPr>
          </a:p>
          <a:p>
            <a:pPr marL="130810">
              <a:lnSpc>
                <a:spcPct val="100000"/>
              </a:lnSpc>
            </a:pPr>
            <a:r>
              <a:rPr sz="1600" dirty="0">
                <a:latin typeface="맑은 고딕"/>
                <a:cs typeface="맑은 고딕"/>
              </a:rPr>
              <a:t>import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pygame</a:t>
            </a:r>
            <a:endParaRPr sz="1600">
              <a:latin typeface="맑은 고딕"/>
              <a:cs typeface="맑은 고딕"/>
            </a:endParaRPr>
          </a:p>
          <a:p>
            <a:pPr marL="130810" marR="646430">
              <a:lnSpc>
                <a:spcPct val="100000"/>
              </a:lnSpc>
            </a:pPr>
            <a:r>
              <a:rPr sz="1600" spc="-15" dirty="0">
                <a:latin typeface="맑은 고딕"/>
                <a:cs typeface="맑은 고딕"/>
              </a:rPr>
              <a:t>from </a:t>
            </a:r>
            <a:r>
              <a:rPr sz="1600" spc="-5" dirty="0">
                <a:latin typeface="맑은 고딕"/>
                <a:cs typeface="맑은 고딕"/>
              </a:rPr>
              <a:t>pygame.locals </a:t>
            </a:r>
            <a:r>
              <a:rPr sz="1600" dirty="0">
                <a:latin typeface="맑은 고딕"/>
                <a:cs typeface="맑은 고딕"/>
              </a:rPr>
              <a:t>import </a:t>
            </a:r>
            <a:r>
              <a:rPr sz="1600" spc="-5" dirty="0">
                <a:latin typeface="맑은 고딕"/>
                <a:cs typeface="맑은 고딕"/>
              </a:rPr>
              <a:t>*  </a:t>
            </a:r>
            <a:r>
              <a:rPr sz="1600" dirty="0">
                <a:latin typeface="맑은 고딕"/>
                <a:cs typeface="맑은 고딕"/>
              </a:rPr>
              <a:t>import</a:t>
            </a:r>
            <a:r>
              <a:rPr sz="1600" spc="1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sys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맑은 고딕"/>
                <a:cs typeface="맑은 고딕"/>
              </a:rPr>
              <a:t># 2 - 상수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정의하기</a:t>
            </a:r>
            <a:endParaRPr sz="1600">
              <a:latin typeface="맑은 고딕"/>
              <a:cs typeface="맑은 고딕"/>
            </a:endParaRPr>
          </a:p>
          <a:p>
            <a:pPr marL="130810">
              <a:lnSpc>
                <a:spcPct val="100000"/>
              </a:lnSpc>
            </a:pPr>
            <a:r>
              <a:rPr sz="1600" dirty="0">
                <a:latin typeface="맑은 고딕"/>
                <a:cs typeface="맑은 고딕"/>
              </a:rPr>
              <a:t>BLACK </a:t>
            </a:r>
            <a:r>
              <a:rPr sz="1600" spc="-5" dirty="0">
                <a:latin typeface="맑은 고딕"/>
                <a:cs typeface="맑은 고딕"/>
              </a:rPr>
              <a:t>= (0, 0,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0)</a:t>
            </a:r>
            <a:endParaRPr sz="1600">
              <a:latin typeface="맑은 고딕"/>
              <a:cs typeface="맑은 고딕"/>
            </a:endParaRPr>
          </a:p>
          <a:p>
            <a:pPr marL="130810">
              <a:lnSpc>
                <a:spcPct val="100000"/>
              </a:lnSpc>
            </a:pPr>
            <a:r>
              <a:rPr sz="1600" spc="-15" dirty="0">
                <a:latin typeface="맑은 고딕"/>
                <a:cs typeface="맑은 고딕"/>
              </a:rPr>
              <a:t>WINDOW_WIDTH </a:t>
            </a:r>
            <a:r>
              <a:rPr sz="1600" spc="-5" dirty="0">
                <a:latin typeface="맑은 고딕"/>
                <a:cs typeface="맑은 고딕"/>
              </a:rPr>
              <a:t>=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640</a:t>
            </a:r>
            <a:endParaRPr sz="1600">
              <a:latin typeface="맑은 고딕"/>
              <a:cs typeface="맑은 고딕"/>
            </a:endParaRPr>
          </a:p>
          <a:p>
            <a:pPr marL="130810">
              <a:lnSpc>
                <a:spcPct val="100000"/>
              </a:lnSpc>
            </a:pPr>
            <a:r>
              <a:rPr sz="1600" spc="-10" dirty="0">
                <a:latin typeface="맑은 고딕"/>
                <a:cs typeface="맑은 고딕"/>
              </a:rPr>
              <a:t>WINDOW_HEIGHT </a:t>
            </a:r>
            <a:r>
              <a:rPr sz="1600" spc="-5" dirty="0">
                <a:latin typeface="맑은 고딕"/>
                <a:cs typeface="맑은 고딕"/>
              </a:rPr>
              <a:t>=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480</a:t>
            </a:r>
            <a:endParaRPr sz="1600">
              <a:latin typeface="맑은 고딕"/>
              <a:cs typeface="맑은 고딕"/>
            </a:endParaRPr>
          </a:p>
          <a:p>
            <a:pPr marL="130810">
              <a:lnSpc>
                <a:spcPct val="100000"/>
              </a:lnSpc>
            </a:pPr>
            <a:r>
              <a:rPr sz="1600" spc="-10" dirty="0">
                <a:latin typeface="맑은 고딕"/>
                <a:cs typeface="맑은 고딕"/>
              </a:rPr>
              <a:t>FRAMES_PER_SECOND </a:t>
            </a:r>
            <a:r>
              <a:rPr sz="1600" spc="-5" dirty="0">
                <a:latin typeface="맑은 고딕"/>
                <a:cs typeface="맑은 고딕"/>
              </a:rPr>
              <a:t>=</a:t>
            </a:r>
            <a:r>
              <a:rPr sz="1600" spc="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30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3 - 파이게임 환경</a:t>
            </a:r>
            <a:r>
              <a:rPr sz="1600" spc="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초기화하기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5019" y="6419741"/>
            <a:ext cx="1930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49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565" y="4594097"/>
            <a:ext cx="70440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pygame.init()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맑은 고딕"/>
                <a:cs typeface="맑은 고딕"/>
              </a:rPr>
              <a:t>window </a:t>
            </a:r>
            <a:r>
              <a:rPr sz="1600" spc="-5" dirty="0">
                <a:latin typeface="맑은 고딕"/>
                <a:cs typeface="맑은 고딕"/>
              </a:rPr>
              <a:t>= </a:t>
            </a:r>
            <a:r>
              <a:rPr sz="1600" spc="-10" dirty="0">
                <a:latin typeface="맑은 고딕"/>
                <a:cs typeface="맑은 고딕"/>
              </a:rPr>
              <a:t>pygame.display.set_mode((WINDOW_WIDTH, WINDOW_HEIGHT))  </a:t>
            </a:r>
            <a:r>
              <a:rPr sz="1600" spc="-5" dirty="0">
                <a:latin typeface="맑은 고딕"/>
                <a:cs typeface="맑은 고딕"/>
              </a:rPr>
              <a:t>clock =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pygame.time.Clock()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4 - 이미지, 소리 등 애셋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불러오기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5 - 변수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초기화하기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7746" y="1100073"/>
            <a:ext cx="312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Filename :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pygameWindow.py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328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01. 파이썬</a:t>
            </a:r>
            <a:r>
              <a:rPr sz="3600" b="1" spc="-114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857" y="2204973"/>
            <a:ext cx="8387460" cy="1754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059" y="1132839"/>
            <a:ext cx="7660640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파이썬 쉘(python </a:t>
            </a:r>
            <a:r>
              <a:rPr sz="1800" spc="-5" dirty="0">
                <a:latin typeface="맑은 고딕"/>
                <a:cs typeface="맑은 고딕"/>
              </a:rPr>
              <a:t>shell) </a:t>
            </a:r>
            <a:r>
              <a:rPr sz="1800" dirty="0">
                <a:latin typeface="맑은 고딕"/>
                <a:cs typeface="맑은 고딕"/>
              </a:rPr>
              <a:t>– 대화형 </a:t>
            </a:r>
            <a:r>
              <a:rPr sz="1800" spc="-5" dirty="0">
                <a:latin typeface="맑은 고딕"/>
                <a:cs typeface="맑은 고딕"/>
              </a:rPr>
              <a:t>쉘(interactive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shell),</a:t>
            </a:r>
            <a:endParaRPr sz="1800">
              <a:latin typeface="맑은 고딕"/>
              <a:cs typeface="맑은 고딕"/>
            </a:endParaRPr>
          </a:p>
          <a:p>
            <a:pPr marL="300863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인터랙티드 </a:t>
            </a:r>
            <a:r>
              <a:rPr sz="1800" spc="-5" dirty="0">
                <a:latin typeface="맑은 고딕"/>
                <a:cs typeface="맑은 고딕"/>
              </a:rPr>
              <a:t>모드(interactive </a:t>
            </a:r>
            <a:r>
              <a:rPr sz="1800" dirty="0">
                <a:latin typeface="맑은 고딕"/>
                <a:cs typeface="맑은 고딕"/>
              </a:rPr>
              <a:t>mode) 라고도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9113" y="4021709"/>
            <a:ext cx="1076325" cy="358775"/>
          </a:xfrm>
          <a:custGeom>
            <a:avLst/>
            <a:gdLst/>
            <a:ahLst/>
            <a:cxnLst/>
            <a:rect l="l" t="t" r="r" b="b"/>
            <a:pathLst>
              <a:path w="1076325" h="358775">
                <a:moveTo>
                  <a:pt x="1016381" y="0"/>
                </a:moveTo>
                <a:lnTo>
                  <a:pt x="59817" y="0"/>
                </a:lnTo>
                <a:lnTo>
                  <a:pt x="36540" y="4683"/>
                </a:lnTo>
                <a:lnTo>
                  <a:pt x="17526" y="17462"/>
                </a:lnTo>
                <a:lnTo>
                  <a:pt x="4702" y="36433"/>
                </a:lnTo>
                <a:lnTo>
                  <a:pt x="0" y="59690"/>
                </a:lnTo>
                <a:lnTo>
                  <a:pt x="0" y="298958"/>
                </a:lnTo>
                <a:lnTo>
                  <a:pt x="4702" y="322234"/>
                </a:lnTo>
                <a:lnTo>
                  <a:pt x="17526" y="341249"/>
                </a:lnTo>
                <a:lnTo>
                  <a:pt x="36540" y="354072"/>
                </a:lnTo>
                <a:lnTo>
                  <a:pt x="59817" y="358775"/>
                </a:lnTo>
                <a:lnTo>
                  <a:pt x="1016381" y="358775"/>
                </a:lnTo>
                <a:lnTo>
                  <a:pt x="1039657" y="354072"/>
                </a:lnTo>
                <a:lnTo>
                  <a:pt x="1058672" y="341249"/>
                </a:lnTo>
                <a:lnTo>
                  <a:pt x="1071495" y="322234"/>
                </a:lnTo>
                <a:lnTo>
                  <a:pt x="1076198" y="298958"/>
                </a:lnTo>
                <a:lnTo>
                  <a:pt x="1076198" y="59690"/>
                </a:lnTo>
                <a:lnTo>
                  <a:pt x="1071495" y="36433"/>
                </a:lnTo>
                <a:lnTo>
                  <a:pt x="1058672" y="17462"/>
                </a:lnTo>
                <a:lnTo>
                  <a:pt x="1039657" y="4683"/>
                </a:lnTo>
                <a:lnTo>
                  <a:pt x="1016381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9750" y="4042613"/>
            <a:ext cx="535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맑은 고딕"/>
                <a:cs typeface="맑은 고딕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a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d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58615" y="4472940"/>
            <a:ext cx="559435" cy="920115"/>
          </a:xfrm>
          <a:custGeom>
            <a:avLst/>
            <a:gdLst/>
            <a:ahLst/>
            <a:cxnLst/>
            <a:rect l="l" t="t" r="r" b="b"/>
            <a:pathLst>
              <a:path w="559435" h="920114">
                <a:moveTo>
                  <a:pt x="464438" y="834644"/>
                </a:moveTo>
                <a:lnTo>
                  <a:pt x="460248" y="837819"/>
                </a:lnTo>
                <a:lnTo>
                  <a:pt x="459867" y="840867"/>
                </a:lnTo>
                <a:lnTo>
                  <a:pt x="519557" y="919734"/>
                </a:lnTo>
                <a:lnTo>
                  <a:pt x="523359" y="910971"/>
                </a:lnTo>
                <a:lnTo>
                  <a:pt x="513714" y="910971"/>
                </a:lnTo>
                <a:lnTo>
                  <a:pt x="511638" y="893545"/>
                </a:lnTo>
                <a:lnTo>
                  <a:pt x="469011" y="837184"/>
                </a:lnTo>
                <a:lnTo>
                  <a:pt x="467487" y="835025"/>
                </a:lnTo>
                <a:lnTo>
                  <a:pt x="464438" y="834644"/>
                </a:lnTo>
                <a:close/>
              </a:path>
              <a:path w="559435" h="920114">
                <a:moveTo>
                  <a:pt x="511638" y="893545"/>
                </a:moveTo>
                <a:lnTo>
                  <a:pt x="513714" y="910971"/>
                </a:lnTo>
                <a:lnTo>
                  <a:pt x="523239" y="909828"/>
                </a:lnTo>
                <a:lnTo>
                  <a:pt x="523068" y="908431"/>
                </a:lnTo>
                <a:lnTo>
                  <a:pt x="514096" y="908431"/>
                </a:lnTo>
                <a:lnTo>
                  <a:pt x="517301" y="901033"/>
                </a:lnTo>
                <a:lnTo>
                  <a:pt x="511638" y="893545"/>
                </a:lnTo>
                <a:close/>
              </a:path>
              <a:path w="559435" h="920114">
                <a:moveTo>
                  <a:pt x="552958" y="823976"/>
                </a:moveTo>
                <a:lnTo>
                  <a:pt x="550163" y="825119"/>
                </a:lnTo>
                <a:lnTo>
                  <a:pt x="549148" y="827532"/>
                </a:lnTo>
                <a:lnTo>
                  <a:pt x="521083" y="892304"/>
                </a:lnTo>
                <a:lnTo>
                  <a:pt x="523239" y="909828"/>
                </a:lnTo>
                <a:lnTo>
                  <a:pt x="513714" y="910971"/>
                </a:lnTo>
                <a:lnTo>
                  <a:pt x="523359" y="910971"/>
                </a:lnTo>
                <a:lnTo>
                  <a:pt x="557911" y="831342"/>
                </a:lnTo>
                <a:lnTo>
                  <a:pt x="558926" y="828929"/>
                </a:lnTo>
                <a:lnTo>
                  <a:pt x="557784" y="826135"/>
                </a:lnTo>
                <a:lnTo>
                  <a:pt x="555371" y="824992"/>
                </a:lnTo>
                <a:lnTo>
                  <a:pt x="552958" y="823976"/>
                </a:lnTo>
                <a:close/>
              </a:path>
              <a:path w="559435" h="920114">
                <a:moveTo>
                  <a:pt x="517301" y="901033"/>
                </a:moveTo>
                <a:lnTo>
                  <a:pt x="514096" y="908431"/>
                </a:lnTo>
                <a:lnTo>
                  <a:pt x="522224" y="907542"/>
                </a:lnTo>
                <a:lnTo>
                  <a:pt x="517301" y="901033"/>
                </a:lnTo>
                <a:close/>
              </a:path>
              <a:path w="559435" h="920114">
                <a:moveTo>
                  <a:pt x="521083" y="892304"/>
                </a:moveTo>
                <a:lnTo>
                  <a:pt x="517301" y="901033"/>
                </a:lnTo>
                <a:lnTo>
                  <a:pt x="522224" y="907542"/>
                </a:lnTo>
                <a:lnTo>
                  <a:pt x="514096" y="908431"/>
                </a:lnTo>
                <a:lnTo>
                  <a:pt x="523068" y="908431"/>
                </a:lnTo>
                <a:lnTo>
                  <a:pt x="521083" y="892304"/>
                </a:lnTo>
                <a:close/>
              </a:path>
              <a:path w="559435" h="920114">
                <a:moveTo>
                  <a:pt x="5842" y="0"/>
                </a:moveTo>
                <a:lnTo>
                  <a:pt x="0" y="7620"/>
                </a:lnTo>
                <a:lnTo>
                  <a:pt x="26924" y="28575"/>
                </a:lnTo>
                <a:lnTo>
                  <a:pt x="53212" y="50292"/>
                </a:lnTo>
                <a:lnTo>
                  <a:pt x="103886" y="95377"/>
                </a:lnTo>
                <a:lnTo>
                  <a:pt x="151892" y="142748"/>
                </a:lnTo>
                <a:lnTo>
                  <a:pt x="197231" y="192278"/>
                </a:lnTo>
                <a:lnTo>
                  <a:pt x="240030" y="244094"/>
                </a:lnTo>
                <a:lnTo>
                  <a:pt x="280035" y="297815"/>
                </a:lnTo>
                <a:lnTo>
                  <a:pt x="317246" y="353441"/>
                </a:lnTo>
                <a:lnTo>
                  <a:pt x="351536" y="410972"/>
                </a:lnTo>
                <a:lnTo>
                  <a:pt x="382905" y="469900"/>
                </a:lnTo>
                <a:lnTo>
                  <a:pt x="411225" y="530606"/>
                </a:lnTo>
                <a:lnTo>
                  <a:pt x="436625" y="592582"/>
                </a:lnTo>
                <a:lnTo>
                  <a:pt x="458724" y="655955"/>
                </a:lnTo>
                <a:lnTo>
                  <a:pt x="477774" y="720471"/>
                </a:lnTo>
                <a:lnTo>
                  <a:pt x="493395" y="786130"/>
                </a:lnTo>
                <a:lnTo>
                  <a:pt x="505840" y="852805"/>
                </a:lnTo>
                <a:lnTo>
                  <a:pt x="511638" y="893545"/>
                </a:lnTo>
                <a:lnTo>
                  <a:pt x="517301" y="901033"/>
                </a:lnTo>
                <a:lnTo>
                  <a:pt x="521083" y="892304"/>
                </a:lnTo>
                <a:lnTo>
                  <a:pt x="520192" y="885063"/>
                </a:lnTo>
                <a:lnTo>
                  <a:pt x="515238" y="851154"/>
                </a:lnTo>
                <a:lnTo>
                  <a:pt x="502665" y="784098"/>
                </a:lnTo>
                <a:lnTo>
                  <a:pt x="486918" y="717931"/>
                </a:lnTo>
                <a:lnTo>
                  <a:pt x="467868" y="652907"/>
                </a:lnTo>
                <a:lnTo>
                  <a:pt x="445388" y="589153"/>
                </a:lnTo>
                <a:lnTo>
                  <a:pt x="419862" y="526669"/>
                </a:lnTo>
                <a:lnTo>
                  <a:pt x="391287" y="465582"/>
                </a:lnTo>
                <a:lnTo>
                  <a:pt x="359790" y="406146"/>
                </a:lnTo>
                <a:lnTo>
                  <a:pt x="325120" y="348361"/>
                </a:lnTo>
                <a:lnTo>
                  <a:pt x="287655" y="292354"/>
                </a:lnTo>
                <a:lnTo>
                  <a:pt x="247396" y="238125"/>
                </a:lnTo>
                <a:lnTo>
                  <a:pt x="204343" y="186055"/>
                </a:lnTo>
                <a:lnTo>
                  <a:pt x="158623" y="136017"/>
                </a:lnTo>
                <a:lnTo>
                  <a:pt x="110236" y="88265"/>
                </a:lnTo>
                <a:lnTo>
                  <a:pt x="59182" y="42926"/>
                </a:lnTo>
                <a:lnTo>
                  <a:pt x="32893" y="21082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8544" y="5712815"/>
            <a:ext cx="1076325" cy="359410"/>
          </a:xfrm>
          <a:custGeom>
            <a:avLst/>
            <a:gdLst/>
            <a:ahLst/>
            <a:cxnLst/>
            <a:rect l="l" t="t" r="r" b="b"/>
            <a:pathLst>
              <a:path w="1076325" h="359410">
                <a:moveTo>
                  <a:pt x="1016253" y="0"/>
                </a:moveTo>
                <a:lnTo>
                  <a:pt x="59816" y="0"/>
                </a:lnTo>
                <a:lnTo>
                  <a:pt x="36540" y="4700"/>
                </a:lnTo>
                <a:lnTo>
                  <a:pt x="17525" y="17519"/>
                </a:lnTo>
                <a:lnTo>
                  <a:pt x="4702" y="36529"/>
                </a:lnTo>
                <a:lnTo>
                  <a:pt x="0" y="59804"/>
                </a:lnTo>
                <a:lnTo>
                  <a:pt x="0" y="299008"/>
                </a:lnTo>
                <a:lnTo>
                  <a:pt x="4702" y="322283"/>
                </a:lnTo>
                <a:lnTo>
                  <a:pt x="17525" y="341293"/>
                </a:lnTo>
                <a:lnTo>
                  <a:pt x="36540" y="354112"/>
                </a:lnTo>
                <a:lnTo>
                  <a:pt x="59816" y="358813"/>
                </a:lnTo>
                <a:lnTo>
                  <a:pt x="1016253" y="358813"/>
                </a:lnTo>
                <a:lnTo>
                  <a:pt x="1039530" y="354112"/>
                </a:lnTo>
                <a:lnTo>
                  <a:pt x="1058544" y="341293"/>
                </a:lnTo>
                <a:lnTo>
                  <a:pt x="1071368" y="322283"/>
                </a:lnTo>
                <a:lnTo>
                  <a:pt x="1076070" y="299008"/>
                </a:lnTo>
                <a:lnTo>
                  <a:pt x="1076070" y="59804"/>
                </a:lnTo>
                <a:lnTo>
                  <a:pt x="1071368" y="36529"/>
                </a:lnTo>
                <a:lnTo>
                  <a:pt x="1058544" y="17519"/>
                </a:lnTo>
                <a:lnTo>
                  <a:pt x="1039530" y="4700"/>
                </a:lnTo>
                <a:lnTo>
                  <a:pt x="1016253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3917" y="5734608"/>
            <a:ext cx="42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FFFFFF"/>
                </a:solidFill>
                <a:latin typeface="맑은 고딕"/>
                <a:cs typeface="맑은 고딕"/>
              </a:rPr>
              <a:t>E</a:t>
            </a:r>
            <a:r>
              <a:rPr sz="1800" spc="-40" dirty="0">
                <a:solidFill>
                  <a:srgbClr val="FFFFFF"/>
                </a:solidFill>
                <a:latin typeface="맑은 고딕"/>
                <a:cs typeface="맑은 고딕"/>
              </a:rPr>
              <a:t>v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al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1383" y="6380721"/>
            <a:ext cx="1581785" cy="271145"/>
          </a:xfrm>
          <a:custGeom>
            <a:avLst/>
            <a:gdLst/>
            <a:ahLst/>
            <a:cxnLst/>
            <a:rect l="l" t="t" r="r" b="b"/>
            <a:pathLst>
              <a:path w="1581785" h="271145">
                <a:moveTo>
                  <a:pt x="15460" y="19787"/>
                </a:moveTo>
                <a:lnTo>
                  <a:pt x="87757" y="73621"/>
                </a:lnTo>
                <a:lnTo>
                  <a:pt x="134239" y="100952"/>
                </a:lnTo>
                <a:lnTo>
                  <a:pt x="181610" y="126187"/>
                </a:lnTo>
                <a:lnTo>
                  <a:pt x="229743" y="149415"/>
                </a:lnTo>
                <a:lnTo>
                  <a:pt x="278511" y="170624"/>
                </a:lnTo>
                <a:lnTo>
                  <a:pt x="327914" y="189839"/>
                </a:lnTo>
                <a:lnTo>
                  <a:pt x="377952" y="206946"/>
                </a:lnTo>
                <a:lnTo>
                  <a:pt x="428371" y="222046"/>
                </a:lnTo>
                <a:lnTo>
                  <a:pt x="479416" y="235165"/>
                </a:lnTo>
                <a:lnTo>
                  <a:pt x="530606" y="246126"/>
                </a:lnTo>
                <a:lnTo>
                  <a:pt x="582041" y="255117"/>
                </a:lnTo>
                <a:lnTo>
                  <a:pt x="633857" y="262089"/>
                </a:lnTo>
                <a:lnTo>
                  <a:pt x="686054" y="267055"/>
                </a:lnTo>
                <a:lnTo>
                  <a:pt x="738124" y="269913"/>
                </a:lnTo>
                <a:lnTo>
                  <a:pt x="790320" y="270776"/>
                </a:lnTo>
                <a:lnTo>
                  <a:pt x="842391" y="269532"/>
                </a:lnTo>
                <a:lnTo>
                  <a:pt x="894461" y="266369"/>
                </a:lnTo>
                <a:lnTo>
                  <a:pt x="945147" y="261251"/>
                </a:lnTo>
                <a:lnTo>
                  <a:pt x="790067" y="261251"/>
                </a:lnTo>
                <a:lnTo>
                  <a:pt x="738251" y="260388"/>
                </a:lnTo>
                <a:lnTo>
                  <a:pt x="686562" y="257543"/>
                </a:lnTo>
                <a:lnTo>
                  <a:pt x="634873" y="252603"/>
                </a:lnTo>
                <a:lnTo>
                  <a:pt x="583438" y="245668"/>
                </a:lnTo>
                <a:lnTo>
                  <a:pt x="532257" y="236753"/>
                </a:lnTo>
                <a:lnTo>
                  <a:pt x="481203" y="225831"/>
                </a:lnTo>
                <a:lnTo>
                  <a:pt x="430784" y="212826"/>
                </a:lnTo>
                <a:lnTo>
                  <a:pt x="380619" y="197827"/>
                </a:lnTo>
                <a:lnTo>
                  <a:pt x="330962" y="180835"/>
                </a:lnTo>
                <a:lnTo>
                  <a:pt x="281940" y="161747"/>
                </a:lnTo>
                <a:lnTo>
                  <a:pt x="233553" y="140677"/>
                </a:lnTo>
                <a:lnTo>
                  <a:pt x="185801" y="117614"/>
                </a:lnTo>
                <a:lnTo>
                  <a:pt x="138684" y="92544"/>
                </a:lnTo>
                <a:lnTo>
                  <a:pt x="92456" y="65405"/>
                </a:lnTo>
                <a:lnTo>
                  <a:pt x="47117" y="36258"/>
                </a:lnTo>
                <a:lnTo>
                  <a:pt x="24807" y="20580"/>
                </a:lnTo>
                <a:lnTo>
                  <a:pt x="15460" y="19787"/>
                </a:lnTo>
                <a:close/>
              </a:path>
              <a:path w="1581785" h="271145">
                <a:moveTo>
                  <a:pt x="1575943" y="0"/>
                </a:moveTo>
                <a:lnTo>
                  <a:pt x="1531493" y="31534"/>
                </a:lnTo>
                <a:lnTo>
                  <a:pt x="1486281" y="61048"/>
                </a:lnTo>
                <a:lnTo>
                  <a:pt x="1440307" y="88468"/>
                </a:lnTo>
                <a:lnTo>
                  <a:pt x="1393444" y="113804"/>
                </a:lnTo>
                <a:lnTo>
                  <a:pt x="1345819" y="137248"/>
                </a:lnTo>
                <a:lnTo>
                  <a:pt x="1297432" y="158597"/>
                </a:lnTo>
                <a:lnTo>
                  <a:pt x="1248537" y="177952"/>
                </a:lnTo>
                <a:lnTo>
                  <a:pt x="1199007" y="195224"/>
                </a:lnTo>
                <a:lnTo>
                  <a:pt x="1148969" y="210591"/>
                </a:lnTo>
                <a:lnTo>
                  <a:pt x="1098550" y="223875"/>
                </a:lnTo>
                <a:lnTo>
                  <a:pt x="1047750" y="235165"/>
                </a:lnTo>
                <a:lnTo>
                  <a:pt x="996569" y="244373"/>
                </a:lnTo>
                <a:lnTo>
                  <a:pt x="945133" y="251675"/>
                </a:lnTo>
                <a:lnTo>
                  <a:pt x="893571" y="256895"/>
                </a:lnTo>
                <a:lnTo>
                  <a:pt x="841756" y="260019"/>
                </a:lnTo>
                <a:lnTo>
                  <a:pt x="790067" y="261251"/>
                </a:lnTo>
                <a:lnTo>
                  <a:pt x="945147" y="261251"/>
                </a:lnTo>
                <a:lnTo>
                  <a:pt x="998346" y="253746"/>
                </a:lnTo>
                <a:lnTo>
                  <a:pt x="1049782" y="244475"/>
                </a:lnTo>
                <a:lnTo>
                  <a:pt x="1100963" y="233095"/>
                </a:lnTo>
                <a:lnTo>
                  <a:pt x="1151890" y="219697"/>
                </a:lnTo>
                <a:lnTo>
                  <a:pt x="1202182" y="204216"/>
                </a:lnTo>
                <a:lnTo>
                  <a:pt x="1252093" y="186817"/>
                </a:lnTo>
                <a:lnTo>
                  <a:pt x="1301369" y="167309"/>
                </a:lnTo>
                <a:lnTo>
                  <a:pt x="1350010" y="145796"/>
                </a:lnTo>
                <a:lnTo>
                  <a:pt x="1398016" y="122186"/>
                </a:lnTo>
                <a:lnTo>
                  <a:pt x="1445133" y="96659"/>
                </a:lnTo>
                <a:lnTo>
                  <a:pt x="1491615" y="69024"/>
                </a:lnTo>
                <a:lnTo>
                  <a:pt x="1537081" y="39293"/>
                </a:lnTo>
                <a:lnTo>
                  <a:pt x="1581404" y="7772"/>
                </a:lnTo>
                <a:lnTo>
                  <a:pt x="1575943" y="0"/>
                </a:lnTo>
                <a:close/>
              </a:path>
              <a:path w="1581785" h="271145">
                <a:moveTo>
                  <a:pt x="0" y="8915"/>
                </a:moveTo>
                <a:lnTo>
                  <a:pt x="40192" y="96659"/>
                </a:lnTo>
                <a:lnTo>
                  <a:pt x="41275" y="98920"/>
                </a:lnTo>
                <a:lnTo>
                  <a:pt x="44068" y="99974"/>
                </a:lnTo>
                <a:lnTo>
                  <a:pt x="48895" y="97777"/>
                </a:lnTo>
                <a:lnTo>
                  <a:pt x="49911" y="94945"/>
                </a:lnTo>
                <a:lnTo>
                  <a:pt x="48762" y="92544"/>
                </a:lnTo>
                <a:lnTo>
                  <a:pt x="19394" y="28383"/>
                </a:lnTo>
                <a:lnTo>
                  <a:pt x="4953" y="18249"/>
                </a:lnTo>
                <a:lnTo>
                  <a:pt x="10414" y="10464"/>
                </a:lnTo>
                <a:lnTo>
                  <a:pt x="18240" y="10464"/>
                </a:lnTo>
                <a:lnTo>
                  <a:pt x="0" y="8915"/>
                </a:lnTo>
                <a:close/>
              </a:path>
              <a:path w="1581785" h="271145">
                <a:moveTo>
                  <a:pt x="10414" y="10464"/>
                </a:moveTo>
                <a:lnTo>
                  <a:pt x="4953" y="18249"/>
                </a:lnTo>
                <a:lnTo>
                  <a:pt x="19394" y="28383"/>
                </a:lnTo>
                <a:lnTo>
                  <a:pt x="15460" y="19787"/>
                </a:lnTo>
                <a:lnTo>
                  <a:pt x="7366" y="19100"/>
                </a:lnTo>
                <a:lnTo>
                  <a:pt x="12065" y="12369"/>
                </a:lnTo>
                <a:lnTo>
                  <a:pt x="13124" y="12369"/>
                </a:lnTo>
                <a:lnTo>
                  <a:pt x="10414" y="10464"/>
                </a:lnTo>
                <a:close/>
              </a:path>
              <a:path w="1581785" h="271145">
                <a:moveTo>
                  <a:pt x="18240" y="10464"/>
                </a:moveTo>
                <a:lnTo>
                  <a:pt x="10414" y="10464"/>
                </a:lnTo>
                <a:lnTo>
                  <a:pt x="24807" y="20580"/>
                </a:lnTo>
                <a:lnTo>
                  <a:pt x="97790" y="26784"/>
                </a:lnTo>
                <a:lnTo>
                  <a:pt x="100076" y="24841"/>
                </a:lnTo>
                <a:lnTo>
                  <a:pt x="100584" y="19596"/>
                </a:lnTo>
                <a:lnTo>
                  <a:pt x="98679" y="17297"/>
                </a:lnTo>
                <a:lnTo>
                  <a:pt x="18240" y="10464"/>
                </a:lnTo>
                <a:close/>
              </a:path>
              <a:path w="1581785" h="271145">
                <a:moveTo>
                  <a:pt x="13124" y="12369"/>
                </a:moveTo>
                <a:lnTo>
                  <a:pt x="12065" y="12369"/>
                </a:lnTo>
                <a:lnTo>
                  <a:pt x="15460" y="19787"/>
                </a:lnTo>
                <a:lnTo>
                  <a:pt x="24807" y="20580"/>
                </a:lnTo>
                <a:lnTo>
                  <a:pt x="13124" y="12369"/>
                </a:lnTo>
                <a:close/>
              </a:path>
              <a:path w="1581785" h="271145">
                <a:moveTo>
                  <a:pt x="12065" y="12369"/>
                </a:moveTo>
                <a:lnTo>
                  <a:pt x="7366" y="19100"/>
                </a:lnTo>
                <a:lnTo>
                  <a:pt x="15460" y="19787"/>
                </a:lnTo>
                <a:lnTo>
                  <a:pt x="12065" y="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67077" y="5719851"/>
            <a:ext cx="1076325" cy="359410"/>
          </a:xfrm>
          <a:custGeom>
            <a:avLst/>
            <a:gdLst/>
            <a:ahLst/>
            <a:cxnLst/>
            <a:rect l="l" t="t" r="r" b="b"/>
            <a:pathLst>
              <a:path w="1076325" h="359410">
                <a:moveTo>
                  <a:pt x="1016254" y="0"/>
                </a:moveTo>
                <a:lnTo>
                  <a:pt x="59817" y="0"/>
                </a:lnTo>
                <a:lnTo>
                  <a:pt x="36540" y="4700"/>
                </a:lnTo>
                <a:lnTo>
                  <a:pt x="17526" y="17519"/>
                </a:lnTo>
                <a:lnTo>
                  <a:pt x="4702" y="36529"/>
                </a:lnTo>
                <a:lnTo>
                  <a:pt x="0" y="59804"/>
                </a:lnTo>
                <a:lnTo>
                  <a:pt x="0" y="299008"/>
                </a:lnTo>
                <a:lnTo>
                  <a:pt x="4702" y="322283"/>
                </a:lnTo>
                <a:lnTo>
                  <a:pt x="17526" y="341293"/>
                </a:lnTo>
                <a:lnTo>
                  <a:pt x="36540" y="354112"/>
                </a:lnTo>
                <a:lnTo>
                  <a:pt x="59817" y="358813"/>
                </a:lnTo>
                <a:lnTo>
                  <a:pt x="1016254" y="358813"/>
                </a:lnTo>
                <a:lnTo>
                  <a:pt x="1039530" y="354112"/>
                </a:lnTo>
                <a:lnTo>
                  <a:pt x="1058545" y="341293"/>
                </a:lnTo>
                <a:lnTo>
                  <a:pt x="1071368" y="322283"/>
                </a:lnTo>
                <a:lnTo>
                  <a:pt x="1076071" y="299008"/>
                </a:lnTo>
                <a:lnTo>
                  <a:pt x="1076071" y="59804"/>
                </a:lnTo>
                <a:lnTo>
                  <a:pt x="1071368" y="36529"/>
                </a:lnTo>
                <a:lnTo>
                  <a:pt x="1058545" y="17519"/>
                </a:lnTo>
                <a:lnTo>
                  <a:pt x="1039530" y="4700"/>
                </a:lnTo>
                <a:lnTo>
                  <a:pt x="1016254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52573" y="5741619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Pri</a:t>
            </a:r>
            <a:r>
              <a:rPr sz="1800" spc="0" dirty="0">
                <a:solidFill>
                  <a:srgbClr val="FFFFFF"/>
                </a:solidFill>
                <a:latin typeface="맑은 고딕"/>
                <a:cs typeface="맑은 고딕"/>
              </a:rPr>
              <a:t>n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18563" y="4510404"/>
            <a:ext cx="361950" cy="910590"/>
          </a:xfrm>
          <a:custGeom>
            <a:avLst/>
            <a:gdLst/>
            <a:ahLst/>
            <a:cxnLst/>
            <a:rect l="l" t="t" r="r" b="b"/>
            <a:pathLst>
              <a:path w="361950" h="910589">
                <a:moveTo>
                  <a:pt x="348959" y="13998"/>
                </a:moveTo>
                <a:lnTo>
                  <a:pt x="315975" y="44323"/>
                </a:lnTo>
                <a:lnTo>
                  <a:pt x="276479" y="93345"/>
                </a:lnTo>
                <a:lnTo>
                  <a:pt x="239268" y="144145"/>
                </a:lnTo>
                <a:lnTo>
                  <a:pt x="204597" y="196596"/>
                </a:lnTo>
                <a:lnTo>
                  <a:pt x="172466" y="250317"/>
                </a:lnTo>
                <a:lnTo>
                  <a:pt x="143129" y="305562"/>
                </a:lnTo>
                <a:lnTo>
                  <a:pt x="116205" y="361950"/>
                </a:lnTo>
                <a:lnTo>
                  <a:pt x="92075" y="419481"/>
                </a:lnTo>
                <a:lnTo>
                  <a:pt x="70738" y="478155"/>
                </a:lnTo>
                <a:lnTo>
                  <a:pt x="51943" y="537845"/>
                </a:lnTo>
                <a:lnTo>
                  <a:pt x="36068" y="598297"/>
                </a:lnTo>
                <a:lnTo>
                  <a:pt x="23113" y="659511"/>
                </a:lnTo>
                <a:lnTo>
                  <a:pt x="12954" y="721487"/>
                </a:lnTo>
                <a:lnTo>
                  <a:pt x="5587" y="783971"/>
                </a:lnTo>
                <a:lnTo>
                  <a:pt x="1387" y="847217"/>
                </a:lnTo>
                <a:lnTo>
                  <a:pt x="0" y="910209"/>
                </a:lnTo>
                <a:lnTo>
                  <a:pt x="9525" y="910336"/>
                </a:lnTo>
                <a:lnTo>
                  <a:pt x="9783" y="878586"/>
                </a:lnTo>
                <a:lnTo>
                  <a:pt x="10810" y="846963"/>
                </a:lnTo>
                <a:lnTo>
                  <a:pt x="15112" y="784733"/>
                </a:lnTo>
                <a:lnTo>
                  <a:pt x="22351" y="722630"/>
                </a:lnTo>
                <a:lnTo>
                  <a:pt x="32512" y="661162"/>
                </a:lnTo>
                <a:lnTo>
                  <a:pt x="45466" y="600329"/>
                </a:lnTo>
                <a:lnTo>
                  <a:pt x="61213" y="540385"/>
                </a:lnTo>
                <a:lnTo>
                  <a:pt x="79756" y="481076"/>
                </a:lnTo>
                <a:lnTo>
                  <a:pt x="101092" y="422910"/>
                </a:lnTo>
                <a:lnTo>
                  <a:pt x="124968" y="365760"/>
                </a:lnTo>
                <a:lnTo>
                  <a:pt x="151637" y="309753"/>
                </a:lnTo>
                <a:lnTo>
                  <a:pt x="180848" y="255016"/>
                </a:lnTo>
                <a:lnTo>
                  <a:pt x="212725" y="201549"/>
                </a:lnTo>
                <a:lnTo>
                  <a:pt x="247142" y="149479"/>
                </a:lnTo>
                <a:lnTo>
                  <a:pt x="283972" y="99187"/>
                </a:lnTo>
                <a:lnTo>
                  <a:pt x="323342" y="50292"/>
                </a:lnTo>
                <a:lnTo>
                  <a:pt x="346970" y="23312"/>
                </a:lnTo>
                <a:lnTo>
                  <a:pt x="348959" y="13998"/>
                </a:lnTo>
                <a:close/>
              </a:path>
              <a:path w="361950" h="910589">
                <a:moveTo>
                  <a:pt x="360880" y="3810"/>
                </a:moveTo>
                <a:lnTo>
                  <a:pt x="351789" y="3810"/>
                </a:lnTo>
                <a:lnTo>
                  <a:pt x="358775" y="10287"/>
                </a:lnTo>
                <a:lnTo>
                  <a:pt x="346970" y="23312"/>
                </a:lnTo>
                <a:lnTo>
                  <a:pt x="332231" y="92329"/>
                </a:lnTo>
                <a:lnTo>
                  <a:pt x="331724" y="94869"/>
                </a:lnTo>
                <a:lnTo>
                  <a:pt x="333375" y="97409"/>
                </a:lnTo>
                <a:lnTo>
                  <a:pt x="335914" y="97917"/>
                </a:lnTo>
                <a:lnTo>
                  <a:pt x="338455" y="98552"/>
                </a:lnTo>
                <a:lnTo>
                  <a:pt x="340994" y="96901"/>
                </a:lnTo>
                <a:lnTo>
                  <a:pt x="341503" y="94361"/>
                </a:lnTo>
                <a:lnTo>
                  <a:pt x="360880" y="3810"/>
                </a:lnTo>
                <a:close/>
              </a:path>
              <a:path w="361950" h="910589">
                <a:moveTo>
                  <a:pt x="361695" y="0"/>
                </a:moveTo>
                <a:lnTo>
                  <a:pt x="269748" y="28956"/>
                </a:lnTo>
                <a:lnTo>
                  <a:pt x="267207" y="29718"/>
                </a:lnTo>
                <a:lnTo>
                  <a:pt x="265811" y="32385"/>
                </a:lnTo>
                <a:lnTo>
                  <a:pt x="267335" y="37465"/>
                </a:lnTo>
                <a:lnTo>
                  <a:pt x="270129" y="38862"/>
                </a:lnTo>
                <a:lnTo>
                  <a:pt x="272542" y="37973"/>
                </a:lnTo>
                <a:lnTo>
                  <a:pt x="339986" y="16813"/>
                </a:lnTo>
                <a:lnTo>
                  <a:pt x="351789" y="3810"/>
                </a:lnTo>
                <a:lnTo>
                  <a:pt x="360880" y="3810"/>
                </a:lnTo>
                <a:lnTo>
                  <a:pt x="361695" y="0"/>
                </a:lnTo>
                <a:close/>
              </a:path>
              <a:path w="361950" h="910589">
                <a:moveTo>
                  <a:pt x="354255" y="6096"/>
                </a:moveTo>
                <a:lnTo>
                  <a:pt x="350647" y="6096"/>
                </a:lnTo>
                <a:lnTo>
                  <a:pt x="356743" y="11557"/>
                </a:lnTo>
                <a:lnTo>
                  <a:pt x="348959" y="13998"/>
                </a:lnTo>
                <a:lnTo>
                  <a:pt x="346970" y="23312"/>
                </a:lnTo>
                <a:lnTo>
                  <a:pt x="358775" y="10287"/>
                </a:lnTo>
                <a:lnTo>
                  <a:pt x="354255" y="6096"/>
                </a:lnTo>
                <a:close/>
              </a:path>
              <a:path w="361950" h="910589">
                <a:moveTo>
                  <a:pt x="351789" y="3810"/>
                </a:moveTo>
                <a:lnTo>
                  <a:pt x="339986" y="16813"/>
                </a:lnTo>
                <a:lnTo>
                  <a:pt x="348959" y="13998"/>
                </a:lnTo>
                <a:lnTo>
                  <a:pt x="350647" y="6096"/>
                </a:lnTo>
                <a:lnTo>
                  <a:pt x="354255" y="6096"/>
                </a:lnTo>
                <a:lnTo>
                  <a:pt x="351789" y="3810"/>
                </a:lnTo>
                <a:close/>
              </a:path>
              <a:path w="361950" h="910589">
                <a:moveTo>
                  <a:pt x="350647" y="6096"/>
                </a:moveTo>
                <a:lnTo>
                  <a:pt x="348959" y="13998"/>
                </a:lnTo>
                <a:lnTo>
                  <a:pt x="356743" y="11557"/>
                </a:lnTo>
                <a:lnTo>
                  <a:pt x="35064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9810" y="5207889"/>
            <a:ext cx="936625" cy="325755"/>
          </a:xfrm>
          <a:custGeom>
            <a:avLst/>
            <a:gdLst/>
            <a:ahLst/>
            <a:cxnLst/>
            <a:rect l="l" t="t" r="r" b="b"/>
            <a:pathLst>
              <a:path w="936625" h="325754">
                <a:moveTo>
                  <a:pt x="881888" y="0"/>
                </a:moveTo>
                <a:lnTo>
                  <a:pt x="54228" y="0"/>
                </a:lnTo>
                <a:lnTo>
                  <a:pt x="33111" y="4276"/>
                </a:lnTo>
                <a:lnTo>
                  <a:pt x="15874" y="15922"/>
                </a:lnTo>
                <a:lnTo>
                  <a:pt x="4258" y="33164"/>
                </a:lnTo>
                <a:lnTo>
                  <a:pt x="0" y="54229"/>
                </a:lnTo>
                <a:lnTo>
                  <a:pt x="0" y="271272"/>
                </a:lnTo>
                <a:lnTo>
                  <a:pt x="4258" y="292389"/>
                </a:lnTo>
                <a:lnTo>
                  <a:pt x="15875" y="309626"/>
                </a:lnTo>
                <a:lnTo>
                  <a:pt x="33111" y="321242"/>
                </a:lnTo>
                <a:lnTo>
                  <a:pt x="54228" y="325501"/>
                </a:lnTo>
                <a:lnTo>
                  <a:pt x="881888" y="325501"/>
                </a:lnTo>
                <a:lnTo>
                  <a:pt x="903005" y="321242"/>
                </a:lnTo>
                <a:lnTo>
                  <a:pt x="920241" y="309626"/>
                </a:lnTo>
                <a:lnTo>
                  <a:pt x="931858" y="292389"/>
                </a:lnTo>
                <a:lnTo>
                  <a:pt x="936116" y="271272"/>
                </a:lnTo>
                <a:lnTo>
                  <a:pt x="936116" y="54229"/>
                </a:lnTo>
                <a:lnTo>
                  <a:pt x="931858" y="33164"/>
                </a:lnTo>
                <a:lnTo>
                  <a:pt x="920242" y="15922"/>
                </a:lnTo>
                <a:lnTo>
                  <a:pt x="903005" y="4276"/>
                </a:lnTo>
                <a:lnTo>
                  <a:pt x="881888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18433" y="5182311"/>
            <a:ext cx="547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Loop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193" y="3082201"/>
            <a:ext cx="697230" cy="347345"/>
          </a:xfrm>
          <a:custGeom>
            <a:avLst/>
            <a:gdLst/>
            <a:ahLst/>
            <a:cxnLst/>
            <a:rect l="l" t="t" r="r" b="b"/>
            <a:pathLst>
              <a:path w="697230" h="347345">
                <a:moveTo>
                  <a:pt x="0" y="346798"/>
                </a:moveTo>
                <a:lnTo>
                  <a:pt x="696760" y="346798"/>
                </a:lnTo>
                <a:lnTo>
                  <a:pt x="696760" y="0"/>
                </a:lnTo>
                <a:lnTo>
                  <a:pt x="0" y="0"/>
                </a:lnTo>
                <a:lnTo>
                  <a:pt x="0" y="34679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9862" y="4330065"/>
            <a:ext cx="941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프롬프트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1566" y="3460369"/>
            <a:ext cx="158750" cy="842644"/>
          </a:xfrm>
          <a:custGeom>
            <a:avLst/>
            <a:gdLst/>
            <a:ahLst/>
            <a:cxnLst/>
            <a:rect l="l" t="t" r="r" b="b"/>
            <a:pathLst>
              <a:path w="158750" h="842645">
                <a:moveTo>
                  <a:pt x="56645" y="83056"/>
                </a:moveTo>
                <a:lnTo>
                  <a:pt x="28324" y="86866"/>
                </a:lnTo>
                <a:lnTo>
                  <a:pt x="130365" y="842136"/>
                </a:lnTo>
                <a:lnTo>
                  <a:pt x="158686" y="838326"/>
                </a:lnTo>
                <a:lnTo>
                  <a:pt x="56645" y="83056"/>
                </a:lnTo>
                <a:close/>
              </a:path>
              <a:path w="158750" h="842645">
                <a:moveTo>
                  <a:pt x="31000" y="0"/>
                </a:moveTo>
                <a:lnTo>
                  <a:pt x="0" y="90677"/>
                </a:lnTo>
                <a:lnTo>
                  <a:pt x="28324" y="86866"/>
                </a:lnTo>
                <a:lnTo>
                  <a:pt x="26403" y="72643"/>
                </a:lnTo>
                <a:lnTo>
                  <a:pt x="54724" y="68833"/>
                </a:lnTo>
                <a:lnTo>
                  <a:pt x="77860" y="68833"/>
                </a:lnTo>
                <a:lnTo>
                  <a:pt x="31000" y="0"/>
                </a:lnTo>
                <a:close/>
              </a:path>
              <a:path w="158750" h="842645">
                <a:moveTo>
                  <a:pt x="54724" y="68833"/>
                </a:moveTo>
                <a:lnTo>
                  <a:pt x="26403" y="72643"/>
                </a:lnTo>
                <a:lnTo>
                  <a:pt x="28324" y="86866"/>
                </a:lnTo>
                <a:lnTo>
                  <a:pt x="56645" y="83056"/>
                </a:lnTo>
                <a:lnTo>
                  <a:pt x="54724" y="68833"/>
                </a:lnTo>
                <a:close/>
              </a:path>
              <a:path w="158750" h="842645">
                <a:moveTo>
                  <a:pt x="77860" y="68833"/>
                </a:moveTo>
                <a:lnTo>
                  <a:pt x="54724" y="68833"/>
                </a:lnTo>
                <a:lnTo>
                  <a:pt x="56645" y="83056"/>
                </a:lnTo>
                <a:lnTo>
                  <a:pt x="84950" y="79247"/>
                </a:lnTo>
                <a:lnTo>
                  <a:pt x="77860" y="688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5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565" y="1083055"/>
            <a:ext cx="713295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# 6 - 무한루프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수행하기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while</a:t>
            </a:r>
            <a:r>
              <a:rPr sz="1600" spc="0" dirty="0">
                <a:latin typeface="맑은 고딕"/>
                <a:cs typeface="맑은 고딕"/>
              </a:rPr>
              <a:t> </a:t>
            </a:r>
            <a:r>
              <a:rPr sz="1600" spc="-35" dirty="0">
                <a:latin typeface="맑은 고딕"/>
                <a:cs typeface="맑은 고딕"/>
              </a:rPr>
              <a:t>True: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7 - 이벤트 발생 검사 및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처리하기</a:t>
            </a:r>
            <a:endParaRPr sz="1600">
              <a:latin typeface="맑은 고딕"/>
              <a:cs typeface="맑은 고딕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맑은 고딕"/>
                <a:cs typeface="맑은 고딕"/>
              </a:rPr>
              <a:t>for event </a:t>
            </a:r>
            <a:r>
              <a:rPr sz="1600" spc="-5" dirty="0">
                <a:latin typeface="맑은 고딕"/>
                <a:cs typeface="맑은 고딕"/>
              </a:rPr>
              <a:t>in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pygame.event.get():</a:t>
            </a:r>
            <a:endParaRPr sz="1600">
              <a:latin typeface="맑은 고딕"/>
              <a:cs typeface="맑은 고딕"/>
            </a:endParaRPr>
          </a:p>
          <a:p>
            <a:pPr marL="584200" marR="1021715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</a:t>
            </a:r>
            <a:r>
              <a:rPr sz="1600" spc="-10" dirty="0">
                <a:latin typeface="맑은 고딕"/>
                <a:cs typeface="맑은 고딕"/>
              </a:rPr>
              <a:t>Clicked </a:t>
            </a:r>
            <a:r>
              <a:rPr sz="1600" spc="-5" dirty="0">
                <a:latin typeface="맑은 고딕"/>
                <a:cs typeface="맑은 고딕"/>
              </a:rPr>
              <a:t>the close button? Quit </a:t>
            </a:r>
            <a:r>
              <a:rPr sz="1600" spc="-10" dirty="0">
                <a:latin typeface="맑은 고딕"/>
                <a:cs typeface="맑은 고딕"/>
              </a:rPr>
              <a:t>pygame and end program  </a:t>
            </a:r>
            <a:r>
              <a:rPr sz="1600" spc="-5" dirty="0">
                <a:latin typeface="맑은 고딕"/>
                <a:cs typeface="맑은 고딕"/>
              </a:rPr>
              <a:t>if </a:t>
            </a:r>
            <a:r>
              <a:rPr sz="1600" spc="-10" dirty="0">
                <a:latin typeface="맑은 고딕"/>
                <a:cs typeface="맑은 고딕"/>
              </a:rPr>
              <a:t>event.type ==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pygame.QUIT:</a:t>
            </a:r>
            <a:endParaRPr sz="1600">
              <a:latin typeface="맑은 고딕"/>
              <a:cs typeface="맑은 고딕"/>
            </a:endParaRPr>
          </a:p>
          <a:p>
            <a:pPr marL="868680" marR="4993005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p</a:t>
            </a:r>
            <a:r>
              <a:rPr sz="1600" spc="-15" dirty="0">
                <a:latin typeface="맑은 고딕"/>
                <a:cs typeface="맑은 고딕"/>
              </a:rPr>
              <a:t>y</a:t>
            </a:r>
            <a:r>
              <a:rPr sz="1600" spc="-10" dirty="0">
                <a:latin typeface="맑은 고딕"/>
                <a:cs typeface="맑은 고딕"/>
              </a:rPr>
              <a:t>game</a:t>
            </a:r>
            <a:r>
              <a:rPr sz="1600" spc="-5" dirty="0">
                <a:latin typeface="맑은 고딕"/>
                <a:cs typeface="맑은 고딕"/>
              </a:rPr>
              <a:t>.quit()  sys.exit()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8 - ‘프레임당’ 처리해야 할 일</a:t>
            </a:r>
            <a:r>
              <a:rPr sz="1600" spc="7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정의하기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9 - 윈도우 내 내용물(요소)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지우기</a:t>
            </a:r>
            <a:endParaRPr sz="1600">
              <a:latin typeface="맑은 고딕"/>
              <a:cs typeface="맑은 고딕"/>
            </a:endParaRPr>
          </a:p>
          <a:p>
            <a:pPr marL="297180">
              <a:lnSpc>
                <a:spcPct val="100000"/>
              </a:lnSpc>
            </a:pPr>
            <a:r>
              <a:rPr sz="1600" spc="-10" dirty="0">
                <a:latin typeface="맑은 고딕"/>
                <a:cs typeface="맑은 고딕"/>
              </a:rPr>
              <a:t>window.fill(BLACK)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10 - 윈도우 내 모든 요소</a:t>
            </a:r>
            <a:r>
              <a:rPr sz="1600" spc="7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그리기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# 11 - 윈도우 갱신하기 : 윈도우에 포함될 모든 요소를 실제 윈도우에</a:t>
            </a:r>
            <a:r>
              <a:rPr sz="1600" spc="10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출력</a:t>
            </a:r>
            <a:endParaRPr sz="1600">
              <a:latin typeface="맑은 고딕"/>
              <a:cs typeface="맑은 고딕"/>
            </a:endParaRPr>
          </a:p>
          <a:p>
            <a:pPr marL="297180">
              <a:lnSpc>
                <a:spcPct val="100000"/>
              </a:lnSpc>
            </a:pPr>
            <a:r>
              <a:rPr sz="1600" spc="-10" dirty="0">
                <a:latin typeface="맑은 고딕"/>
                <a:cs typeface="맑은 고딕"/>
              </a:rPr>
              <a:t>pygame.display.update()</a:t>
            </a:r>
            <a:endParaRPr sz="16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맑은 고딕"/>
                <a:cs typeface="맑은 고딕"/>
              </a:rPr>
              <a:t># 12 - 윈도우 갱신 주기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늦추기</a:t>
            </a:r>
            <a:endParaRPr sz="1600">
              <a:latin typeface="맑은 고딕"/>
              <a:cs typeface="맑은 고딕"/>
            </a:endParaRPr>
          </a:p>
          <a:p>
            <a:pPr marL="297180">
              <a:lnSpc>
                <a:spcPct val="100000"/>
              </a:lnSpc>
              <a:tabLst>
                <a:tab pos="3486785" algn="l"/>
              </a:tabLst>
            </a:pPr>
            <a:r>
              <a:rPr sz="1600" spc="-5" dirty="0">
                <a:latin typeface="맑은 고딕"/>
                <a:cs typeface="맑은 고딕"/>
              </a:rPr>
              <a:t>clock.tick(FRAMES_PER_SECOND)	# </a:t>
            </a:r>
            <a:r>
              <a:rPr sz="1600" spc="-15" dirty="0">
                <a:latin typeface="맑은 고딕"/>
                <a:cs typeface="맑은 고딕"/>
              </a:rPr>
              <a:t>make </a:t>
            </a:r>
            <a:r>
              <a:rPr sz="1600" spc="-10" dirty="0">
                <a:latin typeface="맑은 고딕"/>
                <a:cs typeface="맑은 고딕"/>
              </a:rPr>
              <a:t>pygame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wait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584315" cy="24949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이벤트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프로그램이 실행 </a:t>
            </a:r>
            <a:r>
              <a:rPr sz="1800" dirty="0">
                <a:latin typeface="맑은 고딕"/>
                <a:cs typeface="맑은 고딕"/>
              </a:rPr>
              <a:t>중일 때 </a:t>
            </a:r>
            <a:r>
              <a:rPr sz="1800" spc="-5" dirty="0">
                <a:latin typeface="맑은 고딕"/>
                <a:cs typeface="맑은 고딕"/>
              </a:rPr>
              <a:t>발생하는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사건.</a:t>
            </a:r>
            <a:endParaRPr sz="1800">
              <a:latin typeface="맑은 고딕"/>
              <a:cs typeface="맑은 고딕"/>
            </a:endParaRPr>
          </a:p>
          <a:p>
            <a:pPr marL="499109">
              <a:lnSpc>
                <a:spcPct val="100000"/>
              </a:lnSpc>
              <a:spcBef>
                <a:spcPts val="1085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마우스 움직임, 마우스 클릭, 키보드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누르기..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프로그램이 반드시 대응하거나 선택적으로 대응할 수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있다.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대부분의 이벤트는 사용자 행동 때문에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발생.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이벤트 기반 </a:t>
            </a:r>
            <a:r>
              <a:rPr sz="1800" spc="-5" dirty="0">
                <a:latin typeface="맑은 고딕"/>
                <a:cs typeface="맑은 고딕"/>
              </a:rPr>
              <a:t>GUI </a:t>
            </a:r>
            <a:r>
              <a:rPr sz="1800" dirty="0">
                <a:latin typeface="맑은 고딕"/>
                <a:cs typeface="맑은 고딕"/>
              </a:rPr>
              <a:t>프로그램은 무한 루프 속에서 계속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실행됨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4922" y="1605788"/>
            <a:ext cx="3829177" cy="4715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8439" y="2599182"/>
            <a:ext cx="1249680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다시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그리기</a:t>
            </a:r>
            <a:endParaRPr sz="1800">
              <a:latin typeface="맑은 고딕"/>
              <a:cs typeface="맑은 고딕"/>
            </a:endParaRPr>
          </a:p>
          <a:p>
            <a:pPr marL="12700" marR="5080" algn="just">
              <a:lnSpc>
                <a:spcPct val="159900"/>
              </a:lnSpc>
            </a:pPr>
            <a:r>
              <a:rPr sz="1800" dirty="0">
                <a:latin typeface="맑은 고딕"/>
                <a:cs typeface="맑은 고딕"/>
              </a:rPr>
              <a:t>마우스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이동  마우스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이동  마우스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클릭  키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누르기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2595" y="5365800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키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누르기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957" y="3289808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이벤트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큐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" y="5363971"/>
            <a:ext cx="170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이벤트를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꺼낸다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1113" y="6402120"/>
            <a:ext cx="1021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메인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루프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3854" y="5060950"/>
            <a:ext cx="3164205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마우스 이동할 때의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처리</a:t>
            </a:r>
            <a:endParaRPr sz="1800">
              <a:latin typeface="맑은 고딕"/>
              <a:cs typeface="맑은 고딕"/>
            </a:endParaRPr>
          </a:p>
          <a:p>
            <a:pPr marL="12700" marR="615950">
              <a:lnSpc>
                <a:spcPts val="3490"/>
              </a:lnSpc>
              <a:spcBef>
                <a:spcPts val="335"/>
              </a:spcBef>
            </a:pPr>
            <a:r>
              <a:rPr sz="1800" dirty="0">
                <a:latin typeface="맑은 고딕"/>
                <a:cs typeface="맑은 고딕"/>
              </a:rPr>
              <a:t>마우스 클릭할 때의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처리  키 눌렀을 때의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처리</a:t>
            </a:r>
            <a:endParaRPr sz="1800">
              <a:latin typeface="맑은 고딕"/>
              <a:cs typeface="맑은 고딕"/>
            </a:endParaRPr>
          </a:p>
          <a:p>
            <a:pPr marL="93345">
              <a:lnSpc>
                <a:spcPct val="100000"/>
              </a:lnSpc>
              <a:spcBef>
                <a:spcPts val="740"/>
              </a:spcBef>
            </a:pPr>
            <a:r>
              <a:rPr sz="1800" spc="25" dirty="0">
                <a:latin typeface="MS UI Gothic"/>
                <a:cs typeface="MS UI Gothic"/>
              </a:rPr>
              <a:t>➔</a:t>
            </a:r>
            <a:r>
              <a:rPr sz="1800" spc="25" dirty="0">
                <a:latin typeface="맑은 고딕"/>
                <a:cs typeface="맑은 고딕"/>
              </a:rPr>
              <a:t>이벤트 </a:t>
            </a:r>
            <a:r>
              <a:rPr sz="1800" dirty="0">
                <a:latin typeface="맑은 고딕"/>
                <a:cs typeface="맑은 고딕"/>
              </a:rPr>
              <a:t>종류에 따라 처리</a:t>
            </a:r>
            <a:r>
              <a:rPr sz="1800" spc="185" dirty="0"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52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303" y="1167129"/>
            <a:ext cx="298894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윈도우 어플리케이션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동작</a:t>
            </a:r>
            <a:endParaRPr sz="1800">
              <a:latin typeface="맑은 고딕"/>
              <a:cs typeface="맑은 고딕"/>
            </a:endParaRPr>
          </a:p>
          <a:p>
            <a:pPr marL="1398270">
              <a:lnSpc>
                <a:spcPct val="100000"/>
              </a:lnSpc>
              <a:spcBef>
                <a:spcPts val="1940"/>
              </a:spcBef>
            </a:pPr>
            <a:r>
              <a:rPr sz="1800" dirty="0">
                <a:latin typeface="맑은 고딕"/>
                <a:cs typeface="맑은 고딕"/>
              </a:rPr>
              <a:t>마우스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이동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930390" cy="45523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이벤트의 처리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type </a:t>
            </a:r>
            <a:r>
              <a:rPr sz="1800" spc="-5" dirty="0">
                <a:latin typeface="맑은 고딕"/>
                <a:cs typeface="맑은 고딕"/>
              </a:rPr>
              <a:t>프로퍼티를 </a:t>
            </a:r>
            <a:r>
              <a:rPr sz="1800" dirty="0">
                <a:latin typeface="맑은 고딕"/>
                <a:cs typeface="맑은 고딕"/>
              </a:rPr>
              <a:t>보고 </a:t>
            </a:r>
            <a:r>
              <a:rPr sz="1800" spc="-5" dirty="0">
                <a:latin typeface="맑은 고딕"/>
                <a:cs typeface="맑은 고딕"/>
              </a:rPr>
              <a:t>이벤트 종류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구분</a:t>
            </a:r>
            <a:endParaRPr sz="18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buFont typeface=""/>
              <a:buChar char="-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56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마우스 클릭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10" dirty="0">
                <a:latin typeface="맑은 고딕"/>
                <a:cs typeface="맑은 고딕"/>
              </a:rPr>
              <a:t>MOUSEBUTTONDOWN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마우스 이동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10" dirty="0">
                <a:latin typeface="맑은 고딕"/>
                <a:cs typeface="맑은 고딕"/>
              </a:rPr>
              <a:t>MOUSEBUTTONDOWN </a:t>
            </a:r>
            <a:r>
              <a:rPr sz="1800" dirty="0">
                <a:latin typeface="맑은 고딕"/>
                <a:cs typeface="맑은 고딕"/>
              </a:rPr>
              <a:t>, </a:t>
            </a:r>
            <a:r>
              <a:rPr sz="1800" spc="-10" dirty="0">
                <a:latin typeface="맑은 고딕"/>
                <a:cs typeface="맑은 고딕"/>
              </a:rPr>
              <a:t>MOUSEMOTION,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MOUSEBUTTONUP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키 누르기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5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KEYDOWN</a:t>
            </a:r>
            <a:endParaRPr sz="1800">
              <a:latin typeface="맑은 고딕"/>
              <a:cs typeface="맑은 고딕"/>
            </a:endParaRPr>
          </a:p>
          <a:p>
            <a:pPr marL="499109">
              <a:lnSpc>
                <a:spcPct val="100000"/>
              </a:lnSpc>
              <a:spcBef>
                <a:spcPts val="1080"/>
              </a:spcBef>
            </a:pP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spc="-10" dirty="0">
                <a:latin typeface="맑은 고딕"/>
                <a:cs typeface="맑은 고딕"/>
              </a:rPr>
              <a:t>event.key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조사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  <a:spcBef>
                <a:spcPts val="1080"/>
              </a:spcBef>
            </a:pPr>
            <a:r>
              <a:rPr sz="1800" spc="-20" dirty="0">
                <a:latin typeface="맑은 고딕"/>
                <a:cs typeface="맑은 고딕"/>
              </a:rPr>
              <a:t>K_RIGHT, K_LEFT, </a:t>
            </a:r>
            <a:r>
              <a:rPr sz="1800" spc="-65" dirty="0">
                <a:latin typeface="맑은 고딕"/>
                <a:cs typeface="맑은 고딕"/>
              </a:rPr>
              <a:t>K_UP,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K_DOWN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998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좌표계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8007" y="1526540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맑은 고딕"/>
                <a:cs typeface="맑은 고딕"/>
              </a:rPr>
              <a:t>Y</a:t>
            </a:r>
            <a:r>
              <a:rPr sz="1800" dirty="0">
                <a:latin typeface="맑은 고딕"/>
                <a:cs typeface="맑은 고딕"/>
              </a:rPr>
              <a:t>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895" y="2831122"/>
            <a:ext cx="366395" cy="3048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맑은 고딕"/>
                <a:cs typeface="맑은 고딕"/>
              </a:rPr>
              <a:t>X</a:t>
            </a:r>
            <a:r>
              <a:rPr sz="1800" dirty="0">
                <a:latin typeface="맑은 고딕"/>
                <a:cs typeface="맑은 고딕"/>
              </a:rPr>
              <a:t>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5284" y="2044319"/>
            <a:ext cx="3961752" cy="3315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5237" y="3629786"/>
            <a:ext cx="4218305" cy="76200"/>
          </a:xfrm>
          <a:custGeom>
            <a:avLst/>
            <a:gdLst/>
            <a:ahLst/>
            <a:cxnLst/>
            <a:rect l="l" t="t" r="r" b="b"/>
            <a:pathLst>
              <a:path w="4218305" h="76200">
                <a:moveTo>
                  <a:pt x="4141520" y="50797"/>
                </a:moveTo>
                <a:lnTo>
                  <a:pt x="4141520" y="76200"/>
                </a:lnTo>
                <a:lnTo>
                  <a:pt x="4192320" y="50800"/>
                </a:lnTo>
                <a:lnTo>
                  <a:pt x="4141520" y="50797"/>
                </a:lnTo>
                <a:close/>
              </a:path>
              <a:path w="4218305" h="76200">
                <a:moveTo>
                  <a:pt x="4141520" y="25397"/>
                </a:moveTo>
                <a:lnTo>
                  <a:pt x="4141520" y="50797"/>
                </a:lnTo>
                <a:lnTo>
                  <a:pt x="4154220" y="50800"/>
                </a:lnTo>
                <a:lnTo>
                  <a:pt x="4154220" y="25400"/>
                </a:lnTo>
                <a:lnTo>
                  <a:pt x="4141520" y="25397"/>
                </a:lnTo>
                <a:close/>
              </a:path>
              <a:path w="4218305" h="76200">
                <a:moveTo>
                  <a:pt x="4141520" y="0"/>
                </a:moveTo>
                <a:lnTo>
                  <a:pt x="4141520" y="25397"/>
                </a:lnTo>
                <a:lnTo>
                  <a:pt x="4154220" y="25400"/>
                </a:lnTo>
                <a:lnTo>
                  <a:pt x="4154220" y="50800"/>
                </a:lnTo>
                <a:lnTo>
                  <a:pt x="4192326" y="50797"/>
                </a:lnTo>
                <a:lnTo>
                  <a:pt x="4217720" y="38100"/>
                </a:lnTo>
                <a:lnTo>
                  <a:pt x="4141520" y="0"/>
                </a:lnTo>
                <a:close/>
              </a:path>
              <a:path w="4218305" h="76200">
                <a:moveTo>
                  <a:pt x="12" y="24511"/>
                </a:moveTo>
                <a:lnTo>
                  <a:pt x="0" y="49911"/>
                </a:lnTo>
                <a:lnTo>
                  <a:pt x="4141520" y="50797"/>
                </a:lnTo>
                <a:lnTo>
                  <a:pt x="4141520" y="25397"/>
                </a:lnTo>
                <a:lnTo>
                  <a:pt x="12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52217" y="1956689"/>
            <a:ext cx="76200" cy="3456304"/>
          </a:xfrm>
          <a:custGeom>
            <a:avLst/>
            <a:gdLst/>
            <a:ahLst/>
            <a:cxnLst/>
            <a:rect l="l" t="t" r="r" b="b"/>
            <a:pathLst>
              <a:path w="76200" h="3456304">
                <a:moveTo>
                  <a:pt x="50800" y="63500"/>
                </a:moveTo>
                <a:lnTo>
                  <a:pt x="25400" y="63500"/>
                </a:lnTo>
                <a:lnTo>
                  <a:pt x="25018" y="3455924"/>
                </a:lnTo>
                <a:lnTo>
                  <a:pt x="50418" y="3455924"/>
                </a:lnTo>
                <a:lnTo>
                  <a:pt x="50800" y="63500"/>
                </a:lnTo>
                <a:close/>
              </a:path>
              <a:path w="76200" h="3456304">
                <a:moveTo>
                  <a:pt x="38100" y="0"/>
                </a:moveTo>
                <a:lnTo>
                  <a:pt x="0" y="76200"/>
                </a:lnTo>
                <a:lnTo>
                  <a:pt x="25398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456304">
                <a:moveTo>
                  <a:pt x="69850" y="63500"/>
                </a:moveTo>
                <a:lnTo>
                  <a:pt x="50800" y="63500"/>
                </a:lnTo>
                <a:lnTo>
                  <a:pt x="50798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99609" y="3512566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X축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1264" y="3664966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747395" algn="l"/>
                <a:tab pos="1116330" algn="l"/>
              </a:tabLst>
            </a:pP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1	2	3	4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598" y="3664966"/>
            <a:ext cx="138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  <a:tab pos="774065" algn="l"/>
                <a:tab pos="1155065" algn="l"/>
              </a:tabLst>
            </a:pPr>
            <a:r>
              <a:rPr sz="1800" spc="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4	</a:t>
            </a:r>
            <a:r>
              <a:rPr sz="1800" spc="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3	</a:t>
            </a:r>
            <a:r>
              <a:rPr sz="1800" spc="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2	</a:t>
            </a:r>
            <a:r>
              <a:rPr sz="1800" spc="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6719" y="5785205"/>
            <a:ext cx="2244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표준 데카르트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좌표계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1971" y="2165985"/>
            <a:ext cx="3745103" cy="3246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88285" y="2007514"/>
            <a:ext cx="137795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4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3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2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8414" y="3376929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(0,0</a:t>
            </a:r>
            <a:r>
              <a:rPr sz="1800" b="1" spc="80" dirty="0">
                <a:latin typeface="맑은 고딕"/>
                <a:cs typeface="맑은 고딕"/>
              </a:rPr>
              <a:t>)</a:t>
            </a:r>
            <a:r>
              <a:rPr sz="2400" spc="-7" baseline="48611" dirty="0">
                <a:solidFill>
                  <a:srgbClr val="FF0000"/>
                </a:solidFill>
                <a:latin typeface="맑은 고딕"/>
                <a:cs typeface="맑은 고딕"/>
              </a:rPr>
              <a:t>1</a:t>
            </a:r>
            <a:endParaRPr sz="2400" baseline="48611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60473" y="3714473"/>
            <a:ext cx="221615" cy="14897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-1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2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3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0000"/>
                </a:solidFill>
                <a:latin typeface="맑은 고딕"/>
                <a:cs typeface="맑은 고딕"/>
              </a:rPr>
              <a:t>-</a:t>
            </a: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4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0896" y="1800859"/>
            <a:ext cx="39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X</a:t>
            </a:r>
            <a:r>
              <a:rPr sz="1800" dirty="0">
                <a:latin typeface="맑은 고딕"/>
                <a:cs typeface="맑은 고딕"/>
              </a:rPr>
              <a:t>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08550" y="5730341"/>
            <a:ext cx="383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맑은 고딕"/>
                <a:cs typeface="맑은 고딕"/>
              </a:rPr>
              <a:t>Y</a:t>
            </a:r>
            <a:r>
              <a:rPr sz="1800" dirty="0">
                <a:latin typeface="맑은 고딕"/>
                <a:cs typeface="맑은 고딕"/>
              </a:rPr>
              <a:t>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90414" y="2128011"/>
            <a:ext cx="3930015" cy="76200"/>
          </a:xfrm>
          <a:custGeom>
            <a:avLst/>
            <a:gdLst/>
            <a:ahLst/>
            <a:cxnLst/>
            <a:rect l="l" t="t" r="r" b="b"/>
            <a:pathLst>
              <a:path w="3930015" h="76200">
                <a:moveTo>
                  <a:pt x="3853561" y="0"/>
                </a:moveTo>
                <a:lnTo>
                  <a:pt x="3853561" y="76200"/>
                </a:lnTo>
                <a:lnTo>
                  <a:pt x="3904361" y="50800"/>
                </a:lnTo>
                <a:lnTo>
                  <a:pt x="3866261" y="50800"/>
                </a:lnTo>
                <a:lnTo>
                  <a:pt x="3866261" y="25400"/>
                </a:lnTo>
                <a:lnTo>
                  <a:pt x="3904361" y="25400"/>
                </a:lnTo>
                <a:lnTo>
                  <a:pt x="3853561" y="0"/>
                </a:lnTo>
                <a:close/>
              </a:path>
              <a:path w="3930015" h="76200">
                <a:moveTo>
                  <a:pt x="3853561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3853561" y="50800"/>
                </a:lnTo>
                <a:lnTo>
                  <a:pt x="3853561" y="25400"/>
                </a:lnTo>
                <a:close/>
              </a:path>
              <a:path w="3930015" h="76200">
                <a:moveTo>
                  <a:pt x="3904361" y="25400"/>
                </a:moveTo>
                <a:lnTo>
                  <a:pt x="3866261" y="25400"/>
                </a:lnTo>
                <a:lnTo>
                  <a:pt x="3866261" y="50800"/>
                </a:lnTo>
                <a:lnTo>
                  <a:pt x="3904361" y="50800"/>
                </a:lnTo>
                <a:lnTo>
                  <a:pt x="3929761" y="38100"/>
                </a:lnTo>
                <a:lnTo>
                  <a:pt x="3904361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44566" y="2141347"/>
            <a:ext cx="76200" cy="3456304"/>
          </a:xfrm>
          <a:custGeom>
            <a:avLst/>
            <a:gdLst/>
            <a:ahLst/>
            <a:cxnLst/>
            <a:rect l="l" t="t" r="r" b="b"/>
            <a:pathLst>
              <a:path w="76200" h="3456304">
                <a:moveTo>
                  <a:pt x="0" y="3379724"/>
                </a:moveTo>
                <a:lnTo>
                  <a:pt x="38100" y="3455987"/>
                </a:lnTo>
                <a:lnTo>
                  <a:pt x="69844" y="3392551"/>
                </a:lnTo>
                <a:lnTo>
                  <a:pt x="25400" y="3392551"/>
                </a:lnTo>
                <a:lnTo>
                  <a:pt x="25401" y="3379766"/>
                </a:lnTo>
                <a:lnTo>
                  <a:pt x="0" y="3379724"/>
                </a:lnTo>
                <a:close/>
              </a:path>
              <a:path w="76200" h="3456304">
                <a:moveTo>
                  <a:pt x="25401" y="3379766"/>
                </a:moveTo>
                <a:lnTo>
                  <a:pt x="25400" y="3392551"/>
                </a:lnTo>
                <a:lnTo>
                  <a:pt x="50800" y="3392551"/>
                </a:lnTo>
                <a:lnTo>
                  <a:pt x="50801" y="3379808"/>
                </a:lnTo>
                <a:lnTo>
                  <a:pt x="25401" y="3379766"/>
                </a:lnTo>
                <a:close/>
              </a:path>
              <a:path w="76200" h="3456304">
                <a:moveTo>
                  <a:pt x="50801" y="3379808"/>
                </a:moveTo>
                <a:lnTo>
                  <a:pt x="50800" y="3392551"/>
                </a:lnTo>
                <a:lnTo>
                  <a:pt x="69844" y="3392551"/>
                </a:lnTo>
                <a:lnTo>
                  <a:pt x="76200" y="3379851"/>
                </a:lnTo>
                <a:lnTo>
                  <a:pt x="50801" y="3379808"/>
                </a:lnTo>
                <a:close/>
              </a:path>
              <a:path w="76200" h="3456304">
                <a:moveTo>
                  <a:pt x="51308" y="0"/>
                </a:moveTo>
                <a:lnTo>
                  <a:pt x="25908" y="0"/>
                </a:lnTo>
                <a:lnTo>
                  <a:pt x="25401" y="3379766"/>
                </a:lnTo>
                <a:lnTo>
                  <a:pt x="50801" y="3379808"/>
                </a:lnTo>
                <a:lnTo>
                  <a:pt x="51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17945" y="574040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PC의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좌표계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4885435" y="1697289"/>
            <a:ext cx="2905125" cy="308165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2382520" algn="ctr">
              <a:lnSpc>
                <a:spcPct val="100000"/>
              </a:lnSpc>
              <a:spcBef>
                <a:spcPts val="844"/>
              </a:spcBef>
            </a:pPr>
            <a:r>
              <a:rPr sz="1800" b="1" dirty="0">
                <a:latin typeface="맑은 고딕"/>
                <a:cs typeface="맑은 고딕"/>
              </a:rPr>
              <a:t>(0,0)</a:t>
            </a:r>
            <a:endParaRPr sz="18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750"/>
              </a:spcBef>
              <a:tabLst>
                <a:tab pos="845185" algn="l"/>
                <a:tab pos="1212215" algn="l"/>
                <a:tab pos="1580515" algn="l"/>
                <a:tab pos="1949450" algn="l"/>
                <a:tab pos="2316480" algn="l"/>
                <a:tab pos="2766060" algn="l"/>
              </a:tabLst>
            </a:pPr>
            <a:r>
              <a:rPr sz="2400" spc="-7" baseline="-34722" dirty="0">
                <a:solidFill>
                  <a:srgbClr val="FF0000"/>
                </a:solidFill>
                <a:latin typeface="맑은 고딕"/>
                <a:cs typeface="맑은 고딕"/>
              </a:rPr>
              <a:t>1 </a:t>
            </a:r>
            <a:r>
              <a:rPr sz="2400" spc="-277" baseline="-34722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0000"/>
                </a:solidFill>
                <a:latin typeface="맑은 고딕"/>
                <a:cs typeface="맑은 고딕"/>
              </a:rPr>
              <a:t>1	2	3	4	5	6	7</a:t>
            </a:r>
            <a:endParaRPr sz="18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192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2</a:t>
            </a:r>
            <a:endParaRPr sz="16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3</a:t>
            </a:r>
            <a:endParaRPr sz="16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4</a:t>
            </a:r>
            <a:endParaRPr sz="16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5</a:t>
            </a:r>
            <a:endParaRPr sz="16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6</a:t>
            </a:r>
            <a:endParaRPr sz="1600">
              <a:latin typeface="맑은 고딕"/>
              <a:cs typeface="맑은 고딕"/>
            </a:endParaRPr>
          </a:p>
          <a:p>
            <a:pPr marL="24511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FF0000"/>
                </a:solidFill>
                <a:latin typeface="맑은 고딕"/>
                <a:cs typeface="맑은 고딕"/>
              </a:rPr>
              <a:t>7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7174230" cy="2906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spc="-20" dirty="0">
                <a:latin typeface="맑은 고딕"/>
                <a:cs typeface="맑은 고딕"/>
              </a:rPr>
              <a:t>Rect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  <a:p>
            <a:pPr marL="25463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- </a:t>
            </a:r>
            <a:r>
              <a:rPr sz="1800" spc="-5" dirty="0">
                <a:latin typeface="맑은 고딕"/>
                <a:cs typeface="맑은 고딕"/>
              </a:rPr>
              <a:t>PyGame에서 직사각형(위치와 크기)을 지정할 </a:t>
            </a:r>
            <a:r>
              <a:rPr sz="1800" dirty="0">
                <a:latin typeface="맑은 고딕"/>
                <a:cs typeface="맑은 고딕"/>
              </a:rPr>
              <a:t>때 </a:t>
            </a:r>
            <a:r>
              <a:rPr sz="1800" spc="-5" dirty="0">
                <a:latin typeface="맑은 고딕"/>
                <a:cs typeface="맑은 고딕"/>
              </a:rPr>
              <a:t>사용하는</a:t>
            </a:r>
            <a:r>
              <a:rPr sz="1800" spc="5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클래스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1565"/>
              </a:spcBef>
            </a:pPr>
            <a:r>
              <a:rPr sz="1800" spc="-10" dirty="0">
                <a:latin typeface="맑은 고딕"/>
                <a:cs typeface="맑은 고딕"/>
              </a:rPr>
              <a:t>Rect(left, </a:t>
            </a:r>
            <a:r>
              <a:rPr sz="1800" spc="-5" dirty="0">
                <a:latin typeface="맑은 고딕"/>
                <a:cs typeface="맑은 고딕"/>
              </a:rPr>
              <a:t>top, width,</a:t>
            </a:r>
            <a:r>
              <a:rPr sz="1800" spc="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height)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Rect((left, top), (width,</a:t>
            </a:r>
            <a:r>
              <a:rPr sz="1800" spc="3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height))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35280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맑은 고딕"/>
                <a:cs typeface="맑은 고딕"/>
              </a:rPr>
              <a:t>&gt;&gt;&gt; r = </a:t>
            </a:r>
            <a:r>
              <a:rPr sz="1800" spc="-10" dirty="0">
                <a:latin typeface="맑은 고딕"/>
                <a:cs typeface="맑은 고딕"/>
              </a:rPr>
              <a:t>Rect(30, </a:t>
            </a:r>
            <a:r>
              <a:rPr sz="1800" dirty="0">
                <a:latin typeface="맑은 고딕"/>
                <a:cs typeface="맑은 고딕"/>
              </a:rPr>
              <a:t>20, 60,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3175000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spc="-20" dirty="0">
                <a:latin typeface="맑은 고딕"/>
                <a:cs typeface="맑은 고딕"/>
              </a:rPr>
              <a:t>Rect </a:t>
            </a:r>
            <a:r>
              <a:rPr sz="1800" dirty="0">
                <a:latin typeface="맑은 고딕"/>
                <a:cs typeface="맑은 고딕"/>
              </a:rPr>
              <a:t>객체의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프로퍼티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213995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&gt;&gt;&gt; r = </a:t>
            </a:r>
            <a:r>
              <a:rPr sz="1800" spc="-10" dirty="0">
                <a:latin typeface="맑은 고딕"/>
                <a:cs typeface="맑은 고딕"/>
              </a:rPr>
              <a:t>Rect(30, </a:t>
            </a:r>
            <a:r>
              <a:rPr sz="1800" dirty="0">
                <a:latin typeface="맑은 고딕"/>
                <a:cs typeface="맑은 고딕"/>
              </a:rPr>
              <a:t>20, 60,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29407" y="3828059"/>
            <a:ext cx="2823210" cy="1864995"/>
          </a:xfrm>
          <a:custGeom>
            <a:avLst/>
            <a:gdLst/>
            <a:ahLst/>
            <a:cxnLst/>
            <a:rect l="l" t="t" r="r" b="b"/>
            <a:pathLst>
              <a:path w="2823210" h="1864995">
                <a:moveTo>
                  <a:pt x="0" y="1864994"/>
                </a:moveTo>
                <a:lnTo>
                  <a:pt x="2822829" y="1864994"/>
                </a:lnTo>
                <a:lnTo>
                  <a:pt x="2822829" y="0"/>
                </a:lnTo>
                <a:lnTo>
                  <a:pt x="0" y="0"/>
                </a:lnTo>
                <a:lnTo>
                  <a:pt x="0" y="186499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91639" y="2783713"/>
            <a:ext cx="5113020" cy="85725"/>
          </a:xfrm>
          <a:custGeom>
            <a:avLst/>
            <a:gdLst/>
            <a:ahLst/>
            <a:cxnLst/>
            <a:rect l="l" t="t" r="r" b="b"/>
            <a:pathLst>
              <a:path w="5113020" h="85725">
                <a:moveTo>
                  <a:pt x="5026914" y="0"/>
                </a:moveTo>
                <a:lnTo>
                  <a:pt x="5026914" y="85725"/>
                </a:lnTo>
                <a:lnTo>
                  <a:pt x="5084148" y="57150"/>
                </a:lnTo>
                <a:lnTo>
                  <a:pt x="5041138" y="57150"/>
                </a:lnTo>
                <a:lnTo>
                  <a:pt x="5041138" y="28575"/>
                </a:lnTo>
                <a:lnTo>
                  <a:pt x="5083979" y="28575"/>
                </a:lnTo>
                <a:lnTo>
                  <a:pt x="5026914" y="0"/>
                </a:lnTo>
                <a:close/>
              </a:path>
              <a:path w="5113020" h="85725">
                <a:moveTo>
                  <a:pt x="502691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026914" y="57150"/>
                </a:lnTo>
                <a:lnTo>
                  <a:pt x="5026914" y="28575"/>
                </a:lnTo>
                <a:close/>
              </a:path>
              <a:path w="5113020" h="85725">
                <a:moveTo>
                  <a:pt x="5083979" y="28575"/>
                </a:moveTo>
                <a:lnTo>
                  <a:pt x="5041138" y="28575"/>
                </a:lnTo>
                <a:lnTo>
                  <a:pt x="5041138" y="57150"/>
                </a:lnTo>
                <a:lnTo>
                  <a:pt x="5084148" y="57150"/>
                </a:lnTo>
                <a:lnTo>
                  <a:pt x="5112639" y="42925"/>
                </a:lnTo>
                <a:lnTo>
                  <a:pt x="5083979" y="28575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1507" y="2826639"/>
            <a:ext cx="85725" cy="3482975"/>
          </a:xfrm>
          <a:custGeom>
            <a:avLst/>
            <a:gdLst/>
            <a:ahLst/>
            <a:cxnLst/>
            <a:rect l="l" t="t" r="r" b="b"/>
            <a:pathLst>
              <a:path w="85725" h="3482975">
                <a:moveTo>
                  <a:pt x="28575" y="3396957"/>
                </a:moveTo>
                <a:lnTo>
                  <a:pt x="0" y="3396957"/>
                </a:lnTo>
                <a:lnTo>
                  <a:pt x="42799" y="3482682"/>
                </a:lnTo>
                <a:lnTo>
                  <a:pt x="78570" y="3411245"/>
                </a:lnTo>
                <a:lnTo>
                  <a:pt x="28575" y="3411245"/>
                </a:lnTo>
                <a:lnTo>
                  <a:pt x="28575" y="3396957"/>
                </a:lnTo>
                <a:close/>
              </a:path>
              <a:path w="85725" h="3482975">
                <a:moveTo>
                  <a:pt x="57150" y="0"/>
                </a:moveTo>
                <a:lnTo>
                  <a:pt x="28575" y="0"/>
                </a:lnTo>
                <a:lnTo>
                  <a:pt x="28575" y="3411245"/>
                </a:lnTo>
                <a:lnTo>
                  <a:pt x="57150" y="3411245"/>
                </a:lnTo>
                <a:lnTo>
                  <a:pt x="57150" y="0"/>
                </a:lnTo>
                <a:close/>
              </a:path>
              <a:path w="85725" h="3482975">
                <a:moveTo>
                  <a:pt x="85725" y="3396957"/>
                </a:moveTo>
                <a:lnTo>
                  <a:pt x="57150" y="3396957"/>
                </a:lnTo>
                <a:lnTo>
                  <a:pt x="57150" y="3411245"/>
                </a:lnTo>
                <a:lnTo>
                  <a:pt x="78570" y="3411245"/>
                </a:lnTo>
                <a:lnTo>
                  <a:pt x="85725" y="3396957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1639" y="3799585"/>
            <a:ext cx="5113020" cy="28575"/>
          </a:xfrm>
          <a:custGeom>
            <a:avLst/>
            <a:gdLst/>
            <a:ahLst/>
            <a:cxnLst/>
            <a:rect l="l" t="t" r="r" b="b"/>
            <a:pathLst>
              <a:path w="5113020" h="28575">
                <a:moveTo>
                  <a:pt x="0" y="0"/>
                </a:moveTo>
                <a:lnTo>
                  <a:pt x="5112639" y="28447"/>
                </a:ln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1639" y="5693054"/>
            <a:ext cx="5113020" cy="0"/>
          </a:xfrm>
          <a:custGeom>
            <a:avLst/>
            <a:gdLst/>
            <a:ahLst/>
            <a:cxnLst/>
            <a:rect l="l" t="t" r="r" b="b"/>
            <a:pathLst>
              <a:path w="5113020">
                <a:moveTo>
                  <a:pt x="0" y="0"/>
                </a:moveTo>
                <a:lnTo>
                  <a:pt x="5112639" y="0"/>
                </a:ln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1880" y="2853944"/>
            <a:ext cx="17780" cy="3455670"/>
          </a:xfrm>
          <a:custGeom>
            <a:avLst/>
            <a:gdLst/>
            <a:ahLst/>
            <a:cxnLst/>
            <a:rect l="l" t="t" r="r" b="b"/>
            <a:pathLst>
              <a:path w="17780" h="3455670">
                <a:moveTo>
                  <a:pt x="0" y="0"/>
                </a:moveTo>
                <a:lnTo>
                  <a:pt x="17525" y="3455377"/>
                </a:ln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8585" y="2826639"/>
            <a:ext cx="0" cy="3482975"/>
          </a:xfrm>
          <a:custGeom>
            <a:avLst/>
            <a:gdLst/>
            <a:ahLst/>
            <a:cxnLst/>
            <a:rect l="l" t="t" r="r" b="b"/>
            <a:pathLst>
              <a:path h="3482975">
                <a:moveTo>
                  <a:pt x="0" y="0"/>
                </a:moveTo>
                <a:lnTo>
                  <a:pt x="0" y="3482682"/>
                </a:ln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31820" y="3965702"/>
            <a:ext cx="2808605" cy="76200"/>
          </a:xfrm>
          <a:custGeom>
            <a:avLst/>
            <a:gdLst/>
            <a:ahLst/>
            <a:cxnLst/>
            <a:rect l="l" t="t" r="r" b="b"/>
            <a:pathLst>
              <a:path w="280860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2808604" h="76200">
                <a:moveTo>
                  <a:pt x="2732151" y="0"/>
                </a:moveTo>
                <a:lnTo>
                  <a:pt x="2732151" y="76200"/>
                </a:lnTo>
                <a:lnTo>
                  <a:pt x="2798953" y="42799"/>
                </a:lnTo>
                <a:lnTo>
                  <a:pt x="2744851" y="42799"/>
                </a:lnTo>
                <a:lnTo>
                  <a:pt x="2744851" y="33274"/>
                </a:lnTo>
                <a:lnTo>
                  <a:pt x="2798699" y="33274"/>
                </a:lnTo>
                <a:lnTo>
                  <a:pt x="2732151" y="0"/>
                </a:lnTo>
                <a:close/>
              </a:path>
              <a:path w="2808604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2808604" h="76200">
                <a:moveTo>
                  <a:pt x="2732151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2732151" y="42799"/>
                </a:lnTo>
                <a:lnTo>
                  <a:pt x="2732151" y="33274"/>
                </a:lnTo>
                <a:close/>
              </a:path>
              <a:path w="2808604" h="76200">
                <a:moveTo>
                  <a:pt x="2798699" y="33274"/>
                </a:moveTo>
                <a:lnTo>
                  <a:pt x="2744851" y="33274"/>
                </a:lnTo>
                <a:lnTo>
                  <a:pt x="2744851" y="42799"/>
                </a:lnTo>
                <a:lnTo>
                  <a:pt x="2798953" y="42799"/>
                </a:lnTo>
                <a:lnTo>
                  <a:pt x="2808351" y="38100"/>
                </a:lnTo>
                <a:lnTo>
                  <a:pt x="2798699" y="33274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37738" y="3828034"/>
            <a:ext cx="76200" cy="1865630"/>
          </a:xfrm>
          <a:custGeom>
            <a:avLst/>
            <a:gdLst/>
            <a:ahLst/>
            <a:cxnLst/>
            <a:rect l="l" t="t" r="r" b="b"/>
            <a:pathLst>
              <a:path w="76200" h="1865629">
                <a:moveTo>
                  <a:pt x="33400" y="1788807"/>
                </a:moveTo>
                <a:lnTo>
                  <a:pt x="0" y="1788807"/>
                </a:lnTo>
                <a:lnTo>
                  <a:pt x="38100" y="1865007"/>
                </a:lnTo>
                <a:lnTo>
                  <a:pt x="69843" y="1801520"/>
                </a:lnTo>
                <a:lnTo>
                  <a:pt x="33400" y="1801520"/>
                </a:lnTo>
                <a:lnTo>
                  <a:pt x="33400" y="1788807"/>
                </a:lnTo>
                <a:close/>
              </a:path>
              <a:path w="76200" h="1865629">
                <a:moveTo>
                  <a:pt x="42925" y="63500"/>
                </a:moveTo>
                <a:lnTo>
                  <a:pt x="33400" y="63500"/>
                </a:lnTo>
                <a:lnTo>
                  <a:pt x="33400" y="1801520"/>
                </a:lnTo>
                <a:lnTo>
                  <a:pt x="42925" y="1801520"/>
                </a:lnTo>
                <a:lnTo>
                  <a:pt x="42925" y="63500"/>
                </a:lnTo>
                <a:close/>
              </a:path>
              <a:path w="76200" h="1865629">
                <a:moveTo>
                  <a:pt x="76200" y="1788807"/>
                </a:moveTo>
                <a:lnTo>
                  <a:pt x="42925" y="1788807"/>
                </a:lnTo>
                <a:lnTo>
                  <a:pt x="42925" y="1801520"/>
                </a:lnTo>
                <a:lnTo>
                  <a:pt x="69843" y="1801520"/>
                </a:lnTo>
                <a:lnTo>
                  <a:pt x="76200" y="1788807"/>
                </a:lnTo>
                <a:close/>
              </a:path>
              <a:path w="76200" h="1865629">
                <a:moveTo>
                  <a:pt x="38100" y="0"/>
                </a:moveTo>
                <a:lnTo>
                  <a:pt x="0" y="76200"/>
                </a:lnTo>
                <a:lnTo>
                  <a:pt x="33400" y="76200"/>
                </a:lnTo>
                <a:lnTo>
                  <a:pt x="33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65629">
                <a:moveTo>
                  <a:pt x="69850" y="63500"/>
                </a:moveTo>
                <a:lnTo>
                  <a:pt x="42925" y="63500"/>
                </a:lnTo>
                <a:lnTo>
                  <a:pt x="429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4652" y="2466847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(0,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7799" y="2466847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30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5858" y="24668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맑은 고딕"/>
                <a:cs typeface="맑은 고딕"/>
              </a:rPr>
              <a:t>9</a:t>
            </a:r>
            <a:r>
              <a:rPr sz="1800" dirty="0">
                <a:latin typeface="맑은 고딕"/>
                <a:cs typeface="맑은 고딕"/>
              </a:rPr>
              <a:t>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98524" y="555447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60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8976" y="3950589"/>
            <a:ext cx="121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60 </a:t>
            </a:r>
            <a:r>
              <a:rPr sz="1800" spc="-5" dirty="0">
                <a:latin typeface="맑은 고딕"/>
                <a:cs typeface="맑은 고딕"/>
              </a:rPr>
              <a:t>width,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w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3072" y="4647438"/>
            <a:ext cx="936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40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height,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h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8879" y="3305047"/>
            <a:ext cx="35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le</a:t>
            </a:r>
            <a:r>
              <a:rPr sz="1800" spc="25" dirty="0">
                <a:latin typeface="맑은 고딕"/>
                <a:cs typeface="맑은 고딕"/>
              </a:rPr>
              <a:t>f</a:t>
            </a:r>
            <a:r>
              <a:rPr sz="1800" dirty="0">
                <a:latin typeface="맑은 고딕"/>
                <a:cs typeface="맑은 고딕"/>
              </a:rPr>
              <a:t>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0867" y="3186176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mid</a:t>
            </a:r>
            <a:r>
              <a:rPr sz="1800" spc="-10" dirty="0">
                <a:latin typeface="맑은 고딕"/>
                <a:cs typeface="맑은 고딕"/>
              </a:rPr>
              <a:t>t</a:t>
            </a:r>
            <a:r>
              <a:rPr sz="1800" spc="-5" dirty="0">
                <a:latin typeface="맑은 고딕"/>
                <a:cs typeface="맑은 고딕"/>
              </a:rPr>
              <a:t>op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00521" y="3305047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right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4874" y="3632454"/>
            <a:ext cx="103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020" algn="l"/>
              </a:tabLst>
            </a:pPr>
            <a:r>
              <a:rPr sz="1800" dirty="0">
                <a:latin typeface="맑은 고딕"/>
                <a:cs typeface="맑은 고딕"/>
              </a:rPr>
              <a:t>20	</a:t>
            </a:r>
            <a:r>
              <a:rPr sz="1800" spc="-10" dirty="0">
                <a:latin typeface="맑은 고딕"/>
                <a:cs typeface="맑은 고딕"/>
              </a:rPr>
              <a:t>t</a:t>
            </a:r>
            <a:r>
              <a:rPr sz="1800" spc="-5" dirty="0">
                <a:latin typeface="맑은 고딕"/>
                <a:cs typeface="맑은 고딕"/>
              </a:rPr>
              <a:t>op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8670" y="5473700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bot</a:t>
            </a:r>
            <a:r>
              <a:rPr sz="1800" spc="-5" dirty="0">
                <a:latin typeface="맑은 고딕"/>
                <a:cs typeface="맑은 고딕"/>
              </a:rPr>
              <a:t>tom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9754" y="4618990"/>
            <a:ext cx="1805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center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(centerx,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centery)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02530" y="3526154"/>
            <a:ext cx="76200" cy="302260"/>
          </a:xfrm>
          <a:custGeom>
            <a:avLst/>
            <a:gdLst/>
            <a:ahLst/>
            <a:cxnLst/>
            <a:rect l="l" t="t" r="r" b="b"/>
            <a:pathLst>
              <a:path w="76200" h="302260">
                <a:moveTo>
                  <a:pt x="33387" y="225679"/>
                </a:moveTo>
                <a:lnTo>
                  <a:pt x="0" y="225679"/>
                </a:lnTo>
                <a:lnTo>
                  <a:pt x="38227" y="301879"/>
                </a:lnTo>
                <a:lnTo>
                  <a:pt x="69871" y="238379"/>
                </a:lnTo>
                <a:lnTo>
                  <a:pt x="33401" y="238379"/>
                </a:lnTo>
                <a:lnTo>
                  <a:pt x="33387" y="225679"/>
                </a:lnTo>
                <a:close/>
              </a:path>
              <a:path w="76200" h="302260">
                <a:moveTo>
                  <a:pt x="42672" y="0"/>
                </a:moveTo>
                <a:lnTo>
                  <a:pt x="33147" y="0"/>
                </a:lnTo>
                <a:lnTo>
                  <a:pt x="33401" y="238379"/>
                </a:lnTo>
                <a:lnTo>
                  <a:pt x="42926" y="238379"/>
                </a:lnTo>
                <a:lnTo>
                  <a:pt x="42672" y="0"/>
                </a:lnTo>
                <a:close/>
              </a:path>
              <a:path w="76200" h="302260">
                <a:moveTo>
                  <a:pt x="76200" y="225679"/>
                </a:moveTo>
                <a:lnTo>
                  <a:pt x="42912" y="225679"/>
                </a:lnTo>
                <a:lnTo>
                  <a:pt x="42926" y="238379"/>
                </a:lnTo>
                <a:lnTo>
                  <a:pt x="69871" y="238379"/>
                </a:lnTo>
                <a:lnTo>
                  <a:pt x="76200" y="225679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31619" y="3039236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topleft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83273" y="3006344"/>
            <a:ext cx="86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맑은 고딕"/>
                <a:cs typeface="맑은 고딕"/>
              </a:rPr>
              <a:t>topright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77788" y="5979363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bottomright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43603" y="6054953"/>
            <a:ext cx="1189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midbottom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68448" y="5991859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bot</a:t>
            </a:r>
            <a:r>
              <a:rPr sz="1800" spc="-5" dirty="0">
                <a:latin typeface="맑은 고딕"/>
                <a:cs typeface="맑은 고딕"/>
              </a:rPr>
              <a:t>tomle</a:t>
            </a:r>
            <a:r>
              <a:rPr sz="1800" spc="25" dirty="0">
                <a:latin typeface="맑은 고딕"/>
                <a:cs typeface="맑은 고딕"/>
              </a:rPr>
              <a:t>f</a:t>
            </a:r>
            <a:r>
              <a:rPr sz="1800" dirty="0">
                <a:latin typeface="맑은 고딕"/>
                <a:cs typeface="맑은 고딕"/>
              </a:rPr>
              <a:t>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05304" y="4455363"/>
            <a:ext cx="753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mi</a:t>
            </a:r>
            <a:r>
              <a:rPr sz="1800" spc="-10" dirty="0">
                <a:latin typeface="맑은 고딕"/>
                <a:cs typeface="맑은 고딕"/>
              </a:rPr>
              <a:t>d</a:t>
            </a:r>
            <a:r>
              <a:rPr sz="1800" spc="-5" dirty="0">
                <a:latin typeface="맑은 고딕"/>
                <a:cs typeface="맑은 고딕"/>
              </a:rPr>
              <a:t>le</a:t>
            </a:r>
            <a:r>
              <a:rPr sz="1800" spc="25" dirty="0">
                <a:latin typeface="맑은 고딕"/>
                <a:cs typeface="맑은 고딕"/>
              </a:rPr>
              <a:t>f</a:t>
            </a:r>
            <a:r>
              <a:rPr sz="1800" dirty="0">
                <a:latin typeface="맑은 고딕"/>
                <a:cs typeface="맑은 고딕"/>
              </a:rPr>
              <a:t>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31814" y="4412437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midright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88235" y="3375152"/>
            <a:ext cx="760095" cy="443865"/>
          </a:xfrm>
          <a:custGeom>
            <a:avLst/>
            <a:gdLst/>
            <a:ahLst/>
            <a:cxnLst/>
            <a:rect l="l" t="t" r="r" b="b"/>
            <a:pathLst>
              <a:path w="760094" h="443864">
                <a:moveTo>
                  <a:pt x="691223" y="409436"/>
                </a:moveTo>
                <a:lnTo>
                  <a:pt x="674496" y="438277"/>
                </a:lnTo>
                <a:lnTo>
                  <a:pt x="759587" y="443611"/>
                </a:lnTo>
                <a:lnTo>
                  <a:pt x="741292" y="415798"/>
                </a:lnTo>
                <a:lnTo>
                  <a:pt x="702182" y="415798"/>
                </a:lnTo>
                <a:lnTo>
                  <a:pt x="691223" y="409436"/>
                </a:lnTo>
                <a:close/>
              </a:path>
              <a:path w="760094" h="443864">
                <a:moveTo>
                  <a:pt x="696020" y="401165"/>
                </a:moveTo>
                <a:lnTo>
                  <a:pt x="691223" y="409436"/>
                </a:lnTo>
                <a:lnTo>
                  <a:pt x="702182" y="415798"/>
                </a:lnTo>
                <a:lnTo>
                  <a:pt x="707008" y="407543"/>
                </a:lnTo>
                <a:lnTo>
                  <a:pt x="696020" y="401165"/>
                </a:lnTo>
                <a:close/>
              </a:path>
              <a:path w="760094" h="443864">
                <a:moveTo>
                  <a:pt x="712723" y="372364"/>
                </a:moveTo>
                <a:lnTo>
                  <a:pt x="696020" y="401165"/>
                </a:lnTo>
                <a:lnTo>
                  <a:pt x="707008" y="407543"/>
                </a:lnTo>
                <a:lnTo>
                  <a:pt x="702182" y="415798"/>
                </a:lnTo>
                <a:lnTo>
                  <a:pt x="741292" y="415798"/>
                </a:lnTo>
                <a:lnTo>
                  <a:pt x="712723" y="372364"/>
                </a:lnTo>
                <a:close/>
              </a:path>
              <a:path w="760094" h="443864">
                <a:moveTo>
                  <a:pt x="4825" y="0"/>
                </a:moveTo>
                <a:lnTo>
                  <a:pt x="0" y="8255"/>
                </a:lnTo>
                <a:lnTo>
                  <a:pt x="691223" y="409436"/>
                </a:lnTo>
                <a:lnTo>
                  <a:pt x="696020" y="401165"/>
                </a:lnTo>
                <a:lnTo>
                  <a:pt x="4825" y="0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6111" y="3342385"/>
            <a:ext cx="844550" cy="501650"/>
          </a:xfrm>
          <a:custGeom>
            <a:avLst/>
            <a:gdLst/>
            <a:ahLst/>
            <a:cxnLst/>
            <a:rect l="l" t="t" r="r" b="b"/>
            <a:pathLst>
              <a:path w="844550" h="501650">
                <a:moveTo>
                  <a:pt x="46227" y="430021"/>
                </a:moveTo>
                <a:lnTo>
                  <a:pt x="0" y="501522"/>
                </a:lnTo>
                <a:lnTo>
                  <a:pt x="84962" y="495553"/>
                </a:lnTo>
                <a:lnTo>
                  <a:pt x="71826" y="473328"/>
                </a:lnTo>
                <a:lnTo>
                  <a:pt x="57150" y="473328"/>
                </a:lnTo>
                <a:lnTo>
                  <a:pt x="52324" y="465074"/>
                </a:lnTo>
                <a:lnTo>
                  <a:pt x="63161" y="458669"/>
                </a:lnTo>
                <a:lnTo>
                  <a:pt x="46227" y="430021"/>
                </a:lnTo>
                <a:close/>
              </a:path>
              <a:path w="844550" h="501650">
                <a:moveTo>
                  <a:pt x="63161" y="458669"/>
                </a:moveTo>
                <a:lnTo>
                  <a:pt x="52324" y="465074"/>
                </a:lnTo>
                <a:lnTo>
                  <a:pt x="57150" y="473328"/>
                </a:lnTo>
                <a:lnTo>
                  <a:pt x="68027" y="466902"/>
                </a:lnTo>
                <a:lnTo>
                  <a:pt x="63161" y="458669"/>
                </a:lnTo>
                <a:close/>
              </a:path>
              <a:path w="844550" h="501650">
                <a:moveTo>
                  <a:pt x="68027" y="466902"/>
                </a:moveTo>
                <a:lnTo>
                  <a:pt x="57150" y="473328"/>
                </a:lnTo>
                <a:lnTo>
                  <a:pt x="71826" y="473328"/>
                </a:lnTo>
                <a:lnTo>
                  <a:pt x="68027" y="466902"/>
                </a:lnTo>
                <a:close/>
              </a:path>
              <a:path w="844550" h="501650">
                <a:moveTo>
                  <a:pt x="839342" y="0"/>
                </a:moveTo>
                <a:lnTo>
                  <a:pt x="63161" y="458669"/>
                </a:lnTo>
                <a:lnTo>
                  <a:pt x="68027" y="466902"/>
                </a:lnTo>
                <a:lnTo>
                  <a:pt x="844295" y="8254"/>
                </a:lnTo>
                <a:lnTo>
                  <a:pt x="839342" y="0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36011" y="5645975"/>
            <a:ext cx="518159" cy="320040"/>
          </a:xfrm>
          <a:custGeom>
            <a:avLst/>
            <a:gdLst/>
            <a:ahLst/>
            <a:cxnLst/>
            <a:rect l="l" t="t" r="r" b="b"/>
            <a:pathLst>
              <a:path w="518160" h="320039">
                <a:moveTo>
                  <a:pt x="450705" y="35731"/>
                </a:moveTo>
                <a:lnTo>
                  <a:pt x="0" y="311823"/>
                </a:lnTo>
                <a:lnTo>
                  <a:pt x="4952" y="319938"/>
                </a:lnTo>
                <a:lnTo>
                  <a:pt x="455672" y="43851"/>
                </a:lnTo>
                <a:lnTo>
                  <a:pt x="450705" y="35731"/>
                </a:lnTo>
                <a:close/>
              </a:path>
              <a:path w="518160" h="320039">
                <a:moveTo>
                  <a:pt x="500008" y="29108"/>
                </a:moveTo>
                <a:lnTo>
                  <a:pt x="461518" y="29108"/>
                </a:lnTo>
                <a:lnTo>
                  <a:pt x="466470" y="37236"/>
                </a:lnTo>
                <a:lnTo>
                  <a:pt x="455672" y="43851"/>
                </a:lnTo>
                <a:lnTo>
                  <a:pt x="473075" y="72301"/>
                </a:lnTo>
                <a:lnTo>
                  <a:pt x="500008" y="29108"/>
                </a:lnTo>
                <a:close/>
              </a:path>
              <a:path w="518160" h="320039">
                <a:moveTo>
                  <a:pt x="461518" y="29108"/>
                </a:moveTo>
                <a:lnTo>
                  <a:pt x="450705" y="35731"/>
                </a:lnTo>
                <a:lnTo>
                  <a:pt x="455672" y="43851"/>
                </a:lnTo>
                <a:lnTo>
                  <a:pt x="466470" y="37236"/>
                </a:lnTo>
                <a:lnTo>
                  <a:pt x="461518" y="29108"/>
                </a:lnTo>
                <a:close/>
              </a:path>
              <a:path w="518160" h="320039">
                <a:moveTo>
                  <a:pt x="518160" y="0"/>
                </a:moveTo>
                <a:lnTo>
                  <a:pt x="433324" y="7315"/>
                </a:lnTo>
                <a:lnTo>
                  <a:pt x="450705" y="35731"/>
                </a:lnTo>
                <a:lnTo>
                  <a:pt x="461518" y="29108"/>
                </a:lnTo>
                <a:lnTo>
                  <a:pt x="500008" y="29108"/>
                </a:lnTo>
                <a:lnTo>
                  <a:pt x="518160" y="0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9828" y="5686971"/>
            <a:ext cx="835025" cy="267335"/>
          </a:xfrm>
          <a:custGeom>
            <a:avLst/>
            <a:gdLst/>
            <a:ahLst/>
            <a:cxnLst/>
            <a:rect l="l" t="t" r="r" b="b"/>
            <a:pathLst>
              <a:path w="835025" h="267335">
                <a:moveTo>
                  <a:pt x="74441" y="31973"/>
                </a:moveTo>
                <a:lnTo>
                  <a:pt x="71730" y="41092"/>
                </a:lnTo>
                <a:lnTo>
                  <a:pt x="832103" y="266953"/>
                </a:lnTo>
                <a:lnTo>
                  <a:pt x="834898" y="257822"/>
                </a:lnTo>
                <a:lnTo>
                  <a:pt x="74441" y="31973"/>
                </a:lnTo>
                <a:close/>
              </a:path>
              <a:path w="835025" h="267335">
                <a:moveTo>
                  <a:pt x="83947" y="0"/>
                </a:moveTo>
                <a:lnTo>
                  <a:pt x="0" y="14833"/>
                </a:lnTo>
                <a:lnTo>
                  <a:pt x="62230" y="73050"/>
                </a:lnTo>
                <a:lnTo>
                  <a:pt x="71730" y="41092"/>
                </a:lnTo>
                <a:lnTo>
                  <a:pt x="59562" y="37477"/>
                </a:lnTo>
                <a:lnTo>
                  <a:pt x="62230" y="28346"/>
                </a:lnTo>
                <a:lnTo>
                  <a:pt x="75519" y="28346"/>
                </a:lnTo>
                <a:lnTo>
                  <a:pt x="83947" y="0"/>
                </a:lnTo>
                <a:close/>
              </a:path>
              <a:path w="835025" h="267335">
                <a:moveTo>
                  <a:pt x="62230" y="28346"/>
                </a:moveTo>
                <a:lnTo>
                  <a:pt x="59562" y="37477"/>
                </a:lnTo>
                <a:lnTo>
                  <a:pt x="71730" y="41092"/>
                </a:lnTo>
                <a:lnTo>
                  <a:pt x="74441" y="31973"/>
                </a:lnTo>
                <a:lnTo>
                  <a:pt x="62230" y="28346"/>
                </a:lnTo>
                <a:close/>
              </a:path>
              <a:path w="835025" h="267335">
                <a:moveTo>
                  <a:pt x="75519" y="28346"/>
                </a:moveTo>
                <a:lnTo>
                  <a:pt x="62230" y="28346"/>
                </a:lnTo>
                <a:lnTo>
                  <a:pt x="74441" y="31973"/>
                </a:lnTo>
                <a:lnTo>
                  <a:pt x="75519" y="28346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03420" y="5693054"/>
            <a:ext cx="76200" cy="332105"/>
          </a:xfrm>
          <a:custGeom>
            <a:avLst/>
            <a:gdLst/>
            <a:ahLst/>
            <a:cxnLst/>
            <a:rect l="l" t="t" r="r" b="b"/>
            <a:pathLst>
              <a:path w="76200" h="332104">
                <a:moveTo>
                  <a:pt x="42798" y="76141"/>
                </a:moveTo>
                <a:lnTo>
                  <a:pt x="33273" y="76233"/>
                </a:lnTo>
                <a:lnTo>
                  <a:pt x="35813" y="331927"/>
                </a:lnTo>
                <a:lnTo>
                  <a:pt x="45338" y="331838"/>
                </a:lnTo>
                <a:lnTo>
                  <a:pt x="42798" y="76141"/>
                </a:lnTo>
                <a:close/>
              </a:path>
              <a:path w="76200" h="332104">
                <a:moveTo>
                  <a:pt x="37337" y="0"/>
                </a:moveTo>
                <a:lnTo>
                  <a:pt x="0" y="76555"/>
                </a:lnTo>
                <a:lnTo>
                  <a:pt x="33273" y="76233"/>
                </a:lnTo>
                <a:lnTo>
                  <a:pt x="33146" y="63538"/>
                </a:lnTo>
                <a:lnTo>
                  <a:pt x="69859" y="63449"/>
                </a:lnTo>
                <a:lnTo>
                  <a:pt x="37337" y="0"/>
                </a:lnTo>
                <a:close/>
              </a:path>
              <a:path w="76200" h="332104">
                <a:moveTo>
                  <a:pt x="42671" y="63449"/>
                </a:moveTo>
                <a:lnTo>
                  <a:pt x="33146" y="63538"/>
                </a:lnTo>
                <a:lnTo>
                  <a:pt x="33273" y="76233"/>
                </a:lnTo>
                <a:lnTo>
                  <a:pt x="42798" y="76141"/>
                </a:lnTo>
                <a:lnTo>
                  <a:pt x="42671" y="63449"/>
                </a:lnTo>
                <a:close/>
              </a:path>
              <a:path w="76200" h="332104">
                <a:moveTo>
                  <a:pt x="69859" y="63449"/>
                </a:moveTo>
                <a:lnTo>
                  <a:pt x="42671" y="63449"/>
                </a:lnTo>
                <a:lnTo>
                  <a:pt x="42798" y="76141"/>
                </a:lnTo>
                <a:lnTo>
                  <a:pt x="76200" y="75819"/>
                </a:lnTo>
                <a:lnTo>
                  <a:pt x="69859" y="63449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167129"/>
            <a:ext cx="282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spc="-20" dirty="0">
                <a:latin typeface="맑은 고딕"/>
                <a:cs typeface="맑은 고딕"/>
              </a:rPr>
              <a:t>Rect </a:t>
            </a:r>
            <a:r>
              <a:rPr sz="1800" dirty="0">
                <a:latin typeface="맑은 고딕"/>
                <a:cs typeface="맑은 고딕"/>
              </a:rPr>
              <a:t>객체의 주요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매서드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9191" y="1783079"/>
          <a:ext cx="8300084" cy="425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copy()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spc="-20" dirty="0">
                          <a:latin typeface="맑은 고딕"/>
                          <a:cs typeface="맑은 고딕"/>
                        </a:rPr>
                        <a:t>Rect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객체를</a:t>
                      </a:r>
                      <a:r>
                        <a:rPr sz="1800" spc="4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복제한다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move(x,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y)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(x, y) 이동한 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Rect를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반환, 자신은 이동하지</a:t>
                      </a:r>
                      <a:r>
                        <a:rPr sz="1800" spc="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않는다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move_ip(x,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y)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자신(Rect)을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(x, y)</a:t>
                      </a:r>
                      <a:r>
                        <a:rPr sz="1800" spc="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이동한다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inflate(x,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y)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현재값에서 (x, y)만큼 크기를 변경한 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Rect</a:t>
                      </a:r>
                      <a:r>
                        <a:rPr sz="1800" spc="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반환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inflate_ip(x,</a:t>
                      </a:r>
                      <a:r>
                        <a:rPr sz="1800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y)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자신의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사이즈를 (x, y)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만큼</a:t>
                      </a:r>
                      <a:r>
                        <a:rPr sz="1800" spc="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변경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union(Rect)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자신과 인수의 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Rect를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포함하는 최소 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Rect</a:t>
                      </a:r>
                      <a:r>
                        <a:rPr sz="1800" spc="3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반환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contains(Rect)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인수의 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Rect를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포함하는지 아닌지 여부를</a:t>
                      </a:r>
                      <a:r>
                        <a:rPr sz="1800" spc="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반환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collidepoint(x,</a:t>
                      </a:r>
                      <a:r>
                        <a:rPr sz="1800" spc="-4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y)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(x, y)라는 점이 자신에게 포함되는지 아닌지 여부를</a:t>
                      </a:r>
                      <a:r>
                        <a:rPr sz="1800" spc="-6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반환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colliderect(Rect)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800" spc="-20" dirty="0">
                          <a:latin typeface="맑은 고딕"/>
                          <a:cs typeface="맑은 고딕"/>
                        </a:rPr>
                        <a:t>Rect와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자신에게 겹침이 있는지 없는지(충돌)</a:t>
                      </a:r>
                      <a:r>
                        <a:rPr sz="1800" spc="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반환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3739" y="4940934"/>
            <a:ext cx="3384550" cy="1398270"/>
          </a:xfrm>
          <a:custGeom>
            <a:avLst/>
            <a:gdLst/>
            <a:ahLst/>
            <a:cxnLst/>
            <a:rect l="l" t="t" r="r" b="b"/>
            <a:pathLst>
              <a:path w="3384550" h="1398270">
                <a:moveTo>
                  <a:pt x="3384423" y="0"/>
                </a:moveTo>
                <a:lnTo>
                  <a:pt x="558546" y="0"/>
                </a:lnTo>
                <a:lnTo>
                  <a:pt x="0" y="1397863"/>
                </a:lnTo>
                <a:lnTo>
                  <a:pt x="2825877" y="1397863"/>
                </a:lnTo>
                <a:lnTo>
                  <a:pt x="338442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3739" y="4940934"/>
            <a:ext cx="3384550" cy="1398270"/>
          </a:xfrm>
          <a:custGeom>
            <a:avLst/>
            <a:gdLst/>
            <a:ahLst/>
            <a:cxnLst/>
            <a:rect l="l" t="t" r="r" b="b"/>
            <a:pathLst>
              <a:path w="3384550" h="1398270">
                <a:moveTo>
                  <a:pt x="0" y="1397863"/>
                </a:moveTo>
                <a:lnTo>
                  <a:pt x="558546" y="0"/>
                </a:lnTo>
                <a:lnTo>
                  <a:pt x="3384423" y="0"/>
                </a:lnTo>
                <a:lnTo>
                  <a:pt x="2825877" y="1397863"/>
                </a:lnTo>
                <a:lnTo>
                  <a:pt x="0" y="1397863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7646" y="3274301"/>
            <a:ext cx="2016760" cy="491490"/>
          </a:xfrm>
          <a:custGeom>
            <a:avLst/>
            <a:gdLst/>
            <a:ahLst/>
            <a:cxnLst/>
            <a:rect l="l" t="t" r="r" b="b"/>
            <a:pathLst>
              <a:path w="2016759" h="491489">
                <a:moveTo>
                  <a:pt x="0" y="490867"/>
                </a:moveTo>
                <a:lnTo>
                  <a:pt x="2016632" y="490867"/>
                </a:lnTo>
                <a:lnTo>
                  <a:pt x="2016632" y="0"/>
                </a:lnTo>
                <a:lnTo>
                  <a:pt x="0" y="0"/>
                </a:lnTo>
                <a:lnTo>
                  <a:pt x="0" y="490867"/>
                </a:lnTo>
                <a:close/>
              </a:path>
            </a:pathLst>
          </a:custGeom>
          <a:solidFill>
            <a:srgbClr val="579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7622" y="4523232"/>
            <a:ext cx="1945005" cy="490855"/>
          </a:xfrm>
          <a:custGeom>
            <a:avLst/>
            <a:gdLst/>
            <a:ahLst/>
            <a:cxnLst/>
            <a:rect l="l" t="t" r="r" b="b"/>
            <a:pathLst>
              <a:path w="1945004" h="490854">
                <a:moveTo>
                  <a:pt x="1944624" y="0"/>
                </a:moveTo>
                <a:lnTo>
                  <a:pt x="122809" y="0"/>
                </a:lnTo>
                <a:lnTo>
                  <a:pt x="0" y="490855"/>
                </a:lnTo>
                <a:lnTo>
                  <a:pt x="1821941" y="490855"/>
                </a:lnTo>
                <a:lnTo>
                  <a:pt x="194462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1729" y="3765169"/>
            <a:ext cx="288290" cy="758190"/>
          </a:xfrm>
          <a:custGeom>
            <a:avLst/>
            <a:gdLst/>
            <a:ahLst/>
            <a:cxnLst/>
            <a:rect l="l" t="t" r="r" b="b"/>
            <a:pathLst>
              <a:path w="288289" h="758189">
                <a:moveTo>
                  <a:pt x="288036" y="614044"/>
                </a:moveTo>
                <a:lnTo>
                  <a:pt x="0" y="614044"/>
                </a:lnTo>
                <a:lnTo>
                  <a:pt x="144018" y="758062"/>
                </a:lnTo>
                <a:lnTo>
                  <a:pt x="288036" y="614044"/>
                </a:lnTo>
                <a:close/>
              </a:path>
              <a:path w="288289" h="758189">
                <a:moveTo>
                  <a:pt x="216026" y="0"/>
                </a:moveTo>
                <a:lnTo>
                  <a:pt x="72008" y="0"/>
                </a:lnTo>
                <a:lnTo>
                  <a:pt x="72008" y="614044"/>
                </a:lnTo>
                <a:lnTo>
                  <a:pt x="216026" y="614044"/>
                </a:lnTo>
                <a:lnTo>
                  <a:pt x="216026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1729" y="3765169"/>
            <a:ext cx="288290" cy="758190"/>
          </a:xfrm>
          <a:custGeom>
            <a:avLst/>
            <a:gdLst/>
            <a:ahLst/>
            <a:cxnLst/>
            <a:rect l="l" t="t" r="r" b="b"/>
            <a:pathLst>
              <a:path w="288289" h="758189">
                <a:moveTo>
                  <a:pt x="0" y="614044"/>
                </a:moveTo>
                <a:lnTo>
                  <a:pt x="72008" y="614044"/>
                </a:lnTo>
                <a:lnTo>
                  <a:pt x="72008" y="0"/>
                </a:lnTo>
                <a:lnTo>
                  <a:pt x="216026" y="0"/>
                </a:lnTo>
                <a:lnTo>
                  <a:pt x="216026" y="614044"/>
                </a:lnTo>
                <a:lnTo>
                  <a:pt x="288036" y="614044"/>
                </a:lnTo>
                <a:lnTo>
                  <a:pt x="144018" y="758062"/>
                </a:lnTo>
                <a:lnTo>
                  <a:pt x="0" y="614044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1880" y="3729735"/>
            <a:ext cx="288290" cy="758190"/>
          </a:xfrm>
          <a:custGeom>
            <a:avLst/>
            <a:gdLst/>
            <a:ahLst/>
            <a:cxnLst/>
            <a:rect l="l" t="t" r="r" b="b"/>
            <a:pathLst>
              <a:path w="288289" h="758189">
                <a:moveTo>
                  <a:pt x="288036" y="614171"/>
                </a:moveTo>
                <a:lnTo>
                  <a:pt x="0" y="614171"/>
                </a:lnTo>
                <a:lnTo>
                  <a:pt x="144018" y="758189"/>
                </a:lnTo>
                <a:lnTo>
                  <a:pt x="288036" y="614171"/>
                </a:lnTo>
                <a:close/>
              </a:path>
              <a:path w="288289" h="758189">
                <a:moveTo>
                  <a:pt x="216027" y="0"/>
                </a:moveTo>
                <a:lnTo>
                  <a:pt x="72009" y="0"/>
                </a:lnTo>
                <a:lnTo>
                  <a:pt x="72009" y="614171"/>
                </a:lnTo>
                <a:lnTo>
                  <a:pt x="216027" y="614171"/>
                </a:lnTo>
                <a:lnTo>
                  <a:pt x="216027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51880" y="3729735"/>
            <a:ext cx="288290" cy="758190"/>
          </a:xfrm>
          <a:custGeom>
            <a:avLst/>
            <a:gdLst/>
            <a:ahLst/>
            <a:cxnLst/>
            <a:rect l="l" t="t" r="r" b="b"/>
            <a:pathLst>
              <a:path w="288289" h="758189">
                <a:moveTo>
                  <a:pt x="0" y="614171"/>
                </a:moveTo>
                <a:lnTo>
                  <a:pt x="72009" y="614171"/>
                </a:lnTo>
                <a:lnTo>
                  <a:pt x="72009" y="0"/>
                </a:lnTo>
                <a:lnTo>
                  <a:pt x="216027" y="0"/>
                </a:lnTo>
                <a:lnTo>
                  <a:pt x="216027" y="614171"/>
                </a:lnTo>
                <a:lnTo>
                  <a:pt x="288036" y="614171"/>
                </a:lnTo>
                <a:lnTo>
                  <a:pt x="144018" y="758189"/>
                </a:lnTo>
                <a:lnTo>
                  <a:pt x="0" y="614171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8025" y="4813172"/>
            <a:ext cx="901065" cy="961390"/>
          </a:xfrm>
          <a:custGeom>
            <a:avLst/>
            <a:gdLst/>
            <a:ahLst/>
            <a:cxnLst/>
            <a:rect l="l" t="t" r="r" b="b"/>
            <a:pathLst>
              <a:path w="901064" h="961389">
                <a:moveTo>
                  <a:pt x="86360" y="0"/>
                </a:moveTo>
                <a:lnTo>
                  <a:pt x="0" y="79882"/>
                </a:lnTo>
                <a:lnTo>
                  <a:pt x="771144" y="914768"/>
                </a:lnTo>
                <a:lnTo>
                  <a:pt x="727963" y="954684"/>
                </a:lnTo>
                <a:lnTo>
                  <a:pt x="894207" y="961275"/>
                </a:lnTo>
                <a:lnTo>
                  <a:pt x="899225" y="834936"/>
                </a:lnTo>
                <a:lnTo>
                  <a:pt x="857630" y="834936"/>
                </a:lnTo>
                <a:lnTo>
                  <a:pt x="86360" y="0"/>
                </a:lnTo>
                <a:close/>
              </a:path>
              <a:path w="901064" h="961389">
                <a:moveTo>
                  <a:pt x="900811" y="795032"/>
                </a:moveTo>
                <a:lnTo>
                  <a:pt x="857630" y="834936"/>
                </a:lnTo>
                <a:lnTo>
                  <a:pt x="899225" y="834936"/>
                </a:lnTo>
                <a:lnTo>
                  <a:pt x="900811" y="795032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8025" y="4813172"/>
            <a:ext cx="901065" cy="961390"/>
          </a:xfrm>
          <a:custGeom>
            <a:avLst/>
            <a:gdLst/>
            <a:ahLst/>
            <a:cxnLst/>
            <a:rect l="l" t="t" r="r" b="b"/>
            <a:pathLst>
              <a:path w="901064" h="961389">
                <a:moveTo>
                  <a:pt x="727963" y="954684"/>
                </a:moveTo>
                <a:lnTo>
                  <a:pt x="771144" y="914768"/>
                </a:lnTo>
                <a:lnTo>
                  <a:pt x="0" y="79882"/>
                </a:lnTo>
                <a:lnTo>
                  <a:pt x="86360" y="0"/>
                </a:lnTo>
                <a:lnTo>
                  <a:pt x="857630" y="834936"/>
                </a:lnTo>
                <a:lnTo>
                  <a:pt x="900811" y="795032"/>
                </a:lnTo>
                <a:lnTo>
                  <a:pt x="894207" y="961275"/>
                </a:lnTo>
                <a:lnTo>
                  <a:pt x="727963" y="954684"/>
                </a:lnTo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8191" y="4523232"/>
            <a:ext cx="1396809" cy="1416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81396" y="4516501"/>
            <a:ext cx="1410335" cy="1430655"/>
          </a:xfrm>
          <a:custGeom>
            <a:avLst/>
            <a:gdLst/>
            <a:ahLst/>
            <a:cxnLst/>
            <a:rect l="l" t="t" r="r" b="b"/>
            <a:pathLst>
              <a:path w="1410335" h="1430654">
                <a:moveTo>
                  <a:pt x="0" y="595376"/>
                </a:moveTo>
                <a:lnTo>
                  <a:pt x="720598" y="0"/>
                </a:lnTo>
                <a:lnTo>
                  <a:pt x="1410335" y="834771"/>
                </a:lnTo>
                <a:lnTo>
                  <a:pt x="689863" y="1430185"/>
                </a:lnTo>
                <a:lnTo>
                  <a:pt x="0" y="5953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4019" y="5263260"/>
            <a:ext cx="721995" cy="575945"/>
          </a:xfrm>
          <a:custGeom>
            <a:avLst/>
            <a:gdLst/>
            <a:ahLst/>
            <a:cxnLst/>
            <a:rect l="l" t="t" r="r" b="b"/>
            <a:pathLst>
              <a:path w="721995" h="575945">
                <a:moveTo>
                  <a:pt x="22351" y="403923"/>
                </a:moveTo>
                <a:lnTo>
                  <a:pt x="0" y="553529"/>
                </a:lnTo>
                <a:lnTo>
                  <a:pt x="149605" y="575881"/>
                </a:lnTo>
                <a:lnTo>
                  <a:pt x="117728" y="532891"/>
                </a:lnTo>
                <a:lnTo>
                  <a:pt x="233906" y="446913"/>
                </a:lnTo>
                <a:lnTo>
                  <a:pt x="54101" y="446913"/>
                </a:lnTo>
                <a:lnTo>
                  <a:pt x="22351" y="403923"/>
                </a:lnTo>
                <a:close/>
              </a:path>
              <a:path w="721995" h="575945">
                <a:moveTo>
                  <a:pt x="657986" y="0"/>
                </a:moveTo>
                <a:lnTo>
                  <a:pt x="54101" y="446913"/>
                </a:lnTo>
                <a:lnTo>
                  <a:pt x="233906" y="446913"/>
                </a:lnTo>
                <a:lnTo>
                  <a:pt x="721613" y="85978"/>
                </a:lnTo>
                <a:lnTo>
                  <a:pt x="657986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019" y="5263260"/>
            <a:ext cx="721995" cy="575945"/>
          </a:xfrm>
          <a:custGeom>
            <a:avLst/>
            <a:gdLst/>
            <a:ahLst/>
            <a:cxnLst/>
            <a:rect l="l" t="t" r="r" b="b"/>
            <a:pathLst>
              <a:path w="721995" h="575945">
                <a:moveTo>
                  <a:pt x="149605" y="575881"/>
                </a:moveTo>
                <a:lnTo>
                  <a:pt x="117728" y="532891"/>
                </a:lnTo>
                <a:lnTo>
                  <a:pt x="721613" y="85978"/>
                </a:lnTo>
                <a:lnTo>
                  <a:pt x="657986" y="0"/>
                </a:lnTo>
                <a:lnTo>
                  <a:pt x="54101" y="446913"/>
                </a:lnTo>
                <a:lnTo>
                  <a:pt x="22351" y="403923"/>
                </a:lnTo>
                <a:lnTo>
                  <a:pt x="0" y="553529"/>
                </a:lnTo>
                <a:lnTo>
                  <a:pt x="149605" y="575881"/>
                </a:lnTo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6303" y="1030457"/>
            <a:ext cx="8273415" cy="53111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이미지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  <a:tabLst>
                <a:tab pos="591820" algn="l"/>
              </a:tabLst>
            </a:pPr>
            <a:r>
              <a:rPr sz="1800" dirty="0">
                <a:latin typeface="맑은 고딕"/>
                <a:cs typeface="맑은 고딕"/>
              </a:rPr>
              <a:t>-	</a:t>
            </a:r>
            <a:r>
              <a:rPr sz="1800" spc="-5" dirty="0">
                <a:latin typeface="맑은 고딕"/>
                <a:cs typeface="맑은 고딕"/>
              </a:rPr>
              <a:t>.png, .jpg, </a:t>
            </a:r>
            <a:r>
              <a:rPr sz="1800" dirty="0">
                <a:latin typeface="맑은 고딕"/>
                <a:cs typeface="맑은 고딕"/>
              </a:rPr>
              <a:t>.gif 등 </a:t>
            </a:r>
            <a:r>
              <a:rPr sz="1800" spc="-5" dirty="0">
                <a:latin typeface="맑은 고딕"/>
                <a:cs typeface="맑은 고딕"/>
              </a:rPr>
              <a:t>표준 그래픽 파일 유형</a:t>
            </a:r>
            <a:r>
              <a:rPr sz="1800" spc="5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지원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① 이미지를 컴퓨터 메모리로 불러온다.(일단 Surface라는 영역에 그린다)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② 해당 이미지를 애플리케이션 윈도우에 출력한다.(그Surface를 화면에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복사)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1704975">
              <a:lnSpc>
                <a:spcPct val="100000"/>
              </a:lnSpc>
              <a:tabLst>
                <a:tab pos="4617085" algn="l"/>
              </a:tabLst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Font	이미지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Load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189480">
              <a:lnSpc>
                <a:spcPct val="100000"/>
              </a:lnSpc>
            </a:pPr>
            <a:r>
              <a:rPr sz="1800" spc="-20" dirty="0">
                <a:latin typeface="맑은 고딕"/>
                <a:cs typeface="맑은 고딕"/>
              </a:rPr>
              <a:t>Render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61099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Python</a:t>
            </a:r>
            <a:endParaRPr sz="1800">
              <a:latin typeface="맑은 고딕"/>
              <a:cs typeface="맑은 고딕"/>
            </a:endParaRPr>
          </a:p>
          <a:p>
            <a:pPr marL="721360">
              <a:lnSpc>
                <a:spcPct val="100000"/>
              </a:lnSpc>
              <a:spcBef>
                <a:spcPts val="1410"/>
              </a:spcBef>
            </a:pPr>
            <a:r>
              <a:rPr sz="1800" spc="-5" dirty="0">
                <a:latin typeface="맑은 고딕"/>
                <a:cs typeface="맑은 고딕"/>
              </a:rPr>
              <a:t>문자의 Surface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R="91313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이미지의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Surface</a:t>
            </a:r>
            <a:endParaRPr sz="1800">
              <a:latin typeface="맑은 고딕"/>
              <a:cs typeface="맑은 고딕"/>
            </a:endParaRPr>
          </a:p>
          <a:p>
            <a:pPr marL="221742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맑은 고딕"/>
                <a:cs typeface="맑은 고딕"/>
              </a:rPr>
              <a:t>그리는 대상의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Surface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5876925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이미지</a:t>
            </a:r>
            <a:endParaRPr sz="1800">
              <a:latin typeface="맑은 고딕"/>
              <a:cs typeface="맑은 고딕"/>
            </a:endParaRPr>
          </a:p>
          <a:p>
            <a:pPr marL="3352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load(filename) </a:t>
            </a:r>
            <a:r>
              <a:rPr sz="1800" spc="-35" dirty="0">
                <a:latin typeface="MS UI Gothic"/>
                <a:cs typeface="MS UI Gothic"/>
              </a:rPr>
              <a:t>→ </a:t>
            </a:r>
            <a:r>
              <a:rPr sz="1800" spc="-5" dirty="0">
                <a:latin typeface="맑은 고딕"/>
                <a:cs typeface="맑은 고딕"/>
              </a:rPr>
              <a:t>Surface 객체</a:t>
            </a:r>
            <a:r>
              <a:rPr sz="1800" spc="13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반환</a:t>
            </a:r>
            <a:endParaRPr sz="1800">
              <a:latin typeface="맑은 고딕"/>
              <a:cs typeface="맑은 고딕"/>
            </a:endParaRPr>
          </a:p>
          <a:p>
            <a:pPr marL="335280" marR="5080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latin typeface="맑은 고딕"/>
                <a:cs typeface="맑은 고딕"/>
              </a:rPr>
              <a:t>blit(source, dest, </a:t>
            </a:r>
            <a:r>
              <a:rPr sz="1800" spc="-10" dirty="0">
                <a:latin typeface="맑은 고딕"/>
                <a:cs typeface="맑은 고딕"/>
              </a:rPr>
              <a:t>area=None, </a:t>
            </a:r>
            <a:r>
              <a:rPr sz="1800" spc="-5" dirty="0">
                <a:latin typeface="맑은 고딕"/>
                <a:cs typeface="맑은 고딕"/>
              </a:rPr>
              <a:t>special_flags=0) </a:t>
            </a:r>
            <a:r>
              <a:rPr sz="1800" spc="-40" dirty="0">
                <a:latin typeface="MS UI Gothic"/>
                <a:cs typeface="MS UI Gothic"/>
              </a:rPr>
              <a:t>→ </a:t>
            </a:r>
            <a:r>
              <a:rPr sz="1800" spc="-25" dirty="0">
                <a:latin typeface="맑은 고딕"/>
                <a:cs typeface="맑은 고딕"/>
              </a:rPr>
              <a:t>Rect  </a:t>
            </a:r>
            <a:r>
              <a:rPr sz="1800" dirty="0">
                <a:latin typeface="맑은 고딕"/>
                <a:cs typeface="맑은 고딕"/>
              </a:rPr>
              <a:t>blit </a:t>
            </a: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Surface 복사명령 , 복사할 곳의 객체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64741" y="4511166"/>
            <a:ext cx="2736850" cy="1368425"/>
          </a:xfrm>
          <a:custGeom>
            <a:avLst/>
            <a:gdLst/>
            <a:ahLst/>
            <a:cxnLst/>
            <a:rect l="l" t="t" r="r" b="b"/>
            <a:pathLst>
              <a:path w="2736850" h="1368425">
                <a:moveTo>
                  <a:pt x="0" y="1368158"/>
                </a:moveTo>
                <a:lnTo>
                  <a:pt x="342010" y="0"/>
                </a:lnTo>
                <a:lnTo>
                  <a:pt x="2736342" y="0"/>
                </a:lnTo>
                <a:lnTo>
                  <a:pt x="2394331" y="1368158"/>
                </a:lnTo>
                <a:lnTo>
                  <a:pt x="0" y="1368158"/>
                </a:lnTo>
                <a:close/>
              </a:path>
            </a:pathLst>
          </a:custGeom>
          <a:ln w="25399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6795" y="4709159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5" h="432435">
                <a:moveTo>
                  <a:pt x="0" y="432053"/>
                </a:moveTo>
                <a:lnTo>
                  <a:pt x="107950" y="0"/>
                </a:lnTo>
                <a:lnTo>
                  <a:pt x="1080134" y="0"/>
                </a:lnTo>
                <a:lnTo>
                  <a:pt x="972057" y="432053"/>
                </a:lnTo>
                <a:lnTo>
                  <a:pt x="0" y="432053"/>
                </a:lnTo>
                <a:close/>
              </a:path>
            </a:pathLst>
          </a:custGeom>
          <a:ln w="25399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2147" y="456628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1080134" y="0"/>
                </a:moveTo>
                <a:lnTo>
                  <a:pt x="107950" y="0"/>
                </a:lnTo>
                <a:lnTo>
                  <a:pt x="0" y="432053"/>
                </a:lnTo>
                <a:lnTo>
                  <a:pt x="972057" y="432053"/>
                </a:lnTo>
                <a:lnTo>
                  <a:pt x="10801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2147" y="4566284"/>
            <a:ext cx="1080135" cy="432434"/>
          </a:xfrm>
          <a:custGeom>
            <a:avLst/>
            <a:gdLst/>
            <a:ahLst/>
            <a:cxnLst/>
            <a:rect l="l" t="t" r="r" b="b"/>
            <a:pathLst>
              <a:path w="1080134" h="432435">
                <a:moveTo>
                  <a:pt x="0" y="432053"/>
                </a:moveTo>
                <a:lnTo>
                  <a:pt x="107950" y="0"/>
                </a:lnTo>
                <a:lnTo>
                  <a:pt x="1080134" y="0"/>
                </a:lnTo>
                <a:lnTo>
                  <a:pt x="972057" y="432053"/>
                </a:lnTo>
                <a:lnTo>
                  <a:pt x="0" y="43205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2954" y="4763261"/>
            <a:ext cx="2233930" cy="219075"/>
          </a:xfrm>
          <a:custGeom>
            <a:avLst/>
            <a:gdLst/>
            <a:ahLst/>
            <a:cxnLst/>
            <a:rect l="l" t="t" r="r" b="b"/>
            <a:pathLst>
              <a:path w="2233929" h="219075">
                <a:moveTo>
                  <a:pt x="114046" y="104393"/>
                </a:moveTo>
                <a:lnTo>
                  <a:pt x="0" y="161798"/>
                </a:lnTo>
                <a:lnTo>
                  <a:pt x="114427" y="218694"/>
                </a:lnTo>
                <a:lnTo>
                  <a:pt x="114300" y="180594"/>
                </a:lnTo>
                <a:lnTo>
                  <a:pt x="95250" y="180594"/>
                </a:lnTo>
                <a:lnTo>
                  <a:pt x="95123" y="142494"/>
                </a:lnTo>
                <a:lnTo>
                  <a:pt x="114172" y="142434"/>
                </a:lnTo>
                <a:lnTo>
                  <a:pt x="114046" y="104393"/>
                </a:lnTo>
                <a:close/>
              </a:path>
              <a:path w="2233929" h="219075">
                <a:moveTo>
                  <a:pt x="114172" y="142434"/>
                </a:moveTo>
                <a:lnTo>
                  <a:pt x="95123" y="142494"/>
                </a:lnTo>
                <a:lnTo>
                  <a:pt x="95250" y="180594"/>
                </a:lnTo>
                <a:lnTo>
                  <a:pt x="114299" y="180535"/>
                </a:lnTo>
                <a:lnTo>
                  <a:pt x="114172" y="142434"/>
                </a:lnTo>
                <a:close/>
              </a:path>
              <a:path w="2233929" h="219075">
                <a:moveTo>
                  <a:pt x="114299" y="180535"/>
                </a:moveTo>
                <a:lnTo>
                  <a:pt x="95250" y="180594"/>
                </a:lnTo>
                <a:lnTo>
                  <a:pt x="114300" y="180594"/>
                </a:lnTo>
                <a:close/>
              </a:path>
              <a:path w="2233929" h="219075">
                <a:moveTo>
                  <a:pt x="1439706" y="79884"/>
                </a:moveTo>
                <a:lnTo>
                  <a:pt x="1392174" y="90043"/>
                </a:lnTo>
                <a:lnTo>
                  <a:pt x="1343406" y="96265"/>
                </a:lnTo>
                <a:lnTo>
                  <a:pt x="1245235" y="105410"/>
                </a:lnTo>
                <a:lnTo>
                  <a:pt x="1164971" y="111251"/>
                </a:lnTo>
                <a:lnTo>
                  <a:pt x="1000125" y="120650"/>
                </a:lnTo>
                <a:lnTo>
                  <a:pt x="837692" y="127635"/>
                </a:lnTo>
                <a:lnTo>
                  <a:pt x="534162" y="136779"/>
                </a:lnTo>
                <a:lnTo>
                  <a:pt x="114172" y="142434"/>
                </a:lnTo>
                <a:lnTo>
                  <a:pt x="114299" y="180535"/>
                </a:lnTo>
                <a:lnTo>
                  <a:pt x="535178" y="174879"/>
                </a:lnTo>
                <a:lnTo>
                  <a:pt x="839343" y="165735"/>
                </a:lnTo>
                <a:lnTo>
                  <a:pt x="1076579" y="154812"/>
                </a:lnTo>
                <a:lnTo>
                  <a:pt x="1188720" y="147827"/>
                </a:lnTo>
                <a:lnTo>
                  <a:pt x="1284478" y="140335"/>
                </a:lnTo>
                <a:lnTo>
                  <a:pt x="1333119" y="135762"/>
                </a:lnTo>
                <a:lnTo>
                  <a:pt x="1386967" y="129286"/>
                </a:lnTo>
                <a:lnTo>
                  <a:pt x="1427607" y="122427"/>
                </a:lnTo>
                <a:lnTo>
                  <a:pt x="1459230" y="112902"/>
                </a:lnTo>
                <a:lnTo>
                  <a:pt x="1460119" y="112521"/>
                </a:lnTo>
                <a:lnTo>
                  <a:pt x="1461008" y="112013"/>
                </a:lnTo>
                <a:lnTo>
                  <a:pt x="1461770" y="111506"/>
                </a:lnTo>
                <a:lnTo>
                  <a:pt x="1464437" y="109855"/>
                </a:lnTo>
                <a:lnTo>
                  <a:pt x="1472903" y="100583"/>
                </a:lnTo>
                <a:lnTo>
                  <a:pt x="1470787" y="100583"/>
                </a:lnTo>
                <a:lnTo>
                  <a:pt x="1471107" y="100075"/>
                </a:lnTo>
                <a:lnTo>
                  <a:pt x="1470660" y="100075"/>
                </a:lnTo>
                <a:lnTo>
                  <a:pt x="1471549" y="99377"/>
                </a:lnTo>
                <a:lnTo>
                  <a:pt x="1475359" y="93344"/>
                </a:lnTo>
                <a:lnTo>
                  <a:pt x="1485280" y="93344"/>
                </a:lnTo>
                <a:lnTo>
                  <a:pt x="1488567" y="92201"/>
                </a:lnTo>
                <a:lnTo>
                  <a:pt x="1498981" y="89154"/>
                </a:lnTo>
                <a:lnTo>
                  <a:pt x="1511273" y="86232"/>
                </a:lnTo>
                <a:lnTo>
                  <a:pt x="1437513" y="86232"/>
                </a:lnTo>
                <a:lnTo>
                  <a:pt x="1438148" y="84327"/>
                </a:lnTo>
                <a:lnTo>
                  <a:pt x="1439706" y="79884"/>
                </a:lnTo>
                <a:close/>
              </a:path>
              <a:path w="2233929" h="219075">
                <a:moveTo>
                  <a:pt x="1472887" y="98561"/>
                </a:moveTo>
                <a:lnTo>
                  <a:pt x="1471444" y="99542"/>
                </a:lnTo>
                <a:lnTo>
                  <a:pt x="1470787" y="100583"/>
                </a:lnTo>
                <a:lnTo>
                  <a:pt x="1472887" y="98561"/>
                </a:lnTo>
                <a:close/>
              </a:path>
              <a:path w="2233929" h="219075">
                <a:moveTo>
                  <a:pt x="1473780" y="97954"/>
                </a:moveTo>
                <a:lnTo>
                  <a:pt x="1472887" y="98561"/>
                </a:lnTo>
                <a:lnTo>
                  <a:pt x="1470787" y="100583"/>
                </a:lnTo>
                <a:lnTo>
                  <a:pt x="1472903" y="100583"/>
                </a:lnTo>
                <a:lnTo>
                  <a:pt x="1473780" y="97954"/>
                </a:lnTo>
                <a:close/>
              </a:path>
              <a:path w="2233929" h="219075">
                <a:moveTo>
                  <a:pt x="1471549" y="99377"/>
                </a:moveTo>
                <a:lnTo>
                  <a:pt x="1470660" y="100075"/>
                </a:lnTo>
                <a:lnTo>
                  <a:pt x="1471444" y="99542"/>
                </a:lnTo>
                <a:lnTo>
                  <a:pt x="1471549" y="99377"/>
                </a:lnTo>
                <a:close/>
              </a:path>
              <a:path w="2233929" h="219075">
                <a:moveTo>
                  <a:pt x="1471444" y="99542"/>
                </a:moveTo>
                <a:lnTo>
                  <a:pt x="1470660" y="100075"/>
                </a:lnTo>
                <a:lnTo>
                  <a:pt x="1471107" y="100075"/>
                </a:lnTo>
                <a:lnTo>
                  <a:pt x="1471444" y="99542"/>
                </a:lnTo>
                <a:close/>
              </a:path>
              <a:path w="2233929" h="219075">
                <a:moveTo>
                  <a:pt x="1473929" y="97507"/>
                </a:moveTo>
                <a:lnTo>
                  <a:pt x="1471549" y="99377"/>
                </a:lnTo>
                <a:lnTo>
                  <a:pt x="1471444" y="99542"/>
                </a:lnTo>
                <a:lnTo>
                  <a:pt x="1472887" y="98561"/>
                </a:lnTo>
                <a:lnTo>
                  <a:pt x="1473904" y="97582"/>
                </a:lnTo>
                <a:close/>
              </a:path>
              <a:path w="2233929" h="219075">
                <a:moveTo>
                  <a:pt x="1475359" y="93344"/>
                </a:moveTo>
                <a:lnTo>
                  <a:pt x="1471549" y="99377"/>
                </a:lnTo>
                <a:lnTo>
                  <a:pt x="1473929" y="97507"/>
                </a:lnTo>
                <a:lnTo>
                  <a:pt x="1475359" y="93344"/>
                </a:lnTo>
                <a:close/>
              </a:path>
              <a:path w="2233929" h="219075">
                <a:moveTo>
                  <a:pt x="1473904" y="97582"/>
                </a:moveTo>
                <a:lnTo>
                  <a:pt x="1472887" y="98561"/>
                </a:lnTo>
                <a:lnTo>
                  <a:pt x="1473780" y="97954"/>
                </a:lnTo>
                <a:lnTo>
                  <a:pt x="1473904" y="97582"/>
                </a:lnTo>
                <a:close/>
              </a:path>
              <a:path w="2233929" h="219075">
                <a:moveTo>
                  <a:pt x="1475256" y="97281"/>
                </a:moveTo>
                <a:lnTo>
                  <a:pt x="1474216" y="97281"/>
                </a:lnTo>
                <a:lnTo>
                  <a:pt x="1473904" y="97582"/>
                </a:lnTo>
                <a:lnTo>
                  <a:pt x="1473780" y="97954"/>
                </a:lnTo>
                <a:lnTo>
                  <a:pt x="1475256" y="97281"/>
                </a:lnTo>
                <a:close/>
              </a:path>
              <a:path w="2233929" h="219075">
                <a:moveTo>
                  <a:pt x="1474216" y="97281"/>
                </a:moveTo>
                <a:lnTo>
                  <a:pt x="1473929" y="97507"/>
                </a:lnTo>
                <a:lnTo>
                  <a:pt x="1474216" y="97281"/>
                </a:lnTo>
                <a:close/>
              </a:path>
              <a:path w="2233929" h="219075">
                <a:moveTo>
                  <a:pt x="1485280" y="93344"/>
                </a:moveTo>
                <a:lnTo>
                  <a:pt x="1475359" y="93344"/>
                </a:lnTo>
                <a:lnTo>
                  <a:pt x="1473929" y="97507"/>
                </a:lnTo>
                <a:lnTo>
                  <a:pt x="1474216" y="97281"/>
                </a:lnTo>
                <a:lnTo>
                  <a:pt x="1475256" y="97281"/>
                </a:lnTo>
                <a:lnTo>
                  <a:pt x="1479804" y="95250"/>
                </a:lnTo>
                <a:lnTo>
                  <a:pt x="1485280" y="93344"/>
                </a:lnTo>
                <a:close/>
              </a:path>
              <a:path w="2233929" h="219075">
                <a:moveTo>
                  <a:pt x="1442709" y="78565"/>
                </a:moveTo>
                <a:lnTo>
                  <a:pt x="1440053" y="79756"/>
                </a:lnTo>
                <a:lnTo>
                  <a:pt x="1439710" y="79882"/>
                </a:lnTo>
                <a:lnTo>
                  <a:pt x="1439291" y="81025"/>
                </a:lnTo>
                <a:lnTo>
                  <a:pt x="1438148" y="84327"/>
                </a:lnTo>
                <a:lnTo>
                  <a:pt x="1437513" y="86232"/>
                </a:lnTo>
                <a:lnTo>
                  <a:pt x="1440828" y="80771"/>
                </a:lnTo>
                <a:lnTo>
                  <a:pt x="1440307" y="80771"/>
                </a:lnTo>
                <a:lnTo>
                  <a:pt x="1441479" y="79501"/>
                </a:lnTo>
                <a:lnTo>
                  <a:pt x="1441196" y="79501"/>
                </a:lnTo>
                <a:lnTo>
                  <a:pt x="1442709" y="78565"/>
                </a:lnTo>
                <a:close/>
              </a:path>
              <a:path w="2233929" h="219075">
                <a:moveTo>
                  <a:pt x="1553927" y="78105"/>
                </a:moveTo>
                <a:lnTo>
                  <a:pt x="1443736" y="78105"/>
                </a:lnTo>
                <a:lnTo>
                  <a:pt x="1443184" y="78408"/>
                </a:lnTo>
                <a:lnTo>
                  <a:pt x="1441347" y="79917"/>
                </a:lnTo>
                <a:lnTo>
                  <a:pt x="1437513" y="86232"/>
                </a:lnTo>
                <a:lnTo>
                  <a:pt x="1511273" y="86232"/>
                </a:lnTo>
                <a:lnTo>
                  <a:pt x="1511808" y="86106"/>
                </a:lnTo>
                <a:lnTo>
                  <a:pt x="1526540" y="83057"/>
                </a:lnTo>
                <a:lnTo>
                  <a:pt x="1542796" y="79882"/>
                </a:lnTo>
                <a:lnTo>
                  <a:pt x="1553927" y="78105"/>
                </a:lnTo>
                <a:close/>
              </a:path>
              <a:path w="2233929" h="219075">
                <a:moveTo>
                  <a:pt x="1441802" y="79168"/>
                </a:moveTo>
                <a:lnTo>
                  <a:pt x="1440307" y="80771"/>
                </a:lnTo>
                <a:lnTo>
                  <a:pt x="1441347" y="79917"/>
                </a:lnTo>
                <a:lnTo>
                  <a:pt x="1441802" y="79168"/>
                </a:lnTo>
                <a:close/>
              </a:path>
              <a:path w="2233929" h="219075">
                <a:moveTo>
                  <a:pt x="1441347" y="79917"/>
                </a:moveTo>
                <a:lnTo>
                  <a:pt x="1440307" y="80771"/>
                </a:lnTo>
                <a:lnTo>
                  <a:pt x="1440828" y="80771"/>
                </a:lnTo>
                <a:lnTo>
                  <a:pt x="1441347" y="79917"/>
                </a:lnTo>
                <a:close/>
              </a:path>
              <a:path w="2233929" h="219075">
                <a:moveTo>
                  <a:pt x="1443184" y="78408"/>
                </a:moveTo>
                <a:lnTo>
                  <a:pt x="1441791" y="79185"/>
                </a:lnTo>
                <a:lnTo>
                  <a:pt x="1441347" y="79917"/>
                </a:lnTo>
                <a:lnTo>
                  <a:pt x="1443184" y="78408"/>
                </a:lnTo>
                <a:close/>
              </a:path>
              <a:path w="2233929" h="219075">
                <a:moveTo>
                  <a:pt x="2233168" y="0"/>
                </a:moveTo>
                <a:lnTo>
                  <a:pt x="2160397" y="381"/>
                </a:lnTo>
                <a:lnTo>
                  <a:pt x="2088007" y="1650"/>
                </a:lnTo>
                <a:lnTo>
                  <a:pt x="1947164" y="6095"/>
                </a:lnTo>
                <a:lnTo>
                  <a:pt x="1815465" y="13207"/>
                </a:lnTo>
                <a:lnTo>
                  <a:pt x="1754505" y="17525"/>
                </a:lnTo>
                <a:lnTo>
                  <a:pt x="1670558" y="24892"/>
                </a:lnTo>
                <a:lnTo>
                  <a:pt x="1620393" y="30352"/>
                </a:lnTo>
                <a:lnTo>
                  <a:pt x="1575689" y="36194"/>
                </a:lnTo>
                <a:lnTo>
                  <a:pt x="1536700" y="42290"/>
                </a:lnTo>
                <a:lnTo>
                  <a:pt x="1490218" y="52069"/>
                </a:lnTo>
                <a:lnTo>
                  <a:pt x="1450721" y="67563"/>
                </a:lnTo>
                <a:lnTo>
                  <a:pt x="1439706" y="79884"/>
                </a:lnTo>
                <a:lnTo>
                  <a:pt x="1440053" y="79756"/>
                </a:lnTo>
                <a:lnTo>
                  <a:pt x="1442709" y="78565"/>
                </a:lnTo>
                <a:lnTo>
                  <a:pt x="1443863" y="77850"/>
                </a:lnTo>
                <a:lnTo>
                  <a:pt x="1555518" y="77850"/>
                </a:lnTo>
                <a:lnTo>
                  <a:pt x="1624711" y="68325"/>
                </a:lnTo>
                <a:lnTo>
                  <a:pt x="1700657" y="60325"/>
                </a:lnTo>
                <a:lnTo>
                  <a:pt x="1787144" y="53339"/>
                </a:lnTo>
                <a:lnTo>
                  <a:pt x="1881759" y="47370"/>
                </a:lnTo>
                <a:lnTo>
                  <a:pt x="1948561" y="44195"/>
                </a:lnTo>
                <a:lnTo>
                  <a:pt x="2088642" y="39750"/>
                </a:lnTo>
                <a:lnTo>
                  <a:pt x="2160651" y="38481"/>
                </a:lnTo>
                <a:lnTo>
                  <a:pt x="2233422" y="38100"/>
                </a:lnTo>
                <a:lnTo>
                  <a:pt x="2233168" y="0"/>
                </a:lnTo>
                <a:close/>
              </a:path>
              <a:path w="2233929" h="219075">
                <a:moveTo>
                  <a:pt x="1441831" y="79120"/>
                </a:moveTo>
                <a:lnTo>
                  <a:pt x="1441196" y="79501"/>
                </a:lnTo>
                <a:lnTo>
                  <a:pt x="1441771" y="79185"/>
                </a:lnTo>
                <a:close/>
              </a:path>
              <a:path w="2233929" h="219075">
                <a:moveTo>
                  <a:pt x="1441771" y="79185"/>
                </a:moveTo>
                <a:lnTo>
                  <a:pt x="1441196" y="79501"/>
                </a:lnTo>
                <a:lnTo>
                  <a:pt x="1441479" y="79501"/>
                </a:lnTo>
                <a:lnTo>
                  <a:pt x="1441771" y="79185"/>
                </a:lnTo>
                <a:close/>
              </a:path>
              <a:path w="2233929" h="219075">
                <a:moveTo>
                  <a:pt x="1441888" y="79120"/>
                </a:moveTo>
                <a:close/>
              </a:path>
              <a:path w="2233929" h="219075">
                <a:moveTo>
                  <a:pt x="1443334" y="78284"/>
                </a:moveTo>
                <a:lnTo>
                  <a:pt x="1442709" y="78565"/>
                </a:lnTo>
                <a:lnTo>
                  <a:pt x="1441811" y="79120"/>
                </a:lnTo>
                <a:lnTo>
                  <a:pt x="1443184" y="78408"/>
                </a:lnTo>
                <a:lnTo>
                  <a:pt x="1443334" y="78284"/>
                </a:lnTo>
                <a:close/>
              </a:path>
              <a:path w="2233929" h="219075">
                <a:moveTo>
                  <a:pt x="1443863" y="77850"/>
                </a:moveTo>
                <a:lnTo>
                  <a:pt x="1442709" y="78565"/>
                </a:lnTo>
                <a:lnTo>
                  <a:pt x="1443334" y="78284"/>
                </a:lnTo>
                <a:lnTo>
                  <a:pt x="1443863" y="77850"/>
                </a:lnTo>
                <a:close/>
              </a:path>
              <a:path w="2233929" h="219075">
                <a:moveTo>
                  <a:pt x="1443736" y="78105"/>
                </a:moveTo>
                <a:lnTo>
                  <a:pt x="1443334" y="78284"/>
                </a:lnTo>
                <a:lnTo>
                  <a:pt x="1443184" y="78408"/>
                </a:lnTo>
                <a:lnTo>
                  <a:pt x="1443736" y="78105"/>
                </a:lnTo>
                <a:close/>
              </a:path>
              <a:path w="2233929" h="219075">
                <a:moveTo>
                  <a:pt x="1555518" y="77850"/>
                </a:moveTo>
                <a:lnTo>
                  <a:pt x="1443863" y="77850"/>
                </a:lnTo>
                <a:lnTo>
                  <a:pt x="1443334" y="78284"/>
                </a:lnTo>
                <a:lnTo>
                  <a:pt x="1443736" y="78105"/>
                </a:lnTo>
                <a:lnTo>
                  <a:pt x="1553927" y="78105"/>
                </a:lnTo>
                <a:lnTo>
                  <a:pt x="1555518" y="778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3201" y="3652773"/>
            <a:ext cx="290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복사할 곳.blit(원본, (10,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10))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99766" y="4137152"/>
            <a:ext cx="360045" cy="572135"/>
          </a:xfrm>
          <a:custGeom>
            <a:avLst/>
            <a:gdLst/>
            <a:ahLst/>
            <a:cxnLst/>
            <a:rect l="l" t="t" r="r" b="b"/>
            <a:pathLst>
              <a:path w="360044" h="572135">
                <a:moveTo>
                  <a:pt x="360044" y="392049"/>
                </a:moveTo>
                <a:lnTo>
                  <a:pt x="0" y="392049"/>
                </a:lnTo>
                <a:lnTo>
                  <a:pt x="180085" y="572008"/>
                </a:lnTo>
                <a:lnTo>
                  <a:pt x="360044" y="392049"/>
                </a:lnTo>
                <a:close/>
              </a:path>
              <a:path w="360044" h="572135">
                <a:moveTo>
                  <a:pt x="270001" y="0"/>
                </a:moveTo>
                <a:lnTo>
                  <a:pt x="90042" y="0"/>
                </a:lnTo>
                <a:lnTo>
                  <a:pt x="90042" y="392049"/>
                </a:lnTo>
                <a:lnTo>
                  <a:pt x="270001" y="392049"/>
                </a:lnTo>
                <a:lnTo>
                  <a:pt x="27000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328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01. 파이썬</a:t>
            </a:r>
            <a:r>
              <a:rPr sz="3600" b="1" spc="-114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실행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0524" y="1329944"/>
            <a:ext cx="439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스크립트 모드 – </a:t>
            </a:r>
            <a:r>
              <a:rPr sz="1800" spc="-5" dirty="0">
                <a:latin typeface="맑은 고딕"/>
                <a:cs typeface="맑은 고딕"/>
              </a:rPr>
              <a:t>편집, </a:t>
            </a:r>
            <a:r>
              <a:rPr sz="1800" dirty="0">
                <a:latin typeface="맑은 고딕"/>
                <a:cs typeface="맑은 고딕"/>
              </a:rPr>
              <a:t>파일로 저장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442" y="1971167"/>
            <a:ext cx="8496300" cy="276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4680" y="1890267"/>
            <a:ext cx="8505825" cy="2847975"/>
          </a:xfrm>
          <a:custGeom>
            <a:avLst/>
            <a:gdLst/>
            <a:ahLst/>
            <a:cxnLst/>
            <a:rect l="l" t="t" r="r" b="b"/>
            <a:pathLst>
              <a:path w="8505825" h="2847975">
                <a:moveTo>
                  <a:pt x="0" y="2847974"/>
                </a:moveTo>
                <a:lnTo>
                  <a:pt x="8505825" y="2847974"/>
                </a:lnTo>
                <a:lnTo>
                  <a:pt x="8505825" y="0"/>
                </a:lnTo>
                <a:lnTo>
                  <a:pt x="0" y="0"/>
                </a:lnTo>
                <a:lnTo>
                  <a:pt x="0" y="2847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612" y="5476976"/>
            <a:ext cx="8496300" cy="88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7667" y="2869476"/>
            <a:ext cx="1872614" cy="347345"/>
          </a:xfrm>
          <a:custGeom>
            <a:avLst/>
            <a:gdLst/>
            <a:ahLst/>
            <a:cxnLst/>
            <a:rect l="l" t="t" r="r" b="b"/>
            <a:pathLst>
              <a:path w="1872614" h="347344">
                <a:moveTo>
                  <a:pt x="0" y="346798"/>
                </a:moveTo>
                <a:lnTo>
                  <a:pt x="1872233" y="346798"/>
                </a:lnTo>
                <a:lnTo>
                  <a:pt x="1872233" y="0"/>
                </a:lnTo>
                <a:lnTo>
                  <a:pt x="0" y="0"/>
                </a:lnTo>
                <a:lnTo>
                  <a:pt x="0" y="34679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7392" y="3209417"/>
            <a:ext cx="610235" cy="2267585"/>
          </a:xfrm>
          <a:custGeom>
            <a:avLst/>
            <a:gdLst/>
            <a:ahLst/>
            <a:cxnLst/>
            <a:rect l="l" t="t" r="r" b="b"/>
            <a:pathLst>
              <a:path w="610235" h="2267585">
                <a:moveTo>
                  <a:pt x="0" y="2173859"/>
                </a:moveTo>
                <a:lnTo>
                  <a:pt x="20319" y="2267585"/>
                </a:lnTo>
                <a:lnTo>
                  <a:pt x="77234" y="2201799"/>
                </a:lnTo>
                <a:lnTo>
                  <a:pt x="51815" y="2201799"/>
                </a:lnTo>
                <a:lnTo>
                  <a:pt x="24130" y="2194814"/>
                </a:lnTo>
                <a:lnTo>
                  <a:pt x="27664" y="2180923"/>
                </a:lnTo>
                <a:lnTo>
                  <a:pt x="0" y="2173859"/>
                </a:lnTo>
                <a:close/>
              </a:path>
              <a:path w="610235" h="2267585">
                <a:moveTo>
                  <a:pt x="27664" y="2180923"/>
                </a:moveTo>
                <a:lnTo>
                  <a:pt x="24130" y="2194814"/>
                </a:lnTo>
                <a:lnTo>
                  <a:pt x="51815" y="2201799"/>
                </a:lnTo>
                <a:lnTo>
                  <a:pt x="55330" y="2187987"/>
                </a:lnTo>
                <a:lnTo>
                  <a:pt x="27664" y="2180923"/>
                </a:lnTo>
                <a:close/>
              </a:path>
              <a:path w="610235" h="2267585">
                <a:moveTo>
                  <a:pt x="55330" y="2187987"/>
                </a:moveTo>
                <a:lnTo>
                  <a:pt x="51815" y="2201799"/>
                </a:lnTo>
                <a:lnTo>
                  <a:pt x="77234" y="2201799"/>
                </a:lnTo>
                <a:lnTo>
                  <a:pt x="83057" y="2195068"/>
                </a:lnTo>
                <a:lnTo>
                  <a:pt x="55330" y="2187987"/>
                </a:lnTo>
                <a:close/>
              </a:path>
              <a:path w="610235" h="2267585">
                <a:moveTo>
                  <a:pt x="582549" y="0"/>
                </a:moveTo>
                <a:lnTo>
                  <a:pt x="27664" y="2180923"/>
                </a:lnTo>
                <a:lnTo>
                  <a:pt x="55330" y="2187987"/>
                </a:lnTo>
                <a:lnTo>
                  <a:pt x="610234" y="7112"/>
                </a:lnTo>
                <a:lnTo>
                  <a:pt x="5825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90977" y="515150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실행결과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6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19" y="6433210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60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745" y="6275019"/>
            <a:ext cx="344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clock.tick(FRAMES_PER_SECOND)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03" y="1167129"/>
            <a:ext cx="8119745" cy="513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이미지</a:t>
            </a:r>
            <a:endParaRPr sz="1800">
              <a:latin typeface="맑은 고딕"/>
              <a:cs typeface="맑은 고딕"/>
            </a:endParaRPr>
          </a:p>
          <a:p>
            <a:pPr marL="104139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latin typeface="맑은 고딕"/>
                <a:cs typeface="맑은 고딕"/>
              </a:rPr>
              <a:t>∙∙∙∙∙∙</a:t>
            </a:r>
            <a:endParaRPr sz="1800">
              <a:latin typeface="맑은 고딕"/>
              <a:cs typeface="맑은 고딕"/>
            </a:endParaRPr>
          </a:p>
          <a:p>
            <a:pPr marL="104139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# 3 - </a:t>
            </a:r>
            <a:r>
              <a:rPr sz="1800" spc="-5" dirty="0">
                <a:latin typeface="맑은 고딕"/>
                <a:cs typeface="맑은 고딕"/>
              </a:rPr>
              <a:t>파이게임 환경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초기화하기</a:t>
            </a:r>
            <a:endParaRPr sz="1800">
              <a:latin typeface="맑은 고딕"/>
              <a:cs typeface="맑은 고딕"/>
            </a:endParaRPr>
          </a:p>
          <a:p>
            <a:pPr marL="104139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pygame.init()</a:t>
            </a:r>
            <a:endParaRPr sz="1800">
              <a:latin typeface="맑은 고딕"/>
              <a:cs typeface="맑은 고딕"/>
            </a:endParaRPr>
          </a:p>
          <a:p>
            <a:pPr marL="104139" marR="11811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window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pygame.display.set_mode((WINDOW_WIDTH, </a:t>
            </a:r>
            <a:r>
              <a:rPr sz="1800" spc="-5" dirty="0">
                <a:latin typeface="맑은 고딕"/>
                <a:cs typeface="맑은 고딕"/>
              </a:rPr>
              <a:t>WINDOW_HEIGHT))  </a:t>
            </a:r>
            <a:r>
              <a:rPr sz="1800" dirty="0">
                <a:latin typeface="맑은 고딕"/>
                <a:cs typeface="맑은 고딕"/>
              </a:rPr>
              <a:t>clock =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pygame.time.Clock()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# 4 - 이미지, 소리 등 애셋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불러오기</a:t>
            </a:r>
            <a:endParaRPr sz="1800">
              <a:latin typeface="맑은 고딕"/>
              <a:cs typeface="맑은 고딕"/>
            </a:endParaRPr>
          </a:p>
          <a:p>
            <a:pPr marL="104139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ballImage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pygame.image.load(‘images/ball.png’)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∙∙∙∙∙∙</a:t>
            </a:r>
            <a:endParaRPr sz="1800">
              <a:latin typeface="맑은 고딕"/>
              <a:cs typeface="맑은 고딕"/>
            </a:endParaRPr>
          </a:p>
          <a:p>
            <a:pPr marL="42799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# 10 - 윈도우 내 모든 요소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그리기</a:t>
            </a:r>
            <a:endParaRPr sz="1800">
              <a:latin typeface="맑은 고딕"/>
              <a:cs typeface="맑은 고딕"/>
            </a:endParaRPr>
          </a:p>
          <a:p>
            <a:pPr marL="427990">
              <a:lnSpc>
                <a:spcPct val="100000"/>
              </a:lnSpc>
            </a:pPr>
            <a:r>
              <a:rPr sz="1800" spc="-10" dirty="0">
                <a:latin typeface="맑은 고딕"/>
                <a:cs typeface="맑은 고딕"/>
              </a:rPr>
              <a:t>window.blit(ballImage, </a:t>
            </a:r>
            <a:r>
              <a:rPr sz="1800" dirty="0">
                <a:latin typeface="맑은 고딕"/>
                <a:cs typeface="맑은 고딕"/>
              </a:rPr>
              <a:t>(100,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200))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# 11 - 윈도우 갱신하기 : 윈도우에 포함될 모든 요소를 실제 윈도우에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출력</a:t>
            </a:r>
            <a:endParaRPr sz="1800">
              <a:latin typeface="맑은 고딕"/>
              <a:cs typeface="맑은 고딕"/>
            </a:endParaRPr>
          </a:p>
          <a:p>
            <a:pPr marL="427990">
              <a:lnSpc>
                <a:spcPct val="100000"/>
              </a:lnSpc>
            </a:pPr>
            <a:r>
              <a:rPr sz="1800" spc="-10" dirty="0">
                <a:latin typeface="맑은 고딕"/>
                <a:cs typeface="맑은 고딕"/>
              </a:rPr>
              <a:t>pygame.display.update()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# 12 - 윈도우 갱신 주기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늦추기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14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07.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PyGame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6392545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문자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spc="-5" dirty="0">
                <a:latin typeface="맑은 고딕"/>
                <a:cs typeface="맑은 고딕"/>
              </a:rPr>
              <a:t>font 객체를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작성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5"/>
              </a:spcBef>
              <a:buChar char="-"/>
              <a:tabLst>
                <a:tab pos="511809" algn="l"/>
              </a:tabLst>
            </a:pPr>
            <a:r>
              <a:rPr sz="1800" spc="-10" dirty="0">
                <a:latin typeface="맑은 고딕"/>
                <a:cs typeface="맑은 고딕"/>
              </a:rPr>
              <a:t>render </a:t>
            </a:r>
            <a:r>
              <a:rPr sz="1800" dirty="0">
                <a:latin typeface="맑은 고딕"/>
                <a:cs typeface="맑은 고딕"/>
              </a:rPr>
              <a:t>메서드를 사용하여 문자의 비트맵(Surface)을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작성</a:t>
            </a:r>
            <a:endParaRPr sz="1800">
              <a:latin typeface="맑은 고딕"/>
              <a:cs typeface="맑은 고딕"/>
            </a:endParaRPr>
          </a:p>
          <a:p>
            <a:pPr marL="511175" lvl="1" indent="-175895">
              <a:lnSpc>
                <a:spcPct val="100000"/>
              </a:lnSpc>
              <a:spcBef>
                <a:spcPts val="1080"/>
              </a:spcBef>
              <a:buChar char="-"/>
              <a:tabLst>
                <a:tab pos="511809" algn="l"/>
              </a:tabLst>
            </a:pPr>
            <a:r>
              <a:rPr sz="1800" dirty="0">
                <a:latin typeface="맑은 고딕"/>
                <a:cs typeface="맑은 고딕"/>
              </a:rPr>
              <a:t>이미지처럼 blit를 사용해 화면에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복사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69391" y="3910584"/>
            <a:ext cx="6326505" cy="24955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latin typeface="맑은 고딕"/>
                <a:cs typeface="맑은 고딕"/>
              </a:rPr>
              <a:t>sysfont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pygame.font.SysFont(None,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72)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message = </a:t>
            </a:r>
            <a:r>
              <a:rPr sz="1800" spc="-5" dirty="0">
                <a:latin typeface="맑은 고딕"/>
                <a:cs typeface="맑은 고딕"/>
              </a:rPr>
              <a:t>sysfont.render(“Hello </a:t>
            </a:r>
            <a:r>
              <a:rPr sz="1800" spc="-15" dirty="0">
                <a:latin typeface="맑은 고딕"/>
                <a:cs typeface="맑은 고딕"/>
              </a:rPr>
              <a:t>Python”, </a:t>
            </a:r>
            <a:r>
              <a:rPr sz="1800" spc="-35" dirty="0">
                <a:latin typeface="맑은 고딕"/>
                <a:cs typeface="맑은 고딕"/>
              </a:rPr>
              <a:t>True, </a:t>
            </a:r>
            <a:r>
              <a:rPr sz="1800" dirty="0">
                <a:latin typeface="맑은 고딕"/>
                <a:cs typeface="맑은 고딕"/>
              </a:rPr>
              <a:t>(0, 128, 128))</a:t>
            </a:r>
            <a:endParaRPr sz="1800">
              <a:latin typeface="맑은 고딕"/>
              <a:cs typeface="맑은 고딕"/>
            </a:endParaRPr>
          </a:p>
          <a:p>
            <a:pPr marL="12700" marR="2685415">
              <a:lnSpc>
                <a:spcPct val="150000"/>
              </a:lnSpc>
            </a:pPr>
            <a:r>
              <a:rPr sz="1800" spc="-5" dirty="0">
                <a:latin typeface="맑은 고딕"/>
                <a:cs typeface="맑은 고딕"/>
              </a:rPr>
              <a:t>message_rect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message.get_rect()  message_rect_center </a:t>
            </a:r>
            <a:r>
              <a:rPr sz="1800" dirty="0">
                <a:latin typeface="맑은 고딕"/>
                <a:cs typeface="맑은 고딕"/>
              </a:rPr>
              <a:t>= (200,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100)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……..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맑은 고딕"/>
                <a:cs typeface="맑은 고딕"/>
              </a:rPr>
              <a:t>SURFACE.blit(message,</a:t>
            </a:r>
            <a:r>
              <a:rPr sz="1800" spc="-5" dirty="0">
                <a:latin typeface="맑은 고딕"/>
                <a:cs typeface="맑은 고딕"/>
              </a:rPr>
              <a:t> message_rect)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612" y="2901645"/>
            <a:ext cx="8281034" cy="871855"/>
          </a:xfrm>
          <a:prstGeom prst="rect">
            <a:avLst/>
          </a:prstGeom>
          <a:solidFill>
            <a:srgbClr val="B8DEEC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맑은 고딕"/>
                <a:cs typeface="맑은 고딕"/>
              </a:rPr>
              <a:t>pygame.font.SysFont(name, size, </a:t>
            </a:r>
            <a:r>
              <a:rPr sz="1800" spc="-10" dirty="0">
                <a:latin typeface="맑은 고딕"/>
                <a:cs typeface="맑은 고딕"/>
              </a:rPr>
              <a:t>bold=False, italic=False) </a:t>
            </a:r>
            <a:r>
              <a:rPr sz="1800" spc="-40" dirty="0">
                <a:latin typeface="MS UI Gothic"/>
                <a:cs typeface="MS UI Gothic"/>
              </a:rPr>
              <a:t>→ </a:t>
            </a:r>
            <a:r>
              <a:rPr sz="1800" dirty="0">
                <a:latin typeface="맑은 고딕"/>
                <a:cs typeface="맑은 고딕"/>
              </a:rPr>
              <a:t>Font 객체</a:t>
            </a:r>
            <a:r>
              <a:rPr sz="1800" spc="1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반환</a:t>
            </a:r>
            <a:endParaRPr sz="1800">
              <a:latin typeface="맑은 고딕"/>
              <a:cs typeface="맑은 고딕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맑은 고딕"/>
                <a:cs typeface="맑은 고딕"/>
              </a:rPr>
              <a:t>render(text, </a:t>
            </a:r>
            <a:r>
              <a:rPr sz="1800" spc="-5" dirty="0">
                <a:latin typeface="맑은 고딕"/>
                <a:cs typeface="맑은 고딕"/>
              </a:rPr>
              <a:t>antialias, </a:t>
            </a:r>
            <a:r>
              <a:rPr sz="1800" spc="-30" dirty="0">
                <a:latin typeface="맑은 고딕"/>
                <a:cs typeface="맑은 고딕"/>
              </a:rPr>
              <a:t>color, </a:t>
            </a:r>
            <a:r>
              <a:rPr sz="1800" spc="-10" dirty="0">
                <a:latin typeface="맑은 고딕"/>
                <a:cs typeface="맑은 고딕"/>
              </a:rPr>
              <a:t>background=None) </a:t>
            </a:r>
            <a:r>
              <a:rPr sz="1800" spc="-35" dirty="0">
                <a:latin typeface="MS UI Gothic"/>
                <a:cs typeface="MS UI Gothic"/>
              </a:rPr>
              <a:t>→ </a:t>
            </a:r>
            <a:r>
              <a:rPr sz="1800" spc="-5" dirty="0">
                <a:latin typeface="맑은 고딕"/>
                <a:cs typeface="맑은 고딕"/>
              </a:rPr>
              <a:t>Surface 객체</a:t>
            </a:r>
            <a:r>
              <a:rPr sz="1800" spc="19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반환,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451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08. 기타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알아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둘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사항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818007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라디언</a:t>
            </a:r>
            <a:endParaRPr sz="1800">
              <a:latin typeface="맑은 고딕"/>
              <a:cs typeface="맑은 고딕"/>
            </a:endParaRPr>
          </a:p>
          <a:p>
            <a:pPr marL="27432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어느</a:t>
            </a:r>
            <a:r>
              <a:rPr sz="1800" spc="-22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한</a:t>
            </a:r>
            <a:r>
              <a:rPr sz="1800" spc="-220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원</a:t>
            </a:r>
            <a:r>
              <a:rPr sz="1800" spc="-229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위의</a:t>
            </a:r>
            <a:r>
              <a:rPr sz="1800" spc="-229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점이</a:t>
            </a:r>
            <a:r>
              <a:rPr sz="1800" spc="-21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원점을</a:t>
            </a:r>
            <a:r>
              <a:rPr sz="1800" spc="-229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중심으로</a:t>
            </a:r>
            <a:r>
              <a:rPr sz="1800" spc="-220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반지름의</a:t>
            </a:r>
            <a:r>
              <a:rPr sz="1800" spc="-22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길이만큼</a:t>
            </a:r>
            <a:r>
              <a:rPr sz="1800" spc="-229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한</a:t>
            </a:r>
            <a:r>
              <a:rPr sz="1800" spc="-21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방향으로</a:t>
            </a:r>
            <a:r>
              <a:rPr sz="1800" spc="-229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움직였을</a:t>
            </a:r>
            <a:endParaRPr sz="1800">
              <a:latin typeface="맑은 고딕"/>
              <a:cs typeface="맑은 고딕"/>
            </a:endParaRPr>
          </a:p>
          <a:p>
            <a:pPr marL="274320" marR="2602230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때</a:t>
            </a:r>
            <a:r>
              <a:rPr sz="1800" spc="-240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대응하는</a:t>
            </a:r>
            <a:r>
              <a:rPr sz="1800" spc="-229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각의</a:t>
            </a:r>
            <a:r>
              <a:rPr sz="1800" spc="-240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크기를</a:t>
            </a:r>
            <a:r>
              <a:rPr sz="1800" spc="-240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b="1" spc="-5" dirty="0">
                <a:solidFill>
                  <a:srgbClr val="202429"/>
                </a:solidFill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202429"/>
                </a:solidFill>
                <a:latin typeface="맑은 고딕"/>
                <a:cs typeface="맑은 고딕"/>
              </a:rPr>
              <a:t>라디안</a:t>
            </a:r>
            <a:r>
              <a:rPr sz="1800" b="1" spc="-5" dirty="0">
                <a:solidFill>
                  <a:srgbClr val="202429"/>
                </a:solidFill>
                <a:latin typeface="Calibri"/>
                <a:cs typeface="Calibri"/>
              </a:rPr>
              <a:t>(radian)</a:t>
            </a:r>
            <a:r>
              <a:rPr sz="1800" spc="-5" dirty="0">
                <a:solidFill>
                  <a:srgbClr val="202429"/>
                </a:solidFill>
                <a:latin typeface="맑은 고딕"/>
                <a:cs typeface="맑은 고딕"/>
              </a:rPr>
              <a:t>이라고</a:t>
            </a:r>
            <a:r>
              <a:rPr sz="1800" spc="-26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정의</a:t>
            </a:r>
            <a:r>
              <a:rPr sz="1800" dirty="0">
                <a:solidFill>
                  <a:srgbClr val="202429"/>
                </a:solidFill>
                <a:latin typeface="Calibri"/>
                <a:cs typeface="Calibri"/>
              </a:rPr>
              <a:t>. 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원주만큼</a:t>
            </a:r>
            <a:r>
              <a:rPr sz="1800" spc="-23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움직였을</a:t>
            </a:r>
            <a:r>
              <a:rPr sz="1800" spc="-22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때</a:t>
            </a:r>
            <a:r>
              <a:rPr sz="1800" spc="-23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대응하는</a:t>
            </a:r>
            <a:r>
              <a:rPr sz="1800" spc="-23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각의</a:t>
            </a:r>
            <a:r>
              <a:rPr sz="1800" spc="-22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202429"/>
                </a:solidFill>
                <a:latin typeface="맑은 고딕"/>
                <a:cs typeface="맑은 고딕"/>
              </a:rPr>
              <a:t>크기는</a:t>
            </a:r>
            <a:r>
              <a:rPr sz="1800" spc="-235" dirty="0">
                <a:solidFill>
                  <a:srgbClr val="202429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202429"/>
                </a:solidFill>
                <a:latin typeface="Calibri"/>
                <a:cs typeface="Calibri"/>
              </a:rPr>
              <a:t>2π</a:t>
            </a:r>
            <a:r>
              <a:rPr sz="1800" b="1" spc="-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429"/>
                </a:solidFill>
                <a:latin typeface="Calibri"/>
                <a:cs typeface="Calibri"/>
              </a:rPr>
              <a:t>rad.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5751" y="3396742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𝜋</a:t>
            </a:r>
            <a:r>
              <a:rPr sz="1800" spc="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5766" y="3934840"/>
            <a:ext cx="1800225" cy="1800860"/>
          </a:xfrm>
          <a:custGeom>
            <a:avLst/>
            <a:gdLst/>
            <a:ahLst/>
            <a:cxnLst/>
            <a:rect l="l" t="t" r="r" b="b"/>
            <a:pathLst>
              <a:path w="1800225" h="1800860">
                <a:moveTo>
                  <a:pt x="0" y="900175"/>
                </a:moveTo>
                <a:lnTo>
                  <a:pt x="1247" y="852363"/>
                </a:lnTo>
                <a:lnTo>
                  <a:pt x="4949" y="805202"/>
                </a:lnTo>
                <a:lnTo>
                  <a:pt x="11043" y="758753"/>
                </a:lnTo>
                <a:lnTo>
                  <a:pt x="19466" y="713079"/>
                </a:lnTo>
                <a:lnTo>
                  <a:pt x="30156" y="668242"/>
                </a:lnTo>
                <a:lnTo>
                  <a:pt x="43052" y="624305"/>
                </a:lnTo>
                <a:lnTo>
                  <a:pt x="58091" y="581328"/>
                </a:lnTo>
                <a:lnTo>
                  <a:pt x="75210" y="539376"/>
                </a:lnTo>
                <a:lnTo>
                  <a:pt x="94348" y="498509"/>
                </a:lnTo>
                <a:lnTo>
                  <a:pt x="115442" y="458790"/>
                </a:lnTo>
                <a:lnTo>
                  <a:pt x="138430" y="420282"/>
                </a:lnTo>
                <a:lnTo>
                  <a:pt x="163249" y="383045"/>
                </a:lnTo>
                <a:lnTo>
                  <a:pt x="189839" y="347144"/>
                </a:lnTo>
                <a:lnTo>
                  <a:pt x="218135" y="312638"/>
                </a:lnTo>
                <a:lnTo>
                  <a:pt x="248077" y="279592"/>
                </a:lnTo>
                <a:lnTo>
                  <a:pt x="279601" y="248067"/>
                </a:lnTo>
                <a:lnTo>
                  <a:pt x="312647" y="218125"/>
                </a:lnTo>
                <a:lnTo>
                  <a:pt x="347150" y="189829"/>
                </a:lnTo>
                <a:lnTo>
                  <a:pt x="383050" y="163240"/>
                </a:lnTo>
                <a:lnTo>
                  <a:pt x="420284" y="138421"/>
                </a:lnTo>
                <a:lnTo>
                  <a:pt x="458789" y="115433"/>
                </a:lnTo>
                <a:lnTo>
                  <a:pt x="498504" y="94340"/>
                </a:lnTo>
                <a:lnTo>
                  <a:pt x="539366" y="75204"/>
                </a:lnTo>
                <a:lnTo>
                  <a:pt x="581314" y="58086"/>
                </a:lnTo>
                <a:lnTo>
                  <a:pt x="624284" y="43048"/>
                </a:lnTo>
                <a:lnTo>
                  <a:pt x="668215" y="30153"/>
                </a:lnTo>
                <a:lnTo>
                  <a:pt x="713044" y="19464"/>
                </a:lnTo>
                <a:lnTo>
                  <a:pt x="758709" y="11041"/>
                </a:lnTo>
                <a:lnTo>
                  <a:pt x="805148" y="4948"/>
                </a:lnTo>
                <a:lnTo>
                  <a:pt x="852299" y="1247"/>
                </a:lnTo>
                <a:lnTo>
                  <a:pt x="900099" y="0"/>
                </a:lnTo>
                <a:lnTo>
                  <a:pt x="947899" y="1247"/>
                </a:lnTo>
                <a:lnTo>
                  <a:pt x="995050" y="4948"/>
                </a:lnTo>
                <a:lnTo>
                  <a:pt x="1041488" y="11041"/>
                </a:lnTo>
                <a:lnTo>
                  <a:pt x="1087153" y="19464"/>
                </a:lnTo>
                <a:lnTo>
                  <a:pt x="1131980" y="30153"/>
                </a:lnTo>
                <a:lnTo>
                  <a:pt x="1175910" y="43048"/>
                </a:lnTo>
                <a:lnTo>
                  <a:pt x="1218878" y="58086"/>
                </a:lnTo>
                <a:lnTo>
                  <a:pt x="1260824" y="75204"/>
                </a:lnTo>
                <a:lnTo>
                  <a:pt x="1301684" y="94340"/>
                </a:lnTo>
                <a:lnTo>
                  <a:pt x="1341397" y="115433"/>
                </a:lnTo>
                <a:lnTo>
                  <a:pt x="1379900" y="138421"/>
                </a:lnTo>
                <a:lnTo>
                  <a:pt x="1417132" y="163240"/>
                </a:lnTo>
                <a:lnTo>
                  <a:pt x="1453029" y="189829"/>
                </a:lnTo>
                <a:lnTo>
                  <a:pt x="1487530" y="218125"/>
                </a:lnTo>
                <a:lnTo>
                  <a:pt x="1520573" y="248067"/>
                </a:lnTo>
                <a:lnTo>
                  <a:pt x="1552095" y="279592"/>
                </a:lnTo>
                <a:lnTo>
                  <a:pt x="1582034" y="312638"/>
                </a:lnTo>
                <a:lnTo>
                  <a:pt x="1610329" y="347144"/>
                </a:lnTo>
                <a:lnTo>
                  <a:pt x="1636915" y="383045"/>
                </a:lnTo>
                <a:lnTo>
                  <a:pt x="1661733" y="420282"/>
                </a:lnTo>
                <a:lnTo>
                  <a:pt x="1684719" y="458790"/>
                </a:lnTo>
                <a:lnTo>
                  <a:pt x="1705810" y="498509"/>
                </a:lnTo>
                <a:lnTo>
                  <a:pt x="1724946" y="539376"/>
                </a:lnTo>
                <a:lnTo>
                  <a:pt x="1742064" y="581328"/>
                </a:lnTo>
                <a:lnTo>
                  <a:pt x="1757101" y="624305"/>
                </a:lnTo>
                <a:lnTo>
                  <a:pt x="1769995" y="668242"/>
                </a:lnTo>
                <a:lnTo>
                  <a:pt x="1780684" y="713079"/>
                </a:lnTo>
                <a:lnTo>
                  <a:pt x="1789106" y="758753"/>
                </a:lnTo>
                <a:lnTo>
                  <a:pt x="1795199" y="805202"/>
                </a:lnTo>
                <a:lnTo>
                  <a:pt x="1798901" y="852363"/>
                </a:lnTo>
                <a:lnTo>
                  <a:pt x="1800148" y="900175"/>
                </a:lnTo>
                <a:lnTo>
                  <a:pt x="1798901" y="947976"/>
                </a:lnTo>
                <a:lnTo>
                  <a:pt x="1795199" y="995126"/>
                </a:lnTo>
                <a:lnTo>
                  <a:pt x="1789106" y="1041565"/>
                </a:lnTo>
                <a:lnTo>
                  <a:pt x="1780684" y="1087229"/>
                </a:lnTo>
                <a:lnTo>
                  <a:pt x="1769995" y="1132058"/>
                </a:lnTo>
                <a:lnTo>
                  <a:pt x="1757101" y="1175987"/>
                </a:lnTo>
                <a:lnTo>
                  <a:pt x="1742064" y="1218956"/>
                </a:lnTo>
                <a:lnTo>
                  <a:pt x="1724946" y="1260902"/>
                </a:lnTo>
                <a:lnTo>
                  <a:pt x="1705810" y="1301763"/>
                </a:lnTo>
                <a:lnTo>
                  <a:pt x="1684719" y="1341476"/>
                </a:lnTo>
                <a:lnTo>
                  <a:pt x="1661733" y="1379980"/>
                </a:lnTo>
                <a:lnTo>
                  <a:pt x="1636915" y="1417212"/>
                </a:lnTo>
                <a:lnTo>
                  <a:pt x="1610329" y="1453110"/>
                </a:lnTo>
                <a:lnTo>
                  <a:pt x="1582034" y="1487612"/>
                </a:lnTo>
                <a:lnTo>
                  <a:pt x="1552095" y="1520655"/>
                </a:lnTo>
                <a:lnTo>
                  <a:pt x="1520573" y="1552178"/>
                </a:lnTo>
                <a:lnTo>
                  <a:pt x="1487530" y="1582118"/>
                </a:lnTo>
                <a:lnTo>
                  <a:pt x="1453029" y="1610413"/>
                </a:lnTo>
                <a:lnTo>
                  <a:pt x="1417132" y="1637000"/>
                </a:lnTo>
                <a:lnTo>
                  <a:pt x="1379900" y="1661818"/>
                </a:lnTo>
                <a:lnTo>
                  <a:pt x="1341397" y="1684804"/>
                </a:lnTo>
                <a:lnTo>
                  <a:pt x="1301684" y="1705897"/>
                </a:lnTo>
                <a:lnTo>
                  <a:pt x="1260824" y="1725033"/>
                </a:lnTo>
                <a:lnTo>
                  <a:pt x="1218878" y="1742151"/>
                </a:lnTo>
                <a:lnTo>
                  <a:pt x="1175910" y="1757188"/>
                </a:lnTo>
                <a:lnTo>
                  <a:pt x="1131980" y="1770083"/>
                </a:lnTo>
                <a:lnTo>
                  <a:pt x="1087153" y="1780773"/>
                </a:lnTo>
                <a:lnTo>
                  <a:pt x="1041488" y="1789195"/>
                </a:lnTo>
                <a:lnTo>
                  <a:pt x="995050" y="1795288"/>
                </a:lnTo>
                <a:lnTo>
                  <a:pt x="947899" y="1798990"/>
                </a:lnTo>
                <a:lnTo>
                  <a:pt x="900099" y="1800237"/>
                </a:lnTo>
                <a:lnTo>
                  <a:pt x="852299" y="1798990"/>
                </a:lnTo>
                <a:lnTo>
                  <a:pt x="805148" y="1795288"/>
                </a:lnTo>
                <a:lnTo>
                  <a:pt x="758709" y="1789195"/>
                </a:lnTo>
                <a:lnTo>
                  <a:pt x="713044" y="1780773"/>
                </a:lnTo>
                <a:lnTo>
                  <a:pt x="668215" y="1770083"/>
                </a:lnTo>
                <a:lnTo>
                  <a:pt x="624284" y="1757188"/>
                </a:lnTo>
                <a:lnTo>
                  <a:pt x="581314" y="1742151"/>
                </a:lnTo>
                <a:lnTo>
                  <a:pt x="539366" y="1725033"/>
                </a:lnTo>
                <a:lnTo>
                  <a:pt x="498504" y="1705897"/>
                </a:lnTo>
                <a:lnTo>
                  <a:pt x="458789" y="1684804"/>
                </a:lnTo>
                <a:lnTo>
                  <a:pt x="420284" y="1661818"/>
                </a:lnTo>
                <a:lnTo>
                  <a:pt x="383050" y="1637000"/>
                </a:lnTo>
                <a:lnTo>
                  <a:pt x="347150" y="1610413"/>
                </a:lnTo>
                <a:lnTo>
                  <a:pt x="312647" y="1582118"/>
                </a:lnTo>
                <a:lnTo>
                  <a:pt x="279601" y="1552178"/>
                </a:lnTo>
                <a:lnTo>
                  <a:pt x="248077" y="1520655"/>
                </a:lnTo>
                <a:lnTo>
                  <a:pt x="218135" y="1487612"/>
                </a:lnTo>
                <a:lnTo>
                  <a:pt x="189839" y="1453110"/>
                </a:lnTo>
                <a:lnTo>
                  <a:pt x="163249" y="1417212"/>
                </a:lnTo>
                <a:lnTo>
                  <a:pt x="138430" y="1379980"/>
                </a:lnTo>
                <a:lnTo>
                  <a:pt x="115442" y="1341476"/>
                </a:lnTo>
                <a:lnTo>
                  <a:pt x="94348" y="1301763"/>
                </a:lnTo>
                <a:lnTo>
                  <a:pt x="75210" y="1260902"/>
                </a:lnTo>
                <a:lnTo>
                  <a:pt x="58091" y="1218956"/>
                </a:lnTo>
                <a:lnTo>
                  <a:pt x="43052" y="1175987"/>
                </a:lnTo>
                <a:lnTo>
                  <a:pt x="30156" y="1132058"/>
                </a:lnTo>
                <a:lnTo>
                  <a:pt x="19466" y="1087229"/>
                </a:lnTo>
                <a:lnTo>
                  <a:pt x="11043" y="1041565"/>
                </a:lnTo>
                <a:lnTo>
                  <a:pt x="4949" y="995126"/>
                </a:lnTo>
                <a:lnTo>
                  <a:pt x="1247" y="947976"/>
                </a:lnTo>
                <a:lnTo>
                  <a:pt x="0" y="9001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9739" y="4835016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1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75866" y="3835146"/>
            <a:ext cx="0" cy="2143125"/>
          </a:xfrm>
          <a:custGeom>
            <a:avLst/>
            <a:gdLst/>
            <a:ahLst/>
            <a:cxnLst/>
            <a:rect l="l" t="t" r="r" b="b"/>
            <a:pathLst>
              <a:path h="2143125">
                <a:moveTo>
                  <a:pt x="0" y="0"/>
                </a:moveTo>
                <a:lnTo>
                  <a:pt x="0" y="21430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5739" y="4861814"/>
            <a:ext cx="927735" cy="878205"/>
          </a:xfrm>
          <a:custGeom>
            <a:avLst/>
            <a:gdLst/>
            <a:ahLst/>
            <a:cxnLst/>
            <a:rect l="l" t="t" r="r" b="b"/>
            <a:pathLst>
              <a:path w="927735" h="878204">
                <a:moveTo>
                  <a:pt x="885133" y="73931"/>
                </a:moveTo>
                <a:lnTo>
                  <a:pt x="869823" y="136906"/>
                </a:lnTo>
                <a:lnTo>
                  <a:pt x="856615" y="181102"/>
                </a:lnTo>
                <a:lnTo>
                  <a:pt x="841756" y="224281"/>
                </a:lnTo>
                <a:lnTo>
                  <a:pt x="825373" y="266446"/>
                </a:lnTo>
                <a:lnTo>
                  <a:pt x="807593" y="307467"/>
                </a:lnTo>
                <a:lnTo>
                  <a:pt x="788162" y="347472"/>
                </a:lnTo>
                <a:lnTo>
                  <a:pt x="767461" y="386334"/>
                </a:lnTo>
                <a:lnTo>
                  <a:pt x="745363" y="423926"/>
                </a:lnTo>
                <a:lnTo>
                  <a:pt x="721868" y="460375"/>
                </a:lnTo>
                <a:lnTo>
                  <a:pt x="697103" y="495554"/>
                </a:lnTo>
                <a:lnTo>
                  <a:pt x="671068" y="529463"/>
                </a:lnTo>
                <a:lnTo>
                  <a:pt x="644017" y="561975"/>
                </a:lnTo>
                <a:lnTo>
                  <a:pt x="615696" y="593090"/>
                </a:lnTo>
                <a:lnTo>
                  <a:pt x="586359" y="622681"/>
                </a:lnTo>
                <a:lnTo>
                  <a:pt x="555752" y="651002"/>
                </a:lnTo>
                <a:lnTo>
                  <a:pt x="524256" y="677545"/>
                </a:lnTo>
                <a:lnTo>
                  <a:pt x="491744" y="702691"/>
                </a:lnTo>
                <a:lnTo>
                  <a:pt x="458343" y="726198"/>
                </a:lnTo>
                <a:lnTo>
                  <a:pt x="424053" y="748093"/>
                </a:lnTo>
                <a:lnTo>
                  <a:pt x="388874" y="768362"/>
                </a:lnTo>
                <a:lnTo>
                  <a:pt x="352933" y="786752"/>
                </a:lnTo>
                <a:lnTo>
                  <a:pt x="316230" y="803516"/>
                </a:lnTo>
                <a:lnTo>
                  <a:pt x="278765" y="818388"/>
                </a:lnTo>
                <a:lnTo>
                  <a:pt x="240665" y="831469"/>
                </a:lnTo>
                <a:lnTo>
                  <a:pt x="201930" y="842556"/>
                </a:lnTo>
                <a:lnTo>
                  <a:pt x="162687" y="851827"/>
                </a:lnTo>
                <a:lnTo>
                  <a:pt x="122681" y="859040"/>
                </a:lnTo>
                <a:lnTo>
                  <a:pt x="82296" y="864247"/>
                </a:lnTo>
                <a:lnTo>
                  <a:pt x="41529" y="867473"/>
                </a:lnTo>
                <a:lnTo>
                  <a:pt x="0" y="868527"/>
                </a:lnTo>
                <a:lnTo>
                  <a:pt x="254" y="878039"/>
                </a:lnTo>
                <a:lnTo>
                  <a:pt x="41783" y="876998"/>
                </a:lnTo>
                <a:lnTo>
                  <a:pt x="83058" y="873747"/>
                </a:lnTo>
                <a:lnTo>
                  <a:pt x="123952" y="868476"/>
                </a:lnTo>
                <a:lnTo>
                  <a:pt x="164337" y="861212"/>
                </a:lnTo>
                <a:lnTo>
                  <a:pt x="204088" y="851827"/>
                </a:lnTo>
                <a:lnTo>
                  <a:pt x="243331" y="840625"/>
                </a:lnTo>
                <a:lnTo>
                  <a:pt x="281940" y="827405"/>
                </a:lnTo>
                <a:lnTo>
                  <a:pt x="319786" y="812368"/>
                </a:lnTo>
                <a:lnTo>
                  <a:pt x="356869" y="795413"/>
                </a:lnTo>
                <a:lnTo>
                  <a:pt x="393192" y="776846"/>
                </a:lnTo>
                <a:lnTo>
                  <a:pt x="428752" y="756348"/>
                </a:lnTo>
                <a:lnTo>
                  <a:pt x="463550" y="734237"/>
                </a:lnTo>
                <a:lnTo>
                  <a:pt x="497205" y="710438"/>
                </a:lnTo>
                <a:lnTo>
                  <a:pt x="530098" y="685165"/>
                </a:lnTo>
                <a:lnTo>
                  <a:pt x="561975" y="658241"/>
                </a:lnTo>
                <a:lnTo>
                  <a:pt x="592709" y="629666"/>
                </a:lnTo>
                <a:lnTo>
                  <a:pt x="622427" y="599694"/>
                </a:lnTo>
                <a:lnTo>
                  <a:pt x="651002" y="568325"/>
                </a:lnTo>
                <a:lnTo>
                  <a:pt x="678434" y="535559"/>
                </a:lnTo>
                <a:lnTo>
                  <a:pt x="704596" y="501396"/>
                </a:lnTo>
                <a:lnTo>
                  <a:pt x="729615" y="465836"/>
                </a:lnTo>
                <a:lnTo>
                  <a:pt x="753363" y="429133"/>
                </a:lnTo>
                <a:lnTo>
                  <a:pt x="775716" y="391160"/>
                </a:lnTo>
                <a:lnTo>
                  <a:pt x="796671" y="351917"/>
                </a:lnTo>
                <a:lnTo>
                  <a:pt x="816102" y="311658"/>
                </a:lnTo>
                <a:lnTo>
                  <a:pt x="834136" y="270256"/>
                </a:lnTo>
                <a:lnTo>
                  <a:pt x="850646" y="227711"/>
                </a:lnTo>
                <a:lnTo>
                  <a:pt x="865632" y="184150"/>
                </a:lnTo>
                <a:lnTo>
                  <a:pt x="878967" y="139700"/>
                </a:lnTo>
                <a:lnTo>
                  <a:pt x="890651" y="94234"/>
                </a:lnTo>
                <a:lnTo>
                  <a:pt x="894460" y="75717"/>
                </a:lnTo>
                <a:lnTo>
                  <a:pt x="885133" y="73931"/>
                </a:lnTo>
                <a:close/>
              </a:path>
              <a:path w="927735" h="878204">
                <a:moveTo>
                  <a:pt x="921684" y="61468"/>
                </a:moveTo>
                <a:lnTo>
                  <a:pt x="887730" y="61468"/>
                </a:lnTo>
                <a:lnTo>
                  <a:pt x="897001" y="63373"/>
                </a:lnTo>
                <a:lnTo>
                  <a:pt x="894460" y="75717"/>
                </a:lnTo>
                <a:lnTo>
                  <a:pt x="927481" y="82042"/>
                </a:lnTo>
                <a:lnTo>
                  <a:pt x="921684" y="61468"/>
                </a:lnTo>
                <a:close/>
              </a:path>
              <a:path w="927735" h="878204">
                <a:moveTo>
                  <a:pt x="887730" y="61468"/>
                </a:moveTo>
                <a:lnTo>
                  <a:pt x="885133" y="73931"/>
                </a:lnTo>
                <a:lnTo>
                  <a:pt x="894460" y="75717"/>
                </a:lnTo>
                <a:lnTo>
                  <a:pt x="897001" y="63373"/>
                </a:lnTo>
                <a:lnTo>
                  <a:pt x="887730" y="61468"/>
                </a:lnTo>
                <a:close/>
              </a:path>
              <a:path w="927735" h="878204">
                <a:moveTo>
                  <a:pt x="904367" y="0"/>
                </a:moveTo>
                <a:lnTo>
                  <a:pt x="852551" y="67691"/>
                </a:lnTo>
                <a:lnTo>
                  <a:pt x="885133" y="73931"/>
                </a:lnTo>
                <a:lnTo>
                  <a:pt x="887730" y="61468"/>
                </a:lnTo>
                <a:lnTo>
                  <a:pt x="921684" y="61468"/>
                </a:lnTo>
                <a:lnTo>
                  <a:pt x="904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6229" y="3902583"/>
            <a:ext cx="1800225" cy="1800225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0" y="900176"/>
                </a:moveTo>
                <a:lnTo>
                  <a:pt x="1247" y="852363"/>
                </a:lnTo>
                <a:lnTo>
                  <a:pt x="4948" y="805202"/>
                </a:lnTo>
                <a:lnTo>
                  <a:pt x="11041" y="758753"/>
                </a:lnTo>
                <a:lnTo>
                  <a:pt x="19464" y="713079"/>
                </a:lnTo>
                <a:lnTo>
                  <a:pt x="30153" y="668242"/>
                </a:lnTo>
                <a:lnTo>
                  <a:pt x="43048" y="624305"/>
                </a:lnTo>
                <a:lnTo>
                  <a:pt x="58086" y="581328"/>
                </a:lnTo>
                <a:lnTo>
                  <a:pt x="75204" y="539376"/>
                </a:lnTo>
                <a:lnTo>
                  <a:pt x="94340" y="498509"/>
                </a:lnTo>
                <a:lnTo>
                  <a:pt x="115433" y="458790"/>
                </a:lnTo>
                <a:lnTo>
                  <a:pt x="138421" y="420282"/>
                </a:lnTo>
                <a:lnTo>
                  <a:pt x="163240" y="383045"/>
                </a:lnTo>
                <a:lnTo>
                  <a:pt x="189829" y="347144"/>
                </a:lnTo>
                <a:lnTo>
                  <a:pt x="218125" y="312638"/>
                </a:lnTo>
                <a:lnTo>
                  <a:pt x="248067" y="279592"/>
                </a:lnTo>
                <a:lnTo>
                  <a:pt x="279592" y="248067"/>
                </a:lnTo>
                <a:lnTo>
                  <a:pt x="312638" y="218125"/>
                </a:lnTo>
                <a:lnTo>
                  <a:pt x="347144" y="189829"/>
                </a:lnTo>
                <a:lnTo>
                  <a:pt x="383045" y="163240"/>
                </a:lnTo>
                <a:lnTo>
                  <a:pt x="420282" y="138421"/>
                </a:lnTo>
                <a:lnTo>
                  <a:pt x="458790" y="115433"/>
                </a:lnTo>
                <a:lnTo>
                  <a:pt x="498509" y="94340"/>
                </a:lnTo>
                <a:lnTo>
                  <a:pt x="539376" y="75204"/>
                </a:lnTo>
                <a:lnTo>
                  <a:pt x="581328" y="58086"/>
                </a:lnTo>
                <a:lnTo>
                  <a:pt x="624305" y="43048"/>
                </a:lnTo>
                <a:lnTo>
                  <a:pt x="668242" y="30153"/>
                </a:lnTo>
                <a:lnTo>
                  <a:pt x="713079" y="19464"/>
                </a:lnTo>
                <a:lnTo>
                  <a:pt x="758753" y="11041"/>
                </a:lnTo>
                <a:lnTo>
                  <a:pt x="805202" y="4948"/>
                </a:lnTo>
                <a:lnTo>
                  <a:pt x="852363" y="1247"/>
                </a:lnTo>
                <a:lnTo>
                  <a:pt x="900176" y="0"/>
                </a:lnTo>
                <a:lnTo>
                  <a:pt x="947976" y="1247"/>
                </a:lnTo>
                <a:lnTo>
                  <a:pt x="995126" y="4948"/>
                </a:lnTo>
                <a:lnTo>
                  <a:pt x="1041565" y="11041"/>
                </a:lnTo>
                <a:lnTo>
                  <a:pt x="1087229" y="19464"/>
                </a:lnTo>
                <a:lnTo>
                  <a:pt x="1132057" y="30153"/>
                </a:lnTo>
                <a:lnTo>
                  <a:pt x="1175986" y="43048"/>
                </a:lnTo>
                <a:lnTo>
                  <a:pt x="1218954" y="58086"/>
                </a:lnTo>
                <a:lnTo>
                  <a:pt x="1260900" y="75204"/>
                </a:lnTo>
                <a:lnTo>
                  <a:pt x="1301760" y="94340"/>
                </a:lnTo>
                <a:lnTo>
                  <a:pt x="1341473" y="115433"/>
                </a:lnTo>
                <a:lnTo>
                  <a:pt x="1379976" y="138421"/>
                </a:lnTo>
                <a:lnTo>
                  <a:pt x="1417208" y="163240"/>
                </a:lnTo>
                <a:lnTo>
                  <a:pt x="1453105" y="189829"/>
                </a:lnTo>
                <a:lnTo>
                  <a:pt x="1487607" y="218125"/>
                </a:lnTo>
                <a:lnTo>
                  <a:pt x="1520649" y="248067"/>
                </a:lnTo>
                <a:lnTo>
                  <a:pt x="1552171" y="279592"/>
                </a:lnTo>
                <a:lnTo>
                  <a:pt x="1582111" y="312638"/>
                </a:lnTo>
                <a:lnTo>
                  <a:pt x="1610405" y="347144"/>
                </a:lnTo>
                <a:lnTo>
                  <a:pt x="1636992" y="383045"/>
                </a:lnTo>
                <a:lnTo>
                  <a:pt x="1661809" y="420282"/>
                </a:lnTo>
                <a:lnTo>
                  <a:pt x="1684795" y="458790"/>
                </a:lnTo>
                <a:lnTo>
                  <a:pt x="1705887" y="498509"/>
                </a:lnTo>
                <a:lnTo>
                  <a:pt x="1725022" y="539376"/>
                </a:lnTo>
                <a:lnTo>
                  <a:pt x="1742140" y="581328"/>
                </a:lnTo>
                <a:lnTo>
                  <a:pt x="1757177" y="624305"/>
                </a:lnTo>
                <a:lnTo>
                  <a:pt x="1770071" y="668242"/>
                </a:lnTo>
                <a:lnTo>
                  <a:pt x="1780760" y="713079"/>
                </a:lnTo>
                <a:lnTo>
                  <a:pt x="1789183" y="758753"/>
                </a:lnTo>
                <a:lnTo>
                  <a:pt x="1795276" y="805202"/>
                </a:lnTo>
                <a:lnTo>
                  <a:pt x="1798977" y="852363"/>
                </a:lnTo>
                <a:lnTo>
                  <a:pt x="1800225" y="900176"/>
                </a:lnTo>
                <a:lnTo>
                  <a:pt x="1798977" y="947976"/>
                </a:lnTo>
                <a:lnTo>
                  <a:pt x="1795276" y="995126"/>
                </a:lnTo>
                <a:lnTo>
                  <a:pt x="1789183" y="1041564"/>
                </a:lnTo>
                <a:lnTo>
                  <a:pt x="1780760" y="1087228"/>
                </a:lnTo>
                <a:lnTo>
                  <a:pt x="1770071" y="1132056"/>
                </a:lnTo>
                <a:lnTo>
                  <a:pt x="1757177" y="1175985"/>
                </a:lnTo>
                <a:lnTo>
                  <a:pt x="1742140" y="1218953"/>
                </a:lnTo>
                <a:lnTo>
                  <a:pt x="1725022" y="1260898"/>
                </a:lnTo>
                <a:lnTo>
                  <a:pt x="1705887" y="1301758"/>
                </a:lnTo>
                <a:lnTo>
                  <a:pt x="1684795" y="1341470"/>
                </a:lnTo>
                <a:lnTo>
                  <a:pt x="1661809" y="1379973"/>
                </a:lnTo>
                <a:lnTo>
                  <a:pt x="1636992" y="1417204"/>
                </a:lnTo>
                <a:lnTo>
                  <a:pt x="1610405" y="1453100"/>
                </a:lnTo>
                <a:lnTo>
                  <a:pt x="1582111" y="1487601"/>
                </a:lnTo>
                <a:lnTo>
                  <a:pt x="1552171" y="1520643"/>
                </a:lnTo>
                <a:lnTo>
                  <a:pt x="1520649" y="1552165"/>
                </a:lnTo>
                <a:lnTo>
                  <a:pt x="1487607" y="1582103"/>
                </a:lnTo>
                <a:lnTo>
                  <a:pt x="1453105" y="1610397"/>
                </a:lnTo>
                <a:lnTo>
                  <a:pt x="1417208" y="1636983"/>
                </a:lnTo>
                <a:lnTo>
                  <a:pt x="1379976" y="1661800"/>
                </a:lnTo>
                <a:lnTo>
                  <a:pt x="1341473" y="1684785"/>
                </a:lnTo>
                <a:lnTo>
                  <a:pt x="1301760" y="1705877"/>
                </a:lnTo>
                <a:lnTo>
                  <a:pt x="1260900" y="1725012"/>
                </a:lnTo>
                <a:lnTo>
                  <a:pt x="1218954" y="1742129"/>
                </a:lnTo>
                <a:lnTo>
                  <a:pt x="1175986" y="1757165"/>
                </a:lnTo>
                <a:lnTo>
                  <a:pt x="1132057" y="1770059"/>
                </a:lnTo>
                <a:lnTo>
                  <a:pt x="1087229" y="1780748"/>
                </a:lnTo>
                <a:lnTo>
                  <a:pt x="1041565" y="1789170"/>
                </a:lnTo>
                <a:lnTo>
                  <a:pt x="995126" y="1795263"/>
                </a:lnTo>
                <a:lnTo>
                  <a:pt x="947976" y="1798964"/>
                </a:lnTo>
                <a:lnTo>
                  <a:pt x="900176" y="1800212"/>
                </a:lnTo>
                <a:lnTo>
                  <a:pt x="852363" y="1798964"/>
                </a:lnTo>
                <a:lnTo>
                  <a:pt x="805202" y="1795263"/>
                </a:lnTo>
                <a:lnTo>
                  <a:pt x="758753" y="1789170"/>
                </a:lnTo>
                <a:lnTo>
                  <a:pt x="713079" y="1780748"/>
                </a:lnTo>
                <a:lnTo>
                  <a:pt x="668242" y="1770059"/>
                </a:lnTo>
                <a:lnTo>
                  <a:pt x="624305" y="1757165"/>
                </a:lnTo>
                <a:lnTo>
                  <a:pt x="581328" y="1742129"/>
                </a:lnTo>
                <a:lnTo>
                  <a:pt x="539376" y="1725012"/>
                </a:lnTo>
                <a:lnTo>
                  <a:pt x="498509" y="1705877"/>
                </a:lnTo>
                <a:lnTo>
                  <a:pt x="458790" y="1684785"/>
                </a:lnTo>
                <a:lnTo>
                  <a:pt x="420282" y="1661800"/>
                </a:lnTo>
                <a:lnTo>
                  <a:pt x="383045" y="1636983"/>
                </a:lnTo>
                <a:lnTo>
                  <a:pt x="347144" y="1610397"/>
                </a:lnTo>
                <a:lnTo>
                  <a:pt x="312638" y="1582103"/>
                </a:lnTo>
                <a:lnTo>
                  <a:pt x="279592" y="1552165"/>
                </a:lnTo>
                <a:lnTo>
                  <a:pt x="248067" y="1520643"/>
                </a:lnTo>
                <a:lnTo>
                  <a:pt x="218125" y="1487601"/>
                </a:lnTo>
                <a:lnTo>
                  <a:pt x="189829" y="1453100"/>
                </a:lnTo>
                <a:lnTo>
                  <a:pt x="163240" y="1417204"/>
                </a:lnTo>
                <a:lnTo>
                  <a:pt x="138421" y="1379973"/>
                </a:lnTo>
                <a:lnTo>
                  <a:pt x="115433" y="1341470"/>
                </a:lnTo>
                <a:lnTo>
                  <a:pt x="94340" y="1301758"/>
                </a:lnTo>
                <a:lnTo>
                  <a:pt x="75204" y="1260898"/>
                </a:lnTo>
                <a:lnTo>
                  <a:pt x="58086" y="1218953"/>
                </a:lnTo>
                <a:lnTo>
                  <a:pt x="43048" y="1175985"/>
                </a:lnTo>
                <a:lnTo>
                  <a:pt x="30153" y="1132056"/>
                </a:lnTo>
                <a:lnTo>
                  <a:pt x="19464" y="1087228"/>
                </a:lnTo>
                <a:lnTo>
                  <a:pt x="11041" y="1041564"/>
                </a:lnTo>
                <a:lnTo>
                  <a:pt x="4948" y="995126"/>
                </a:lnTo>
                <a:lnTo>
                  <a:pt x="1247" y="947976"/>
                </a:lnTo>
                <a:lnTo>
                  <a:pt x="0" y="90017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2211" y="4802759"/>
            <a:ext cx="2088514" cy="0"/>
          </a:xfrm>
          <a:custGeom>
            <a:avLst/>
            <a:gdLst/>
            <a:ahLst/>
            <a:cxnLst/>
            <a:rect l="l" t="t" r="r" b="b"/>
            <a:pathLst>
              <a:path w="2088515">
                <a:moveTo>
                  <a:pt x="0" y="0"/>
                </a:moveTo>
                <a:lnTo>
                  <a:pt x="208826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6405" y="3713734"/>
            <a:ext cx="0" cy="2232660"/>
          </a:xfrm>
          <a:custGeom>
            <a:avLst/>
            <a:gdLst/>
            <a:ahLst/>
            <a:cxnLst/>
            <a:rect l="l" t="t" r="r" b="b"/>
            <a:pathLst>
              <a:path h="2232660">
                <a:moveTo>
                  <a:pt x="0" y="0"/>
                </a:moveTo>
                <a:lnTo>
                  <a:pt x="0" y="22322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96278" y="4828285"/>
            <a:ext cx="927735" cy="878205"/>
          </a:xfrm>
          <a:custGeom>
            <a:avLst/>
            <a:gdLst/>
            <a:ahLst/>
            <a:cxnLst/>
            <a:rect l="l" t="t" r="r" b="b"/>
            <a:pathLst>
              <a:path w="927734" h="878204">
                <a:moveTo>
                  <a:pt x="885116" y="73883"/>
                </a:moveTo>
                <a:lnTo>
                  <a:pt x="869823" y="136906"/>
                </a:lnTo>
                <a:lnTo>
                  <a:pt x="856488" y="180975"/>
                </a:lnTo>
                <a:lnTo>
                  <a:pt x="841755" y="224155"/>
                </a:lnTo>
                <a:lnTo>
                  <a:pt x="825246" y="266319"/>
                </a:lnTo>
                <a:lnTo>
                  <a:pt x="807466" y="307466"/>
                </a:lnTo>
                <a:lnTo>
                  <a:pt x="788162" y="347344"/>
                </a:lnTo>
                <a:lnTo>
                  <a:pt x="767334" y="386206"/>
                </a:lnTo>
                <a:lnTo>
                  <a:pt x="745236" y="423925"/>
                </a:lnTo>
                <a:lnTo>
                  <a:pt x="721741" y="460247"/>
                </a:lnTo>
                <a:lnTo>
                  <a:pt x="697102" y="495426"/>
                </a:lnTo>
                <a:lnTo>
                  <a:pt x="671068" y="529335"/>
                </a:lnTo>
                <a:lnTo>
                  <a:pt x="643890" y="561847"/>
                </a:lnTo>
                <a:lnTo>
                  <a:pt x="615569" y="592963"/>
                </a:lnTo>
                <a:lnTo>
                  <a:pt x="586231" y="622554"/>
                </a:lnTo>
                <a:lnTo>
                  <a:pt x="555751" y="650875"/>
                </a:lnTo>
                <a:lnTo>
                  <a:pt x="524255" y="677544"/>
                </a:lnTo>
                <a:lnTo>
                  <a:pt x="491744" y="702563"/>
                </a:lnTo>
                <a:lnTo>
                  <a:pt x="458343" y="726058"/>
                </a:lnTo>
                <a:lnTo>
                  <a:pt x="424052" y="748029"/>
                </a:lnTo>
                <a:lnTo>
                  <a:pt x="388874" y="768273"/>
                </a:lnTo>
                <a:lnTo>
                  <a:pt x="352805" y="786650"/>
                </a:lnTo>
                <a:lnTo>
                  <a:pt x="316102" y="803427"/>
                </a:lnTo>
                <a:lnTo>
                  <a:pt x="278765" y="818299"/>
                </a:lnTo>
                <a:lnTo>
                  <a:pt x="240665" y="831367"/>
                </a:lnTo>
                <a:lnTo>
                  <a:pt x="201930" y="842454"/>
                </a:lnTo>
                <a:lnTo>
                  <a:pt x="162560" y="851738"/>
                </a:lnTo>
                <a:lnTo>
                  <a:pt x="122682" y="858939"/>
                </a:lnTo>
                <a:lnTo>
                  <a:pt x="82296" y="864158"/>
                </a:lnTo>
                <a:lnTo>
                  <a:pt x="41529" y="867384"/>
                </a:lnTo>
                <a:lnTo>
                  <a:pt x="0" y="868426"/>
                </a:lnTo>
                <a:lnTo>
                  <a:pt x="254" y="877951"/>
                </a:lnTo>
                <a:lnTo>
                  <a:pt x="41783" y="876896"/>
                </a:lnTo>
                <a:lnTo>
                  <a:pt x="83058" y="873645"/>
                </a:lnTo>
                <a:lnTo>
                  <a:pt x="123951" y="868387"/>
                </a:lnTo>
                <a:lnTo>
                  <a:pt x="164211" y="861110"/>
                </a:lnTo>
                <a:lnTo>
                  <a:pt x="204088" y="851725"/>
                </a:lnTo>
                <a:lnTo>
                  <a:pt x="243331" y="840524"/>
                </a:lnTo>
                <a:lnTo>
                  <a:pt x="281813" y="827303"/>
                </a:lnTo>
                <a:lnTo>
                  <a:pt x="319659" y="812279"/>
                </a:lnTo>
                <a:lnTo>
                  <a:pt x="356870" y="795324"/>
                </a:lnTo>
                <a:lnTo>
                  <a:pt x="393192" y="776757"/>
                </a:lnTo>
                <a:lnTo>
                  <a:pt x="428751" y="756285"/>
                </a:lnTo>
                <a:lnTo>
                  <a:pt x="463423" y="734186"/>
                </a:lnTo>
                <a:lnTo>
                  <a:pt x="497204" y="710438"/>
                </a:lnTo>
                <a:lnTo>
                  <a:pt x="530098" y="685038"/>
                </a:lnTo>
                <a:lnTo>
                  <a:pt x="561848" y="658113"/>
                </a:lnTo>
                <a:lnTo>
                  <a:pt x="592709" y="629666"/>
                </a:lnTo>
                <a:lnTo>
                  <a:pt x="622300" y="599694"/>
                </a:lnTo>
                <a:lnTo>
                  <a:pt x="651001" y="568325"/>
                </a:lnTo>
                <a:lnTo>
                  <a:pt x="678434" y="535432"/>
                </a:lnTo>
                <a:lnTo>
                  <a:pt x="704596" y="501269"/>
                </a:lnTo>
                <a:lnTo>
                  <a:pt x="729488" y="465835"/>
                </a:lnTo>
                <a:lnTo>
                  <a:pt x="753237" y="429005"/>
                </a:lnTo>
                <a:lnTo>
                  <a:pt x="775589" y="391032"/>
                </a:lnTo>
                <a:lnTo>
                  <a:pt x="796544" y="351789"/>
                </a:lnTo>
                <a:lnTo>
                  <a:pt x="815975" y="311531"/>
                </a:lnTo>
                <a:lnTo>
                  <a:pt x="834009" y="270128"/>
                </a:lnTo>
                <a:lnTo>
                  <a:pt x="850519" y="227583"/>
                </a:lnTo>
                <a:lnTo>
                  <a:pt x="865504" y="184022"/>
                </a:lnTo>
                <a:lnTo>
                  <a:pt x="878840" y="139572"/>
                </a:lnTo>
                <a:lnTo>
                  <a:pt x="890651" y="94233"/>
                </a:lnTo>
                <a:lnTo>
                  <a:pt x="894457" y="75659"/>
                </a:lnTo>
                <a:lnTo>
                  <a:pt x="885116" y="73883"/>
                </a:lnTo>
                <a:close/>
              </a:path>
              <a:path w="927734" h="878204">
                <a:moveTo>
                  <a:pt x="921548" y="61340"/>
                </a:moveTo>
                <a:lnTo>
                  <a:pt x="887729" y="61340"/>
                </a:lnTo>
                <a:lnTo>
                  <a:pt x="897001" y="63245"/>
                </a:lnTo>
                <a:lnTo>
                  <a:pt x="894457" y="75659"/>
                </a:lnTo>
                <a:lnTo>
                  <a:pt x="927353" y="81914"/>
                </a:lnTo>
                <a:lnTo>
                  <a:pt x="921548" y="61340"/>
                </a:lnTo>
                <a:close/>
              </a:path>
              <a:path w="927734" h="878204">
                <a:moveTo>
                  <a:pt x="887729" y="61340"/>
                </a:moveTo>
                <a:lnTo>
                  <a:pt x="885116" y="73883"/>
                </a:lnTo>
                <a:lnTo>
                  <a:pt x="894457" y="75659"/>
                </a:lnTo>
                <a:lnTo>
                  <a:pt x="897001" y="63245"/>
                </a:lnTo>
                <a:lnTo>
                  <a:pt x="887729" y="61340"/>
                </a:lnTo>
                <a:close/>
              </a:path>
              <a:path w="927734" h="878204">
                <a:moveTo>
                  <a:pt x="904240" y="0"/>
                </a:moveTo>
                <a:lnTo>
                  <a:pt x="852551" y="67690"/>
                </a:lnTo>
                <a:lnTo>
                  <a:pt x="885116" y="73883"/>
                </a:lnTo>
                <a:lnTo>
                  <a:pt x="887729" y="61340"/>
                </a:lnTo>
                <a:lnTo>
                  <a:pt x="921548" y="61340"/>
                </a:lnTo>
                <a:lnTo>
                  <a:pt x="90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18179" y="4663897"/>
            <a:ext cx="661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0,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360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6801" y="3532123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90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370" y="4663897"/>
            <a:ext cx="405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180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4985" y="5938215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270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4359" y="4634610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39025" y="4600702"/>
            <a:ext cx="501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0,</a:t>
            </a:r>
            <a:r>
              <a:rPr sz="1800" spc="-15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2𝜋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0214" y="590163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30" dirty="0">
                <a:latin typeface="Cambria Math"/>
                <a:cs typeface="Cambria Math"/>
              </a:rPr>
              <a:t>𝜋</a:t>
            </a:r>
            <a:r>
              <a:rPr sz="1800" spc="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53204" y="4605020"/>
            <a:ext cx="541020" cy="454659"/>
          </a:xfrm>
          <a:custGeom>
            <a:avLst/>
            <a:gdLst/>
            <a:ahLst/>
            <a:cxnLst/>
            <a:rect l="l" t="t" r="r" b="b"/>
            <a:pathLst>
              <a:path w="541020" h="454660">
                <a:moveTo>
                  <a:pt x="313690" y="0"/>
                </a:moveTo>
                <a:lnTo>
                  <a:pt x="313690" y="113537"/>
                </a:lnTo>
                <a:lnTo>
                  <a:pt x="0" y="113537"/>
                </a:lnTo>
                <a:lnTo>
                  <a:pt x="0" y="340740"/>
                </a:lnTo>
                <a:lnTo>
                  <a:pt x="313690" y="340740"/>
                </a:lnTo>
                <a:lnTo>
                  <a:pt x="313690" y="454278"/>
                </a:lnTo>
                <a:lnTo>
                  <a:pt x="540766" y="227202"/>
                </a:lnTo>
                <a:lnTo>
                  <a:pt x="313690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3204" y="4605020"/>
            <a:ext cx="541020" cy="454659"/>
          </a:xfrm>
          <a:custGeom>
            <a:avLst/>
            <a:gdLst/>
            <a:ahLst/>
            <a:cxnLst/>
            <a:rect l="l" t="t" r="r" b="b"/>
            <a:pathLst>
              <a:path w="541020" h="454660">
                <a:moveTo>
                  <a:pt x="0" y="113537"/>
                </a:moveTo>
                <a:lnTo>
                  <a:pt x="313690" y="113537"/>
                </a:lnTo>
                <a:lnTo>
                  <a:pt x="313690" y="0"/>
                </a:lnTo>
                <a:lnTo>
                  <a:pt x="540766" y="227202"/>
                </a:lnTo>
                <a:lnTo>
                  <a:pt x="313690" y="454278"/>
                </a:lnTo>
                <a:lnTo>
                  <a:pt x="313690" y="340740"/>
                </a:lnTo>
                <a:lnTo>
                  <a:pt x="0" y="340740"/>
                </a:lnTo>
                <a:lnTo>
                  <a:pt x="0" y="113537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73036" y="1878202"/>
            <a:ext cx="215265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4517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08. 기타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알아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둘</a:t>
            </a:r>
            <a:r>
              <a:rPr sz="3600" b="1" spc="-10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사항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403" y="4946141"/>
            <a:ext cx="2592705" cy="0"/>
          </a:xfrm>
          <a:custGeom>
            <a:avLst/>
            <a:gdLst/>
            <a:ahLst/>
            <a:cxnLst/>
            <a:rect l="l" t="t" r="r" b="b"/>
            <a:pathLst>
              <a:path w="2592705">
                <a:moveTo>
                  <a:pt x="0" y="0"/>
                </a:moveTo>
                <a:lnTo>
                  <a:pt x="25922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2439" y="2785872"/>
            <a:ext cx="0" cy="2448560"/>
          </a:xfrm>
          <a:custGeom>
            <a:avLst/>
            <a:gdLst/>
            <a:ahLst/>
            <a:cxnLst/>
            <a:rect l="l" t="t" r="r" b="b"/>
            <a:pathLst>
              <a:path h="2448560">
                <a:moveTo>
                  <a:pt x="0" y="244830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439" y="3327146"/>
            <a:ext cx="1656714" cy="1619250"/>
          </a:xfrm>
          <a:custGeom>
            <a:avLst/>
            <a:gdLst/>
            <a:ahLst/>
            <a:cxnLst/>
            <a:rect l="l" t="t" r="r" b="b"/>
            <a:pathLst>
              <a:path w="1656714" h="1619250">
                <a:moveTo>
                  <a:pt x="0" y="1618995"/>
                </a:moveTo>
                <a:lnTo>
                  <a:pt x="16561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810" y="3200526"/>
            <a:ext cx="1664970" cy="1657350"/>
          </a:xfrm>
          <a:custGeom>
            <a:avLst/>
            <a:gdLst/>
            <a:ahLst/>
            <a:cxnLst/>
            <a:rect l="l" t="t" r="r" b="b"/>
            <a:pathLst>
              <a:path w="1664970" h="1657350">
                <a:moveTo>
                  <a:pt x="30518" y="1566418"/>
                </a:moveTo>
                <a:lnTo>
                  <a:pt x="0" y="1657350"/>
                </a:lnTo>
                <a:lnTo>
                  <a:pt x="90995" y="1627251"/>
                </a:lnTo>
                <a:lnTo>
                  <a:pt x="80894" y="1617091"/>
                </a:lnTo>
                <a:lnTo>
                  <a:pt x="60706" y="1617091"/>
                </a:lnTo>
                <a:lnTo>
                  <a:pt x="40551" y="1596771"/>
                </a:lnTo>
                <a:lnTo>
                  <a:pt x="50674" y="1586692"/>
                </a:lnTo>
                <a:lnTo>
                  <a:pt x="30518" y="1566418"/>
                </a:lnTo>
                <a:close/>
              </a:path>
              <a:path w="1664970" h="1657350">
                <a:moveTo>
                  <a:pt x="50674" y="1586692"/>
                </a:moveTo>
                <a:lnTo>
                  <a:pt x="40551" y="1596771"/>
                </a:lnTo>
                <a:lnTo>
                  <a:pt x="60706" y="1617091"/>
                </a:lnTo>
                <a:lnTo>
                  <a:pt x="70852" y="1606989"/>
                </a:lnTo>
                <a:lnTo>
                  <a:pt x="50674" y="1586692"/>
                </a:lnTo>
                <a:close/>
              </a:path>
              <a:path w="1664970" h="1657350">
                <a:moveTo>
                  <a:pt x="70852" y="1606989"/>
                </a:moveTo>
                <a:lnTo>
                  <a:pt x="60706" y="1617091"/>
                </a:lnTo>
                <a:lnTo>
                  <a:pt x="80894" y="1617091"/>
                </a:lnTo>
                <a:lnTo>
                  <a:pt x="70852" y="1606989"/>
                </a:lnTo>
                <a:close/>
              </a:path>
              <a:path w="1664970" h="1657350">
                <a:moveTo>
                  <a:pt x="1593988" y="50311"/>
                </a:moveTo>
                <a:lnTo>
                  <a:pt x="50674" y="1586692"/>
                </a:lnTo>
                <a:lnTo>
                  <a:pt x="70852" y="1606989"/>
                </a:lnTo>
                <a:lnTo>
                  <a:pt x="1614139" y="70547"/>
                </a:lnTo>
                <a:lnTo>
                  <a:pt x="1593988" y="50311"/>
                </a:lnTo>
                <a:close/>
              </a:path>
              <a:path w="1664970" h="1657350">
                <a:moveTo>
                  <a:pt x="1651278" y="40259"/>
                </a:moveTo>
                <a:lnTo>
                  <a:pt x="1604086" y="40259"/>
                </a:lnTo>
                <a:lnTo>
                  <a:pt x="1624279" y="60451"/>
                </a:lnTo>
                <a:lnTo>
                  <a:pt x="1614139" y="70547"/>
                </a:lnTo>
                <a:lnTo>
                  <a:pt x="1634312" y="90805"/>
                </a:lnTo>
                <a:lnTo>
                  <a:pt x="1651278" y="40259"/>
                </a:lnTo>
                <a:close/>
              </a:path>
              <a:path w="1664970" h="1657350">
                <a:moveTo>
                  <a:pt x="1604086" y="40259"/>
                </a:moveTo>
                <a:lnTo>
                  <a:pt x="1593988" y="50311"/>
                </a:lnTo>
                <a:lnTo>
                  <a:pt x="1614139" y="70547"/>
                </a:lnTo>
                <a:lnTo>
                  <a:pt x="1624279" y="60451"/>
                </a:lnTo>
                <a:lnTo>
                  <a:pt x="1604086" y="40259"/>
                </a:lnTo>
                <a:close/>
              </a:path>
              <a:path w="1664970" h="1657350">
                <a:moveTo>
                  <a:pt x="1664792" y="0"/>
                </a:moveTo>
                <a:lnTo>
                  <a:pt x="1573860" y="30099"/>
                </a:lnTo>
                <a:lnTo>
                  <a:pt x="1593988" y="50311"/>
                </a:lnTo>
                <a:lnTo>
                  <a:pt x="1604086" y="40259"/>
                </a:lnTo>
                <a:lnTo>
                  <a:pt x="1651278" y="40259"/>
                </a:lnTo>
                <a:lnTo>
                  <a:pt x="1664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894" y="3669029"/>
            <a:ext cx="408940" cy="420370"/>
          </a:xfrm>
          <a:custGeom>
            <a:avLst/>
            <a:gdLst/>
            <a:ahLst/>
            <a:cxnLst/>
            <a:rect l="l" t="t" r="r" b="b"/>
            <a:pathLst>
              <a:path w="408940" h="420370">
                <a:moveTo>
                  <a:pt x="179925" y="263779"/>
                </a:moveTo>
                <a:lnTo>
                  <a:pt x="142722" y="263779"/>
                </a:lnTo>
                <a:lnTo>
                  <a:pt x="151378" y="272998"/>
                </a:lnTo>
                <a:lnTo>
                  <a:pt x="160524" y="282956"/>
                </a:lnTo>
                <a:lnTo>
                  <a:pt x="170161" y="293675"/>
                </a:lnTo>
                <a:lnTo>
                  <a:pt x="180289" y="305181"/>
                </a:lnTo>
                <a:lnTo>
                  <a:pt x="83273" y="403987"/>
                </a:lnTo>
                <a:lnTo>
                  <a:pt x="99529" y="419989"/>
                </a:lnTo>
                <a:lnTo>
                  <a:pt x="231098" y="285877"/>
                </a:lnTo>
                <a:lnTo>
                  <a:pt x="199186" y="285877"/>
                </a:lnTo>
                <a:lnTo>
                  <a:pt x="182532" y="266705"/>
                </a:lnTo>
                <a:lnTo>
                  <a:pt x="179925" y="263779"/>
                </a:lnTo>
                <a:close/>
              </a:path>
              <a:path w="408940" h="420370">
                <a:moveTo>
                  <a:pt x="138622" y="219964"/>
                </a:moveTo>
                <a:lnTo>
                  <a:pt x="98501" y="219964"/>
                </a:lnTo>
                <a:lnTo>
                  <a:pt x="127025" y="248031"/>
                </a:lnTo>
                <a:lnTo>
                  <a:pt x="39674" y="342900"/>
                </a:lnTo>
                <a:lnTo>
                  <a:pt x="61429" y="355346"/>
                </a:lnTo>
                <a:lnTo>
                  <a:pt x="142722" y="263779"/>
                </a:lnTo>
                <a:lnTo>
                  <a:pt x="179925" y="263779"/>
                </a:lnTo>
                <a:lnTo>
                  <a:pt x="168289" y="250713"/>
                </a:lnTo>
                <a:lnTo>
                  <a:pt x="156458" y="237888"/>
                </a:lnTo>
                <a:lnTo>
                  <a:pt x="147040" y="228219"/>
                </a:lnTo>
                <a:lnTo>
                  <a:pt x="138622" y="219964"/>
                </a:lnTo>
                <a:close/>
              </a:path>
              <a:path w="408940" h="420370">
                <a:moveTo>
                  <a:pt x="101714" y="183769"/>
                </a:moveTo>
                <a:lnTo>
                  <a:pt x="0" y="287401"/>
                </a:lnTo>
                <a:lnTo>
                  <a:pt x="16497" y="303657"/>
                </a:lnTo>
                <a:lnTo>
                  <a:pt x="98501" y="219964"/>
                </a:lnTo>
                <a:lnTo>
                  <a:pt x="138622" y="219964"/>
                </a:lnTo>
                <a:lnTo>
                  <a:pt x="101714" y="183769"/>
                </a:lnTo>
                <a:close/>
              </a:path>
              <a:path w="408940" h="420370">
                <a:moveTo>
                  <a:pt x="223189" y="261366"/>
                </a:moveTo>
                <a:lnTo>
                  <a:pt x="199186" y="285877"/>
                </a:lnTo>
                <a:lnTo>
                  <a:pt x="231098" y="285877"/>
                </a:lnTo>
                <a:lnTo>
                  <a:pt x="239445" y="277368"/>
                </a:lnTo>
                <a:lnTo>
                  <a:pt x="223189" y="261366"/>
                </a:lnTo>
                <a:close/>
              </a:path>
              <a:path w="408940" h="420370">
                <a:moveTo>
                  <a:pt x="254002" y="94107"/>
                </a:moveTo>
                <a:lnTo>
                  <a:pt x="222427" y="94107"/>
                </a:lnTo>
                <a:lnTo>
                  <a:pt x="231641" y="108827"/>
                </a:lnTo>
                <a:lnTo>
                  <a:pt x="238699" y="124809"/>
                </a:lnTo>
                <a:lnTo>
                  <a:pt x="243591" y="142077"/>
                </a:lnTo>
                <a:lnTo>
                  <a:pt x="246303" y="160655"/>
                </a:lnTo>
                <a:lnTo>
                  <a:pt x="246776" y="179441"/>
                </a:lnTo>
                <a:lnTo>
                  <a:pt x="245129" y="197500"/>
                </a:lnTo>
                <a:lnTo>
                  <a:pt x="241338" y="214822"/>
                </a:lnTo>
                <a:lnTo>
                  <a:pt x="235381" y="231394"/>
                </a:lnTo>
                <a:lnTo>
                  <a:pt x="264845" y="230251"/>
                </a:lnTo>
                <a:lnTo>
                  <a:pt x="270445" y="205414"/>
                </a:lnTo>
                <a:lnTo>
                  <a:pt x="272973" y="181197"/>
                </a:lnTo>
                <a:lnTo>
                  <a:pt x="272453" y="157599"/>
                </a:lnTo>
                <a:lnTo>
                  <a:pt x="268909" y="134620"/>
                </a:lnTo>
                <a:lnTo>
                  <a:pt x="262458" y="112716"/>
                </a:lnTo>
                <a:lnTo>
                  <a:pt x="254002" y="94107"/>
                </a:lnTo>
                <a:close/>
              </a:path>
              <a:path w="408940" h="420370">
                <a:moveTo>
                  <a:pt x="255193" y="0"/>
                </a:moveTo>
                <a:lnTo>
                  <a:pt x="235889" y="19558"/>
                </a:lnTo>
                <a:lnTo>
                  <a:pt x="389559" y="170434"/>
                </a:lnTo>
                <a:lnTo>
                  <a:pt x="408863" y="150749"/>
                </a:lnTo>
                <a:lnTo>
                  <a:pt x="255193" y="0"/>
                </a:lnTo>
                <a:close/>
              </a:path>
              <a:path w="408940" h="420370">
                <a:moveTo>
                  <a:pt x="226364" y="56388"/>
                </a:moveTo>
                <a:lnTo>
                  <a:pt x="152438" y="131699"/>
                </a:lnTo>
                <a:lnTo>
                  <a:pt x="169252" y="148209"/>
                </a:lnTo>
                <a:lnTo>
                  <a:pt x="222427" y="94107"/>
                </a:lnTo>
                <a:lnTo>
                  <a:pt x="254002" y="94107"/>
                </a:lnTo>
                <a:lnTo>
                  <a:pt x="253209" y="92360"/>
                </a:lnTo>
                <a:lnTo>
                  <a:pt x="241174" y="73576"/>
                </a:lnTo>
                <a:lnTo>
                  <a:pt x="226364" y="56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7974" y="3577082"/>
            <a:ext cx="115577" cy="1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46428" y="4521200"/>
            <a:ext cx="70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각도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5223" y="3624198"/>
            <a:ext cx="416559" cy="1341755"/>
          </a:xfrm>
          <a:custGeom>
            <a:avLst/>
            <a:gdLst/>
            <a:ahLst/>
            <a:cxnLst/>
            <a:rect l="l" t="t" r="r" b="b"/>
            <a:pathLst>
              <a:path w="416560" h="1341754">
                <a:moveTo>
                  <a:pt x="73732" y="45920"/>
                </a:moveTo>
                <a:lnTo>
                  <a:pt x="54889" y="67431"/>
                </a:lnTo>
                <a:lnTo>
                  <a:pt x="67690" y="78993"/>
                </a:lnTo>
                <a:lnTo>
                  <a:pt x="102869" y="114553"/>
                </a:lnTo>
                <a:lnTo>
                  <a:pt x="136016" y="151383"/>
                </a:lnTo>
                <a:lnTo>
                  <a:pt x="167131" y="189356"/>
                </a:lnTo>
                <a:lnTo>
                  <a:pt x="196469" y="228345"/>
                </a:lnTo>
                <a:lnTo>
                  <a:pt x="223646" y="268224"/>
                </a:lnTo>
                <a:lnTo>
                  <a:pt x="248793" y="308990"/>
                </a:lnTo>
                <a:lnTo>
                  <a:pt x="271906" y="350519"/>
                </a:lnTo>
                <a:lnTo>
                  <a:pt x="292988" y="392556"/>
                </a:lnTo>
                <a:lnTo>
                  <a:pt x="311912" y="435482"/>
                </a:lnTo>
                <a:lnTo>
                  <a:pt x="328802" y="478663"/>
                </a:lnTo>
                <a:lnTo>
                  <a:pt x="343534" y="522350"/>
                </a:lnTo>
                <a:lnTo>
                  <a:pt x="356234" y="566419"/>
                </a:lnTo>
                <a:lnTo>
                  <a:pt x="366775" y="610743"/>
                </a:lnTo>
                <a:lnTo>
                  <a:pt x="375284" y="655319"/>
                </a:lnTo>
                <a:lnTo>
                  <a:pt x="381381" y="699769"/>
                </a:lnTo>
                <a:lnTo>
                  <a:pt x="385571" y="744474"/>
                </a:lnTo>
                <a:lnTo>
                  <a:pt x="387476" y="788924"/>
                </a:lnTo>
                <a:lnTo>
                  <a:pt x="387215" y="833501"/>
                </a:lnTo>
                <a:lnTo>
                  <a:pt x="384682" y="877443"/>
                </a:lnTo>
                <a:lnTo>
                  <a:pt x="379983" y="921384"/>
                </a:lnTo>
                <a:lnTo>
                  <a:pt x="372999" y="964692"/>
                </a:lnTo>
                <a:lnTo>
                  <a:pt x="363981" y="1007363"/>
                </a:lnTo>
                <a:lnTo>
                  <a:pt x="352551" y="1049782"/>
                </a:lnTo>
                <a:lnTo>
                  <a:pt x="338835" y="1091564"/>
                </a:lnTo>
                <a:lnTo>
                  <a:pt x="322833" y="1132458"/>
                </a:lnTo>
                <a:lnTo>
                  <a:pt x="304672" y="1172718"/>
                </a:lnTo>
                <a:lnTo>
                  <a:pt x="284099" y="1211961"/>
                </a:lnTo>
                <a:lnTo>
                  <a:pt x="261112" y="1250314"/>
                </a:lnTo>
                <a:lnTo>
                  <a:pt x="235965" y="1287526"/>
                </a:lnTo>
                <a:lnTo>
                  <a:pt x="208406" y="1323848"/>
                </a:lnTo>
                <a:lnTo>
                  <a:pt x="230885" y="1341374"/>
                </a:lnTo>
                <a:lnTo>
                  <a:pt x="259333" y="1303908"/>
                </a:lnTo>
                <a:lnTo>
                  <a:pt x="285369" y="1265301"/>
                </a:lnTo>
                <a:lnTo>
                  <a:pt x="309118" y="1225550"/>
                </a:lnTo>
                <a:lnTo>
                  <a:pt x="330453" y="1184783"/>
                </a:lnTo>
                <a:lnTo>
                  <a:pt x="349250" y="1143381"/>
                </a:lnTo>
                <a:lnTo>
                  <a:pt x="365887" y="1100836"/>
                </a:lnTo>
                <a:lnTo>
                  <a:pt x="379983" y="1057656"/>
                </a:lnTo>
                <a:lnTo>
                  <a:pt x="391794" y="1013713"/>
                </a:lnTo>
                <a:lnTo>
                  <a:pt x="401193" y="969137"/>
                </a:lnTo>
                <a:lnTo>
                  <a:pt x="408304" y="924306"/>
                </a:lnTo>
                <a:lnTo>
                  <a:pt x="413131" y="879094"/>
                </a:lnTo>
                <a:lnTo>
                  <a:pt x="415798" y="833374"/>
                </a:lnTo>
                <a:lnTo>
                  <a:pt x="416051" y="787781"/>
                </a:lnTo>
                <a:lnTo>
                  <a:pt x="414019" y="741807"/>
                </a:lnTo>
                <a:lnTo>
                  <a:pt x="409701" y="695959"/>
                </a:lnTo>
                <a:lnTo>
                  <a:pt x="403351" y="649986"/>
                </a:lnTo>
                <a:lnTo>
                  <a:pt x="394588" y="604138"/>
                </a:lnTo>
                <a:lnTo>
                  <a:pt x="383666" y="558545"/>
                </a:lnTo>
                <a:lnTo>
                  <a:pt x="370585" y="513333"/>
                </a:lnTo>
                <a:lnTo>
                  <a:pt x="355472" y="468249"/>
                </a:lnTo>
                <a:lnTo>
                  <a:pt x="338074" y="423799"/>
                </a:lnTo>
                <a:lnTo>
                  <a:pt x="318515" y="379856"/>
                </a:lnTo>
                <a:lnTo>
                  <a:pt x="296925" y="336550"/>
                </a:lnTo>
                <a:lnTo>
                  <a:pt x="273176" y="293877"/>
                </a:lnTo>
                <a:lnTo>
                  <a:pt x="247269" y="252094"/>
                </a:lnTo>
                <a:lnTo>
                  <a:pt x="219201" y="211074"/>
                </a:lnTo>
                <a:lnTo>
                  <a:pt x="189229" y="171195"/>
                </a:lnTo>
                <a:lnTo>
                  <a:pt x="157225" y="132206"/>
                </a:lnTo>
                <a:lnTo>
                  <a:pt x="123062" y="94361"/>
                </a:lnTo>
                <a:lnTo>
                  <a:pt x="86868" y="57784"/>
                </a:lnTo>
                <a:lnTo>
                  <a:pt x="73732" y="45920"/>
                </a:lnTo>
                <a:close/>
              </a:path>
              <a:path w="416560" h="1341754">
                <a:moveTo>
                  <a:pt x="0" y="0"/>
                </a:moveTo>
                <a:lnTo>
                  <a:pt x="36194" y="88773"/>
                </a:lnTo>
                <a:lnTo>
                  <a:pt x="54889" y="67431"/>
                </a:lnTo>
                <a:lnTo>
                  <a:pt x="44068" y="57657"/>
                </a:lnTo>
                <a:lnTo>
                  <a:pt x="63245" y="36449"/>
                </a:lnTo>
                <a:lnTo>
                  <a:pt x="82029" y="36449"/>
                </a:lnTo>
                <a:lnTo>
                  <a:pt x="92709" y="24256"/>
                </a:lnTo>
                <a:lnTo>
                  <a:pt x="0" y="0"/>
                </a:lnTo>
                <a:close/>
              </a:path>
              <a:path w="416560" h="1341754">
                <a:moveTo>
                  <a:pt x="63245" y="36449"/>
                </a:moveTo>
                <a:lnTo>
                  <a:pt x="44068" y="57657"/>
                </a:lnTo>
                <a:lnTo>
                  <a:pt x="54889" y="67431"/>
                </a:lnTo>
                <a:lnTo>
                  <a:pt x="73732" y="45920"/>
                </a:lnTo>
                <a:lnTo>
                  <a:pt x="63245" y="36449"/>
                </a:lnTo>
                <a:close/>
              </a:path>
              <a:path w="416560" h="1341754">
                <a:moveTo>
                  <a:pt x="82029" y="36449"/>
                </a:moveTo>
                <a:lnTo>
                  <a:pt x="63245" y="36449"/>
                </a:lnTo>
                <a:lnTo>
                  <a:pt x="73732" y="45920"/>
                </a:lnTo>
                <a:lnTo>
                  <a:pt x="82029" y="36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4333" y="3866007"/>
            <a:ext cx="1129030" cy="1072515"/>
          </a:xfrm>
          <a:custGeom>
            <a:avLst/>
            <a:gdLst/>
            <a:ahLst/>
            <a:cxnLst/>
            <a:rect l="l" t="t" r="r" b="b"/>
            <a:pathLst>
              <a:path w="1129029" h="1072514">
                <a:moveTo>
                  <a:pt x="1128776" y="1072515"/>
                </a:moveTo>
                <a:lnTo>
                  <a:pt x="1128776" y="0"/>
                </a:lnTo>
                <a:lnTo>
                  <a:pt x="0" y="1072515"/>
                </a:lnTo>
                <a:lnTo>
                  <a:pt x="1128776" y="107251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67830" y="3327146"/>
            <a:ext cx="1633855" cy="1611630"/>
          </a:xfrm>
          <a:custGeom>
            <a:avLst/>
            <a:gdLst/>
            <a:ahLst/>
            <a:cxnLst/>
            <a:rect l="l" t="t" r="r" b="b"/>
            <a:pathLst>
              <a:path w="1633854" h="1611629">
                <a:moveTo>
                  <a:pt x="1633347" y="1611376"/>
                </a:moveTo>
                <a:lnTo>
                  <a:pt x="1633347" y="0"/>
                </a:lnTo>
                <a:lnTo>
                  <a:pt x="0" y="1611376"/>
                </a:lnTo>
                <a:lnTo>
                  <a:pt x="1633347" y="161137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97400" y="4273677"/>
            <a:ext cx="276225" cy="661035"/>
          </a:xfrm>
          <a:custGeom>
            <a:avLst/>
            <a:gdLst/>
            <a:ahLst/>
            <a:cxnLst/>
            <a:rect l="l" t="t" r="r" b="b"/>
            <a:pathLst>
              <a:path w="276225" h="661035">
                <a:moveTo>
                  <a:pt x="77917" y="38225"/>
                </a:moveTo>
                <a:lnTo>
                  <a:pt x="61424" y="61628"/>
                </a:lnTo>
                <a:lnTo>
                  <a:pt x="74549" y="71755"/>
                </a:lnTo>
                <a:lnTo>
                  <a:pt x="92075" y="88011"/>
                </a:lnTo>
                <a:lnTo>
                  <a:pt x="125454" y="123062"/>
                </a:lnTo>
                <a:lnTo>
                  <a:pt x="154939" y="160274"/>
                </a:lnTo>
                <a:lnTo>
                  <a:pt x="180466" y="199517"/>
                </a:lnTo>
                <a:lnTo>
                  <a:pt x="202184" y="240284"/>
                </a:lnTo>
                <a:lnTo>
                  <a:pt x="219583" y="282321"/>
                </a:lnTo>
                <a:lnTo>
                  <a:pt x="233045" y="325500"/>
                </a:lnTo>
                <a:lnTo>
                  <a:pt x="242062" y="369189"/>
                </a:lnTo>
                <a:lnTo>
                  <a:pt x="246634" y="413131"/>
                </a:lnTo>
                <a:lnTo>
                  <a:pt x="247396" y="435356"/>
                </a:lnTo>
                <a:lnTo>
                  <a:pt x="246887" y="457200"/>
                </a:lnTo>
                <a:lnTo>
                  <a:pt x="242570" y="500888"/>
                </a:lnTo>
                <a:lnTo>
                  <a:pt x="233552" y="543941"/>
                </a:lnTo>
                <a:lnTo>
                  <a:pt x="219963" y="586105"/>
                </a:lnTo>
                <a:lnTo>
                  <a:pt x="201295" y="626999"/>
                </a:lnTo>
                <a:lnTo>
                  <a:pt x="190246" y="646811"/>
                </a:lnTo>
                <a:lnTo>
                  <a:pt x="215264" y="660781"/>
                </a:lnTo>
                <a:lnTo>
                  <a:pt x="237616" y="617728"/>
                </a:lnTo>
                <a:lnTo>
                  <a:pt x="254762" y="573278"/>
                </a:lnTo>
                <a:lnTo>
                  <a:pt x="266826" y="527558"/>
                </a:lnTo>
                <a:lnTo>
                  <a:pt x="273812" y="481203"/>
                </a:lnTo>
                <a:lnTo>
                  <a:pt x="275971" y="434340"/>
                </a:lnTo>
                <a:lnTo>
                  <a:pt x="275209" y="410972"/>
                </a:lnTo>
                <a:lnTo>
                  <a:pt x="270128" y="364109"/>
                </a:lnTo>
                <a:lnTo>
                  <a:pt x="260476" y="317627"/>
                </a:lnTo>
                <a:lnTo>
                  <a:pt x="246252" y="272034"/>
                </a:lnTo>
                <a:lnTo>
                  <a:pt x="227711" y="227584"/>
                </a:lnTo>
                <a:lnTo>
                  <a:pt x="204724" y="184404"/>
                </a:lnTo>
                <a:lnTo>
                  <a:pt x="177800" y="143002"/>
                </a:lnTo>
                <a:lnTo>
                  <a:pt x="146558" y="103759"/>
                </a:lnTo>
                <a:lnTo>
                  <a:pt x="111378" y="66929"/>
                </a:lnTo>
                <a:lnTo>
                  <a:pt x="92075" y="49149"/>
                </a:lnTo>
                <a:lnTo>
                  <a:pt x="77917" y="38225"/>
                </a:lnTo>
                <a:close/>
              </a:path>
              <a:path w="276225" h="661035">
                <a:moveTo>
                  <a:pt x="0" y="0"/>
                </a:moveTo>
                <a:lnTo>
                  <a:pt x="45338" y="84455"/>
                </a:lnTo>
                <a:lnTo>
                  <a:pt x="61424" y="61628"/>
                </a:lnTo>
                <a:lnTo>
                  <a:pt x="49529" y="52450"/>
                </a:lnTo>
                <a:lnTo>
                  <a:pt x="67055" y="29845"/>
                </a:lnTo>
                <a:lnTo>
                  <a:pt x="83823" y="29845"/>
                </a:lnTo>
                <a:lnTo>
                  <a:pt x="94741" y="14350"/>
                </a:lnTo>
                <a:lnTo>
                  <a:pt x="0" y="0"/>
                </a:lnTo>
                <a:close/>
              </a:path>
              <a:path w="276225" h="661035">
                <a:moveTo>
                  <a:pt x="67055" y="29845"/>
                </a:moveTo>
                <a:lnTo>
                  <a:pt x="49529" y="52450"/>
                </a:lnTo>
                <a:lnTo>
                  <a:pt x="61424" y="61628"/>
                </a:lnTo>
                <a:lnTo>
                  <a:pt x="77917" y="38225"/>
                </a:lnTo>
                <a:lnTo>
                  <a:pt x="67055" y="29845"/>
                </a:lnTo>
                <a:close/>
              </a:path>
              <a:path w="276225" h="661035">
                <a:moveTo>
                  <a:pt x="83823" y="29845"/>
                </a:moveTo>
                <a:lnTo>
                  <a:pt x="67055" y="29845"/>
                </a:lnTo>
                <a:lnTo>
                  <a:pt x="77917" y="38225"/>
                </a:lnTo>
                <a:lnTo>
                  <a:pt x="83823" y="29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9054" y="4265803"/>
            <a:ext cx="276225" cy="661035"/>
          </a:xfrm>
          <a:custGeom>
            <a:avLst/>
            <a:gdLst/>
            <a:ahLst/>
            <a:cxnLst/>
            <a:rect l="l" t="t" r="r" b="b"/>
            <a:pathLst>
              <a:path w="276225" h="661035">
                <a:moveTo>
                  <a:pt x="77884" y="38271"/>
                </a:moveTo>
                <a:lnTo>
                  <a:pt x="61421" y="61634"/>
                </a:lnTo>
                <a:lnTo>
                  <a:pt x="74549" y="71882"/>
                </a:lnTo>
                <a:lnTo>
                  <a:pt x="92328" y="88011"/>
                </a:lnTo>
                <a:lnTo>
                  <a:pt x="125707" y="123190"/>
                </a:lnTo>
                <a:lnTo>
                  <a:pt x="154940" y="160274"/>
                </a:lnTo>
                <a:lnTo>
                  <a:pt x="180594" y="199517"/>
                </a:lnTo>
                <a:lnTo>
                  <a:pt x="202184" y="240411"/>
                </a:lnTo>
                <a:lnTo>
                  <a:pt x="219710" y="282448"/>
                </a:lnTo>
                <a:lnTo>
                  <a:pt x="233045" y="325501"/>
                </a:lnTo>
                <a:lnTo>
                  <a:pt x="242189" y="369316"/>
                </a:lnTo>
                <a:lnTo>
                  <a:pt x="246888" y="413258"/>
                </a:lnTo>
                <a:lnTo>
                  <a:pt x="247523" y="435356"/>
                </a:lnTo>
                <a:lnTo>
                  <a:pt x="247015" y="457200"/>
                </a:lnTo>
                <a:lnTo>
                  <a:pt x="242697" y="501015"/>
                </a:lnTo>
                <a:lnTo>
                  <a:pt x="233806" y="543941"/>
                </a:lnTo>
                <a:lnTo>
                  <a:pt x="219964" y="586105"/>
                </a:lnTo>
                <a:lnTo>
                  <a:pt x="201422" y="626999"/>
                </a:lnTo>
                <a:lnTo>
                  <a:pt x="190373" y="646938"/>
                </a:lnTo>
                <a:lnTo>
                  <a:pt x="215392" y="660781"/>
                </a:lnTo>
                <a:lnTo>
                  <a:pt x="237617" y="617728"/>
                </a:lnTo>
                <a:lnTo>
                  <a:pt x="254889" y="573278"/>
                </a:lnTo>
                <a:lnTo>
                  <a:pt x="266953" y="527558"/>
                </a:lnTo>
                <a:lnTo>
                  <a:pt x="273939" y="481203"/>
                </a:lnTo>
                <a:lnTo>
                  <a:pt x="275971" y="434467"/>
                </a:lnTo>
                <a:lnTo>
                  <a:pt x="275336" y="410972"/>
                </a:lnTo>
                <a:lnTo>
                  <a:pt x="270255" y="364109"/>
                </a:lnTo>
                <a:lnTo>
                  <a:pt x="260603" y="317754"/>
                </a:lnTo>
                <a:lnTo>
                  <a:pt x="246379" y="272034"/>
                </a:lnTo>
                <a:lnTo>
                  <a:pt x="227711" y="227584"/>
                </a:lnTo>
                <a:lnTo>
                  <a:pt x="204977" y="184404"/>
                </a:lnTo>
                <a:lnTo>
                  <a:pt x="177800" y="143129"/>
                </a:lnTo>
                <a:lnTo>
                  <a:pt x="146685" y="103759"/>
                </a:lnTo>
                <a:lnTo>
                  <a:pt x="111505" y="66929"/>
                </a:lnTo>
                <a:lnTo>
                  <a:pt x="92075" y="49276"/>
                </a:lnTo>
                <a:lnTo>
                  <a:pt x="77884" y="38271"/>
                </a:lnTo>
                <a:close/>
              </a:path>
              <a:path w="276225" h="661035">
                <a:moveTo>
                  <a:pt x="0" y="0"/>
                </a:moveTo>
                <a:lnTo>
                  <a:pt x="45339" y="84455"/>
                </a:lnTo>
                <a:lnTo>
                  <a:pt x="61421" y="61634"/>
                </a:lnTo>
                <a:lnTo>
                  <a:pt x="49656" y="52451"/>
                </a:lnTo>
                <a:lnTo>
                  <a:pt x="67182" y="29972"/>
                </a:lnTo>
                <a:lnTo>
                  <a:pt x="83733" y="29972"/>
                </a:lnTo>
                <a:lnTo>
                  <a:pt x="94742" y="14351"/>
                </a:lnTo>
                <a:lnTo>
                  <a:pt x="0" y="0"/>
                </a:lnTo>
                <a:close/>
              </a:path>
              <a:path w="276225" h="661035">
                <a:moveTo>
                  <a:pt x="67182" y="29972"/>
                </a:moveTo>
                <a:lnTo>
                  <a:pt x="49656" y="52451"/>
                </a:lnTo>
                <a:lnTo>
                  <a:pt x="61421" y="61634"/>
                </a:lnTo>
                <a:lnTo>
                  <a:pt x="77884" y="38271"/>
                </a:lnTo>
                <a:lnTo>
                  <a:pt x="67182" y="29972"/>
                </a:lnTo>
                <a:close/>
              </a:path>
              <a:path w="276225" h="661035">
                <a:moveTo>
                  <a:pt x="83733" y="29972"/>
                </a:moveTo>
                <a:lnTo>
                  <a:pt x="67182" y="29972"/>
                </a:lnTo>
                <a:lnTo>
                  <a:pt x="77884" y="38271"/>
                </a:lnTo>
                <a:lnTo>
                  <a:pt x="83733" y="29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81296" y="461568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3205" y="462940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08348" y="3721989"/>
            <a:ext cx="1254760" cy="1176655"/>
          </a:xfrm>
          <a:custGeom>
            <a:avLst/>
            <a:gdLst/>
            <a:ahLst/>
            <a:cxnLst/>
            <a:rect l="l" t="t" r="r" b="b"/>
            <a:pathLst>
              <a:path w="1254760" h="1176654">
                <a:moveTo>
                  <a:pt x="33274" y="1086231"/>
                </a:moveTo>
                <a:lnTo>
                  <a:pt x="0" y="1176147"/>
                </a:lnTo>
                <a:lnTo>
                  <a:pt x="91821" y="1148842"/>
                </a:lnTo>
                <a:lnTo>
                  <a:pt x="81489" y="1137793"/>
                </a:lnTo>
                <a:lnTo>
                  <a:pt x="61849" y="1137793"/>
                </a:lnTo>
                <a:lnTo>
                  <a:pt x="42417" y="1116965"/>
                </a:lnTo>
                <a:lnTo>
                  <a:pt x="52858" y="1107175"/>
                </a:lnTo>
                <a:lnTo>
                  <a:pt x="33274" y="1086231"/>
                </a:lnTo>
                <a:close/>
              </a:path>
              <a:path w="1254760" h="1176654">
                <a:moveTo>
                  <a:pt x="52858" y="1107175"/>
                </a:moveTo>
                <a:lnTo>
                  <a:pt x="42417" y="1116965"/>
                </a:lnTo>
                <a:lnTo>
                  <a:pt x="61849" y="1137793"/>
                </a:lnTo>
                <a:lnTo>
                  <a:pt x="72314" y="1127981"/>
                </a:lnTo>
                <a:lnTo>
                  <a:pt x="52858" y="1107175"/>
                </a:lnTo>
                <a:close/>
              </a:path>
              <a:path w="1254760" h="1176654">
                <a:moveTo>
                  <a:pt x="72314" y="1127981"/>
                </a:moveTo>
                <a:lnTo>
                  <a:pt x="61849" y="1137793"/>
                </a:lnTo>
                <a:lnTo>
                  <a:pt x="81489" y="1137793"/>
                </a:lnTo>
                <a:lnTo>
                  <a:pt x="72314" y="1127981"/>
                </a:lnTo>
                <a:close/>
              </a:path>
              <a:path w="1254760" h="1176654">
                <a:moveTo>
                  <a:pt x="1182341" y="48145"/>
                </a:moveTo>
                <a:lnTo>
                  <a:pt x="52858" y="1107175"/>
                </a:lnTo>
                <a:lnTo>
                  <a:pt x="72314" y="1127981"/>
                </a:lnTo>
                <a:lnTo>
                  <a:pt x="1201877" y="68992"/>
                </a:lnTo>
                <a:lnTo>
                  <a:pt x="1182341" y="48145"/>
                </a:lnTo>
                <a:close/>
              </a:path>
              <a:path w="1254760" h="1176654">
                <a:moveTo>
                  <a:pt x="1240566" y="38354"/>
                </a:moveTo>
                <a:lnTo>
                  <a:pt x="1192784" y="38354"/>
                </a:lnTo>
                <a:lnTo>
                  <a:pt x="1212341" y="59181"/>
                </a:lnTo>
                <a:lnTo>
                  <a:pt x="1201877" y="68992"/>
                </a:lnTo>
                <a:lnTo>
                  <a:pt x="1221486" y="89916"/>
                </a:lnTo>
                <a:lnTo>
                  <a:pt x="1240566" y="38354"/>
                </a:lnTo>
                <a:close/>
              </a:path>
              <a:path w="1254760" h="1176654">
                <a:moveTo>
                  <a:pt x="1192784" y="38354"/>
                </a:moveTo>
                <a:lnTo>
                  <a:pt x="1182341" y="48145"/>
                </a:lnTo>
                <a:lnTo>
                  <a:pt x="1201877" y="68992"/>
                </a:lnTo>
                <a:lnTo>
                  <a:pt x="1212341" y="59181"/>
                </a:lnTo>
                <a:lnTo>
                  <a:pt x="1192784" y="38354"/>
                </a:lnTo>
                <a:close/>
              </a:path>
              <a:path w="1254760" h="1176654">
                <a:moveTo>
                  <a:pt x="1254760" y="0"/>
                </a:moveTo>
                <a:lnTo>
                  <a:pt x="1162812" y="27305"/>
                </a:lnTo>
                <a:lnTo>
                  <a:pt x="1182341" y="48145"/>
                </a:lnTo>
                <a:lnTo>
                  <a:pt x="1192784" y="38354"/>
                </a:lnTo>
                <a:lnTo>
                  <a:pt x="1240566" y="38354"/>
                </a:lnTo>
                <a:lnTo>
                  <a:pt x="1254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49575" y="3870578"/>
            <a:ext cx="830580" cy="486409"/>
          </a:xfrm>
          <a:custGeom>
            <a:avLst/>
            <a:gdLst/>
            <a:ahLst/>
            <a:cxnLst/>
            <a:rect l="l" t="t" r="r" b="b"/>
            <a:pathLst>
              <a:path w="830579" h="486410">
                <a:moveTo>
                  <a:pt x="586994" y="0"/>
                </a:moveTo>
                <a:lnTo>
                  <a:pt x="586994" y="121539"/>
                </a:lnTo>
                <a:lnTo>
                  <a:pt x="0" y="121539"/>
                </a:lnTo>
                <a:lnTo>
                  <a:pt x="0" y="364744"/>
                </a:lnTo>
                <a:lnTo>
                  <a:pt x="586994" y="364744"/>
                </a:lnTo>
                <a:lnTo>
                  <a:pt x="586994" y="486283"/>
                </a:lnTo>
                <a:lnTo>
                  <a:pt x="830072" y="243205"/>
                </a:lnTo>
                <a:lnTo>
                  <a:pt x="586994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9575" y="3870578"/>
            <a:ext cx="830580" cy="486409"/>
          </a:xfrm>
          <a:custGeom>
            <a:avLst/>
            <a:gdLst/>
            <a:ahLst/>
            <a:cxnLst/>
            <a:rect l="l" t="t" r="r" b="b"/>
            <a:pathLst>
              <a:path w="830579" h="486410">
                <a:moveTo>
                  <a:pt x="0" y="121539"/>
                </a:moveTo>
                <a:lnTo>
                  <a:pt x="586994" y="121539"/>
                </a:lnTo>
                <a:lnTo>
                  <a:pt x="586994" y="0"/>
                </a:lnTo>
                <a:lnTo>
                  <a:pt x="830072" y="243205"/>
                </a:lnTo>
                <a:lnTo>
                  <a:pt x="586994" y="486283"/>
                </a:lnTo>
                <a:lnTo>
                  <a:pt x="586994" y="364744"/>
                </a:lnTo>
                <a:lnTo>
                  <a:pt x="0" y="364744"/>
                </a:lnTo>
                <a:lnTo>
                  <a:pt x="0" y="121539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6265" y="3879088"/>
            <a:ext cx="830580" cy="486409"/>
          </a:xfrm>
          <a:custGeom>
            <a:avLst/>
            <a:gdLst/>
            <a:ahLst/>
            <a:cxnLst/>
            <a:rect l="l" t="t" r="r" b="b"/>
            <a:pathLst>
              <a:path w="830579" h="486410">
                <a:moveTo>
                  <a:pt x="586994" y="0"/>
                </a:moveTo>
                <a:lnTo>
                  <a:pt x="586994" y="121538"/>
                </a:lnTo>
                <a:lnTo>
                  <a:pt x="0" y="121538"/>
                </a:lnTo>
                <a:lnTo>
                  <a:pt x="0" y="364617"/>
                </a:lnTo>
                <a:lnTo>
                  <a:pt x="586994" y="364617"/>
                </a:lnTo>
                <a:lnTo>
                  <a:pt x="586994" y="486156"/>
                </a:lnTo>
                <a:lnTo>
                  <a:pt x="830071" y="243078"/>
                </a:lnTo>
                <a:lnTo>
                  <a:pt x="586994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6265" y="3879088"/>
            <a:ext cx="830580" cy="486409"/>
          </a:xfrm>
          <a:custGeom>
            <a:avLst/>
            <a:gdLst/>
            <a:ahLst/>
            <a:cxnLst/>
            <a:rect l="l" t="t" r="r" b="b"/>
            <a:pathLst>
              <a:path w="830579" h="486410">
                <a:moveTo>
                  <a:pt x="0" y="121538"/>
                </a:moveTo>
                <a:lnTo>
                  <a:pt x="586994" y="121538"/>
                </a:lnTo>
                <a:lnTo>
                  <a:pt x="586994" y="0"/>
                </a:lnTo>
                <a:lnTo>
                  <a:pt x="830071" y="243078"/>
                </a:lnTo>
                <a:lnTo>
                  <a:pt x="586994" y="486156"/>
                </a:lnTo>
                <a:lnTo>
                  <a:pt x="586994" y="364617"/>
                </a:lnTo>
                <a:lnTo>
                  <a:pt x="0" y="364617"/>
                </a:lnTo>
                <a:lnTo>
                  <a:pt x="0" y="121538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864097" y="3968622"/>
            <a:ext cx="335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x</a:t>
            </a:r>
            <a:r>
              <a:rPr sz="1800" b="1" spc="-85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s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23110" y="3680333"/>
            <a:ext cx="115500" cy="135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4613" y="3192907"/>
            <a:ext cx="1664970" cy="1657350"/>
          </a:xfrm>
          <a:custGeom>
            <a:avLst/>
            <a:gdLst/>
            <a:ahLst/>
            <a:cxnLst/>
            <a:rect l="l" t="t" r="r" b="b"/>
            <a:pathLst>
              <a:path w="1664970" h="1657350">
                <a:moveTo>
                  <a:pt x="30479" y="1566544"/>
                </a:moveTo>
                <a:lnTo>
                  <a:pt x="0" y="1657349"/>
                </a:lnTo>
                <a:lnTo>
                  <a:pt x="91059" y="1627250"/>
                </a:lnTo>
                <a:lnTo>
                  <a:pt x="80920" y="1617090"/>
                </a:lnTo>
                <a:lnTo>
                  <a:pt x="60706" y="1617090"/>
                </a:lnTo>
                <a:lnTo>
                  <a:pt x="40512" y="1596770"/>
                </a:lnTo>
                <a:lnTo>
                  <a:pt x="50611" y="1586718"/>
                </a:lnTo>
                <a:lnTo>
                  <a:pt x="30479" y="1566544"/>
                </a:lnTo>
                <a:close/>
              </a:path>
              <a:path w="1664970" h="1657350">
                <a:moveTo>
                  <a:pt x="50611" y="1586718"/>
                </a:moveTo>
                <a:lnTo>
                  <a:pt x="40512" y="1596770"/>
                </a:lnTo>
                <a:lnTo>
                  <a:pt x="60706" y="1617090"/>
                </a:lnTo>
                <a:lnTo>
                  <a:pt x="70846" y="1606995"/>
                </a:lnTo>
                <a:lnTo>
                  <a:pt x="50611" y="1586718"/>
                </a:lnTo>
                <a:close/>
              </a:path>
              <a:path w="1664970" h="1657350">
                <a:moveTo>
                  <a:pt x="70846" y="1606995"/>
                </a:moveTo>
                <a:lnTo>
                  <a:pt x="60706" y="1617090"/>
                </a:lnTo>
                <a:lnTo>
                  <a:pt x="80920" y="1617090"/>
                </a:lnTo>
                <a:lnTo>
                  <a:pt x="70846" y="1606995"/>
                </a:lnTo>
                <a:close/>
              </a:path>
              <a:path w="1664970" h="1657350">
                <a:moveTo>
                  <a:pt x="1593996" y="50353"/>
                </a:moveTo>
                <a:lnTo>
                  <a:pt x="50611" y="1586718"/>
                </a:lnTo>
                <a:lnTo>
                  <a:pt x="70846" y="1606995"/>
                </a:lnTo>
                <a:lnTo>
                  <a:pt x="1614168" y="70568"/>
                </a:lnTo>
                <a:lnTo>
                  <a:pt x="1593996" y="50353"/>
                </a:lnTo>
                <a:close/>
              </a:path>
              <a:path w="1664970" h="1657350">
                <a:moveTo>
                  <a:pt x="1651329" y="40258"/>
                </a:moveTo>
                <a:lnTo>
                  <a:pt x="1604137" y="40258"/>
                </a:lnTo>
                <a:lnTo>
                  <a:pt x="1624330" y="60451"/>
                </a:lnTo>
                <a:lnTo>
                  <a:pt x="1614168" y="70568"/>
                </a:lnTo>
                <a:lnTo>
                  <a:pt x="1634363" y="90804"/>
                </a:lnTo>
                <a:lnTo>
                  <a:pt x="1651329" y="40258"/>
                </a:lnTo>
                <a:close/>
              </a:path>
              <a:path w="1664970" h="1657350">
                <a:moveTo>
                  <a:pt x="1604137" y="40258"/>
                </a:moveTo>
                <a:lnTo>
                  <a:pt x="1593996" y="50353"/>
                </a:lnTo>
                <a:lnTo>
                  <a:pt x="1614168" y="70568"/>
                </a:lnTo>
                <a:lnTo>
                  <a:pt x="1624330" y="60451"/>
                </a:lnTo>
                <a:lnTo>
                  <a:pt x="1604137" y="40258"/>
                </a:lnTo>
                <a:close/>
              </a:path>
              <a:path w="1664970" h="1657350">
                <a:moveTo>
                  <a:pt x="1664842" y="0"/>
                </a:moveTo>
                <a:lnTo>
                  <a:pt x="1573784" y="30098"/>
                </a:lnTo>
                <a:lnTo>
                  <a:pt x="1593996" y="50353"/>
                </a:lnTo>
                <a:lnTo>
                  <a:pt x="1604137" y="40258"/>
                </a:lnTo>
                <a:lnTo>
                  <a:pt x="1651329" y="40258"/>
                </a:lnTo>
                <a:lnTo>
                  <a:pt x="1664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19575" y="4116196"/>
            <a:ext cx="147827" cy="139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81296" y="5177104"/>
            <a:ext cx="50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co</a:t>
            </a:r>
            <a:r>
              <a:rPr sz="1800" spc="-5" dirty="0">
                <a:latin typeface="맑은 고딕"/>
                <a:cs typeface="맑은 고딕"/>
              </a:rPr>
              <a:t>s</a:t>
            </a:r>
            <a:r>
              <a:rPr sz="1800" dirty="0">
                <a:latin typeface="맑은 고딕"/>
                <a:cs typeface="맑은 고딕"/>
              </a:rPr>
              <a:t>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4658" y="4288917"/>
            <a:ext cx="45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sinθ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83069" y="5166105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s x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cosθ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59343" y="4062476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s x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sinθ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96995" y="5047234"/>
            <a:ext cx="1203960" cy="85725"/>
          </a:xfrm>
          <a:custGeom>
            <a:avLst/>
            <a:gdLst/>
            <a:ahLst/>
            <a:cxnLst/>
            <a:rect l="l" t="t" r="r" b="b"/>
            <a:pathLst>
              <a:path w="1203960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500" y="57150"/>
                </a:lnTo>
                <a:lnTo>
                  <a:pt x="71500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203960" h="85725">
                <a:moveTo>
                  <a:pt x="1117727" y="0"/>
                </a:moveTo>
                <a:lnTo>
                  <a:pt x="1117727" y="85725"/>
                </a:lnTo>
                <a:lnTo>
                  <a:pt x="1174961" y="57150"/>
                </a:lnTo>
                <a:lnTo>
                  <a:pt x="1131951" y="57150"/>
                </a:lnTo>
                <a:lnTo>
                  <a:pt x="1131951" y="28575"/>
                </a:lnTo>
                <a:lnTo>
                  <a:pt x="1174792" y="28575"/>
                </a:lnTo>
                <a:lnTo>
                  <a:pt x="1117727" y="0"/>
                </a:lnTo>
                <a:close/>
              </a:path>
              <a:path w="1203960" h="85725">
                <a:moveTo>
                  <a:pt x="85725" y="28575"/>
                </a:moveTo>
                <a:lnTo>
                  <a:pt x="71500" y="28575"/>
                </a:lnTo>
                <a:lnTo>
                  <a:pt x="71500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203960" h="85725">
                <a:moveTo>
                  <a:pt x="1117727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117727" y="57150"/>
                </a:lnTo>
                <a:lnTo>
                  <a:pt x="1117727" y="28575"/>
                </a:lnTo>
                <a:close/>
              </a:path>
              <a:path w="1203960" h="85725">
                <a:moveTo>
                  <a:pt x="1174792" y="28575"/>
                </a:moveTo>
                <a:lnTo>
                  <a:pt x="1131951" y="28575"/>
                </a:lnTo>
                <a:lnTo>
                  <a:pt x="1131951" y="57150"/>
                </a:lnTo>
                <a:lnTo>
                  <a:pt x="1174961" y="57150"/>
                </a:lnTo>
                <a:lnTo>
                  <a:pt x="1203452" y="42926"/>
                </a:lnTo>
                <a:lnTo>
                  <a:pt x="117479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25666" y="5047996"/>
            <a:ext cx="1675764" cy="98425"/>
          </a:xfrm>
          <a:custGeom>
            <a:avLst/>
            <a:gdLst/>
            <a:ahLst/>
            <a:cxnLst/>
            <a:rect l="l" t="t" r="r" b="b"/>
            <a:pathLst>
              <a:path w="1675765" h="98425">
                <a:moveTo>
                  <a:pt x="85344" y="12699"/>
                </a:moveTo>
                <a:lnTo>
                  <a:pt x="0" y="56260"/>
                </a:lnTo>
                <a:lnTo>
                  <a:pt x="86106" y="98424"/>
                </a:lnTo>
                <a:lnTo>
                  <a:pt x="85853" y="69976"/>
                </a:lnTo>
                <a:lnTo>
                  <a:pt x="71500" y="69976"/>
                </a:lnTo>
                <a:lnTo>
                  <a:pt x="71374" y="41401"/>
                </a:lnTo>
                <a:lnTo>
                  <a:pt x="85598" y="41281"/>
                </a:lnTo>
                <a:lnTo>
                  <a:pt x="85344" y="12699"/>
                </a:lnTo>
                <a:close/>
              </a:path>
              <a:path w="1675765" h="98425">
                <a:moveTo>
                  <a:pt x="1647541" y="28447"/>
                </a:moveTo>
                <a:lnTo>
                  <a:pt x="1604010" y="28447"/>
                </a:lnTo>
                <a:lnTo>
                  <a:pt x="1604264" y="57022"/>
                </a:lnTo>
                <a:lnTo>
                  <a:pt x="1589955" y="57143"/>
                </a:lnTo>
                <a:lnTo>
                  <a:pt x="1590166" y="85724"/>
                </a:lnTo>
                <a:lnTo>
                  <a:pt x="1675511" y="42163"/>
                </a:lnTo>
                <a:lnTo>
                  <a:pt x="1647541" y="28447"/>
                </a:lnTo>
                <a:close/>
              </a:path>
              <a:path w="1675765" h="98425">
                <a:moveTo>
                  <a:pt x="85598" y="41281"/>
                </a:moveTo>
                <a:lnTo>
                  <a:pt x="71374" y="41401"/>
                </a:lnTo>
                <a:lnTo>
                  <a:pt x="71500" y="69976"/>
                </a:lnTo>
                <a:lnTo>
                  <a:pt x="85852" y="69855"/>
                </a:lnTo>
                <a:lnTo>
                  <a:pt x="85598" y="41281"/>
                </a:lnTo>
                <a:close/>
              </a:path>
              <a:path w="1675765" h="98425">
                <a:moveTo>
                  <a:pt x="85852" y="69855"/>
                </a:moveTo>
                <a:lnTo>
                  <a:pt x="71500" y="69976"/>
                </a:lnTo>
                <a:lnTo>
                  <a:pt x="85853" y="69976"/>
                </a:lnTo>
                <a:close/>
              </a:path>
              <a:path w="1675765" h="98425">
                <a:moveTo>
                  <a:pt x="1589743" y="28568"/>
                </a:moveTo>
                <a:lnTo>
                  <a:pt x="85598" y="41281"/>
                </a:lnTo>
                <a:lnTo>
                  <a:pt x="85852" y="69855"/>
                </a:lnTo>
                <a:lnTo>
                  <a:pt x="1589955" y="57143"/>
                </a:lnTo>
                <a:lnTo>
                  <a:pt x="1589743" y="28568"/>
                </a:lnTo>
                <a:close/>
              </a:path>
              <a:path w="1675765" h="98425">
                <a:moveTo>
                  <a:pt x="1604010" y="28447"/>
                </a:moveTo>
                <a:lnTo>
                  <a:pt x="1589743" y="28568"/>
                </a:lnTo>
                <a:lnTo>
                  <a:pt x="1589955" y="57143"/>
                </a:lnTo>
                <a:lnTo>
                  <a:pt x="1604264" y="57022"/>
                </a:lnTo>
                <a:lnTo>
                  <a:pt x="1604010" y="28447"/>
                </a:lnTo>
                <a:close/>
              </a:path>
              <a:path w="1675765" h="98425">
                <a:moveTo>
                  <a:pt x="1589532" y="0"/>
                </a:moveTo>
                <a:lnTo>
                  <a:pt x="1589743" y="28568"/>
                </a:lnTo>
                <a:lnTo>
                  <a:pt x="1647541" y="28447"/>
                </a:lnTo>
                <a:lnTo>
                  <a:pt x="158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7154" y="3818128"/>
            <a:ext cx="85725" cy="1151255"/>
          </a:xfrm>
          <a:custGeom>
            <a:avLst/>
            <a:gdLst/>
            <a:ahLst/>
            <a:cxnLst/>
            <a:rect l="l" t="t" r="r" b="b"/>
            <a:pathLst>
              <a:path w="85725" h="1151254">
                <a:moveTo>
                  <a:pt x="28575" y="1065403"/>
                </a:moveTo>
                <a:lnTo>
                  <a:pt x="0" y="1065403"/>
                </a:lnTo>
                <a:lnTo>
                  <a:pt x="42925" y="1151128"/>
                </a:lnTo>
                <a:lnTo>
                  <a:pt x="78560" y="1079754"/>
                </a:lnTo>
                <a:lnTo>
                  <a:pt x="28575" y="1079754"/>
                </a:lnTo>
                <a:lnTo>
                  <a:pt x="28575" y="1065403"/>
                </a:lnTo>
                <a:close/>
              </a:path>
              <a:path w="85725" h="1151254">
                <a:moveTo>
                  <a:pt x="57150" y="71501"/>
                </a:moveTo>
                <a:lnTo>
                  <a:pt x="28575" y="71501"/>
                </a:lnTo>
                <a:lnTo>
                  <a:pt x="28575" y="1079754"/>
                </a:lnTo>
                <a:lnTo>
                  <a:pt x="57150" y="1079754"/>
                </a:lnTo>
                <a:lnTo>
                  <a:pt x="57150" y="71501"/>
                </a:lnTo>
                <a:close/>
              </a:path>
              <a:path w="85725" h="1151254">
                <a:moveTo>
                  <a:pt x="85725" y="1065403"/>
                </a:moveTo>
                <a:lnTo>
                  <a:pt x="57150" y="1065403"/>
                </a:lnTo>
                <a:lnTo>
                  <a:pt x="57150" y="1079754"/>
                </a:lnTo>
                <a:lnTo>
                  <a:pt x="78560" y="1079754"/>
                </a:lnTo>
                <a:lnTo>
                  <a:pt x="85725" y="1065403"/>
                </a:lnTo>
                <a:close/>
              </a:path>
              <a:path w="85725" h="1151254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1"/>
                </a:lnTo>
                <a:lnTo>
                  <a:pt x="78623" y="71501"/>
                </a:lnTo>
                <a:lnTo>
                  <a:pt x="42925" y="0"/>
                </a:lnTo>
                <a:close/>
              </a:path>
              <a:path w="85725" h="1151254">
                <a:moveTo>
                  <a:pt x="78623" y="71501"/>
                </a:moveTo>
                <a:lnTo>
                  <a:pt x="57150" y="71501"/>
                </a:lnTo>
                <a:lnTo>
                  <a:pt x="57150" y="85725"/>
                </a:lnTo>
                <a:lnTo>
                  <a:pt x="85725" y="85725"/>
                </a:lnTo>
                <a:lnTo>
                  <a:pt x="78623" y="71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57515" y="3327146"/>
            <a:ext cx="85725" cy="1605280"/>
          </a:xfrm>
          <a:custGeom>
            <a:avLst/>
            <a:gdLst/>
            <a:ahLst/>
            <a:cxnLst/>
            <a:rect l="l" t="t" r="r" b="b"/>
            <a:pathLst>
              <a:path w="85725" h="1605279">
                <a:moveTo>
                  <a:pt x="28575" y="1519554"/>
                </a:moveTo>
                <a:lnTo>
                  <a:pt x="0" y="1519554"/>
                </a:lnTo>
                <a:lnTo>
                  <a:pt x="42925" y="1605279"/>
                </a:lnTo>
                <a:lnTo>
                  <a:pt x="78623" y="1533778"/>
                </a:lnTo>
                <a:lnTo>
                  <a:pt x="28575" y="1533778"/>
                </a:lnTo>
                <a:lnTo>
                  <a:pt x="28575" y="1519554"/>
                </a:lnTo>
                <a:close/>
              </a:path>
              <a:path w="85725" h="1605279">
                <a:moveTo>
                  <a:pt x="57150" y="71374"/>
                </a:moveTo>
                <a:lnTo>
                  <a:pt x="28575" y="71374"/>
                </a:lnTo>
                <a:lnTo>
                  <a:pt x="28575" y="1533778"/>
                </a:lnTo>
                <a:lnTo>
                  <a:pt x="57150" y="1533778"/>
                </a:lnTo>
                <a:lnTo>
                  <a:pt x="57150" y="71374"/>
                </a:lnTo>
                <a:close/>
              </a:path>
              <a:path w="85725" h="1605279">
                <a:moveTo>
                  <a:pt x="85725" y="1519554"/>
                </a:moveTo>
                <a:lnTo>
                  <a:pt x="57150" y="1519554"/>
                </a:lnTo>
                <a:lnTo>
                  <a:pt x="57150" y="1533778"/>
                </a:lnTo>
                <a:lnTo>
                  <a:pt x="78623" y="1533778"/>
                </a:lnTo>
                <a:lnTo>
                  <a:pt x="85725" y="1519554"/>
                </a:lnTo>
                <a:close/>
              </a:path>
              <a:path w="85725" h="1605279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1605279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20395" y="924813"/>
            <a:ext cx="8282305" cy="1473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객체의 이동 표현</a:t>
            </a:r>
            <a:endParaRPr sz="1800">
              <a:latin typeface="맑은 고딕"/>
              <a:cs typeface="맑은 고딕"/>
            </a:endParaRPr>
          </a:p>
          <a:p>
            <a:pPr marL="335280" marR="1108075">
              <a:lnSpc>
                <a:spcPts val="3240"/>
              </a:lnSpc>
              <a:spcBef>
                <a:spcPts val="285"/>
              </a:spcBef>
            </a:pPr>
            <a:r>
              <a:rPr sz="1800" dirty="0">
                <a:latin typeface="맑은 고딕"/>
                <a:cs typeface="맑은 고딕"/>
              </a:rPr>
              <a:t>방향과 크기를 가지고 이동할 때 </a:t>
            </a:r>
            <a:r>
              <a:rPr sz="1800" spc="-5" dirty="0">
                <a:latin typeface="맑은 고딕"/>
                <a:cs typeface="맑은 고딕"/>
              </a:rPr>
              <a:t>sin/cos </a:t>
            </a:r>
            <a:r>
              <a:rPr sz="1800" dirty="0">
                <a:latin typeface="맑은 고딕"/>
                <a:cs typeface="맑은 고딕"/>
              </a:rPr>
              <a:t>활용하여 x, y 좌표로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표현  각도 θ는 라디언</a:t>
            </a:r>
            <a:endParaRPr sz="1800">
              <a:latin typeface="맑은 고딕"/>
              <a:cs typeface="맑은 고딕"/>
            </a:endParaRPr>
          </a:p>
          <a:p>
            <a:pPr marL="3934460">
              <a:lnSpc>
                <a:spcPts val="1390"/>
              </a:lnSpc>
            </a:pPr>
            <a:r>
              <a:rPr sz="1800" dirty="0">
                <a:latin typeface="맑은 고딕"/>
                <a:cs typeface="맑은 고딕"/>
              </a:rPr>
              <a:t>Filename :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pygameWindowImageMove.py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03" y="1030457"/>
            <a:ext cx="7900034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객체 지향 프로그래밍에서는 서로 관련 있는 데이터와 함수를 묶어서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맑은 고딕"/>
                <a:cs typeface="맑은 고딕"/>
              </a:rPr>
              <a:t>(object)로 </a:t>
            </a:r>
            <a:r>
              <a:rPr sz="1800" spc="-5" dirty="0">
                <a:latin typeface="맑은 고딕"/>
                <a:cs typeface="맑은 고딕"/>
              </a:rPr>
              <a:t>만들고 이들 객체들이 모여서 하나의 프로그램이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된다.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0520" y="2890266"/>
            <a:ext cx="6096000" cy="1771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15019" y="6433210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맑은 고딕"/>
                <a:cs typeface="맑은 고딕"/>
              </a:rPr>
              <a:t>65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" y="1030457"/>
            <a:ext cx="8362315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절차 지향 </a:t>
            </a:r>
            <a:r>
              <a:rPr sz="1800" spc="-5" dirty="0">
                <a:latin typeface="맑은 고딕"/>
                <a:cs typeface="맑은 고딕"/>
              </a:rPr>
              <a:t>프로그래밍(procedural </a:t>
            </a:r>
            <a:r>
              <a:rPr sz="1800" spc="-10" dirty="0">
                <a:latin typeface="맑은 고딕"/>
                <a:cs typeface="맑은 고딕"/>
              </a:rPr>
              <a:t>programming) </a:t>
            </a:r>
            <a:r>
              <a:rPr sz="1800" dirty="0">
                <a:latin typeface="맑은 고딕"/>
                <a:cs typeface="맑은 고딕"/>
              </a:rPr>
              <a:t>: </a:t>
            </a:r>
            <a:r>
              <a:rPr sz="1800" spc="-10" dirty="0">
                <a:latin typeface="맑은 고딕"/>
                <a:cs typeface="맑은 고딕"/>
              </a:rPr>
              <a:t>프로시저(procedure)를</a:t>
            </a:r>
            <a:r>
              <a:rPr sz="1800" spc="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기반</a:t>
            </a:r>
            <a:endParaRPr sz="1800">
              <a:latin typeface="맑은 고딕"/>
              <a:cs typeface="맑은 고딕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으로 하는 프로그래밍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  <a:p>
            <a:pPr marL="299085" marR="259715" indent="-28638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객체 지향 프로그래밍(OOP : </a:t>
            </a:r>
            <a:r>
              <a:rPr sz="1800" spc="-15" dirty="0">
                <a:latin typeface="맑은 고딕"/>
                <a:cs typeface="맑은 고딕"/>
              </a:rPr>
              <a:t>Object-Oriented </a:t>
            </a:r>
            <a:r>
              <a:rPr sz="1800" spc="-10" dirty="0">
                <a:latin typeface="맑은 고딕"/>
                <a:cs typeface="맑은 고딕"/>
              </a:rPr>
              <a:t>Programming) </a:t>
            </a:r>
            <a:r>
              <a:rPr sz="1800" dirty="0">
                <a:latin typeface="맑은 고딕"/>
                <a:cs typeface="맑은 고딕"/>
              </a:rPr>
              <a:t>: 소프트웨어를  객체로 구성하는 방법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2509" y="3890009"/>
            <a:ext cx="2049780" cy="2802255"/>
          </a:xfrm>
          <a:custGeom>
            <a:avLst/>
            <a:gdLst/>
            <a:ahLst/>
            <a:cxnLst/>
            <a:rect l="l" t="t" r="r" b="b"/>
            <a:pathLst>
              <a:path w="2049779" h="2802254">
                <a:moveTo>
                  <a:pt x="1385951" y="0"/>
                </a:moveTo>
                <a:lnTo>
                  <a:pt x="663701" y="0"/>
                </a:lnTo>
                <a:lnTo>
                  <a:pt x="616306" y="1666"/>
                </a:lnTo>
                <a:lnTo>
                  <a:pt x="569810" y="6591"/>
                </a:lnTo>
                <a:lnTo>
                  <a:pt x="524325" y="14662"/>
                </a:lnTo>
                <a:lnTo>
                  <a:pt x="479963" y="25766"/>
                </a:lnTo>
                <a:lnTo>
                  <a:pt x="436837" y="39792"/>
                </a:lnTo>
                <a:lnTo>
                  <a:pt x="395060" y="56627"/>
                </a:lnTo>
                <a:lnTo>
                  <a:pt x="354743" y="76158"/>
                </a:lnTo>
                <a:lnTo>
                  <a:pt x="315999" y="98273"/>
                </a:lnTo>
                <a:lnTo>
                  <a:pt x="278940" y="122860"/>
                </a:lnTo>
                <a:lnTo>
                  <a:pt x="243680" y="149807"/>
                </a:lnTo>
                <a:lnTo>
                  <a:pt x="210329" y="179000"/>
                </a:lnTo>
                <a:lnTo>
                  <a:pt x="179000" y="210329"/>
                </a:lnTo>
                <a:lnTo>
                  <a:pt x="149807" y="243680"/>
                </a:lnTo>
                <a:lnTo>
                  <a:pt x="122860" y="278940"/>
                </a:lnTo>
                <a:lnTo>
                  <a:pt x="98273" y="315999"/>
                </a:lnTo>
                <a:lnTo>
                  <a:pt x="76158" y="354743"/>
                </a:lnTo>
                <a:lnTo>
                  <a:pt x="56627" y="395060"/>
                </a:lnTo>
                <a:lnTo>
                  <a:pt x="39792" y="436837"/>
                </a:lnTo>
                <a:lnTo>
                  <a:pt x="25766" y="479963"/>
                </a:lnTo>
                <a:lnTo>
                  <a:pt x="14662" y="524325"/>
                </a:lnTo>
                <a:lnTo>
                  <a:pt x="6591" y="569810"/>
                </a:lnTo>
                <a:lnTo>
                  <a:pt x="1666" y="616306"/>
                </a:lnTo>
                <a:lnTo>
                  <a:pt x="0" y="663701"/>
                </a:lnTo>
                <a:lnTo>
                  <a:pt x="0" y="2138197"/>
                </a:lnTo>
                <a:lnTo>
                  <a:pt x="1666" y="2185598"/>
                </a:lnTo>
                <a:lnTo>
                  <a:pt x="6591" y="2232100"/>
                </a:lnTo>
                <a:lnTo>
                  <a:pt x="14662" y="2277591"/>
                </a:lnTo>
                <a:lnTo>
                  <a:pt x="25766" y="2321957"/>
                </a:lnTo>
                <a:lnTo>
                  <a:pt x="39792" y="2365086"/>
                </a:lnTo>
                <a:lnTo>
                  <a:pt x="56627" y="2406867"/>
                </a:lnTo>
                <a:lnTo>
                  <a:pt x="76158" y="2447186"/>
                </a:lnTo>
                <a:lnTo>
                  <a:pt x="98273" y="2485933"/>
                </a:lnTo>
                <a:lnTo>
                  <a:pt x="122860" y="2522993"/>
                </a:lnTo>
                <a:lnTo>
                  <a:pt x="149807" y="2558255"/>
                </a:lnTo>
                <a:lnTo>
                  <a:pt x="179000" y="2591607"/>
                </a:lnTo>
                <a:lnTo>
                  <a:pt x="210329" y="2622937"/>
                </a:lnTo>
                <a:lnTo>
                  <a:pt x="243680" y="2652131"/>
                </a:lnTo>
                <a:lnTo>
                  <a:pt x="278940" y="2679078"/>
                </a:lnTo>
                <a:lnTo>
                  <a:pt x="315999" y="2703665"/>
                </a:lnTo>
                <a:lnTo>
                  <a:pt x="354743" y="2725780"/>
                </a:lnTo>
                <a:lnTo>
                  <a:pt x="395060" y="2745311"/>
                </a:lnTo>
                <a:lnTo>
                  <a:pt x="436837" y="2762145"/>
                </a:lnTo>
                <a:lnTo>
                  <a:pt x="479963" y="2776171"/>
                </a:lnTo>
                <a:lnTo>
                  <a:pt x="524325" y="2787275"/>
                </a:lnTo>
                <a:lnTo>
                  <a:pt x="569810" y="2795346"/>
                </a:lnTo>
                <a:lnTo>
                  <a:pt x="616306" y="2800270"/>
                </a:lnTo>
                <a:lnTo>
                  <a:pt x="663701" y="2801937"/>
                </a:lnTo>
                <a:lnTo>
                  <a:pt x="1385951" y="2801937"/>
                </a:lnTo>
                <a:lnTo>
                  <a:pt x="1433362" y="2800270"/>
                </a:lnTo>
                <a:lnTo>
                  <a:pt x="1479872" y="2795346"/>
                </a:lnTo>
                <a:lnTo>
                  <a:pt x="1525371" y="2787275"/>
                </a:lnTo>
                <a:lnTo>
                  <a:pt x="1569744" y="2776171"/>
                </a:lnTo>
                <a:lnTo>
                  <a:pt x="1612881" y="2762145"/>
                </a:lnTo>
                <a:lnTo>
                  <a:pt x="1654668" y="2745311"/>
                </a:lnTo>
                <a:lnTo>
                  <a:pt x="1694993" y="2725780"/>
                </a:lnTo>
                <a:lnTo>
                  <a:pt x="1733745" y="2703665"/>
                </a:lnTo>
                <a:lnTo>
                  <a:pt x="1770810" y="2679078"/>
                </a:lnTo>
                <a:lnTo>
                  <a:pt x="1806076" y="2652131"/>
                </a:lnTo>
                <a:lnTo>
                  <a:pt x="1839432" y="2622937"/>
                </a:lnTo>
                <a:lnTo>
                  <a:pt x="1870765" y="2591607"/>
                </a:lnTo>
                <a:lnTo>
                  <a:pt x="1899962" y="2558255"/>
                </a:lnTo>
                <a:lnTo>
                  <a:pt x="1926911" y="2522993"/>
                </a:lnTo>
                <a:lnTo>
                  <a:pt x="1951501" y="2485933"/>
                </a:lnTo>
                <a:lnTo>
                  <a:pt x="1973618" y="2447186"/>
                </a:lnTo>
                <a:lnTo>
                  <a:pt x="1993150" y="2406867"/>
                </a:lnTo>
                <a:lnTo>
                  <a:pt x="2009986" y="2365086"/>
                </a:lnTo>
                <a:lnTo>
                  <a:pt x="2024012" y="2321957"/>
                </a:lnTo>
                <a:lnTo>
                  <a:pt x="2035117" y="2277591"/>
                </a:lnTo>
                <a:lnTo>
                  <a:pt x="2043188" y="2232100"/>
                </a:lnTo>
                <a:lnTo>
                  <a:pt x="2048113" y="2185598"/>
                </a:lnTo>
                <a:lnTo>
                  <a:pt x="2049780" y="2138197"/>
                </a:lnTo>
                <a:lnTo>
                  <a:pt x="2049780" y="663701"/>
                </a:lnTo>
                <a:lnTo>
                  <a:pt x="2048113" y="616306"/>
                </a:lnTo>
                <a:lnTo>
                  <a:pt x="2043188" y="569810"/>
                </a:lnTo>
                <a:lnTo>
                  <a:pt x="2035117" y="524325"/>
                </a:lnTo>
                <a:lnTo>
                  <a:pt x="2024012" y="479963"/>
                </a:lnTo>
                <a:lnTo>
                  <a:pt x="2009986" y="436837"/>
                </a:lnTo>
                <a:lnTo>
                  <a:pt x="1993150" y="395060"/>
                </a:lnTo>
                <a:lnTo>
                  <a:pt x="1973618" y="354743"/>
                </a:lnTo>
                <a:lnTo>
                  <a:pt x="1951501" y="315999"/>
                </a:lnTo>
                <a:lnTo>
                  <a:pt x="1926911" y="278940"/>
                </a:lnTo>
                <a:lnTo>
                  <a:pt x="1899962" y="243680"/>
                </a:lnTo>
                <a:lnTo>
                  <a:pt x="1870765" y="210329"/>
                </a:lnTo>
                <a:lnTo>
                  <a:pt x="1839432" y="179000"/>
                </a:lnTo>
                <a:lnTo>
                  <a:pt x="1806076" y="149807"/>
                </a:lnTo>
                <a:lnTo>
                  <a:pt x="1770810" y="122860"/>
                </a:lnTo>
                <a:lnTo>
                  <a:pt x="1733745" y="98273"/>
                </a:lnTo>
                <a:lnTo>
                  <a:pt x="1694993" y="76158"/>
                </a:lnTo>
                <a:lnTo>
                  <a:pt x="1654668" y="56627"/>
                </a:lnTo>
                <a:lnTo>
                  <a:pt x="1612881" y="39792"/>
                </a:lnTo>
                <a:lnTo>
                  <a:pt x="1569744" y="25766"/>
                </a:lnTo>
                <a:lnTo>
                  <a:pt x="1525371" y="14662"/>
                </a:lnTo>
                <a:lnTo>
                  <a:pt x="1479872" y="6591"/>
                </a:lnTo>
                <a:lnTo>
                  <a:pt x="1433362" y="1666"/>
                </a:lnTo>
                <a:lnTo>
                  <a:pt x="1385951" y="0"/>
                </a:lnTo>
                <a:close/>
              </a:path>
            </a:pathLst>
          </a:custGeom>
          <a:solidFill>
            <a:srgbClr val="B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82361" y="4171696"/>
            <a:ext cx="936625" cy="432434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데이터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4415" y="5179771"/>
            <a:ext cx="993140" cy="432434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2361" y="6043866"/>
            <a:ext cx="993140" cy="432434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720"/>
              </a:spcBef>
            </a:pPr>
            <a:r>
              <a:rPr sz="1600" spc="-10" dirty="0">
                <a:latin typeface="맑은 고딕"/>
                <a:cs typeface="맑은 고딕"/>
              </a:rPr>
              <a:t>함수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60289" y="4603750"/>
            <a:ext cx="76200" cy="1440180"/>
          </a:xfrm>
          <a:custGeom>
            <a:avLst/>
            <a:gdLst/>
            <a:ahLst/>
            <a:cxnLst/>
            <a:rect l="l" t="t" r="r" b="b"/>
            <a:pathLst>
              <a:path w="76200" h="1440179">
                <a:moveTo>
                  <a:pt x="28575" y="1363548"/>
                </a:moveTo>
                <a:lnTo>
                  <a:pt x="0" y="1363548"/>
                </a:lnTo>
                <a:lnTo>
                  <a:pt x="38100" y="1439748"/>
                </a:lnTo>
                <a:lnTo>
                  <a:pt x="69850" y="1376248"/>
                </a:lnTo>
                <a:lnTo>
                  <a:pt x="28575" y="1376248"/>
                </a:lnTo>
                <a:lnTo>
                  <a:pt x="28575" y="1363548"/>
                </a:lnTo>
                <a:close/>
              </a:path>
              <a:path w="76200" h="1440179">
                <a:moveTo>
                  <a:pt x="47625" y="63500"/>
                </a:moveTo>
                <a:lnTo>
                  <a:pt x="28575" y="63500"/>
                </a:lnTo>
                <a:lnTo>
                  <a:pt x="28575" y="1376248"/>
                </a:lnTo>
                <a:lnTo>
                  <a:pt x="47625" y="1376248"/>
                </a:lnTo>
                <a:lnTo>
                  <a:pt x="47625" y="63500"/>
                </a:lnTo>
                <a:close/>
              </a:path>
              <a:path w="76200" h="1440179">
                <a:moveTo>
                  <a:pt x="76200" y="1363548"/>
                </a:moveTo>
                <a:lnTo>
                  <a:pt x="47625" y="1363548"/>
                </a:lnTo>
                <a:lnTo>
                  <a:pt x="47625" y="1376248"/>
                </a:lnTo>
                <a:lnTo>
                  <a:pt x="69850" y="1376248"/>
                </a:lnTo>
                <a:lnTo>
                  <a:pt x="76200" y="1363548"/>
                </a:lnTo>
                <a:close/>
              </a:path>
              <a:path w="76200" h="144017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4017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9300" y="4587494"/>
            <a:ext cx="76200" cy="556895"/>
          </a:xfrm>
          <a:custGeom>
            <a:avLst/>
            <a:gdLst/>
            <a:ahLst/>
            <a:cxnLst/>
            <a:rect l="l" t="t" r="r" b="b"/>
            <a:pathLst>
              <a:path w="76200" h="556895">
                <a:moveTo>
                  <a:pt x="28575" y="480694"/>
                </a:moveTo>
                <a:lnTo>
                  <a:pt x="0" y="480694"/>
                </a:lnTo>
                <a:lnTo>
                  <a:pt x="38100" y="556894"/>
                </a:lnTo>
                <a:lnTo>
                  <a:pt x="69850" y="493394"/>
                </a:lnTo>
                <a:lnTo>
                  <a:pt x="28575" y="493394"/>
                </a:lnTo>
                <a:lnTo>
                  <a:pt x="28575" y="480694"/>
                </a:lnTo>
                <a:close/>
              </a:path>
              <a:path w="76200" h="556895">
                <a:moveTo>
                  <a:pt x="47625" y="63499"/>
                </a:moveTo>
                <a:lnTo>
                  <a:pt x="28575" y="63499"/>
                </a:lnTo>
                <a:lnTo>
                  <a:pt x="28575" y="493394"/>
                </a:lnTo>
                <a:lnTo>
                  <a:pt x="47625" y="493394"/>
                </a:lnTo>
                <a:lnTo>
                  <a:pt x="47625" y="63499"/>
                </a:lnTo>
                <a:close/>
              </a:path>
              <a:path w="76200" h="556895">
                <a:moveTo>
                  <a:pt x="76200" y="480694"/>
                </a:moveTo>
                <a:lnTo>
                  <a:pt x="47625" y="480694"/>
                </a:lnTo>
                <a:lnTo>
                  <a:pt x="47625" y="493394"/>
                </a:lnTo>
                <a:lnTo>
                  <a:pt x="69850" y="493394"/>
                </a:lnTo>
                <a:lnTo>
                  <a:pt x="76200" y="480694"/>
                </a:lnTo>
                <a:close/>
              </a:path>
              <a:path w="76200" h="556895">
                <a:moveTo>
                  <a:pt x="38100" y="0"/>
                </a:moveTo>
                <a:lnTo>
                  <a:pt x="0" y="76199"/>
                </a:lnTo>
                <a:lnTo>
                  <a:pt x="28575" y="76199"/>
                </a:lnTo>
                <a:lnTo>
                  <a:pt x="28575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556895">
                <a:moveTo>
                  <a:pt x="69850" y="63499"/>
                </a:moveTo>
                <a:lnTo>
                  <a:pt x="47625" y="63499"/>
                </a:lnTo>
                <a:lnTo>
                  <a:pt x="4762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69053" y="546150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메소드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8684" y="5198364"/>
            <a:ext cx="895350" cy="234315"/>
          </a:xfrm>
          <a:custGeom>
            <a:avLst/>
            <a:gdLst/>
            <a:ahLst/>
            <a:cxnLst/>
            <a:rect l="l" t="t" r="r" b="b"/>
            <a:pathLst>
              <a:path w="895350" h="234314">
                <a:moveTo>
                  <a:pt x="819022" y="28566"/>
                </a:moveTo>
                <a:lnTo>
                  <a:pt x="729614" y="32004"/>
                </a:lnTo>
                <a:lnTo>
                  <a:pt x="648462" y="37338"/>
                </a:lnTo>
                <a:lnTo>
                  <a:pt x="608456" y="40767"/>
                </a:lnTo>
                <a:lnTo>
                  <a:pt x="569087" y="44577"/>
                </a:lnTo>
                <a:lnTo>
                  <a:pt x="492378" y="53467"/>
                </a:lnTo>
                <a:lnTo>
                  <a:pt x="418973" y="64008"/>
                </a:lnTo>
                <a:lnTo>
                  <a:pt x="349376" y="75946"/>
                </a:lnTo>
                <a:lnTo>
                  <a:pt x="284225" y="89154"/>
                </a:lnTo>
                <a:lnTo>
                  <a:pt x="224281" y="103632"/>
                </a:lnTo>
                <a:lnTo>
                  <a:pt x="170052" y="119126"/>
                </a:lnTo>
                <a:lnTo>
                  <a:pt x="122300" y="135509"/>
                </a:lnTo>
                <a:lnTo>
                  <a:pt x="81406" y="152781"/>
                </a:lnTo>
                <a:lnTo>
                  <a:pt x="34289" y="180467"/>
                </a:lnTo>
                <a:lnTo>
                  <a:pt x="5968" y="210820"/>
                </a:lnTo>
                <a:lnTo>
                  <a:pt x="507" y="226822"/>
                </a:lnTo>
                <a:lnTo>
                  <a:pt x="380" y="227330"/>
                </a:lnTo>
                <a:lnTo>
                  <a:pt x="253" y="228219"/>
                </a:lnTo>
                <a:lnTo>
                  <a:pt x="0" y="232791"/>
                </a:lnTo>
                <a:lnTo>
                  <a:pt x="19050" y="233934"/>
                </a:lnTo>
                <a:lnTo>
                  <a:pt x="19113" y="232791"/>
                </a:lnTo>
                <a:lnTo>
                  <a:pt x="19176" y="230759"/>
                </a:lnTo>
                <a:lnTo>
                  <a:pt x="19303" y="229362"/>
                </a:lnTo>
                <a:lnTo>
                  <a:pt x="19448" y="229362"/>
                </a:lnTo>
                <a:lnTo>
                  <a:pt x="20065" y="226187"/>
                </a:lnTo>
                <a:lnTo>
                  <a:pt x="21336" y="222631"/>
                </a:lnTo>
                <a:lnTo>
                  <a:pt x="58674" y="186690"/>
                </a:lnTo>
                <a:lnTo>
                  <a:pt x="108712" y="161417"/>
                </a:lnTo>
                <a:lnTo>
                  <a:pt x="151764" y="145161"/>
                </a:lnTo>
                <a:lnTo>
                  <a:pt x="201929" y="129540"/>
                </a:lnTo>
                <a:lnTo>
                  <a:pt x="258317" y="114808"/>
                </a:lnTo>
                <a:lnTo>
                  <a:pt x="320166" y="101092"/>
                </a:lnTo>
                <a:lnTo>
                  <a:pt x="386968" y="88519"/>
                </a:lnTo>
                <a:lnTo>
                  <a:pt x="494918" y="72390"/>
                </a:lnTo>
                <a:lnTo>
                  <a:pt x="532764" y="67691"/>
                </a:lnTo>
                <a:lnTo>
                  <a:pt x="571245" y="63500"/>
                </a:lnTo>
                <a:lnTo>
                  <a:pt x="610362" y="59690"/>
                </a:lnTo>
                <a:lnTo>
                  <a:pt x="649986" y="56388"/>
                </a:lnTo>
                <a:lnTo>
                  <a:pt x="730757" y="51054"/>
                </a:lnTo>
                <a:lnTo>
                  <a:pt x="812926" y="47752"/>
                </a:lnTo>
                <a:lnTo>
                  <a:pt x="819276" y="47625"/>
                </a:lnTo>
                <a:lnTo>
                  <a:pt x="819022" y="28566"/>
                </a:lnTo>
                <a:close/>
              </a:path>
              <a:path w="895350" h="234314">
                <a:moveTo>
                  <a:pt x="19246" y="230403"/>
                </a:moveTo>
                <a:lnTo>
                  <a:pt x="19176" y="230759"/>
                </a:lnTo>
                <a:lnTo>
                  <a:pt x="19246" y="230403"/>
                </a:lnTo>
                <a:close/>
              </a:path>
              <a:path w="895350" h="234314">
                <a:moveTo>
                  <a:pt x="19448" y="229362"/>
                </a:moveTo>
                <a:lnTo>
                  <a:pt x="19303" y="229362"/>
                </a:lnTo>
                <a:lnTo>
                  <a:pt x="19246" y="230403"/>
                </a:lnTo>
                <a:lnTo>
                  <a:pt x="19448" y="229362"/>
                </a:lnTo>
                <a:close/>
              </a:path>
              <a:path w="895350" h="234314">
                <a:moveTo>
                  <a:pt x="877223" y="28321"/>
                </a:moveTo>
                <a:lnTo>
                  <a:pt x="831723" y="28321"/>
                </a:lnTo>
                <a:lnTo>
                  <a:pt x="831976" y="47371"/>
                </a:lnTo>
                <a:lnTo>
                  <a:pt x="819276" y="47625"/>
                </a:lnTo>
                <a:lnTo>
                  <a:pt x="819657" y="76200"/>
                </a:lnTo>
                <a:lnTo>
                  <a:pt x="895350" y="37084"/>
                </a:lnTo>
                <a:lnTo>
                  <a:pt x="877223" y="28321"/>
                </a:lnTo>
                <a:close/>
              </a:path>
              <a:path w="895350" h="234314">
                <a:moveTo>
                  <a:pt x="831723" y="28321"/>
                </a:moveTo>
                <a:lnTo>
                  <a:pt x="819022" y="28566"/>
                </a:lnTo>
                <a:lnTo>
                  <a:pt x="819276" y="47625"/>
                </a:lnTo>
                <a:lnTo>
                  <a:pt x="831976" y="47371"/>
                </a:lnTo>
                <a:lnTo>
                  <a:pt x="831723" y="28321"/>
                </a:lnTo>
                <a:close/>
              </a:path>
              <a:path w="895350" h="234314">
                <a:moveTo>
                  <a:pt x="818641" y="0"/>
                </a:moveTo>
                <a:lnTo>
                  <a:pt x="819022" y="28566"/>
                </a:lnTo>
                <a:lnTo>
                  <a:pt x="831723" y="28321"/>
                </a:lnTo>
                <a:lnTo>
                  <a:pt x="877223" y="28321"/>
                </a:lnTo>
                <a:lnTo>
                  <a:pt x="8186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8684" y="5800991"/>
            <a:ext cx="448309" cy="555625"/>
          </a:xfrm>
          <a:custGeom>
            <a:avLst/>
            <a:gdLst/>
            <a:ahLst/>
            <a:cxnLst/>
            <a:rect l="l" t="t" r="r" b="b"/>
            <a:pathLst>
              <a:path w="448310" h="555625">
                <a:moveTo>
                  <a:pt x="372189" y="529129"/>
                </a:moveTo>
                <a:lnTo>
                  <a:pt x="364109" y="555459"/>
                </a:lnTo>
                <a:lnTo>
                  <a:pt x="448182" y="541413"/>
                </a:lnTo>
                <a:lnTo>
                  <a:pt x="438369" y="532066"/>
                </a:lnTo>
                <a:lnTo>
                  <a:pt x="385444" y="532066"/>
                </a:lnTo>
                <a:lnTo>
                  <a:pt x="372189" y="529129"/>
                </a:lnTo>
                <a:close/>
              </a:path>
              <a:path w="448310" h="555625">
                <a:moveTo>
                  <a:pt x="377778" y="510918"/>
                </a:moveTo>
                <a:lnTo>
                  <a:pt x="372189" y="529129"/>
                </a:lnTo>
                <a:lnTo>
                  <a:pt x="385444" y="532066"/>
                </a:lnTo>
                <a:lnTo>
                  <a:pt x="389509" y="513473"/>
                </a:lnTo>
                <a:lnTo>
                  <a:pt x="377778" y="510918"/>
                </a:lnTo>
                <a:close/>
              </a:path>
              <a:path w="448310" h="555625">
                <a:moveTo>
                  <a:pt x="386461" y="482625"/>
                </a:moveTo>
                <a:lnTo>
                  <a:pt x="377778" y="510918"/>
                </a:lnTo>
                <a:lnTo>
                  <a:pt x="389509" y="513473"/>
                </a:lnTo>
                <a:lnTo>
                  <a:pt x="385444" y="532066"/>
                </a:lnTo>
                <a:lnTo>
                  <a:pt x="438369" y="532066"/>
                </a:lnTo>
                <a:lnTo>
                  <a:pt x="386461" y="482625"/>
                </a:lnTo>
                <a:close/>
              </a:path>
              <a:path w="448310" h="555625">
                <a:moveTo>
                  <a:pt x="19050" y="0"/>
                </a:moveTo>
                <a:lnTo>
                  <a:pt x="0" y="228"/>
                </a:lnTo>
                <a:lnTo>
                  <a:pt x="253" y="24129"/>
                </a:lnTo>
                <a:lnTo>
                  <a:pt x="1269" y="48209"/>
                </a:lnTo>
                <a:lnTo>
                  <a:pt x="4952" y="96050"/>
                </a:lnTo>
                <a:lnTo>
                  <a:pt x="10922" y="142951"/>
                </a:lnTo>
                <a:lnTo>
                  <a:pt x="19050" y="188836"/>
                </a:lnTo>
                <a:lnTo>
                  <a:pt x="28955" y="233286"/>
                </a:lnTo>
                <a:lnTo>
                  <a:pt x="40766" y="275843"/>
                </a:lnTo>
                <a:lnTo>
                  <a:pt x="54355" y="316344"/>
                </a:lnTo>
                <a:lnTo>
                  <a:pt x="69214" y="354063"/>
                </a:lnTo>
                <a:lnTo>
                  <a:pt x="85598" y="388912"/>
                </a:lnTo>
                <a:lnTo>
                  <a:pt x="112140" y="434797"/>
                </a:lnTo>
                <a:lnTo>
                  <a:pt x="141097" y="472135"/>
                </a:lnTo>
                <a:lnTo>
                  <a:pt x="172165" y="499617"/>
                </a:lnTo>
                <a:lnTo>
                  <a:pt x="216662" y="518248"/>
                </a:lnTo>
                <a:lnTo>
                  <a:pt x="269620" y="519988"/>
                </a:lnTo>
                <a:lnTo>
                  <a:pt x="289432" y="520839"/>
                </a:lnTo>
                <a:lnTo>
                  <a:pt x="327660" y="523392"/>
                </a:lnTo>
                <a:lnTo>
                  <a:pt x="372189" y="529129"/>
                </a:lnTo>
                <a:lnTo>
                  <a:pt x="377778" y="510918"/>
                </a:lnTo>
                <a:lnTo>
                  <a:pt x="329056" y="504393"/>
                </a:lnTo>
                <a:lnTo>
                  <a:pt x="290194" y="501802"/>
                </a:lnTo>
                <a:lnTo>
                  <a:pt x="229615" y="500202"/>
                </a:lnTo>
                <a:lnTo>
                  <a:pt x="220599" y="499617"/>
                </a:lnTo>
                <a:lnTo>
                  <a:pt x="183641" y="484403"/>
                </a:lnTo>
                <a:lnTo>
                  <a:pt x="146303" y="449071"/>
                </a:lnTo>
                <a:lnTo>
                  <a:pt x="119506" y="410819"/>
                </a:lnTo>
                <a:lnTo>
                  <a:pt x="94614" y="364058"/>
                </a:lnTo>
                <a:lnTo>
                  <a:pt x="79375" y="328790"/>
                </a:lnTo>
                <a:lnTo>
                  <a:pt x="65531" y="290677"/>
                </a:lnTo>
                <a:lnTo>
                  <a:pt x="47625" y="229095"/>
                </a:lnTo>
                <a:lnTo>
                  <a:pt x="37718" y="185534"/>
                </a:lnTo>
                <a:lnTo>
                  <a:pt x="29844" y="140550"/>
                </a:lnTo>
                <a:lnTo>
                  <a:pt x="24002" y="94297"/>
                </a:lnTo>
                <a:lnTo>
                  <a:pt x="20319" y="47459"/>
                </a:lnTo>
                <a:lnTo>
                  <a:pt x="19303" y="23914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3940" y="344893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57770" y="3890645"/>
            <a:ext cx="2049780" cy="2802255"/>
          </a:xfrm>
          <a:custGeom>
            <a:avLst/>
            <a:gdLst/>
            <a:ahLst/>
            <a:cxnLst/>
            <a:rect l="l" t="t" r="r" b="b"/>
            <a:pathLst>
              <a:path w="2049779" h="2802254">
                <a:moveTo>
                  <a:pt x="1386077" y="0"/>
                </a:moveTo>
                <a:lnTo>
                  <a:pt x="663828" y="0"/>
                </a:lnTo>
                <a:lnTo>
                  <a:pt x="616417" y="1666"/>
                </a:lnTo>
                <a:lnTo>
                  <a:pt x="569907" y="6591"/>
                </a:lnTo>
                <a:lnTo>
                  <a:pt x="524408" y="14662"/>
                </a:lnTo>
                <a:lnTo>
                  <a:pt x="480035" y="25766"/>
                </a:lnTo>
                <a:lnTo>
                  <a:pt x="436898" y="39792"/>
                </a:lnTo>
                <a:lnTo>
                  <a:pt x="395111" y="56627"/>
                </a:lnTo>
                <a:lnTo>
                  <a:pt x="354786" y="76158"/>
                </a:lnTo>
                <a:lnTo>
                  <a:pt x="316034" y="98273"/>
                </a:lnTo>
                <a:lnTo>
                  <a:pt x="278969" y="122860"/>
                </a:lnTo>
                <a:lnTo>
                  <a:pt x="243703" y="149807"/>
                </a:lnTo>
                <a:lnTo>
                  <a:pt x="210347" y="179000"/>
                </a:lnTo>
                <a:lnTo>
                  <a:pt x="179014" y="210329"/>
                </a:lnTo>
                <a:lnTo>
                  <a:pt x="149817" y="243680"/>
                </a:lnTo>
                <a:lnTo>
                  <a:pt x="122868" y="278940"/>
                </a:lnTo>
                <a:lnTo>
                  <a:pt x="98278" y="315999"/>
                </a:lnTo>
                <a:lnTo>
                  <a:pt x="76161" y="354743"/>
                </a:lnTo>
                <a:lnTo>
                  <a:pt x="56629" y="395060"/>
                </a:lnTo>
                <a:lnTo>
                  <a:pt x="39793" y="436837"/>
                </a:lnTo>
                <a:lnTo>
                  <a:pt x="25767" y="479963"/>
                </a:lnTo>
                <a:lnTo>
                  <a:pt x="14662" y="524325"/>
                </a:lnTo>
                <a:lnTo>
                  <a:pt x="6591" y="569810"/>
                </a:lnTo>
                <a:lnTo>
                  <a:pt x="1666" y="616306"/>
                </a:lnTo>
                <a:lnTo>
                  <a:pt x="0" y="663701"/>
                </a:lnTo>
                <a:lnTo>
                  <a:pt x="0" y="2138235"/>
                </a:lnTo>
                <a:lnTo>
                  <a:pt x="1666" y="2185636"/>
                </a:lnTo>
                <a:lnTo>
                  <a:pt x="6591" y="2232138"/>
                </a:lnTo>
                <a:lnTo>
                  <a:pt x="14662" y="2277628"/>
                </a:lnTo>
                <a:lnTo>
                  <a:pt x="25767" y="2321994"/>
                </a:lnTo>
                <a:lnTo>
                  <a:pt x="39793" y="2365123"/>
                </a:lnTo>
                <a:lnTo>
                  <a:pt x="56629" y="2406903"/>
                </a:lnTo>
                <a:lnTo>
                  <a:pt x="76161" y="2447222"/>
                </a:lnTo>
                <a:lnTo>
                  <a:pt x="98278" y="2485967"/>
                </a:lnTo>
                <a:lnTo>
                  <a:pt x="122868" y="2523027"/>
                </a:lnTo>
                <a:lnTo>
                  <a:pt x="149817" y="2558288"/>
                </a:lnTo>
                <a:lnTo>
                  <a:pt x="179014" y="2591639"/>
                </a:lnTo>
                <a:lnTo>
                  <a:pt x="210347" y="2622968"/>
                </a:lnTo>
                <a:lnTo>
                  <a:pt x="243703" y="2652161"/>
                </a:lnTo>
                <a:lnTo>
                  <a:pt x="278969" y="2679107"/>
                </a:lnTo>
                <a:lnTo>
                  <a:pt x="316034" y="2703694"/>
                </a:lnTo>
                <a:lnTo>
                  <a:pt x="354786" y="2725808"/>
                </a:lnTo>
                <a:lnTo>
                  <a:pt x="395111" y="2745339"/>
                </a:lnTo>
                <a:lnTo>
                  <a:pt x="436898" y="2762172"/>
                </a:lnTo>
                <a:lnTo>
                  <a:pt x="480035" y="2776197"/>
                </a:lnTo>
                <a:lnTo>
                  <a:pt x="524408" y="2787301"/>
                </a:lnTo>
                <a:lnTo>
                  <a:pt x="569907" y="2795371"/>
                </a:lnTo>
                <a:lnTo>
                  <a:pt x="616417" y="2800296"/>
                </a:lnTo>
                <a:lnTo>
                  <a:pt x="663828" y="2801962"/>
                </a:lnTo>
                <a:lnTo>
                  <a:pt x="1386077" y="2801962"/>
                </a:lnTo>
                <a:lnTo>
                  <a:pt x="1433473" y="2800296"/>
                </a:lnTo>
                <a:lnTo>
                  <a:pt x="1479969" y="2795371"/>
                </a:lnTo>
                <a:lnTo>
                  <a:pt x="1525454" y="2787301"/>
                </a:lnTo>
                <a:lnTo>
                  <a:pt x="1569816" y="2776197"/>
                </a:lnTo>
                <a:lnTo>
                  <a:pt x="1612942" y="2762172"/>
                </a:lnTo>
                <a:lnTo>
                  <a:pt x="1654719" y="2745339"/>
                </a:lnTo>
                <a:lnTo>
                  <a:pt x="1695036" y="2725808"/>
                </a:lnTo>
                <a:lnTo>
                  <a:pt x="1733780" y="2703694"/>
                </a:lnTo>
                <a:lnTo>
                  <a:pt x="1770839" y="2679107"/>
                </a:lnTo>
                <a:lnTo>
                  <a:pt x="1806099" y="2652161"/>
                </a:lnTo>
                <a:lnTo>
                  <a:pt x="1839450" y="2622968"/>
                </a:lnTo>
                <a:lnTo>
                  <a:pt x="1870779" y="2591639"/>
                </a:lnTo>
                <a:lnTo>
                  <a:pt x="1899972" y="2558288"/>
                </a:lnTo>
                <a:lnTo>
                  <a:pt x="1926919" y="2523027"/>
                </a:lnTo>
                <a:lnTo>
                  <a:pt x="1951506" y="2485967"/>
                </a:lnTo>
                <a:lnTo>
                  <a:pt x="1973621" y="2447222"/>
                </a:lnTo>
                <a:lnTo>
                  <a:pt x="1993152" y="2406903"/>
                </a:lnTo>
                <a:lnTo>
                  <a:pt x="2009987" y="2365123"/>
                </a:lnTo>
                <a:lnTo>
                  <a:pt x="2024013" y="2321994"/>
                </a:lnTo>
                <a:lnTo>
                  <a:pt x="2035117" y="2277628"/>
                </a:lnTo>
                <a:lnTo>
                  <a:pt x="2043188" y="2232138"/>
                </a:lnTo>
                <a:lnTo>
                  <a:pt x="2048113" y="2185636"/>
                </a:lnTo>
                <a:lnTo>
                  <a:pt x="2049779" y="2138235"/>
                </a:lnTo>
                <a:lnTo>
                  <a:pt x="2049779" y="663701"/>
                </a:lnTo>
                <a:lnTo>
                  <a:pt x="2048113" y="616306"/>
                </a:lnTo>
                <a:lnTo>
                  <a:pt x="2043188" y="569810"/>
                </a:lnTo>
                <a:lnTo>
                  <a:pt x="2035117" y="524325"/>
                </a:lnTo>
                <a:lnTo>
                  <a:pt x="2024013" y="479963"/>
                </a:lnTo>
                <a:lnTo>
                  <a:pt x="2009987" y="436837"/>
                </a:lnTo>
                <a:lnTo>
                  <a:pt x="1993152" y="395060"/>
                </a:lnTo>
                <a:lnTo>
                  <a:pt x="1973621" y="354743"/>
                </a:lnTo>
                <a:lnTo>
                  <a:pt x="1951506" y="315999"/>
                </a:lnTo>
                <a:lnTo>
                  <a:pt x="1926919" y="278940"/>
                </a:lnTo>
                <a:lnTo>
                  <a:pt x="1899972" y="243680"/>
                </a:lnTo>
                <a:lnTo>
                  <a:pt x="1870779" y="210329"/>
                </a:lnTo>
                <a:lnTo>
                  <a:pt x="1839450" y="179000"/>
                </a:lnTo>
                <a:lnTo>
                  <a:pt x="1806099" y="149807"/>
                </a:lnTo>
                <a:lnTo>
                  <a:pt x="1770839" y="122860"/>
                </a:lnTo>
                <a:lnTo>
                  <a:pt x="1733780" y="98273"/>
                </a:lnTo>
                <a:lnTo>
                  <a:pt x="1695036" y="76158"/>
                </a:lnTo>
                <a:lnTo>
                  <a:pt x="1654719" y="56627"/>
                </a:lnTo>
                <a:lnTo>
                  <a:pt x="1612942" y="39792"/>
                </a:lnTo>
                <a:lnTo>
                  <a:pt x="1569816" y="25766"/>
                </a:lnTo>
                <a:lnTo>
                  <a:pt x="1525454" y="14662"/>
                </a:lnTo>
                <a:lnTo>
                  <a:pt x="1479969" y="6591"/>
                </a:lnTo>
                <a:lnTo>
                  <a:pt x="1433473" y="1666"/>
                </a:lnTo>
                <a:lnTo>
                  <a:pt x="1386077" y="0"/>
                </a:lnTo>
                <a:close/>
              </a:path>
            </a:pathLst>
          </a:custGeom>
          <a:solidFill>
            <a:srgbClr val="B4C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97622" y="4172330"/>
            <a:ext cx="936625" cy="432434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데이터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9677" y="5180444"/>
            <a:ext cx="993140" cy="432434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7622" y="6044539"/>
            <a:ext cx="993140" cy="432434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75550" y="4604384"/>
            <a:ext cx="76200" cy="1440180"/>
          </a:xfrm>
          <a:custGeom>
            <a:avLst/>
            <a:gdLst/>
            <a:ahLst/>
            <a:cxnLst/>
            <a:rect l="l" t="t" r="r" b="b"/>
            <a:pathLst>
              <a:path w="76200" h="1440179">
                <a:moveTo>
                  <a:pt x="28575" y="1363586"/>
                </a:moveTo>
                <a:lnTo>
                  <a:pt x="0" y="1363586"/>
                </a:lnTo>
                <a:lnTo>
                  <a:pt x="38100" y="1439786"/>
                </a:lnTo>
                <a:lnTo>
                  <a:pt x="69850" y="1376286"/>
                </a:lnTo>
                <a:lnTo>
                  <a:pt x="28575" y="1376286"/>
                </a:lnTo>
                <a:lnTo>
                  <a:pt x="28575" y="1363586"/>
                </a:lnTo>
                <a:close/>
              </a:path>
              <a:path w="76200" h="1440179">
                <a:moveTo>
                  <a:pt x="47625" y="63500"/>
                </a:moveTo>
                <a:lnTo>
                  <a:pt x="28575" y="63500"/>
                </a:lnTo>
                <a:lnTo>
                  <a:pt x="28575" y="1376286"/>
                </a:lnTo>
                <a:lnTo>
                  <a:pt x="47625" y="1376286"/>
                </a:lnTo>
                <a:lnTo>
                  <a:pt x="47625" y="63500"/>
                </a:lnTo>
                <a:close/>
              </a:path>
              <a:path w="76200" h="1440179">
                <a:moveTo>
                  <a:pt x="76200" y="1363586"/>
                </a:moveTo>
                <a:lnTo>
                  <a:pt x="47625" y="1363586"/>
                </a:lnTo>
                <a:lnTo>
                  <a:pt x="47625" y="1376286"/>
                </a:lnTo>
                <a:lnTo>
                  <a:pt x="69850" y="1376286"/>
                </a:lnTo>
                <a:lnTo>
                  <a:pt x="76200" y="1363586"/>
                </a:lnTo>
                <a:close/>
              </a:path>
              <a:path w="76200" h="144017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4017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44560" y="4588128"/>
            <a:ext cx="76200" cy="556895"/>
          </a:xfrm>
          <a:custGeom>
            <a:avLst/>
            <a:gdLst/>
            <a:ahLst/>
            <a:cxnLst/>
            <a:rect l="l" t="t" r="r" b="b"/>
            <a:pathLst>
              <a:path w="76200" h="556895">
                <a:moveTo>
                  <a:pt x="28575" y="480695"/>
                </a:moveTo>
                <a:lnTo>
                  <a:pt x="0" y="480695"/>
                </a:lnTo>
                <a:lnTo>
                  <a:pt x="38100" y="556895"/>
                </a:lnTo>
                <a:lnTo>
                  <a:pt x="69850" y="493395"/>
                </a:lnTo>
                <a:lnTo>
                  <a:pt x="28575" y="493395"/>
                </a:lnTo>
                <a:lnTo>
                  <a:pt x="28575" y="480695"/>
                </a:lnTo>
                <a:close/>
              </a:path>
              <a:path w="76200" h="556895">
                <a:moveTo>
                  <a:pt x="47625" y="63500"/>
                </a:moveTo>
                <a:lnTo>
                  <a:pt x="28575" y="63500"/>
                </a:lnTo>
                <a:lnTo>
                  <a:pt x="28575" y="493395"/>
                </a:lnTo>
                <a:lnTo>
                  <a:pt x="47625" y="493395"/>
                </a:lnTo>
                <a:lnTo>
                  <a:pt x="47625" y="63500"/>
                </a:lnTo>
                <a:close/>
              </a:path>
              <a:path w="76200" h="556895">
                <a:moveTo>
                  <a:pt x="76200" y="480695"/>
                </a:moveTo>
                <a:lnTo>
                  <a:pt x="47625" y="480695"/>
                </a:lnTo>
                <a:lnTo>
                  <a:pt x="47625" y="493395"/>
                </a:lnTo>
                <a:lnTo>
                  <a:pt x="69850" y="493395"/>
                </a:lnTo>
                <a:lnTo>
                  <a:pt x="76200" y="480695"/>
                </a:lnTo>
                <a:close/>
              </a:path>
              <a:path w="76200" h="556895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6895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839582" y="337692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796" y="3700653"/>
            <a:ext cx="1656714" cy="432434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메인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프로그램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9677" y="4751323"/>
            <a:ext cx="993140" cy="432434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1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0679" y="6237300"/>
            <a:ext cx="1080135" cy="43243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725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4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2372" y="5062220"/>
            <a:ext cx="993140" cy="432434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2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20848" y="4641850"/>
            <a:ext cx="993140" cy="432434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3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39366" y="5972771"/>
            <a:ext cx="1080135" cy="43243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맑은 고딕"/>
                <a:cs typeface="맑은 고딕"/>
              </a:rPr>
              <a:t>함수</a:t>
            </a:r>
            <a:r>
              <a:rPr sz="1600" spc="-1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5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6183" y="4124578"/>
            <a:ext cx="984885" cy="626745"/>
          </a:xfrm>
          <a:custGeom>
            <a:avLst/>
            <a:gdLst/>
            <a:ahLst/>
            <a:cxnLst/>
            <a:rect l="l" t="t" r="r" b="b"/>
            <a:pathLst>
              <a:path w="984885" h="626745">
                <a:moveTo>
                  <a:pt x="44081" y="553847"/>
                </a:moveTo>
                <a:lnTo>
                  <a:pt x="0" y="626745"/>
                </a:lnTo>
                <a:lnTo>
                  <a:pt x="84772" y="618236"/>
                </a:lnTo>
                <a:lnTo>
                  <a:pt x="73777" y="600837"/>
                </a:lnTo>
                <a:lnTo>
                  <a:pt x="58775" y="600837"/>
                </a:lnTo>
                <a:lnTo>
                  <a:pt x="48602" y="584708"/>
                </a:lnTo>
                <a:lnTo>
                  <a:pt x="59311" y="577946"/>
                </a:lnTo>
                <a:lnTo>
                  <a:pt x="44081" y="553847"/>
                </a:lnTo>
                <a:close/>
              </a:path>
              <a:path w="984885" h="626745">
                <a:moveTo>
                  <a:pt x="59311" y="577946"/>
                </a:moveTo>
                <a:lnTo>
                  <a:pt x="48602" y="584708"/>
                </a:lnTo>
                <a:lnTo>
                  <a:pt x="58775" y="600837"/>
                </a:lnTo>
                <a:lnTo>
                  <a:pt x="69498" y="594066"/>
                </a:lnTo>
                <a:lnTo>
                  <a:pt x="59311" y="577946"/>
                </a:lnTo>
                <a:close/>
              </a:path>
              <a:path w="984885" h="626745">
                <a:moveTo>
                  <a:pt x="69498" y="594066"/>
                </a:moveTo>
                <a:lnTo>
                  <a:pt x="58775" y="600837"/>
                </a:lnTo>
                <a:lnTo>
                  <a:pt x="73777" y="600837"/>
                </a:lnTo>
                <a:lnTo>
                  <a:pt x="69498" y="594066"/>
                </a:lnTo>
                <a:close/>
              </a:path>
              <a:path w="984885" h="626745">
                <a:moveTo>
                  <a:pt x="974623" y="0"/>
                </a:moveTo>
                <a:lnTo>
                  <a:pt x="59311" y="577946"/>
                </a:lnTo>
                <a:lnTo>
                  <a:pt x="69498" y="594066"/>
                </a:lnTo>
                <a:lnTo>
                  <a:pt x="984783" y="16129"/>
                </a:lnTo>
                <a:lnTo>
                  <a:pt x="974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26870" y="4129659"/>
            <a:ext cx="334010" cy="932815"/>
          </a:xfrm>
          <a:custGeom>
            <a:avLst/>
            <a:gdLst/>
            <a:ahLst/>
            <a:cxnLst/>
            <a:rect l="l" t="t" r="r" b="b"/>
            <a:pathLst>
              <a:path w="334010" h="932814">
                <a:moveTo>
                  <a:pt x="288691" y="863402"/>
                </a:moveTo>
                <a:lnTo>
                  <a:pt x="261619" y="872490"/>
                </a:lnTo>
                <a:lnTo>
                  <a:pt x="322072" y="932561"/>
                </a:lnTo>
                <a:lnTo>
                  <a:pt x="330076" y="875411"/>
                </a:lnTo>
                <a:lnTo>
                  <a:pt x="292735" y="875411"/>
                </a:lnTo>
                <a:lnTo>
                  <a:pt x="288691" y="863402"/>
                </a:lnTo>
                <a:close/>
              </a:path>
              <a:path w="334010" h="932814">
                <a:moveTo>
                  <a:pt x="306700" y="857357"/>
                </a:moveTo>
                <a:lnTo>
                  <a:pt x="288691" y="863402"/>
                </a:lnTo>
                <a:lnTo>
                  <a:pt x="292735" y="875411"/>
                </a:lnTo>
                <a:lnTo>
                  <a:pt x="310769" y="869442"/>
                </a:lnTo>
                <a:lnTo>
                  <a:pt x="306700" y="857357"/>
                </a:lnTo>
                <a:close/>
              </a:path>
              <a:path w="334010" h="932814">
                <a:moveTo>
                  <a:pt x="333882" y="848233"/>
                </a:moveTo>
                <a:lnTo>
                  <a:pt x="306700" y="857357"/>
                </a:lnTo>
                <a:lnTo>
                  <a:pt x="310769" y="869442"/>
                </a:lnTo>
                <a:lnTo>
                  <a:pt x="292735" y="875411"/>
                </a:lnTo>
                <a:lnTo>
                  <a:pt x="330076" y="875411"/>
                </a:lnTo>
                <a:lnTo>
                  <a:pt x="333882" y="848233"/>
                </a:lnTo>
                <a:close/>
              </a:path>
              <a:path w="334010" h="932814">
                <a:moveTo>
                  <a:pt x="18034" y="0"/>
                </a:moveTo>
                <a:lnTo>
                  <a:pt x="0" y="6096"/>
                </a:lnTo>
                <a:lnTo>
                  <a:pt x="288691" y="863402"/>
                </a:lnTo>
                <a:lnTo>
                  <a:pt x="306700" y="857357"/>
                </a:lnTo>
                <a:lnTo>
                  <a:pt x="18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32966" y="4123563"/>
            <a:ext cx="1584325" cy="531495"/>
          </a:xfrm>
          <a:custGeom>
            <a:avLst/>
            <a:gdLst/>
            <a:ahLst/>
            <a:cxnLst/>
            <a:rect l="l" t="t" r="r" b="b"/>
            <a:pathLst>
              <a:path w="1584325" h="531495">
                <a:moveTo>
                  <a:pt x="1508904" y="503993"/>
                </a:moveTo>
                <a:lnTo>
                  <a:pt x="1500123" y="531241"/>
                </a:lnTo>
                <a:lnTo>
                  <a:pt x="1584325" y="518287"/>
                </a:lnTo>
                <a:lnTo>
                  <a:pt x="1573688" y="507873"/>
                </a:lnTo>
                <a:lnTo>
                  <a:pt x="1520952" y="507873"/>
                </a:lnTo>
                <a:lnTo>
                  <a:pt x="1508904" y="503993"/>
                </a:lnTo>
                <a:close/>
              </a:path>
              <a:path w="1584325" h="531495">
                <a:moveTo>
                  <a:pt x="1514718" y="485950"/>
                </a:moveTo>
                <a:lnTo>
                  <a:pt x="1508904" y="503993"/>
                </a:lnTo>
                <a:lnTo>
                  <a:pt x="1520952" y="507873"/>
                </a:lnTo>
                <a:lnTo>
                  <a:pt x="1526794" y="489838"/>
                </a:lnTo>
                <a:lnTo>
                  <a:pt x="1514718" y="485950"/>
                </a:lnTo>
                <a:close/>
              </a:path>
              <a:path w="1584325" h="531495">
                <a:moveTo>
                  <a:pt x="1523491" y="458724"/>
                </a:moveTo>
                <a:lnTo>
                  <a:pt x="1514718" y="485950"/>
                </a:lnTo>
                <a:lnTo>
                  <a:pt x="1526794" y="489838"/>
                </a:lnTo>
                <a:lnTo>
                  <a:pt x="1520952" y="507873"/>
                </a:lnTo>
                <a:lnTo>
                  <a:pt x="1573688" y="507873"/>
                </a:lnTo>
                <a:lnTo>
                  <a:pt x="1523491" y="458724"/>
                </a:lnTo>
                <a:close/>
              </a:path>
              <a:path w="1584325" h="531495">
                <a:moveTo>
                  <a:pt x="5841" y="0"/>
                </a:moveTo>
                <a:lnTo>
                  <a:pt x="0" y="18161"/>
                </a:lnTo>
                <a:lnTo>
                  <a:pt x="1508904" y="503993"/>
                </a:lnTo>
                <a:lnTo>
                  <a:pt x="1514718" y="485950"/>
                </a:lnTo>
                <a:lnTo>
                  <a:pt x="5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00733" y="5488051"/>
            <a:ext cx="655320" cy="749300"/>
          </a:xfrm>
          <a:custGeom>
            <a:avLst/>
            <a:gdLst/>
            <a:ahLst/>
            <a:cxnLst/>
            <a:rect l="l" t="t" r="r" b="b"/>
            <a:pathLst>
              <a:path w="655319" h="749300">
                <a:moveTo>
                  <a:pt x="21335" y="666788"/>
                </a:moveTo>
                <a:lnTo>
                  <a:pt x="0" y="749261"/>
                </a:lnTo>
                <a:lnTo>
                  <a:pt x="78866" y="716889"/>
                </a:lnTo>
                <a:lnTo>
                  <a:pt x="68279" y="707669"/>
                </a:lnTo>
                <a:lnTo>
                  <a:pt x="48894" y="707669"/>
                </a:lnTo>
                <a:lnTo>
                  <a:pt x="34543" y="695147"/>
                </a:lnTo>
                <a:lnTo>
                  <a:pt x="42900" y="685567"/>
                </a:lnTo>
                <a:lnTo>
                  <a:pt x="21335" y="666788"/>
                </a:lnTo>
                <a:close/>
              </a:path>
              <a:path w="655319" h="749300">
                <a:moveTo>
                  <a:pt x="42900" y="685567"/>
                </a:moveTo>
                <a:lnTo>
                  <a:pt x="34543" y="695147"/>
                </a:lnTo>
                <a:lnTo>
                  <a:pt x="48894" y="707669"/>
                </a:lnTo>
                <a:lnTo>
                  <a:pt x="57264" y="698076"/>
                </a:lnTo>
                <a:lnTo>
                  <a:pt x="42900" y="685567"/>
                </a:lnTo>
                <a:close/>
              </a:path>
              <a:path w="655319" h="749300">
                <a:moveTo>
                  <a:pt x="57264" y="698076"/>
                </a:moveTo>
                <a:lnTo>
                  <a:pt x="48894" y="707669"/>
                </a:lnTo>
                <a:lnTo>
                  <a:pt x="68279" y="707669"/>
                </a:lnTo>
                <a:lnTo>
                  <a:pt x="57264" y="698076"/>
                </a:lnTo>
                <a:close/>
              </a:path>
              <a:path w="655319" h="749300">
                <a:moveTo>
                  <a:pt x="640968" y="0"/>
                </a:moveTo>
                <a:lnTo>
                  <a:pt x="42900" y="685567"/>
                </a:lnTo>
                <a:lnTo>
                  <a:pt x="57264" y="698076"/>
                </a:lnTo>
                <a:lnTo>
                  <a:pt x="655320" y="12573"/>
                </a:lnTo>
                <a:lnTo>
                  <a:pt x="640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43226" y="5486780"/>
            <a:ext cx="636270" cy="486409"/>
          </a:xfrm>
          <a:custGeom>
            <a:avLst/>
            <a:gdLst/>
            <a:ahLst/>
            <a:cxnLst/>
            <a:rect l="l" t="t" r="r" b="b"/>
            <a:pathLst>
              <a:path w="636269" h="486410">
                <a:moveTo>
                  <a:pt x="569748" y="447515"/>
                </a:moveTo>
                <a:lnTo>
                  <a:pt x="552450" y="470293"/>
                </a:lnTo>
                <a:lnTo>
                  <a:pt x="636270" y="486003"/>
                </a:lnTo>
                <a:lnTo>
                  <a:pt x="621068" y="455206"/>
                </a:lnTo>
                <a:lnTo>
                  <a:pt x="579882" y="455206"/>
                </a:lnTo>
                <a:lnTo>
                  <a:pt x="569748" y="447515"/>
                </a:lnTo>
                <a:close/>
              </a:path>
              <a:path w="636269" h="486410">
                <a:moveTo>
                  <a:pt x="581283" y="432325"/>
                </a:moveTo>
                <a:lnTo>
                  <a:pt x="569748" y="447515"/>
                </a:lnTo>
                <a:lnTo>
                  <a:pt x="579882" y="455206"/>
                </a:lnTo>
                <a:lnTo>
                  <a:pt x="591439" y="440029"/>
                </a:lnTo>
                <a:lnTo>
                  <a:pt x="581283" y="432325"/>
                </a:lnTo>
                <a:close/>
              </a:path>
              <a:path w="636269" h="486410">
                <a:moveTo>
                  <a:pt x="598551" y="409587"/>
                </a:moveTo>
                <a:lnTo>
                  <a:pt x="581283" y="432325"/>
                </a:lnTo>
                <a:lnTo>
                  <a:pt x="591439" y="440029"/>
                </a:lnTo>
                <a:lnTo>
                  <a:pt x="579882" y="455206"/>
                </a:lnTo>
                <a:lnTo>
                  <a:pt x="621068" y="455206"/>
                </a:lnTo>
                <a:lnTo>
                  <a:pt x="598551" y="409587"/>
                </a:lnTo>
                <a:close/>
              </a:path>
              <a:path w="636269" h="486410">
                <a:moveTo>
                  <a:pt x="11430" y="0"/>
                </a:moveTo>
                <a:lnTo>
                  <a:pt x="0" y="15113"/>
                </a:lnTo>
                <a:lnTo>
                  <a:pt x="569748" y="447515"/>
                </a:lnTo>
                <a:lnTo>
                  <a:pt x="581283" y="432325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1731" y="3042665"/>
            <a:ext cx="224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절차 지향</a:t>
            </a:r>
            <a:r>
              <a:rPr sz="1800" b="1" spc="-90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프로그래밍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8434" y="2904871"/>
            <a:ext cx="2244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객체 지향</a:t>
            </a:r>
            <a:r>
              <a:rPr sz="1800" b="1" spc="-95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프로그래밍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8771" y="3780967"/>
            <a:ext cx="2246503" cy="1830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73723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737870" algn="l"/>
                <a:tab pos="738505" algn="l"/>
              </a:tabLst>
            </a:pPr>
            <a:r>
              <a:rPr dirty="0"/>
              <a:t>객체 지향 프로그래밍 : 데이터와 함수를 하나의 덩어리로 묶어서 생각하는</a:t>
            </a:r>
            <a:r>
              <a:rPr spc="-50" dirty="0"/>
              <a:t> </a:t>
            </a:r>
            <a:r>
              <a:rPr dirty="0"/>
              <a:t>방법</a:t>
            </a:r>
          </a:p>
          <a:p>
            <a:pPr marL="73723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37870" algn="l"/>
                <a:tab pos="738505" algn="l"/>
                <a:tab pos="1356360" algn="l"/>
              </a:tabLst>
            </a:pPr>
            <a:r>
              <a:rPr spc="-5" dirty="0"/>
              <a:t>물건	</a:t>
            </a:r>
            <a:r>
              <a:rPr spc="114" dirty="0">
                <a:latin typeface="MS UI Gothic"/>
                <a:cs typeface="MS UI Gothic"/>
              </a:rPr>
              <a:t>➔ </a:t>
            </a:r>
            <a:r>
              <a:rPr dirty="0"/>
              <a:t>객체(object) ,</a:t>
            </a:r>
            <a:r>
              <a:rPr spc="-45" dirty="0"/>
              <a:t> </a:t>
            </a:r>
            <a:r>
              <a:rPr spc="-5" dirty="0"/>
              <a:t>인스턴스</a:t>
            </a:r>
          </a:p>
          <a:p>
            <a:pPr marL="1110615" lvl="1" indent="-173355">
              <a:lnSpc>
                <a:spcPct val="100000"/>
              </a:lnSpc>
              <a:spcBef>
                <a:spcPts val="1085"/>
              </a:spcBef>
              <a:buChar char="-"/>
              <a:tabLst>
                <a:tab pos="1111885" algn="l"/>
                <a:tab pos="6350000" algn="l"/>
              </a:tabLst>
            </a:pPr>
            <a:r>
              <a:rPr sz="1800" dirty="0">
                <a:latin typeface="맑은 고딕"/>
                <a:cs typeface="맑은 고딕"/>
              </a:rPr>
              <a:t>물건의 특징(속성) : 메이커, 모델, 색상,</a:t>
            </a:r>
            <a:r>
              <a:rPr sz="1800" spc="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연식,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가격	</a:t>
            </a:r>
            <a:r>
              <a:rPr sz="1800" spc="114" dirty="0">
                <a:latin typeface="MS UI Gothic"/>
                <a:cs typeface="MS UI Gothic"/>
              </a:rPr>
              <a:t>➔</a:t>
            </a:r>
            <a:r>
              <a:rPr sz="1800" spc="75" dirty="0">
                <a:latin typeface="MS UI Gothic"/>
                <a:cs typeface="MS UI Gothic"/>
              </a:rPr>
              <a:t> </a:t>
            </a:r>
            <a:r>
              <a:rPr sz="1800" dirty="0">
                <a:latin typeface="맑은 고딕"/>
                <a:cs typeface="맑은 고딕"/>
              </a:rPr>
              <a:t>프로퍼티</a:t>
            </a:r>
            <a:endParaRPr sz="1800">
              <a:latin typeface="맑은 고딕"/>
              <a:cs typeface="맑은 고딕"/>
            </a:endParaRPr>
          </a:p>
          <a:p>
            <a:pPr marL="1110615" lvl="1" indent="-173355">
              <a:lnSpc>
                <a:spcPct val="100000"/>
              </a:lnSpc>
              <a:spcBef>
                <a:spcPts val="1080"/>
              </a:spcBef>
              <a:buChar char="-"/>
              <a:tabLst>
                <a:tab pos="1111885" algn="l"/>
              </a:tabLst>
            </a:pPr>
            <a:r>
              <a:rPr sz="1800" dirty="0">
                <a:latin typeface="맑은 고딕"/>
                <a:cs typeface="맑은 고딕"/>
              </a:rPr>
              <a:t>물건의 조작(동작) : 주행하기, 방향 전환, 정지 </a:t>
            </a:r>
            <a:r>
              <a:rPr sz="1800" spc="114" dirty="0">
                <a:latin typeface="MS UI Gothic"/>
                <a:cs typeface="MS UI Gothic"/>
              </a:rPr>
              <a:t>➔</a:t>
            </a:r>
            <a:r>
              <a:rPr sz="1800" spc="100" dirty="0">
                <a:latin typeface="MS UI Gothic"/>
                <a:cs typeface="MS UI Gothic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</a:t>
            </a:r>
            <a:endParaRPr sz="1800">
              <a:latin typeface="맑은 고딕"/>
              <a:cs typeface="맑은 고딕"/>
            </a:endParaRPr>
          </a:p>
          <a:p>
            <a:pPr marL="438150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675130">
              <a:lnSpc>
                <a:spcPct val="100000"/>
              </a:lnSpc>
              <a:spcBef>
                <a:spcPts val="5"/>
              </a:spcBef>
            </a:pPr>
            <a:r>
              <a:rPr sz="2400" dirty="0"/>
              <a:t>객체 = 변수 +</a:t>
            </a:r>
            <a:r>
              <a:rPr sz="2400" spc="15" dirty="0"/>
              <a:t> </a:t>
            </a:r>
            <a:r>
              <a:rPr sz="2400" dirty="0"/>
              <a:t>함수</a:t>
            </a:r>
            <a:endParaRPr sz="2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93163" y="4227957"/>
          <a:ext cx="1200785" cy="205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속성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solidFill>
                      <a:srgbClr val="85B6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latin typeface="맑은 고딕"/>
                          <a:cs typeface="맑은 고딕"/>
                        </a:rPr>
                        <a:t>메이커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맑은 고딕"/>
                          <a:cs typeface="맑은 고딕"/>
                        </a:rPr>
                        <a:t>모델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0" dirty="0">
                          <a:latin typeface="맑은 고딕"/>
                          <a:cs typeface="맑은 고딕"/>
                        </a:rPr>
                        <a:t>색상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맑은 고딕"/>
                          <a:cs typeface="맑은 고딕"/>
                        </a:rPr>
                        <a:t>연식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0" dirty="0">
                          <a:latin typeface="맑은 고딕"/>
                          <a:cs typeface="맑은 고딕"/>
                        </a:rPr>
                        <a:t>가격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13730" y="5322570"/>
          <a:ext cx="1593850" cy="136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동작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51435" marB="0">
                    <a:solidFill>
                      <a:srgbClr val="85B6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맑은 고딕"/>
                          <a:cs typeface="맑은 고딕"/>
                        </a:rPr>
                        <a:t>주행하기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맑은 고딕"/>
                          <a:cs typeface="맑은 고딕"/>
                        </a:rPr>
                        <a:t>방향</a:t>
                      </a:r>
                      <a:r>
                        <a:rPr sz="1600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600" spc="-10" dirty="0">
                          <a:latin typeface="맑은 고딕"/>
                          <a:cs typeface="맑은 고딕"/>
                        </a:rPr>
                        <a:t>바꾸기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맑은 고딕"/>
                          <a:cs typeface="맑은 고딕"/>
                        </a:rPr>
                        <a:t>주차하기</a:t>
                      </a:r>
                      <a:endParaRPr sz="1600">
                        <a:latin typeface="맑은 고딕"/>
                        <a:cs typeface="맑은 고딕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030457"/>
            <a:ext cx="8576310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맑은 고딕"/>
                <a:cs typeface="맑은 고딕"/>
              </a:rPr>
              <a:t>클래스(class) </a:t>
            </a:r>
            <a:r>
              <a:rPr sz="1800" dirty="0">
                <a:latin typeface="맑은 고딕"/>
                <a:cs typeface="맑은 고딕"/>
              </a:rPr>
              <a:t>: 똑같은 무언가를 계속해서 만들어낼 수 있는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설계도면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객체(object) : </a:t>
            </a:r>
            <a:r>
              <a:rPr sz="1800" spc="-5" dirty="0">
                <a:latin typeface="맑은 고딕"/>
                <a:cs typeface="맑은 고딕"/>
              </a:rPr>
              <a:t>클래스로 만든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피조물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클래스로부터 만들어지는 각각의 객체를 그 클래스의 </a:t>
            </a:r>
            <a:r>
              <a:rPr sz="1800" spc="-5" dirty="0">
                <a:latin typeface="맑은 고딕"/>
                <a:cs typeface="맑은 고딕"/>
              </a:rPr>
              <a:t>인스턴스(instance) </a:t>
            </a:r>
            <a:r>
              <a:rPr sz="1800" dirty="0">
                <a:latin typeface="맑은 고딕"/>
                <a:cs typeface="맑은 고딕"/>
              </a:rPr>
              <a:t>라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한다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6548" y="2636901"/>
            <a:ext cx="2806065" cy="4068445"/>
          </a:xfrm>
          <a:custGeom>
            <a:avLst/>
            <a:gdLst/>
            <a:ahLst/>
            <a:cxnLst/>
            <a:rect l="l" t="t" r="r" b="b"/>
            <a:pathLst>
              <a:path w="2806065" h="4068445">
                <a:moveTo>
                  <a:pt x="2338070" y="0"/>
                </a:moveTo>
                <a:lnTo>
                  <a:pt x="467613" y="0"/>
                </a:lnTo>
                <a:lnTo>
                  <a:pt x="419813" y="2414"/>
                </a:lnTo>
                <a:lnTo>
                  <a:pt x="373392" y="9502"/>
                </a:lnTo>
                <a:lnTo>
                  <a:pt x="328584" y="21028"/>
                </a:lnTo>
                <a:lnTo>
                  <a:pt x="285624" y="36756"/>
                </a:lnTo>
                <a:lnTo>
                  <a:pt x="244750" y="56451"/>
                </a:lnTo>
                <a:lnTo>
                  <a:pt x="206195" y="79878"/>
                </a:lnTo>
                <a:lnTo>
                  <a:pt x="170195" y="106801"/>
                </a:lnTo>
                <a:lnTo>
                  <a:pt x="136985" y="136985"/>
                </a:lnTo>
                <a:lnTo>
                  <a:pt x="106801" y="170195"/>
                </a:lnTo>
                <a:lnTo>
                  <a:pt x="79878" y="206195"/>
                </a:lnTo>
                <a:lnTo>
                  <a:pt x="56451" y="244750"/>
                </a:lnTo>
                <a:lnTo>
                  <a:pt x="36756" y="285624"/>
                </a:lnTo>
                <a:lnTo>
                  <a:pt x="21028" y="328584"/>
                </a:lnTo>
                <a:lnTo>
                  <a:pt x="9502" y="373392"/>
                </a:lnTo>
                <a:lnTo>
                  <a:pt x="2414" y="419813"/>
                </a:lnTo>
                <a:lnTo>
                  <a:pt x="0" y="467613"/>
                </a:lnTo>
                <a:lnTo>
                  <a:pt x="0" y="3600678"/>
                </a:lnTo>
                <a:lnTo>
                  <a:pt x="2414" y="3648493"/>
                </a:lnTo>
                <a:lnTo>
                  <a:pt x="9502" y="3694927"/>
                </a:lnTo>
                <a:lnTo>
                  <a:pt x="21028" y="3739743"/>
                </a:lnTo>
                <a:lnTo>
                  <a:pt x="36756" y="3782709"/>
                </a:lnTo>
                <a:lnTo>
                  <a:pt x="56451" y="3823587"/>
                </a:lnTo>
                <a:lnTo>
                  <a:pt x="79878" y="3862144"/>
                </a:lnTo>
                <a:lnTo>
                  <a:pt x="106801" y="3898144"/>
                </a:lnTo>
                <a:lnTo>
                  <a:pt x="136985" y="3931353"/>
                </a:lnTo>
                <a:lnTo>
                  <a:pt x="170195" y="3961535"/>
                </a:lnTo>
                <a:lnTo>
                  <a:pt x="206195" y="3988455"/>
                </a:lnTo>
                <a:lnTo>
                  <a:pt x="244750" y="4011878"/>
                </a:lnTo>
                <a:lnTo>
                  <a:pt x="285624" y="4031569"/>
                </a:lnTo>
                <a:lnTo>
                  <a:pt x="328584" y="4047294"/>
                </a:lnTo>
                <a:lnTo>
                  <a:pt x="373392" y="4058817"/>
                </a:lnTo>
                <a:lnTo>
                  <a:pt x="419813" y="4065903"/>
                </a:lnTo>
                <a:lnTo>
                  <a:pt x="467613" y="4068318"/>
                </a:lnTo>
                <a:lnTo>
                  <a:pt x="2338070" y="4068318"/>
                </a:lnTo>
                <a:lnTo>
                  <a:pt x="2385892" y="4065903"/>
                </a:lnTo>
                <a:lnTo>
                  <a:pt x="2432333" y="4058817"/>
                </a:lnTo>
                <a:lnTo>
                  <a:pt x="2477158" y="4047294"/>
                </a:lnTo>
                <a:lnTo>
                  <a:pt x="2520132" y="4031569"/>
                </a:lnTo>
                <a:lnTo>
                  <a:pt x="2561019" y="4011878"/>
                </a:lnTo>
                <a:lnTo>
                  <a:pt x="2599584" y="3988455"/>
                </a:lnTo>
                <a:lnTo>
                  <a:pt x="2635593" y="3961535"/>
                </a:lnTo>
                <a:lnTo>
                  <a:pt x="2668809" y="3931353"/>
                </a:lnTo>
                <a:lnTo>
                  <a:pt x="2698999" y="3898144"/>
                </a:lnTo>
                <a:lnTo>
                  <a:pt x="2725926" y="3862144"/>
                </a:lnTo>
                <a:lnTo>
                  <a:pt x="2749355" y="3823587"/>
                </a:lnTo>
                <a:lnTo>
                  <a:pt x="2769052" y="3782709"/>
                </a:lnTo>
                <a:lnTo>
                  <a:pt x="2784781" y="3739743"/>
                </a:lnTo>
                <a:lnTo>
                  <a:pt x="2796307" y="3694927"/>
                </a:lnTo>
                <a:lnTo>
                  <a:pt x="2803396" y="3648493"/>
                </a:lnTo>
                <a:lnTo>
                  <a:pt x="2805810" y="3600678"/>
                </a:lnTo>
                <a:lnTo>
                  <a:pt x="2805810" y="467613"/>
                </a:lnTo>
                <a:lnTo>
                  <a:pt x="2803396" y="419813"/>
                </a:lnTo>
                <a:lnTo>
                  <a:pt x="2796307" y="373392"/>
                </a:lnTo>
                <a:lnTo>
                  <a:pt x="2784781" y="328584"/>
                </a:lnTo>
                <a:lnTo>
                  <a:pt x="2769052" y="285624"/>
                </a:lnTo>
                <a:lnTo>
                  <a:pt x="2749355" y="244750"/>
                </a:lnTo>
                <a:lnTo>
                  <a:pt x="2725926" y="206195"/>
                </a:lnTo>
                <a:lnTo>
                  <a:pt x="2698999" y="170195"/>
                </a:lnTo>
                <a:lnTo>
                  <a:pt x="2668809" y="136985"/>
                </a:lnTo>
                <a:lnTo>
                  <a:pt x="2635593" y="106801"/>
                </a:lnTo>
                <a:lnTo>
                  <a:pt x="2599584" y="79878"/>
                </a:lnTo>
                <a:lnTo>
                  <a:pt x="2561019" y="56451"/>
                </a:lnTo>
                <a:lnTo>
                  <a:pt x="2520132" y="36756"/>
                </a:lnTo>
                <a:lnTo>
                  <a:pt x="2477158" y="21028"/>
                </a:lnTo>
                <a:lnTo>
                  <a:pt x="2432333" y="9502"/>
                </a:lnTo>
                <a:lnTo>
                  <a:pt x="2385892" y="2414"/>
                </a:lnTo>
                <a:lnTo>
                  <a:pt x="2338070" y="0"/>
                </a:lnTo>
                <a:close/>
              </a:path>
            </a:pathLst>
          </a:custGeom>
          <a:solidFill>
            <a:srgbClr val="E7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564" y="2653157"/>
            <a:ext cx="2806065" cy="4068445"/>
          </a:xfrm>
          <a:custGeom>
            <a:avLst/>
            <a:gdLst/>
            <a:ahLst/>
            <a:cxnLst/>
            <a:rect l="l" t="t" r="r" b="b"/>
            <a:pathLst>
              <a:path w="2806065" h="4068445">
                <a:moveTo>
                  <a:pt x="2338146" y="0"/>
                </a:moveTo>
                <a:lnTo>
                  <a:pt x="467639" y="0"/>
                </a:lnTo>
                <a:lnTo>
                  <a:pt x="419826" y="2414"/>
                </a:lnTo>
                <a:lnTo>
                  <a:pt x="373394" y="9502"/>
                </a:lnTo>
                <a:lnTo>
                  <a:pt x="328578" y="21028"/>
                </a:lnTo>
                <a:lnTo>
                  <a:pt x="285614" y="36756"/>
                </a:lnTo>
                <a:lnTo>
                  <a:pt x="244735" y="56451"/>
                </a:lnTo>
                <a:lnTo>
                  <a:pt x="206179" y="79878"/>
                </a:lnTo>
                <a:lnTo>
                  <a:pt x="170178" y="106801"/>
                </a:lnTo>
                <a:lnTo>
                  <a:pt x="136969" y="136985"/>
                </a:lnTo>
                <a:lnTo>
                  <a:pt x="106787" y="170195"/>
                </a:lnTo>
                <a:lnTo>
                  <a:pt x="79866" y="206195"/>
                </a:lnTo>
                <a:lnTo>
                  <a:pt x="56442" y="244750"/>
                </a:lnTo>
                <a:lnTo>
                  <a:pt x="36749" y="285624"/>
                </a:lnTo>
                <a:lnTo>
                  <a:pt x="21024" y="328584"/>
                </a:lnTo>
                <a:lnTo>
                  <a:pt x="9500" y="373392"/>
                </a:lnTo>
                <a:lnTo>
                  <a:pt x="2414" y="419813"/>
                </a:lnTo>
                <a:lnTo>
                  <a:pt x="0" y="467613"/>
                </a:lnTo>
                <a:lnTo>
                  <a:pt x="0" y="3600678"/>
                </a:lnTo>
                <a:lnTo>
                  <a:pt x="2414" y="3648491"/>
                </a:lnTo>
                <a:lnTo>
                  <a:pt x="9500" y="3694923"/>
                </a:lnTo>
                <a:lnTo>
                  <a:pt x="21024" y="3739739"/>
                </a:lnTo>
                <a:lnTo>
                  <a:pt x="36749" y="3782703"/>
                </a:lnTo>
                <a:lnTo>
                  <a:pt x="56442" y="3823582"/>
                </a:lnTo>
                <a:lnTo>
                  <a:pt x="79866" y="3862138"/>
                </a:lnTo>
                <a:lnTo>
                  <a:pt x="106787" y="3898139"/>
                </a:lnTo>
                <a:lnTo>
                  <a:pt x="136969" y="3931348"/>
                </a:lnTo>
                <a:lnTo>
                  <a:pt x="170178" y="3961530"/>
                </a:lnTo>
                <a:lnTo>
                  <a:pt x="206179" y="3988451"/>
                </a:lnTo>
                <a:lnTo>
                  <a:pt x="244735" y="4011875"/>
                </a:lnTo>
                <a:lnTo>
                  <a:pt x="285614" y="4031568"/>
                </a:lnTo>
                <a:lnTo>
                  <a:pt x="328578" y="4047293"/>
                </a:lnTo>
                <a:lnTo>
                  <a:pt x="373394" y="4058817"/>
                </a:lnTo>
                <a:lnTo>
                  <a:pt x="419826" y="4065903"/>
                </a:lnTo>
                <a:lnTo>
                  <a:pt x="467639" y="4068317"/>
                </a:lnTo>
                <a:lnTo>
                  <a:pt x="2338146" y="4068317"/>
                </a:lnTo>
                <a:lnTo>
                  <a:pt x="2385946" y="4065903"/>
                </a:lnTo>
                <a:lnTo>
                  <a:pt x="2432368" y="4058817"/>
                </a:lnTo>
                <a:lnTo>
                  <a:pt x="2477176" y="4047293"/>
                </a:lnTo>
                <a:lnTo>
                  <a:pt x="2520135" y="4031568"/>
                </a:lnTo>
                <a:lnTo>
                  <a:pt x="2561009" y="4011875"/>
                </a:lnTo>
                <a:lnTo>
                  <a:pt x="2599565" y="3988451"/>
                </a:lnTo>
                <a:lnTo>
                  <a:pt x="2635565" y="3961530"/>
                </a:lnTo>
                <a:lnTo>
                  <a:pt x="2668774" y="3931348"/>
                </a:lnTo>
                <a:lnTo>
                  <a:pt x="2698958" y="3898139"/>
                </a:lnTo>
                <a:lnTo>
                  <a:pt x="2725881" y="3862138"/>
                </a:lnTo>
                <a:lnTo>
                  <a:pt x="2749308" y="3823582"/>
                </a:lnTo>
                <a:lnTo>
                  <a:pt x="2769003" y="3782703"/>
                </a:lnTo>
                <a:lnTo>
                  <a:pt x="2784731" y="3739739"/>
                </a:lnTo>
                <a:lnTo>
                  <a:pt x="2796257" y="3694923"/>
                </a:lnTo>
                <a:lnTo>
                  <a:pt x="2803345" y="3648491"/>
                </a:lnTo>
                <a:lnTo>
                  <a:pt x="2805760" y="3600678"/>
                </a:lnTo>
                <a:lnTo>
                  <a:pt x="2805760" y="467613"/>
                </a:lnTo>
                <a:lnTo>
                  <a:pt x="2803345" y="419813"/>
                </a:lnTo>
                <a:lnTo>
                  <a:pt x="2796257" y="373392"/>
                </a:lnTo>
                <a:lnTo>
                  <a:pt x="2784731" y="328584"/>
                </a:lnTo>
                <a:lnTo>
                  <a:pt x="2769003" y="285624"/>
                </a:lnTo>
                <a:lnTo>
                  <a:pt x="2749308" y="244750"/>
                </a:lnTo>
                <a:lnTo>
                  <a:pt x="2725881" y="206195"/>
                </a:lnTo>
                <a:lnTo>
                  <a:pt x="2698958" y="170195"/>
                </a:lnTo>
                <a:lnTo>
                  <a:pt x="2668774" y="136985"/>
                </a:lnTo>
                <a:lnTo>
                  <a:pt x="2635565" y="106801"/>
                </a:lnTo>
                <a:lnTo>
                  <a:pt x="2599565" y="79878"/>
                </a:lnTo>
                <a:lnTo>
                  <a:pt x="2561009" y="56451"/>
                </a:lnTo>
                <a:lnTo>
                  <a:pt x="2520135" y="36756"/>
                </a:lnTo>
                <a:lnTo>
                  <a:pt x="2477176" y="21028"/>
                </a:lnTo>
                <a:lnTo>
                  <a:pt x="2432368" y="9502"/>
                </a:lnTo>
                <a:lnTo>
                  <a:pt x="2385946" y="2414"/>
                </a:lnTo>
                <a:lnTo>
                  <a:pt x="2338146" y="0"/>
                </a:lnTo>
                <a:close/>
              </a:path>
            </a:pathLst>
          </a:custGeom>
          <a:solidFill>
            <a:srgbClr val="E7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591" y="4149102"/>
            <a:ext cx="2421509" cy="1080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1639" y="4592916"/>
            <a:ext cx="494665" cy="280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ts val="1860"/>
              </a:lnSpc>
              <a:spcBef>
                <a:spcPts val="340"/>
              </a:spcBef>
            </a:pPr>
            <a:r>
              <a:rPr sz="1600" spc="-10" dirty="0">
                <a:latin typeface="맑은 고딕"/>
                <a:cs typeface="맑은 고딕"/>
              </a:rPr>
              <a:t>Car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7308" y="3298977"/>
            <a:ext cx="2421509" cy="113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6092" y="3782491"/>
            <a:ext cx="1282700" cy="2946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맑은 고딕"/>
                <a:cs typeface="맑은 고딕"/>
              </a:rPr>
              <a:t>철수</a:t>
            </a:r>
            <a:r>
              <a:rPr sz="1600" spc="-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자동차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77308" y="4403369"/>
            <a:ext cx="2421509" cy="113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16092" y="4871008"/>
            <a:ext cx="1282700" cy="294640"/>
          </a:xfrm>
          <a:prstGeom prst="rect">
            <a:avLst/>
          </a:prstGeom>
          <a:solidFill>
            <a:srgbClr val="A6BEED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맑은 고딕"/>
                <a:cs typeface="맑은 고딕"/>
              </a:rPr>
              <a:t>영희</a:t>
            </a:r>
            <a:r>
              <a:rPr sz="1600" spc="-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자동차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77308" y="5531205"/>
            <a:ext cx="2421509" cy="1138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16092" y="5998832"/>
            <a:ext cx="1282700" cy="2946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맑은 고딕"/>
                <a:cs typeface="맑은 고딕"/>
              </a:rPr>
              <a:t>길동</a:t>
            </a:r>
            <a:r>
              <a:rPr sz="1600" spc="-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자동차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51909" y="3794505"/>
            <a:ext cx="429895" cy="654050"/>
          </a:xfrm>
          <a:custGeom>
            <a:avLst/>
            <a:gdLst/>
            <a:ahLst/>
            <a:cxnLst/>
            <a:rect l="l" t="t" r="r" b="b"/>
            <a:pathLst>
              <a:path w="429895" h="654050">
                <a:moveTo>
                  <a:pt x="214756" y="0"/>
                </a:moveTo>
                <a:lnTo>
                  <a:pt x="214756" y="163576"/>
                </a:lnTo>
                <a:lnTo>
                  <a:pt x="0" y="163576"/>
                </a:lnTo>
                <a:lnTo>
                  <a:pt x="0" y="490474"/>
                </a:lnTo>
                <a:lnTo>
                  <a:pt x="214756" y="490474"/>
                </a:lnTo>
                <a:lnTo>
                  <a:pt x="214756" y="654050"/>
                </a:lnTo>
                <a:lnTo>
                  <a:pt x="429513" y="327025"/>
                </a:lnTo>
                <a:lnTo>
                  <a:pt x="214756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1909" y="3794505"/>
            <a:ext cx="429895" cy="654050"/>
          </a:xfrm>
          <a:custGeom>
            <a:avLst/>
            <a:gdLst/>
            <a:ahLst/>
            <a:cxnLst/>
            <a:rect l="l" t="t" r="r" b="b"/>
            <a:pathLst>
              <a:path w="429895" h="654050">
                <a:moveTo>
                  <a:pt x="0" y="163576"/>
                </a:moveTo>
                <a:lnTo>
                  <a:pt x="214756" y="163576"/>
                </a:lnTo>
                <a:lnTo>
                  <a:pt x="214756" y="0"/>
                </a:lnTo>
                <a:lnTo>
                  <a:pt x="429513" y="327025"/>
                </a:lnTo>
                <a:lnTo>
                  <a:pt x="214756" y="654050"/>
                </a:lnTo>
                <a:lnTo>
                  <a:pt x="214756" y="490474"/>
                </a:lnTo>
                <a:lnTo>
                  <a:pt x="0" y="490474"/>
                </a:lnTo>
                <a:lnTo>
                  <a:pt x="0" y="163576"/>
                </a:lnTo>
                <a:close/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00022" y="276225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클래스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747130" y="275767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맑은 고딕"/>
                <a:cs typeface="맑은 고딕"/>
              </a:rPr>
              <a:t>객체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8755" y="2073402"/>
            <a:ext cx="328993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1835" algn="l"/>
                <a:tab pos="1353820" algn="l"/>
              </a:tabLst>
            </a:pPr>
            <a:r>
              <a:rPr sz="1800" dirty="0">
                <a:latin typeface="맑은 고딕"/>
                <a:cs typeface="맑은 고딕"/>
              </a:rPr>
              <a:t>형식	class	클래스이름:</a:t>
            </a:r>
            <a:endParaRPr sz="1800">
              <a:latin typeface="맑은 고딕"/>
              <a:cs typeface="맑은 고딕"/>
            </a:endParaRPr>
          </a:p>
          <a:p>
            <a:pPr marL="1146175">
              <a:lnSpc>
                <a:spcPct val="100000"/>
              </a:lnSpc>
              <a:tabLst>
                <a:tab pos="1641475" algn="l"/>
                <a:tab pos="2355215" algn="l"/>
              </a:tabLst>
            </a:pPr>
            <a:r>
              <a:rPr sz="1800" spc="-5" dirty="0">
                <a:latin typeface="맑은 고딕"/>
                <a:cs typeface="맑은 고딕"/>
              </a:rPr>
              <a:t>def	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	</a:t>
            </a:r>
            <a:r>
              <a:rPr sz="1800" spc="-25" dirty="0">
                <a:latin typeface="맑은 고딕"/>
                <a:cs typeface="맑은 고딕"/>
              </a:rPr>
              <a:t>(self,</a:t>
            </a:r>
            <a:r>
              <a:rPr sz="1800" spc="-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…):</a:t>
            </a:r>
            <a:endParaRPr sz="1800">
              <a:latin typeface="맑은 고딕"/>
              <a:cs typeface="맑은 고딕"/>
            </a:endParaRPr>
          </a:p>
          <a:p>
            <a:pPr marL="145415" algn="ctr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  <a:p>
            <a:pPr marL="1146175">
              <a:lnSpc>
                <a:spcPct val="100000"/>
              </a:lnSpc>
              <a:tabLst>
                <a:tab pos="1641475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spc="-15" dirty="0">
                <a:latin typeface="맑은 고딕"/>
                <a:cs typeface="맑은 고딕"/>
              </a:rPr>
              <a:t>메소드1(self,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…):</a:t>
            </a:r>
            <a:endParaRPr sz="1800">
              <a:latin typeface="맑은 고딕"/>
              <a:cs typeface="맑은 고딕"/>
            </a:endParaRPr>
          </a:p>
          <a:p>
            <a:pPr marL="145415" algn="ctr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  <a:p>
            <a:pPr marL="1146175">
              <a:lnSpc>
                <a:spcPct val="100000"/>
              </a:lnSpc>
              <a:tabLst>
                <a:tab pos="1641475" algn="l"/>
              </a:tabLst>
            </a:pPr>
            <a:r>
              <a:rPr sz="1800" spc="-5" dirty="0">
                <a:latin typeface="맑은 고딕"/>
                <a:cs typeface="맑은 고딕"/>
              </a:rPr>
              <a:t>def	</a:t>
            </a:r>
            <a:r>
              <a:rPr sz="1800" spc="-15" dirty="0">
                <a:latin typeface="맑은 고딕"/>
                <a:cs typeface="맑은 고딕"/>
              </a:rPr>
              <a:t>메소드2(self,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…):</a:t>
            </a:r>
            <a:endParaRPr sz="1800">
              <a:latin typeface="맑은 고딕"/>
              <a:cs typeface="맑은 고딕"/>
            </a:endParaRPr>
          </a:p>
          <a:p>
            <a:pPr marL="145415" algn="ctr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755" y="4268216"/>
            <a:ext cx="2922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075" algn="l"/>
                <a:tab pos="1369060" algn="l"/>
              </a:tabLst>
            </a:pPr>
            <a:r>
              <a:rPr sz="1800" dirty="0">
                <a:latin typeface="맑은 고딕"/>
                <a:cs typeface="맑은 고딕"/>
              </a:rPr>
              <a:t>예	class	</a:t>
            </a:r>
            <a:r>
              <a:rPr sz="1800" spc="0" dirty="0">
                <a:latin typeface="맑은 고딕"/>
                <a:cs typeface="맑은 고딕"/>
              </a:rPr>
              <a:t>Counter:</a:t>
            </a:r>
            <a:endParaRPr sz="1800">
              <a:latin typeface="맑은 고딕"/>
              <a:cs typeface="맑은 고딕"/>
            </a:endParaRPr>
          </a:p>
          <a:p>
            <a:pPr marL="1146175">
              <a:lnSpc>
                <a:spcPct val="100000"/>
              </a:lnSpc>
              <a:tabLst>
                <a:tab pos="1641475" algn="l"/>
              </a:tabLst>
            </a:pPr>
            <a:r>
              <a:rPr sz="1800" spc="-5" dirty="0">
                <a:latin typeface="맑은 고딕"/>
                <a:cs typeface="맑은 고딕"/>
              </a:rPr>
              <a:t>def	init</a:t>
            </a:r>
            <a:r>
              <a:rPr sz="1800" u="heavy" spc="22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10" dirty="0">
                <a:latin typeface="맑은 고딕"/>
                <a:cs typeface="맑은 고딕"/>
              </a:rPr>
              <a:t>(self):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9022" y="4817109"/>
            <a:ext cx="144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맑은 고딕"/>
                <a:cs typeface="맑은 고딕"/>
              </a:rPr>
              <a:t>self.count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0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7176" y="5091429"/>
            <a:ext cx="2524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7990" algn="l"/>
                <a:tab pos="923290" algn="l"/>
              </a:tabLst>
            </a:pPr>
            <a:r>
              <a:rPr sz="1800" strike="sngStrike" dirty="0">
                <a:latin typeface="맑은 고딕"/>
                <a:cs typeface="맑은 고딕"/>
              </a:rPr>
              <a:t> 	</a:t>
            </a:r>
            <a:r>
              <a:rPr sz="1800" strike="sngStrike" spc="-5" dirty="0">
                <a:latin typeface="맑은 고딕"/>
                <a:cs typeface="맑은 고딕"/>
              </a:rPr>
              <a:t>def	</a:t>
            </a:r>
            <a:r>
              <a:rPr sz="1800" strike="sngStrike" dirty="0">
                <a:latin typeface="맑은 고딕"/>
                <a:cs typeface="맑은 고딕"/>
              </a:rPr>
              <a:t>increment(self</a:t>
            </a:r>
            <a:r>
              <a:rPr sz="1800" strike="noStrike" dirty="0">
                <a:latin typeface="맑은 고딕"/>
                <a:cs typeface="맑은 고딕"/>
              </a:rPr>
              <a:t>):</a:t>
            </a:r>
            <a:endParaRPr sz="1800">
              <a:latin typeface="맑은 고딕"/>
              <a:cs typeface="맑은 고딕"/>
            </a:endParaRPr>
          </a:p>
          <a:p>
            <a:pPr marL="914400">
              <a:lnSpc>
                <a:spcPct val="100000"/>
              </a:lnSpc>
            </a:pPr>
            <a:r>
              <a:rPr sz="1800" spc="-15" dirty="0">
                <a:latin typeface="맑은 고딕"/>
                <a:cs typeface="맑은 고딕"/>
              </a:rPr>
              <a:t>self.count </a:t>
            </a:r>
            <a:r>
              <a:rPr sz="1800" dirty="0">
                <a:latin typeface="맑은 고딕"/>
                <a:cs typeface="맑은 고딕"/>
              </a:rPr>
              <a:t>+=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2090" y="4437113"/>
            <a:ext cx="1421130" cy="3695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맑은 고딕"/>
                <a:cs typeface="맑은 고딕"/>
              </a:rPr>
              <a:t>생성자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정의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090" y="5229199"/>
            <a:ext cx="1421130" cy="3695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맑은 고딕"/>
                <a:cs typeface="맑은 고딕"/>
              </a:rPr>
              <a:t>메소드</a:t>
            </a:r>
            <a:r>
              <a:rPr sz="1800" spc="-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정의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630" y="1988820"/>
            <a:ext cx="2520315" cy="799465"/>
          </a:xfrm>
          <a:custGeom>
            <a:avLst/>
            <a:gdLst/>
            <a:ahLst/>
            <a:cxnLst/>
            <a:rect l="l" t="t" r="r" b="b"/>
            <a:pathLst>
              <a:path w="2520315" h="799464">
                <a:moveTo>
                  <a:pt x="0" y="133222"/>
                </a:moveTo>
                <a:lnTo>
                  <a:pt x="6796" y="91131"/>
                </a:lnTo>
                <a:lnTo>
                  <a:pt x="25716" y="54562"/>
                </a:lnTo>
                <a:lnTo>
                  <a:pt x="54562" y="25716"/>
                </a:lnTo>
                <a:lnTo>
                  <a:pt x="91131" y="6796"/>
                </a:lnTo>
                <a:lnTo>
                  <a:pt x="133223" y="0"/>
                </a:lnTo>
                <a:lnTo>
                  <a:pt x="2387219" y="0"/>
                </a:lnTo>
                <a:lnTo>
                  <a:pt x="2429297" y="6796"/>
                </a:lnTo>
                <a:lnTo>
                  <a:pt x="2465835" y="25716"/>
                </a:lnTo>
                <a:lnTo>
                  <a:pt x="2494642" y="54562"/>
                </a:lnTo>
                <a:lnTo>
                  <a:pt x="2513532" y="91131"/>
                </a:lnTo>
                <a:lnTo>
                  <a:pt x="2520315" y="133222"/>
                </a:lnTo>
                <a:lnTo>
                  <a:pt x="2520315" y="665733"/>
                </a:lnTo>
                <a:lnTo>
                  <a:pt x="2513532" y="707825"/>
                </a:lnTo>
                <a:lnTo>
                  <a:pt x="2494642" y="744394"/>
                </a:lnTo>
                <a:lnTo>
                  <a:pt x="2465835" y="773240"/>
                </a:lnTo>
                <a:lnTo>
                  <a:pt x="2429297" y="792160"/>
                </a:lnTo>
                <a:lnTo>
                  <a:pt x="2387219" y="798956"/>
                </a:lnTo>
                <a:lnTo>
                  <a:pt x="133223" y="798956"/>
                </a:lnTo>
                <a:lnTo>
                  <a:pt x="91131" y="792160"/>
                </a:lnTo>
                <a:lnTo>
                  <a:pt x="54562" y="773240"/>
                </a:lnTo>
                <a:lnTo>
                  <a:pt x="25716" y="744394"/>
                </a:lnTo>
                <a:lnTo>
                  <a:pt x="6796" y="707825"/>
                </a:lnTo>
                <a:lnTo>
                  <a:pt x="0" y="665733"/>
                </a:lnTo>
                <a:lnTo>
                  <a:pt x="0" y="133222"/>
                </a:lnTo>
                <a:close/>
              </a:path>
            </a:pathLst>
          </a:custGeom>
          <a:ln w="25400">
            <a:solidFill>
              <a:srgbClr val="2C6B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82310" y="2126221"/>
            <a:ext cx="2236470" cy="3695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맑은 고딕"/>
                <a:cs typeface="맑은 고딕"/>
              </a:rPr>
              <a:t>생성자(Constructor)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7982" y="4582540"/>
            <a:ext cx="864235" cy="76200"/>
          </a:xfrm>
          <a:custGeom>
            <a:avLst/>
            <a:gdLst/>
            <a:ahLst/>
            <a:cxnLst/>
            <a:rect l="l" t="t" r="r" b="b"/>
            <a:pathLst>
              <a:path w="864235" h="76200">
                <a:moveTo>
                  <a:pt x="76200" y="0"/>
                </a:moveTo>
                <a:lnTo>
                  <a:pt x="0" y="37972"/>
                </a:lnTo>
                <a:lnTo>
                  <a:pt x="76200" y="76199"/>
                </a:lnTo>
                <a:lnTo>
                  <a:pt x="76200" y="42817"/>
                </a:lnTo>
                <a:lnTo>
                  <a:pt x="63500" y="42798"/>
                </a:lnTo>
                <a:lnTo>
                  <a:pt x="63500" y="33273"/>
                </a:lnTo>
                <a:lnTo>
                  <a:pt x="76200" y="33273"/>
                </a:lnTo>
                <a:lnTo>
                  <a:pt x="76200" y="0"/>
                </a:lnTo>
                <a:close/>
              </a:path>
              <a:path w="864235" h="76200">
                <a:moveTo>
                  <a:pt x="76200" y="33292"/>
                </a:moveTo>
                <a:lnTo>
                  <a:pt x="76200" y="42817"/>
                </a:lnTo>
                <a:lnTo>
                  <a:pt x="864107" y="43941"/>
                </a:lnTo>
                <a:lnTo>
                  <a:pt x="864107" y="34416"/>
                </a:lnTo>
                <a:lnTo>
                  <a:pt x="76200" y="33292"/>
                </a:lnTo>
                <a:close/>
              </a:path>
              <a:path w="864235" h="76200">
                <a:moveTo>
                  <a:pt x="63500" y="33273"/>
                </a:moveTo>
                <a:lnTo>
                  <a:pt x="63500" y="42798"/>
                </a:lnTo>
                <a:lnTo>
                  <a:pt x="76200" y="42817"/>
                </a:lnTo>
                <a:lnTo>
                  <a:pt x="76200" y="33292"/>
                </a:lnTo>
                <a:lnTo>
                  <a:pt x="63500" y="33273"/>
                </a:lnTo>
                <a:close/>
              </a:path>
              <a:path w="864235" h="76200">
                <a:moveTo>
                  <a:pt x="76200" y="33273"/>
                </a:moveTo>
                <a:lnTo>
                  <a:pt x="63500" y="33273"/>
                </a:lnTo>
                <a:lnTo>
                  <a:pt x="76200" y="33292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1880" y="5375783"/>
            <a:ext cx="910590" cy="76200"/>
          </a:xfrm>
          <a:custGeom>
            <a:avLst/>
            <a:gdLst/>
            <a:ahLst/>
            <a:cxnLst/>
            <a:rect l="l" t="t" r="r" b="b"/>
            <a:pathLst>
              <a:path w="910589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2798"/>
                </a:lnTo>
                <a:lnTo>
                  <a:pt x="63500" y="42798"/>
                </a:lnTo>
                <a:lnTo>
                  <a:pt x="63500" y="33273"/>
                </a:lnTo>
                <a:lnTo>
                  <a:pt x="76200" y="33273"/>
                </a:lnTo>
                <a:lnTo>
                  <a:pt x="76200" y="0"/>
                </a:lnTo>
                <a:close/>
              </a:path>
              <a:path w="910589" h="76200">
                <a:moveTo>
                  <a:pt x="76200" y="33273"/>
                </a:moveTo>
                <a:lnTo>
                  <a:pt x="63500" y="33273"/>
                </a:lnTo>
                <a:lnTo>
                  <a:pt x="63500" y="42798"/>
                </a:lnTo>
                <a:lnTo>
                  <a:pt x="76200" y="42798"/>
                </a:lnTo>
                <a:lnTo>
                  <a:pt x="76200" y="33273"/>
                </a:lnTo>
                <a:close/>
              </a:path>
              <a:path w="910589" h="76200">
                <a:moveTo>
                  <a:pt x="910209" y="33273"/>
                </a:moveTo>
                <a:lnTo>
                  <a:pt x="76200" y="33273"/>
                </a:lnTo>
                <a:lnTo>
                  <a:pt x="76200" y="42798"/>
                </a:lnTo>
                <a:lnTo>
                  <a:pt x="910209" y="42798"/>
                </a:lnTo>
                <a:lnTo>
                  <a:pt x="910209" y="33273"/>
                </a:lnTo>
                <a:close/>
              </a:path>
            </a:pathLst>
          </a:custGeom>
          <a:solidFill>
            <a:srgbClr val="3A9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4370" y="1167129"/>
            <a:ext cx="435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79730" algn="l"/>
                <a:tab pos="380365" algn="l"/>
              </a:tabLst>
            </a:pPr>
            <a:r>
              <a:rPr sz="1800" dirty="0">
                <a:latin typeface="맑은 고딕"/>
                <a:cs typeface="맑은 고딕"/>
              </a:rPr>
              <a:t>생성자 : 객체를 만들기 위한 전용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167129"/>
            <a:ext cx="3573145" cy="458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79730" algn="l"/>
                <a:tab pos="380365" algn="l"/>
              </a:tabLst>
            </a:pPr>
            <a:r>
              <a:rPr sz="1800" dirty="0">
                <a:latin typeface="맑은 고딕"/>
                <a:cs typeface="맑은 고딕"/>
              </a:rPr>
              <a:t>클래스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작성하기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Counter:</a:t>
            </a:r>
            <a:endParaRPr sz="1800">
              <a:latin typeface="맑은 고딕"/>
              <a:cs typeface="맑은 고딕"/>
            </a:endParaRPr>
          </a:p>
          <a:p>
            <a:pPr marL="76771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맑은 고딕"/>
                <a:cs typeface="맑은 고딕"/>
              </a:rPr>
              <a:t>def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56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10" dirty="0">
                <a:latin typeface="맑은 고딕"/>
                <a:cs typeface="맑은 고딕"/>
              </a:rPr>
              <a:t>(self):</a:t>
            </a:r>
            <a:endParaRPr sz="1800">
              <a:latin typeface="맑은 고딕"/>
              <a:cs typeface="맑은 고딕"/>
            </a:endParaRPr>
          </a:p>
          <a:p>
            <a:pPr marL="767715" marR="793750" indent="324485">
              <a:lnSpc>
                <a:spcPct val="150000"/>
              </a:lnSpc>
            </a:pPr>
            <a:r>
              <a:rPr sz="1800" spc="-15" dirty="0">
                <a:latin typeface="맑은 고딕"/>
                <a:cs typeface="맑은 고딕"/>
              </a:rPr>
              <a:t>self.count </a:t>
            </a:r>
            <a:r>
              <a:rPr sz="1800" dirty="0">
                <a:latin typeface="맑은 고딕"/>
                <a:cs typeface="맑은 고딕"/>
              </a:rPr>
              <a:t>= 0  </a:t>
            </a: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increment(self):</a:t>
            </a:r>
            <a:endParaRPr sz="1800">
              <a:latin typeface="맑은 고딕"/>
              <a:cs typeface="맑은 고딕"/>
            </a:endParaRPr>
          </a:p>
          <a:p>
            <a:pPr marL="10922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맑은 고딕"/>
                <a:cs typeface="맑은 고딕"/>
              </a:rPr>
              <a:t>self.count </a:t>
            </a:r>
            <a:r>
              <a:rPr sz="1800" dirty="0">
                <a:latin typeface="맑은 고딕"/>
                <a:cs typeface="맑은 고딕"/>
              </a:rPr>
              <a:t>+= 1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latin typeface="맑은 고딕"/>
                <a:cs typeface="맑은 고딕"/>
              </a:rPr>
              <a:t>a = </a:t>
            </a:r>
            <a:r>
              <a:rPr sz="1800" spc="-5" dirty="0">
                <a:latin typeface="맑은 고딕"/>
                <a:cs typeface="맑은 고딕"/>
              </a:rPr>
              <a:t>Counter()</a:t>
            </a:r>
            <a:endParaRPr sz="1800">
              <a:latin typeface="맑은 고딕"/>
              <a:cs typeface="맑은 고딕"/>
            </a:endParaRPr>
          </a:p>
          <a:p>
            <a:pPr marL="444500" marR="5080">
              <a:lnSpc>
                <a:spcPts val="3240"/>
              </a:lnSpc>
              <a:spcBef>
                <a:spcPts val="285"/>
              </a:spcBef>
            </a:pPr>
            <a:r>
              <a:rPr sz="1800" spc="-5" dirty="0">
                <a:latin typeface="맑은 고딕"/>
                <a:cs typeface="맑은 고딕"/>
              </a:rPr>
              <a:t>print("count </a:t>
            </a:r>
            <a:r>
              <a:rPr sz="1800" dirty="0">
                <a:latin typeface="맑은 고딕"/>
                <a:cs typeface="맑은 고딕"/>
              </a:rPr>
              <a:t>의 값 : </a:t>
            </a:r>
            <a:r>
              <a:rPr sz="1800" spc="-5" dirty="0">
                <a:latin typeface="맑은 고딕"/>
                <a:cs typeface="맑은 고딕"/>
              </a:rPr>
              <a:t>", a.count)  a.increment()</a:t>
            </a:r>
            <a:endParaRPr sz="1800">
              <a:latin typeface="맑은 고딕"/>
              <a:cs typeface="맑은 고딕"/>
            </a:endParaRPr>
          </a:p>
          <a:p>
            <a:pPr marL="4445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맑은 고딕"/>
                <a:cs typeface="맑은 고딕"/>
              </a:rPr>
              <a:t>print("count </a:t>
            </a:r>
            <a:r>
              <a:rPr sz="1800" dirty="0">
                <a:latin typeface="맑은 고딕"/>
                <a:cs typeface="맑은 고딕"/>
              </a:rPr>
              <a:t>의 값 : </a:t>
            </a:r>
            <a:r>
              <a:rPr sz="1800" spc="-5" dirty="0">
                <a:latin typeface="맑은 고딕"/>
                <a:cs typeface="맑은 고딕"/>
              </a:rPr>
              <a:t>", a.count)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4357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02. 식별자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기본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규칙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437" y="957834"/>
            <a:ext cx="6585584" cy="537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0" marR="1791335" indent="-1295400">
              <a:lnSpc>
                <a:spcPct val="15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식별자 – 이름을 붙일 때 사용하는 단어  변수 이름, 함수 이름, 클래스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이름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buFont typeface="MS UI Gothic"/>
              <a:buChar char="➢"/>
            </a:pPr>
            <a:endParaRPr sz="2400">
              <a:latin typeface="Times New Roman"/>
              <a:cs typeface="Times New Roman"/>
            </a:endParaRPr>
          </a:p>
          <a:p>
            <a:pPr marL="1308100" indent="-1295400">
              <a:lnSpc>
                <a:spcPct val="100000"/>
              </a:lnSpc>
              <a:spcBef>
                <a:spcPts val="156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변수 이름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규칙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영문자와 숫자, 밑줄 문자(_)로 이루어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진다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중간에 공백이 들어가면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안된다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첫 </a:t>
            </a:r>
            <a:r>
              <a:rPr sz="1800" spc="-5" dirty="0">
                <a:latin typeface="맑은 고딕"/>
                <a:cs typeface="맑은 고딕"/>
              </a:rPr>
              <a:t>글자는 반드시 영문자 </a:t>
            </a:r>
            <a:r>
              <a:rPr sz="1800" dirty="0">
                <a:latin typeface="맑은 고딕"/>
                <a:cs typeface="맑은 고딕"/>
              </a:rPr>
              <a:t>또는 </a:t>
            </a:r>
            <a:r>
              <a:rPr sz="1800" spc="-5" dirty="0">
                <a:latin typeface="맑은 고딕"/>
                <a:cs typeface="맑은 고딕"/>
              </a:rPr>
              <a:t>밑줄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문자(_)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맑은 고딕"/>
                <a:cs typeface="맑은 고딕"/>
              </a:rPr>
              <a:t>예약어(키워드)는 </a:t>
            </a:r>
            <a:r>
              <a:rPr sz="1800" dirty="0">
                <a:latin typeface="맑은 고딕"/>
                <a:cs typeface="맑은 고딕"/>
              </a:rPr>
              <a:t>사용 불가 – </a:t>
            </a:r>
            <a:r>
              <a:rPr sz="1800" spc="-45" dirty="0">
                <a:latin typeface="맑은 고딕"/>
                <a:cs typeface="맑은 고딕"/>
              </a:rPr>
              <a:t>if, </a:t>
            </a:r>
            <a:r>
              <a:rPr sz="1800" spc="-30" dirty="0">
                <a:latin typeface="맑은 고딕"/>
                <a:cs typeface="맑은 고딕"/>
              </a:rPr>
              <a:t>elif, </a:t>
            </a:r>
            <a:r>
              <a:rPr sz="1800" spc="-5" dirty="0">
                <a:latin typeface="맑은 고딕"/>
                <a:cs typeface="맑은 고딕"/>
              </a:rPr>
              <a:t>while,</a:t>
            </a:r>
            <a:r>
              <a:rPr sz="1800" spc="75" dirty="0">
                <a:latin typeface="맑은 고딕"/>
                <a:cs typeface="맑은 고딕"/>
              </a:rPr>
              <a:t> </a:t>
            </a:r>
            <a:r>
              <a:rPr sz="1800" spc="-45" dirty="0">
                <a:latin typeface="맑은 고딕"/>
                <a:cs typeface="맑은 고딕"/>
              </a:rPr>
              <a:t>for…</a:t>
            </a:r>
            <a:endParaRPr sz="1800">
              <a:latin typeface="맑은 고딕"/>
              <a:cs typeface="맑은 고딕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  <a:tab pos="756920" algn="l"/>
                <a:tab pos="3824604" algn="l"/>
                <a:tab pos="4592320" algn="l"/>
              </a:tabLst>
            </a:pPr>
            <a:r>
              <a:rPr sz="1800" dirty="0">
                <a:latin typeface="맑은 고딕"/>
                <a:cs typeface="맑은 고딕"/>
              </a:rPr>
              <a:t>대문자와 소문자는 구별된다	-</a:t>
            </a:r>
            <a:r>
              <a:rPr sz="1800" spc="-5" dirty="0">
                <a:latin typeface="맑은 고딕"/>
                <a:cs typeface="맑은 고딕"/>
              </a:rPr>
              <a:t> sum	</a:t>
            </a:r>
            <a:r>
              <a:rPr sz="1800" dirty="0">
                <a:latin typeface="굴림"/>
                <a:cs typeface="굴림"/>
              </a:rPr>
              <a:t>≠</a:t>
            </a:r>
            <a:r>
              <a:rPr sz="1800" spc="-10" dirty="0">
                <a:latin typeface="굴림"/>
                <a:cs typeface="굴림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SUM</a:t>
            </a:r>
            <a:endParaRPr sz="18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내장함수는 사용하지 않는 것이 좋다 – print, </a:t>
            </a:r>
            <a:r>
              <a:rPr sz="1800" spc="-5" dirty="0">
                <a:latin typeface="맑은 고딕"/>
                <a:cs typeface="맑은 고딕"/>
              </a:rPr>
              <a:t>sum, abs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…</a:t>
            </a:r>
            <a:endParaRPr sz="18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6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맑은 고딕"/>
                <a:cs typeface="맑은 고딕"/>
              </a:rPr>
              <a:t>변수의 역할을 가장 잘 설명하는 이름을 지어야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한다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7</a:t>
            </a:fld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167129"/>
            <a:ext cx="5649595" cy="463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379730" algn="l"/>
                <a:tab pos="380365" algn="l"/>
              </a:tabLst>
            </a:pPr>
            <a:r>
              <a:rPr sz="1800" dirty="0">
                <a:latin typeface="맑은 고딕"/>
                <a:cs typeface="맑은 고딕"/>
              </a:rPr>
              <a:t>파이썬에서는 클래스 당 하나의 생성자만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허용한다.</a:t>
            </a:r>
            <a:endParaRPr sz="1800">
              <a:latin typeface="맑은 고딕"/>
              <a:cs typeface="맑은 고딕"/>
            </a:endParaRPr>
          </a:p>
          <a:p>
            <a:pPr marL="444500">
              <a:lnSpc>
                <a:spcPct val="100000"/>
              </a:lnSpc>
              <a:spcBef>
                <a:spcPts val="1710"/>
              </a:spcBef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Counter:</a:t>
            </a:r>
            <a:endParaRPr sz="1800">
              <a:latin typeface="맑은 고딕"/>
              <a:cs typeface="맑은 고딕"/>
            </a:endParaRPr>
          </a:p>
          <a:p>
            <a:pPr marL="767715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(self, </a:t>
            </a:r>
            <a:r>
              <a:rPr sz="1800" spc="-10" dirty="0">
                <a:latin typeface="맑은 고딕"/>
                <a:cs typeface="맑은 고딕"/>
              </a:rPr>
              <a:t>initvalue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0):</a:t>
            </a:r>
            <a:endParaRPr sz="1800">
              <a:latin typeface="맑은 고딕"/>
              <a:cs typeface="맑은 고딕"/>
            </a:endParaRPr>
          </a:p>
          <a:p>
            <a:pPr marL="1092200">
              <a:lnSpc>
                <a:spcPct val="100000"/>
              </a:lnSpc>
            </a:pPr>
            <a:r>
              <a:rPr sz="1800" spc="-15" dirty="0">
                <a:latin typeface="맑은 고딕"/>
                <a:cs typeface="맑은 고딕"/>
              </a:rPr>
              <a:t>self.count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initvalue</a:t>
            </a:r>
            <a:endParaRPr sz="1800">
              <a:latin typeface="맑은 고딕"/>
              <a:cs typeface="맑은 고딕"/>
            </a:endParaRPr>
          </a:p>
          <a:p>
            <a:pPr marL="1092200" marR="2872105" indent="-3251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dirty="0">
                <a:latin typeface="맑은 고딕"/>
                <a:cs typeface="맑은 고딕"/>
              </a:rPr>
              <a:t>increment(self):  </a:t>
            </a:r>
            <a:r>
              <a:rPr sz="1800" spc="-15" dirty="0">
                <a:latin typeface="맑은 고딕"/>
                <a:cs typeface="맑은 고딕"/>
              </a:rPr>
              <a:t>self.count </a:t>
            </a:r>
            <a:r>
              <a:rPr sz="1800" dirty="0">
                <a:latin typeface="맑은 고딕"/>
                <a:cs typeface="맑은 고딕"/>
              </a:rPr>
              <a:t>+=</a:t>
            </a:r>
            <a:r>
              <a:rPr sz="1800" spc="-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1</a:t>
            </a:r>
            <a:endParaRPr sz="1800">
              <a:latin typeface="맑은 고딕"/>
              <a:cs typeface="맑은 고딕"/>
            </a:endParaRPr>
          </a:p>
          <a:p>
            <a:pPr marL="444500">
              <a:lnSpc>
                <a:spcPct val="100000"/>
              </a:lnSpc>
              <a:spcBef>
                <a:spcPts val="2155"/>
              </a:spcBef>
            </a:pPr>
            <a:r>
              <a:rPr sz="1800" dirty="0">
                <a:latin typeface="맑은 고딕"/>
                <a:cs typeface="맑은 고딕"/>
              </a:rPr>
              <a:t>a =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Counter(100)</a:t>
            </a:r>
            <a:endParaRPr sz="1800">
              <a:latin typeface="맑은 고딕"/>
              <a:cs typeface="맑은 고딕"/>
            </a:endParaRPr>
          </a:p>
          <a:p>
            <a:pPr marL="444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print("count 의 값 : </a:t>
            </a:r>
            <a:r>
              <a:rPr sz="1800" spc="-5" dirty="0">
                <a:latin typeface="맑은 고딕"/>
                <a:cs typeface="맑은 고딕"/>
              </a:rPr>
              <a:t>",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a.count)</a:t>
            </a:r>
            <a:endParaRPr sz="1800">
              <a:latin typeface="맑은 고딕"/>
              <a:cs typeface="맑은 고딕"/>
            </a:endParaRPr>
          </a:p>
          <a:p>
            <a:pPr marL="614045" lvl="1" indent="-169545">
              <a:lnSpc>
                <a:spcPct val="100000"/>
              </a:lnSpc>
              <a:buSzPct val="94444"/>
              <a:buAutoNum type="alphaLcPeriod"/>
              <a:tabLst>
                <a:tab pos="614680" algn="l"/>
              </a:tabLst>
            </a:pPr>
            <a:r>
              <a:rPr sz="1800" spc="-5" dirty="0">
                <a:latin typeface="맑은 고딕"/>
                <a:cs typeface="맑은 고딕"/>
              </a:rPr>
              <a:t>increment()</a:t>
            </a:r>
            <a:endParaRPr sz="1800">
              <a:latin typeface="맑은 고딕"/>
              <a:cs typeface="맑은 고딕"/>
            </a:endParaRPr>
          </a:p>
          <a:p>
            <a:pPr marL="4445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print("count </a:t>
            </a:r>
            <a:r>
              <a:rPr sz="1800" dirty="0">
                <a:latin typeface="맑은 고딕"/>
                <a:cs typeface="맑은 고딕"/>
              </a:rPr>
              <a:t>의 값 : </a:t>
            </a:r>
            <a:r>
              <a:rPr sz="1800" spc="-5" dirty="0">
                <a:latin typeface="맑은 고딕"/>
                <a:cs typeface="맑은 고딕"/>
              </a:rPr>
              <a:t>",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a.count)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b =</a:t>
            </a:r>
            <a:r>
              <a:rPr sz="1800" spc="-5" dirty="0">
                <a:latin typeface="맑은 고딕"/>
                <a:cs typeface="맑은 고딕"/>
              </a:rPr>
              <a:t> Counter()</a:t>
            </a:r>
            <a:endParaRPr sz="1800">
              <a:latin typeface="맑은 고딕"/>
              <a:cs typeface="맑은 고딕"/>
            </a:endParaRPr>
          </a:p>
          <a:p>
            <a:pPr marL="444500" marR="20637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맑은 고딕"/>
                <a:cs typeface="맑은 고딕"/>
              </a:rPr>
              <a:t>print("count </a:t>
            </a:r>
            <a:r>
              <a:rPr sz="1800" dirty="0">
                <a:latin typeface="맑은 고딕"/>
                <a:cs typeface="맑은 고딕"/>
              </a:rPr>
              <a:t>의 값 : </a:t>
            </a:r>
            <a:r>
              <a:rPr sz="1800" spc="-5" dirty="0">
                <a:latin typeface="맑은 고딕"/>
                <a:cs typeface="맑은 고딕"/>
              </a:rPr>
              <a:t>", b.count)  b.increment()</a:t>
            </a:r>
            <a:endParaRPr sz="1800">
              <a:latin typeface="맑은 고딕"/>
              <a:cs typeface="맑은 고딕"/>
            </a:endParaRPr>
          </a:p>
          <a:p>
            <a:pPr marL="4445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print("count </a:t>
            </a:r>
            <a:r>
              <a:rPr sz="1800" dirty="0">
                <a:latin typeface="맑은 고딕"/>
                <a:cs typeface="맑은 고딕"/>
              </a:rPr>
              <a:t>의 값 : </a:t>
            </a:r>
            <a:r>
              <a:rPr sz="1800" spc="-5" dirty="0">
                <a:latin typeface="맑은 고딕"/>
                <a:cs typeface="맑은 고딕"/>
              </a:rPr>
              <a:t>",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b.count)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4370" y="1030457"/>
            <a:ext cx="6881495" cy="2906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175"/>
              </a:spcBef>
              <a:buFont typeface="MS UI Gothic"/>
              <a:buChar char="➢"/>
              <a:tabLst>
                <a:tab pos="379730" algn="l"/>
                <a:tab pos="380365" algn="l"/>
              </a:tabLst>
            </a:pPr>
            <a:r>
              <a:rPr sz="1800" dirty="0">
                <a:latin typeface="맑은 고딕"/>
                <a:cs typeface="맑은 고딕"/>
              </a:rPr>
              <a:t>변수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spc="-5" dirty="0">
                <a:latin typeface="맑은 고딕"/>
                <a:cs typeface="맑은 고딕"/>
              </a:rPr>
              <a:t>self 매개변수 </a:t>
            </a:r>
            <a:r>
              <a:rPr sz="1800" dirty="0">
                <a:latin typeface="맑은 고딕"/>
                <a:cs typeface="맑은 고딕"/>
              </a:rPr>
              <a:t>: </a:t>
            </a:r>
            <a:r>
              <a:rPr sz="1800" spc="-5" dirty="0">
                <a:latin typeface="맑은 고딕"/>
                <a:cs typeface="맑은 고딕"/>
              </a:rPr>
              <a:t>객체 자신을 참조하는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변수</a:t>
            </a:r>
            <a:endParaRPr sz="1800">
              <a:latin typeface="맑은 고딕"/>
              <a:cs typeface="맑은 고딕"/>
            </a:endParaRPr>
          </a:p>
          <a:p>
            <a:pPr marL="203644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객체.메소드() 로 사용 </a:t>
            </a:r>
            <a:r>
              <a:rPr sz="1800" spc="114" dirty="0">
                <a:latin typeface="MS UI Gothic"/>
                <a:cs typeface="MS UI Gothic"/>
              </a:rPr>
              <a:t>➔ </a:t>
            </a:r>
            <a:r>
              <a:rPr sz="1800" dirty="0">
                <a:latin typeface="맑은 고딕"/>
                <a:cs typeface="맑은 고딕"/>
              </a:rPr>
              <a:t>객체가 </a:t>
            </a:r>
            <a:r>
              <a:rPr sz="1800" spc="-5" dirty="0">
                <a:latin typeface="맑은 고딕"/>
                <a:cs typeface="맑은 고딕"/>
              </a:rPr>
              <a:t>self </a:t>
            </a:r>
            <a:r>
              <a:rPr sz="1800" dirty="0">
                <a:latin typeface="맑은 고딕"/>
                <a:cs typeface="맑은 고딕"/>
              </a:rPr>
              <a:t>로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전달됨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dirty="0">
                <a:latin typeface="맑은 고딕"/>
                <a:cs typeface="맑은 고딕"/>
              </a:rPr>
              <a:t>인스턴스 변수 : 생성자 안에서 생성된 변수, 앞에 </a:t>
            </a:r>
            <a:r>
              <a:rPr sz="1800" spc="-5" dirty="0">
                <a:latin typeface="맑은 고딕"/>
                <a:cs typeface="맑은 고딕"/>
              </a:rPr>
              <a:t>self가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붙는다</a:t>
            </a:r>
            <a:endParaRPr sz="1800">
              <a:latin typeface="맑은 고딕"/>
              <a:cs typeface="맑은 고딕"/>
            </a:endParaRPr>
          </a:p>
          <a:p>
            <a:pPr marL="211709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클래스 전체에서 사용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가능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dirty="0">
                <a:latin typeface="맑은 고딕"/>
                <a:cs typeface="맑은 고딕"/>
              </a:rPr>
              <a:t>지역 변수 : 함수 안에서 선언되는 변수</a:t>
            </a:r>
            <a:endParaRPr sz="1800">
              <a:latin typeface="맑은 고딕"/>
              <a:cs typeface="맑은 고딕"/>
            </a:endParaRPr>
          </a:p>
          <a:p>
            <a:pPr marL="429895" lvl="1" indent="-175260">
              <a:lnSpc>
                <a:spcPct val="100000"/>
              </a:lnSpc>
              <a:spcBef>
                <a:spcPts val="1080"/>
              </a:spcBef>
              <a:buChar char="-"/>
              <a:tabLst>
                <a:tab pos="430530" algn="l"/>
              </a:tabLst>
            </a:pPr>
            <a:r>
              <a:rPr sz="1800" dirty="0">
                <a:latin typeface="맑은 고딕"/>
                <a:cs typeface="맑은 고딕"/>
              </a:rPr>
              <a:t>전역 변수 : 함수 외부에서 선언되는 변수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6117" y="2724785"/>
            <a:ext cx="2016760" cy="683895"/>
          </a:xfrm>
          <a:custGeom>
            <a:avLst/>
            <a:gdLst/>
            <a:ahLst/>
            <a:cxnLst/>
            <a:rect l="l" t="t" r="r" b="b"/>
            <a:pathLst>
              <a:path w="2016760" h="683895">
                <a:moveTo>
                  <a:pt x="1902333" y="0"/>
                </a:moveTo>
                <a:lnTo>
                  <a:pt x="113918" y="0"/>
                </a:lnTo>
                <a:lnTo>
                  <a:pt x="69597" y="8961"/>
                </a:lnTo>
                <a:lnTo>
                  <a:pt x="33385" y="33400"/>
                </a:lnTo>
                <a:lnTo>
                  <a:pt x="8959" y="69651"/>
                </a:lnTo>
                <a:lnTo>
                  <a:pt x="0" y="114045"/>
                </a:lnTo>
                <a:lnTo>
                  <a:pt x="0" y="569594"/>
                </a:lnTo>
                <a:lnTo>
                  <a:pt x="8959" y="613969"/>
                </a:lnTo>
                <a:lnTo>
                  <a:pt x="33385" y="650176"/>
                </a:lnTo>
                <a:lnTo>
                  <a:pt x="69597" y="674572"/>
                </a:lnTo>
                <a:lnTo>
                  <a:pt x="113918" y="683513"/>
                </a:lnTo>
                <a:lnTo>
                  <a:pt x="1902333" y="683513"/>
                </a:lnTo>
                <a:lnTo>
                  <a:pt x="1946654" y="674572"/>
                </a:lnTo>
                <a:lnTo>
                  <a:pt x="1982866" y="650176"/>
                </a:lnTo>
                <a:lnTo>
                  <a:pt x="2007292" y="613969"/>
                </a:lnTo>
                <a:lnTo>
                  <a:pt x="2016252" y="569594"/>
                </a:lnTo>
                <a:lnTo>
                  <a:pt x="2016252" y="114045"/>
                </a:lnTo>
                <a:lnTo>
                  <a:pt x="2007292" y="69651"/>
                </a:lnTo>
                <a:lnTo>
                  <a:pt x="1982866" y="33400"/>
                </a:lnTo>
                <a:lnTo>
                  <a:pt x="1946654" y="8961"/>
                </a:lnTo>
                <a:lnTo>
                  <a:pt x="1902333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6117" y="2724785"/>
            <a:ext cx="2016760" cy="683895"/>
          </a:xfrm>
          <a:custGeom>
            <a:avLst/>
            <a:gdLst/>
            <a:ahLst/>
            <a:cxnLst/>
            <a:rect l="l" t="t" r="r" b="b"/>
            <a:pathLst>
              <a:path w="2016760" h="683895">
                <a:moveTo>
                  <a:pt x="0" y="114045"/>
                </a:moveTo>
                <a:lnTo>
                  <a:pt x="8959" y="69651"/>
                </a:lnTo>
                <a:lnTo>
                  <a:pt x="33385" y="33400"/>
                </a:lnTo>
                <a:lnTo>
                  <a:pt x="69597" y="8961"/>
                </a:lnTo>
                <a:lnTo>
                  <a:pt x="113918" y="0"/>
                </a:lnTo>
                <a:lnTo>
                  <a:pt x="1902333" y="0"/>
                </a:lnTo>
                <a:lnTo>
                  <a:pt x="1946654" y="8961"/>
                </a:lnTo>
                <a:lnTo>
                  <a:pt x="1982866" y="33400"/>
                </a:lnTo>
                <a:lnTo>
                  <a:pt x="2007292" y="69651"/>
                </a:lnTo>
                <a:lnTo>
                  <a:pt x="2016252" y="114045"/>
                </a:lnTo>
                <a:lnTo>
                  <a:pt x="2016252" y="569594"/>
                </a:lnTo>
                <a:lnTo>
                  <a:pt x="2007292" y="613969"/>
                </a:lnTo>
                <a:lnTo>
                  <a:pt x="1982866" y="650176"/>
                </a:lnTo>
                <a:lnTo>
                  <a:pt x="1946654" y="674572"/>
                </a:lnTo>
                <a:lnTo>
                  <a:pt x="1902333" y="683513"/>
                </a:lnTo>
                <a:lnTo>
                  <a:pt x="113918" y="683513"/>
                </a:lnTo>
                <a:lnTo>
                  <a:pt x="69597" y="674572"/>
                </a:lnTo>
                <a:lnTo>
                  <a:pt x="33385" y="650176"/>
                </a:lnTo>
                <a:lnTo>
                  <a:pt x="8959" y="613969"/>
                </a:lnTo>
                <a:lnTo>
                  <a:pt x="0" y="569594"/>
                </a:lnTo>
                <a:lnTo>
                  <a:pt x="0" y="114045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9281" y="4008882"/>
            <a:ext cx="2016760" cy="683895"/>
          </a:xfrm>
          <a:custGeom>
            <a:avLst/>
            <a:gdLst/>
            <a:ahLst/>
            <a:cxnLst/>
            <a:rect l="l" t="t" r="r" b="b"/>
            <a:pathLst>
              <a:path w="2016760" h="683895">
                <a:moveTo>
                  <a:pt x="1902244" y="0"/>
                </a:moveTo>
                <a:lnTo>
                  <a:pt x="113931" y="0"/>
                </a:lnTo>
                <a:lnTo>
                  <a:pt x="69581" y="8941"/>
                </a:lnTo>
                <a:lnTo>
                  <a:pt x="33367" y="33337"/>
                </a:lnTo>
                <a:lnTo>
                  <a:pt x="8952" y="69544"/>
                </a:lnTo>
                <a:lnTo>
                  <a:pt x="0" y="113919"/>
                </a:lnTo>
                <a:lnTo>
                  <a:pt x="0" y="569595"/>
                </a:lnTo>
                <a:lnTo>
                  <a:pt x="8952" y="613916"/>
                </a:lnTo>
                <a:lnTo>
                  <a:pt x="33367" y="650128"/>
                </a:lnTo>
                <a:lnTo>
                  <a:pt x="69581" y="674554"/>
                </a:lnTo>
                <a:lnTo>
                  <a:pt x="113931" y="683514"/>
                </a:lnTo>
                <a:lnTo>
                  <a:pt x="1902244" y="683514"/>
                </a:lnTo>
                <a:lnTo>
                  <a:pt x="1946638" y="674554"/>
                </a:lnTo>
                <a:lnTo>
                  <a:pt x="1982889" y="650128"/>
                </a:lnTo>
                <a:lnTo>
                  <a:pt x="2007328" y="613916"/>
                </a:lnTo>
                <a:lnTo>
                  <a:pt x="2016290" y="569595"/>
                </a:lnTo>
                <a:lnTo>
                  <a:pt x="2016290" y="113919"/>
                </a:lnTo>
                <a:lnTo>
                  <a:pt x="2007328" y="69544"/>
                </a:lnTo>
                <a:lnTo>
                  <a:pt x="1982889" y="33337"/>
                </a:lnTo>
                <a:lnTo>
                  <a:pt x="1946638" y="8941"/>
                </a:lnTo>
                <a:lnTo>
                  <a:pt x="1902244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9281" y="4008882"/>
            <a:ext cx="2016760" cy="683895"/>
          </a:xfrm>
          <a:custGeom>
            <a:avLst/>
            <a:gdLst/>
            <a:ahLst/>
            <a:cxnLst/>
            <a:rect l="l" t="t" r="r" b="b"/>
            <a:pathLst>
              <a:path w="2016760" h="683895">
                <a:moveTo>
                  <a:pt x="0" y="113919"/>
                </a:moveTo>
                <a:lnTo>
                  <a:pt x="8952" y="69544"/>
                </a:lnTo>
                <a:lnTo>
                  <a:pt x="33367" y="33337"/>
                </a:lnTo>
                <a:lnTo>
                  <a:pt x="69581" y="8941"/>
                </a:lnTo>
                <a:lnTo>
                  <a:pt x="113931" y="0"/>
                </a:lnTo>
                <a:lnTo>
                  <a:pt x="1902244" y="0"/>
                </a:lnTo>
                <a:lnTo>
                  <a:pt x="1946638" y="8941"/>
                </a:lnTo>
                <a:lnTo>
                  <a:pt x="1982889" y="33337"/>
                </a:lnTo>
                <a:lnTo>
                  <a:pt x="2007328" y="69544"/>
                </a:lnTo>
                <a:lnTo>
                  <a:pt x="2016290" y="113919"/>
                </a:lnTo>
                <a:lnTo>
                  <a:pt x="2016290" y="569595"/>
                </a:lnTo>
                <a:lnTo>
                  <a:pt x="2007328" y="613916"/>
                </a:lnTo>
                <a:lnTo>
                  <a:pt x="1982889" y="650128"/>
                </a:lnTo>
                <a:lnTo>
                  <a:pt x="1946638" y="674554"/>
                </a:lnTo>
                <a:lnTo>
                  <a:pt x="1902244" y="683514"/>
                </a:lnTo>
                <a:lnTo>
                  <a:pt x="113931" y="683514"/>
                </a:lnTo>
                <a:lnTo>
                  <a:pt x="69581" y="674554"/>
                </a:lnTo>
                <a:lnTo>
                  <a:pt x="33367" y="650128"/>
                </a:lnTo>
                <a:lnTo>
                  <a:pt x="8952" y="613916"/>
                </a:lnTo>
                <a:lnTo>
                  <a:pt x="0" y="569595"/>
                </a:lnTo>
                <a:lnTo>
                  <a:pt x="0" y="113919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4032" y="3596132"/>
            <a:ext cx="2063114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자식클래스</a:t>
            </a:r>
            <a:endParaRPr sz="1800">
              <a:latin typeface="맑은 고딕"/>
              <a:cs typeface="맑은 고딕"/>
            </a:endParaRPr>
          </a:p>
          <a:p>
            <a:pPr marL="1054735" marR="5080" indent="4064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latin typeface="맑은 고딕"/>
                <a:cs typeface="맑은 고딕"/>
              </a:rPr>
              <a:t>계절가전  온도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조절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38928" y="4008882"/>
            <a:ext cx="2016125" cy="683895"/>
          </a:xfrm>
          <a:custGeom>
            <a:avLst/>
            <a:gdLst/>
            <a:ahLst/>
            <a:cxnLst/>
            <a:rect l="l" t="t" r="r" b="b"/>
            <a:pathLst>
              <a:path w="2016125" h="683895">
                <a:moveTo>
                  <a:pt x="1902205" y="0"/>
                </a:moveTo>
                <a:lnTo>
                  <a:pt x="113919" y="0"/>
                </a:lnTo>
                <a:lnTo>
                  <a:pt x="69544" y="8941"/>
                </a:lnTo>
                <a:lnTo>
                  <a:pt x="33337" y="33337"/>
                </a:lnTo>
                <a:lnTo>
                  <a:pt x="8941" y="69544"/>
                </a:lnTo>
                <a:lnTo>
                  <a:pt x="0" y="113919"/>
                </a:lnTo>
                <a:lnTo>
                  <a:pt x="0" y="569595"/>
                </a:lnTo>
                <a:lnTo>
                  <a:pt x="8941" y="613916"/>
                </a:lnTo>
                <a:lnTo>
                  <a:pt x="33337" y="650128"/>
                </a:lnTo>
                <a:lnTo>
                  <a:pt x="69544" y="674554"/>
                </a:lnTo>
                <a:lnTo>
                  <a:pt x="113919" y="683514"/>
                </a:lnTo>
                <a:lnTo>
                  <a:pt x="1902205" y="683514"/>
                </a:lnTo>
                <a:lnTo>
                  <a:pt x="1946580" y="674554"/>
                </a:lnTo>
                <a:lnTo>
                  <a:pt x="1982787" y="650128"/>
                </a:lnTo>
                <a:lnTo>
                  <a:pt x="2007183" y="613916"/>
                </a:lnTo>
                <a:lnTo>
                  <a:pt x="2016125" y="569595"/>
                </a:lnTo>
                <a:lnTo>
                  <a:pt x="2016125" y="113919"/>
                </a:lnTo>
                <a:lnTo>
                  <a:pt x="2007183" y="69544"/>
                </a:lnTo>
                <a:lnTo>
                  <a:pt x="1982787" y="33337"/>
                </a:lnTo>
                <a:lnTo>
                  <a:pt x="1946580" y="8941"/>
                </a:lnTo>
                <a:lnTo>
                  <a:pt x="1902205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8928" y="4008882"/>
            <a:ext cx="2016125" cy="683895"/>
          </a:xfrm>
          <a:custGeom>
            <a:avLst/>
            <a:gdLst/>
            <a:ahLst/>
            <a:cxnLst/>
            <a:rect l="l" t="t" r="r" b="b"/>
            <a:pathLst>
              <a:path w="2016125" h="683895">
                <a:moveTo>
                  <a:pt x="0" y="113919"/>
                </a:moveTo>
                <a:lnTo>
                  <a:pt x="8941" y="69544"/>
                </a:lnTo>
                <a:lnTo>
                  <a:pt x="33337" y="33337"/>
                </a:lnTo>
                <a:lnTo>
                  <a:pt x="69544" y="8941"/>
                </a:lnTo>
                <a:lnTo>
                  <a:pt x="113919" y="0"/>
                </a:lnTo>
                <a:lnTo>
                  <a:pt x="1902205" y="0"/>
                </a:lnTo>
                <a:lnTo>
                  <a:pt x="1946580" y="8941"/>
                </a:lnTo>
                <a:lnTo>
                  <a:pt x="1982787" y="33337"/>
                </a:lnTo>
                <a:lnTo>
                  <a:pt x="2007183" y="69544"/>
                </a:lnTo>
                <a:lnTo>
                  <a:pt x="2016125" y="113919"/>
                </a:lnTo>
                <a:lnTo>
                  <a:pt x="2016125" y="569595"/>
                </a:lnTo>
                <a:lnTo>
                  <a:pt x="2007183" y="613916"/>
                </a:lnTo>
                <a:lnTo>
                  <a:pt x="1982787" y="650128"/>
                </a:lnTo>
                <a:lnTo>
                  <a:pt x="1946580" y="674554"/>
                </a:lnTo>
                <a:lnTo>
                  <a:pt x="1902205" y="683514"/>
                </a:lnTo>
                <a:lnTo>
                  <a:pt x="113919" y="683514"/>
                </a:lnTo>
                <a:lnTo>
                  <a:pt x="69544" y="674554"/>
                </a:lnTo>
                <a:lnTo>
                  <a:pt x="33337" y="650128"/>
                </a:lnTo>
                <a:lnTo>
                  <a:pt x="8941" y="613916"/>
                </a:lnTo>
                <a:lnTo>
                  <a:pt x="0" y="569595"/>
                </a:lnTo>
                <a:lnTo>
                  <a:pt x="0" y="113919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36641" y="3604641"/>
            <a:ext cx="1758950" cy="102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26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자식클래스</a:t>
            </a:r>
            <a:endParaRPr sz="1800">
              <a:latin typeface="맑은 고딕"/>
              <a:cs typeface="맑은 고딕"/>
            </a:endParaRPr>
          </a:p>
          <a:p>
            <a:pPr marL="12700" marR="742950" indent="88265">
              <a:lnSpc>
                <a:spcPct val="100000"/>
              </a:lnSpc>
              <a:spcBef>
                <a:spcPts val="1425"/>
              </a:spcBef>
            </a:pPr>
            <a:r>
              <a:rPr sz="1800" spc="-55" dirty="0">
                <a:latin typeface="맑은 고딕"/>
                <a:cs typeface="맑은 고딕"/>
              </a:rPr>
              <a:t>AV </a:t>
            </a:r>
            <a:r>
              <a:rPr sz="1800" dirty="0">
                <a:latin typeface="맑은 고딕"/>
                <a:cs typeface="맑은 고딕"/>
              </a:rPr>
              <a:t>기기  음량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조절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3763" y="3422269"/>
            <a:ext cx="1434465" cy="595630"/>
          </a:xfrm>
          <a:custGeom>
            <a:avLst/>
            <a:gdLst/>
            <a:ahLst/>
            <a:cxnLst/>
            <a:rect l="l" t="t" r="r" b="b"/>
            <a:pathLst>
              <a:path w="1434464" h="595629">
                <a:moveTo>
                  <a:pt x="1359897" y="26511"/>
                </a:moveTo>
                <a:lnTo>
                  <a:pt x="0" y="577722"/>
                </a:lnTo>
                <a:lnTo>
                  <a:pt x="7238" y="595375"/>
                </a:lnTo>
                <a:lnTo>
                  <a:pt x="1367064" y="44143"/>
                </a:lnTo>
                <a:lnTo>
                  <a:pt x="1359897" y="26511"/>
                </a:lnTo>
                <a:close/>
              </a:path>
              <a:path w="1434464" h="595629">
                <a:moveTo>
                  <a:pt x="1420885" y="21716"/>
                </a:moveTo>
                <a:lnTo>
                  <a:pt x="1371727" y="21716"/>
                </a:lnTo>
                <a:lnTo>
                  <a:pt x="1378839" y="39369"/>
                </a:lnTo>
                <a:lnTo>
                  <a:pt x="1367064" y="44143"/>
                </a:lnTo>
                <a:lnTo>
                  <a:pt x="1377823" y="70611"/>
                </a:lnTo>
                <a:lnTo>
                  <a:pt x="1420885" y="21716"/>
                </a:lnTo>
                <a:close/>
              </a:path>
              <a:path w="1434464" h="595629">
                <a:moveTo>
                  <a:pt x="1371727" y="21716"/>
                </a:moveTo>
                <a:lnTo>
                  <a:pt x="1359897" y="26511"/>
                </a:lnTo>
                <a:lnTo>
                  <a:pt x="1367064" y="44143"/>
                </a:lnTo>
                <a:lnTo>
                  <a:pt x="1378839" y="39369"/>
                </a:lnTo>
                <a:lnTo>
                  <a:pt x="1371727" y="21716"/>
                </a:lnTo>
                <a:close/>
              </a:path>
              <a:path w="1434464" h="595629">
                <a:moveTo>
                  <a:pt x="1349121" y="0"/>
                </a:moveTo>
                <a:lnTo>
                  <a:pt x="1359897" y="26511"/>
                </a:lnTo>
                <a:lnTo>
                  <a:pt x="1371727" y="21716"/>
                </a:lnTo>
                <a:lnTo>
                  <a:pt x="1420885" y="21716"/>
                </a:lnTo>
                <a:lnTo>
                  <a:pt x="1434084" y="6730"/>
                </a:lnTo>
                <a:lnTo>
                  <a:pt x="13491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5071" y="3429000"/>
            <a:ext cx="1146175" cy="588645"/>
          </a:xfrm>
          <a:custGeom>
            <a:avLst/>
            <a:gdLst/>
            <a:ahLst/>
            <a:cxnLst/>
            <a:rect l="l" t="t" r="r" b="b"/>
            <a:pathLst>
              <a:path w="1146175" h="588645">
                <a:moveTo>
                  <a:pt x="72271" y="26063"/>
                </a:moveTo>
                <a:lnTo>
                  <a:pt x="63698" y="42988"/>
                </a:lnTo>
                <a:lnTo>
                  <a:pt x="1137539" y="588391"/>
                </a:lnTo>
                <a:lnTo>
                  <a:pt x="1146175" y="571373"/>
                </a:lnTo>
                <a:lnTo>
                  <a:pt x="72271" y="26063"/>
                </a:lnTo>
                <a:close/>
              </a:path>
              <a:path w="1146175" h="588645">
                <a:moveTo>
                  <a:pt x="0" y="0"/>
                </a:moveTo>
                <a:lnTo>
                  <a:pt x="50800" y="68452"/>
                </a:lnTo>
                <a:lnTo>
                  <a:pt x="63698" y="42988"/>
                </a:lnTo>
                <a:lnTo>
                  <a:pt x="52324" y="37211"/>
                </a:lnTo>
                <a:lnTo>
                  <a:pt x="60959" y="20320"/>
                </a:lnTo>
                <a:lnTo>
                  <a:pt x="75181" y="20320"/>
                </a:lnTo>
                <a:lnTo>
                  <a:pt x="85216" y="508"/>
                </a:lnTo>
                <a:lnTo>
                  <a:pt x="0" y="0"/>
                </a:lnTo>
                <a:close/>
              </a:path>
              <a:path w="1146175" h="588645">
                <a:moveTo>
                  <a:pt x="60959" y="20320"/>
                </a:moveTo>
                <a:lnTo>
                  <a:pt x="52324" y="37211"/>
                </a:lnTo>
                <a:lnTo>
                  <a:pt x="63698" y="42988"/>
                </a:lnTo>
                <a:lnTo>
                  <a:pt x="72271" y="26063"/>
                </a:lnTo>
                <a:lnTo>
                  <a:pt x="60959" y="20320"/>
                </a:lnTo>
                <a:close/>
              </a:path>
              <a:path w="1146175" h="588645">
                <a:moveTo>
                  <a:pt x="75181" y="20320"/>
                </a:moveTo>
                <a:lnTo>
                  <a:pt x="60959" y="20320"/>
                </a:lnTo>
                <a:lnTo>
                  <a:pt x="72271" y="26063"/>
                </a:lnTo>
                <a:lnTo>
                  <a:pt x="75181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29405" y="362292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상속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7215" y="5024222"/>
            <a:ext cx="1249578" cy="522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0091" y="4970310"/>
            <a:ext cx="788568" cy="9677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7486" y="4964364"/>
            <a:ext cx="1409899" cy="875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9711" y="4878806"/>
            <a:ext cx="1267015" cy="10055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35088" y="2399410"/>
            <a:ext cx="306070" cy="3230880"/>
          </a:xfrm>
          <a:custGeom>
            <a:avLst/>
            <a:gdLst/>
            <a:ahLst/>
            <a:cxnLst/>
            <a:rect l="l" t="t" r="r" b="b"/>
            <a:pathLst>
              <a:path w="306070" h="3230879">
                <a:moveTo>
                  <a:pt x="305815" y="3077845"/>
                </a:moveTo>
                <a:lnTo>
                  <a:pt x="0" y="3077845"/>
                </a:lnTo>
                <a:lnTo>
                  <a:pt x="152907" y="3230714"/>
                </a:lnTo>
                <a:lnTo>
                  <a:pt x="305815" y="3077845"/>
                </a:lnTo>
                <a:close/>
              </a:path>
              <a:path w="306070" h="3230879">
                <a:moveTo>
                  <a:pt x="229361" y="0"/>
                </a:moveTo>
                <a:lnTo>
                  <a:pt x="76453" y="0"/>
                </a:lnTo>
                <a:lnTo>
                  <a:pt x="76453" y="3077845"/>
                </a:lnTo>
                <a:lnTo>
                  <a:pt x="229361" y="3077845"/>
                </a:lnTo>
                <a:lnTo>
                  <a:pt x="229361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35088" y="2399410"/>
            <a:ext cx="306070" cy="3230880"/>
          </a:xfrm>
          <a:custGeom>
            <a:avLst/>
            <a:gdLst/>
            <a:ahLst/>
            <a:cxnLst/>
            <a:rect l="l" t="t" r="r" b="b"/>
            <a:pathLst>
              <a:path w="306070" h="3230879">
                <a:moveTo>
                  <a:pt x="229361" y="0"/>
                </a:moveTo>
                <a:lnTo>
                  <a:pt x="229361" y="3077845"/>
                </a:lnTo>
                <a:lnTo>
                  <a:pt x="305815" y="3077845"/>
                </a:lnTo>
                <a:lnTo>
                  <a:pt x="152907" y="3230714"/>
                </a:lnTo>
                <a:lnTo>
                  <a:pt x="0" y="3077845"/>
                </a:lnTo>
                <a:lnTo>
                  <a:pt x="76453" y="3077845"/>
                </a:lnTo>
                <a:lnTo>
                  <a:pt x="76453" y="0"/>
                </a:lnTo>
                <a:lnTo>
                  <a:pt x="229361" y="0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44458" y="2348864"/>
            <a:ext cx="306070" cy="3230880"/>
          </a:xfrm>
          <a:custGeom>
            <a:avLst/>
            <a:gdLst/>
            <a:ahLst/>
            <a:cxnLst/>
            <a:rect l="l" t="t" r="r" b="b"/>
            <a:pathLst>
              <a:path w="306070" h="3230879">
                <a:moveTo>
                  <a:pt x="229235" y="152908"/>
                </a:moveTo>
                <a:lnTo>
                  <a:pt x="76326" y="152908"/>
                </a:lnTo>
                <a:lnTo>
                  <a:pt x="76326" y="3230753"/>
                </a:lnTo>
                <a:lnTo>
                  <a:pt x="229235" y="3230753"/>
                </a:lnTo>
                <a:lnTo>
                  <a:pt x="229235" y="152908"/>
                </a:lnTo>
                <a:close/>
              </a:path>
              <a:path w="306070" h="3230879">
                <a:moveTo>
                  <a:pt x="152781" y="0"/>
                </a:moveTo>
                <a:lnTo>
                  <a:pt x="0" y="152908"/>
                </a:lnTo>
                <a:lnTo>
                  <a:pt x="305689" y="152908"/>
                </a:lnTo>
                <a:lnTo>
                  <a:pt x="152781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44458" y="2348864"/>
            <a:ext cx="306070" cy="3230880"/>
          </a:xfrm>
          <a:custGeom>
            <a:avLst/>
            <a:gdLst/>
            <a:ahLst/>
            <a:cxnLst/>
            <a:rect l="l" t="t" r="r" b="b"/>
            <a:pathLst>
              <a:path w="306070" h="3230879">
                <a:moveTo>
                  <a:pt x="229235" y="3230753"/>
                </a:moveTo>
                <a:lnTo>
                  <a:pt x="229235" y="152908"/>
                </a:lnTo>
                <a:lnTo>
                  <a:pt x="305689" y="152908"/>
                </a:lnTo>
                <a:lnTo>
                  <a:pt x="152781" y="0"/>
                </a:lnTo>
                <a:lnTo>
                  <a:pt x="0" y="152908"/>
                </a:lnTo>
                <a:lnTo>
                  <a:pt x="76326" y="152908"/>
                </a:lnTo>
                <a:lnTo>
                  <a:pt x="76326" y="3230753"/>
                </a:lnTo>
                <a:lnTo>
                  <a:pt x="229235" y="3230753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9033" y="902335"/>
            <a:ext cx="8462010" cy="244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5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spc="-5" dirty="0">
                <a:latin typeface="맑은 고딕"/>
                <a:cs typeface="맑은 고딕"/>
              </a:rPr>
              <a:t>상속(inheritance) </a:t>
            </a:r>
            <a:r>
              <a:rPr sz="1800" dirty="0">
                <a:latin typeface="맑은 고딕"/>
                <a:cs typeface="맑은 고딕"/>
              </a:rPr>
              <a:t>: 기존에 존재하는 클래스로부터 코드와 데이터를 이어받고 자  신이 필요한 기능을 추가하는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기법</a:t>
            </a:r>
            <a:endParaRPr sz="1800">
              <a:latin typeface="맑은 고딕"/>
              <a:cs typeface="맑은 고딕"/>
            </a:endParaRPr>
          </a:p>
          <a:p>
            <a:pPr marR="306705" algn="r">
              <a:lnSpc>
                <a:spcPct val="100000"/>
              </a:lnSpc>
              <a:spcBef>
                <a:spcPts val="1680"/>
              </a:spcBef>
              <a:tabLst>
                <a:tab pos="818515" algn="l"/>
              </a:tabLst>
            </a:pPr>
            <a:r>
              <a:rPr sz="1800" dirty="0">
                <a:latin typeface="맑은 고딕"/>
                <a:cs typeface="맑은 고딕"/>
              </a:rPr>
              <a:t>구체화	</a:t>
            </a:r>
            <a:r>
              <a:rPr sz="2700" baseline="1543" dirty="0">
                <a:latin typeface="맑은 고딕"/>
                <a:cs typeface="맑은 고딕"/>
              </a:rPr>
              <a:t>추상화</a:t>
            </a:r>
            <a:endParaRPr sz="2700" baseline="1543">
              <a:latin typeface="맑은 고딕"/>
              <a:cs typeface="맑은 고딕"/>
            </a:endParaRPr>
          </a:p>
          <a:p>
            <a:pPr marL="2807335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맑은 고딕"/>
                <a:cs typeface="맑은 고딕"/>
              </a:rPr>
              <a:t>부모클래스</a:t>
            </a:r>
            <a:endParaRPr sz="1800">
              <a:latin typeface="맑은 고딕"/>
              <a:cs typeface="맑은 고딕"/>
            </a:endParaRPr>
          </a:p>
          <a:p>
            <a:pPr marL="2691765" marR="4377690" indent="1905" algn="ctr">
              <a:lnSpc>
                <a:spcPct val="100000"/>
              </a:lnSpc>
              <a:spcBef>
                <a:spcPts val="1650"/>
              </a:spcBef>
            </a:pPr>
            <a:r>
              <a:rPr sz="1800" dirty="0">
                <a:latin typeface="맑은 고딕"/>
                <a:cs typeface="맑은 고딕"/>
              </a:rPr>
              <a:t>전자제품  전원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ON/OFF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033" y="902335"/>
            <a:ext cx="496125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부모 클래스(super class, </a:t>
            </a:r>
            <a:r>
              <a:rPr sz="1800" spc="-10" dirty="0">
                <a:latin typeface="맑은 고딕"/>
                <a:cs typeface="맑은 고딕"/>
              </a:rPr>
              <a:t>base </a:t>
            </a:r>
            <a:r>
              <a:rPr sz="1800" dirty="0">
                <a:latin typeface="맑은 고딕"/>
                <a:cs typeface="맑은 고딕"/>
              </a:rPr>
              <a:t>class) :</a:t>
            </a:r>
            <a:r>
              <a:rPr sz="1800" spc="-11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추상적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자식 클래스(sub class, </a:t>
            </a:r>
            <a:r>
              <a:rPr sz="1800" spc="-10" dirty="0">
                <a:latin typeface="맑은 고딕"/>
                <a:cs typeface="맑은 고딕"/>
              </a:rPr>
              <a:t>derived </a:t>
            </a:r>
            <a:r>
              <a:rPr sz="1800" dirty="0">
                <a:latin typeface="맑은 고딕"/>
                <a:cs typeface="맑은 고딕"/>
              </a:rPr>
              <a:t>class) :</a:t>
            </a:r>
            <a:r>
              <a:rPr sz="1800" spc="-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구체적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3394" y="2078354"/>
          <a:ext cx="8280400" cy="319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부모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클래스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B692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자식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클래스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B6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Animal(동물)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Lion(사자),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Dog(개),</a:t>
                      </a:r>
                      <a:r>
                        <a:rPr sz="1800" spc="-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Cat(고양이)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Bike(자전거)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MountainBike(산악자전거), 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RoadBike,</a:t>
                      </a:r>
                      <a:r>
                        <a:rPr sz="1800" spc="-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30" dirty="0">
                          <a:latin typeface="맑은 고딕"/>
                          <a:cs typeface="맑은 고딕"/>
                        </a:rPr>
                        <a:t>TandemBike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spc="-15" dirty="0">
                          <a:latin typeface="맑은 고딕"/>
                          <a:cs typeface="맑은 고딕"/>
                        </a:rPr>
                        <a:t>Vehicle(탈것)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537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Car(자동차), Bus(버스), 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Truck(트럭),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Boat(보트),  Motorcycle(오토바이),</a:t>
                      </a:r>
                      <a:r>
                        <a:rPr sz="1800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Bicycle(자전거)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Student(학생)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GraduateStudent(대학원생),</a:t>
                      </a:r>
                      <a:r>
                        <a:rPr sz="1800" spc="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UnderGraduate(학부생)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Employee(직원)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Manager(관리자)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Shape(도형)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Rectangle(사각형), TTriangle(삼각형),</a:t>
                      </a:r>
                      <a:r>
                        <a:rPr sz="1800" spc="2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Circle(원)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6401" y="1643760"/>
            <a:ext cx="2721610" cy="683895"/>
          </a:xfrm>
          <a:custGeom>
            <a:avLst/>
            <a:gdLst/>
            <a:ahLst/>
            <a:cxnLst/>
            <a:rect l="l" t="t" r="r" b="b"/>
            <a:pathLst>
              <a:path w="2721610" h="683894">
                <a:moveTo>
                  <a:pt x="2607564" y="0"/>
                </a:moveTo>
                <a:lnTo>
                  <a:pt x="113918" y="0"/>
                </a:lnTo>
                <a:lnTo>
                  <a:pt x="69597" y="8959"/>
                </a:lnTo>
                <a:lnTo>
                  <a:pt x="33385" y="33385"/>
                </a:lnTo>
                <a:lnTo>
                  <a:pt x="8959" y="69597"/>
                </a:lnTo>
                <a:lnTo>
                  <a:pt x="0" y="113918"/>
                </a:lnTo>
                <a:lnTo>
                  <a:pt x="0" y="569594"/>
                </a:lnTo>
                <a:lnTo>
                  <a:pt x="8959" y="613969"/>
                </a:lnTo>
                <a:lnTo>
                  <a:pt x="33385" y="650176"/>
                </a:lnTo>
                <a:lnTo>
                  <a:pt x="69597" y="674572"/>
                </a:lnTo>
                <a:lnTo>
                  <a:pt x="113918" y="683513"/>
                </a:lnTo>
                <a:lnTo>
                  <a:pt x="2607564" y="683513"/>
                </a:lnTo>
                <a:lnTo>
                  <a:pt x="2651938" y="674572"/>
                </a:lnTo>
                <a:lnTo>
                  <a:pt x="2688145" y="650176"/>
                </a:lnTo>
                <a:lnTo>
                  <a:pt x="2712541" y="613969"/>
                </a:lnTo>
                <a:lnTo>
                  <a:pt x="2721483" y="569594"/>
                </a:lnTo>
                <a:lnTo>
                  <a:pt x="2721483" y="113918"/>
                </a:lnTo>
                <a:lnTo>
                  <a:pt x="2712541" y="69597"/>
                </a:lnTo>
                <a:lnTo>
                  <a:pt x="2688145" y="33385"/>
                </a:lnTo>
                <a:lnTo>
                  <a:pt x="2651938" y="8959"/>
                </a:lnTo>
                <a:lnTo>
                  <a:pt x="2607564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46401" y="1643760"/>
            <a:ext cx="2721610" cy="683895"/>
          </a:xfrm>
          <a:custGeom>
            <a:avLst/>
            <a:gdLst/>
            <a:ahLst/>
            <a:cxnLst/>
            <a:rect l="l" t="t" r="r" b="b"/>
            <a:pathLst>
              <a:path w="2721610" h="683894">
                <a:moveTo>
                  <a:pt x="0" y="113918"/>
                </a:moveTo>
                <a:lnTo>
                  <a:pt x="8959" y="69597"/>
                </a:lnTo>
                <a:lnTo>
                  <a:pt x="33385" y="33385"/>
                </a:lnTo>
                <a:lnTo>
                  <a:pt x="69597" y="8959"/>
                </a:lnTo>
                <a:lnTo>
                  <a:pt x="113918" y="0"/>
                </a:lnTo>
                <a:lnTo>
                  <a:pt x="2607564" y="0"/>
                </a:lnTo>
                <a:lnTo>
                  <a:pt x="2651938" y="8959"/>
                </a:lnTo>
                <a:lnTo>
                  <a:pt x="2688145" y="33385"/>
                </a:lnTo>
                <a:lnTo>
                  <a:pt x="2712541" y="69597"/>
                </a:lnTo>
                <a:lnTo>
                  <a:pt x="2721483" y="113918"/>
                </a:lnTo>
                <a:lnTo>
                  <a:pt x="2721483" y="569594"/>
                </a:lnTo>
                <a:lnTo>
                  <a:pt x="2712541" y="613969"/>
                </a:lnTo>
                <a:lnTo>
                  <a:pt x="2688145" y="650176"/>
                </a:lnTo>
                <a:lnTo>
                  <a:pt x="2651938" y="674572"/>
                </a:lnTo>
                <a:lnTo>
                  <a:pt x="2607564" y="683513"/>
                </a:lnTo>
                <a:lnTo>
                  <a:pt x="113918" y="683513"/>
                </a:lnTo>
                <a:lnTo>
                  <a:pt x="69597" y="674572"/>
                </a:lnTo>
                <a:lnTo>
                  <a:pt x="33385" y="650176"/>
                </a:lnTo>
                <a:lnTo>
                  <a:pt x="8959" y="613969"/>
                </a:lnTo>
                <a:lnTo>
                  <a:pt x="0" y="569594"/>
                </a:lnTo>
                <a:lnTo>
                  <a:pt x="0" y="113918"/>
                </a:lnTo>
                <a:close/>
              </a:path>
            </a:pathLst>
          </a:custGeom>
          <a:ln w="25399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58923" y="1694434"/>
            <a:ext cx="217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전원 </a:t>
            </a:r>
            <a:r>
              <a:rPr sz="1800" spc="-5" dirty="0">
                <a:latin typeface="맑은 고딕"/>
                <a:cs typeface="맑은 고딕"/>
              </a:rPr>
              <a:t>ON/OFF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  음량 변경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7635" y="2377058"/>
            <a:ext cx="1036319" cy="1725930"/>
          </a:xfrm>
          <a:custGeom>
            <a:avLst/>
            <a:gdLst/>
            <a:ahLst/>
            <a:cxnLst/>
            <a:rect l="l" t="t" r="r" b="b"/>
            <a:pathLst>
              <a:path w="1036319" h="1725929">
                <a:moveTo>
                  <a:pt x="988945" y="60504"/>
                </a:moveTo>
                <a:lnTo>
                  <a:pt x="0" y="1715896"/>
                </a:lnTo>
                <a:lnTo>
                  <a:pt x="16382" y="1725676"/>
                </a:lnTo>
                <a:lnTo>
                  <a:pt x="1005320" y="70297"/>
                </a:lnTo>
                <a:lnTo>
                  <a:pt x="988945" y="60504"/>
                </a:lnTo>
                <a:close/>
              </a:path>
              <a:path w="1036319" h="1725929">
                <a:moveTo>
                  <a:pt x="1032481" y="49656"/>
                </a:moveTo>
                <a:lnTo>
                  <a:pt x="995426" y="49656"/>
                </a:lnTo>
                <a:lnTo>
                  <a:pt x="1011808" y="59436"/>
                </a:lnTo>
                <a:lnTo>
                  <a:pt x="1005320" y="70297"/>
                </a:lnTo>
                <a:lnTo>
                  <a:pt x="1029843" y="84962"/>
                </a:lnTo>
                <a:lnTo>
                  <a:pt x="1032481" y="49656"/>
                </a:lnTo>
                <a:close/>
              </a:path>
              <a:path w="1036319" h="1725929">
                <a:moveTo>
                  <a:pt x="995426" y="49656"/>
                </a:moveTo>
                <a:lnTo>
                  <a:pt x="988945" y="60504"/>
                </a:lnTo>
                <a:lnTo>
                  <a:pt x="1005320" y="70297"/>
                </a:lnTo>
                <a:lnTo>
                  <a:pt x="1011808" y="59436"/>
                </a:lnTo>
                <a:lnTo>
                  <a:pt x="995426" y="49656"/>
                </a:lnTo>
                <a:close/>
              </a:path>
              <a:path w="1036319" h="1725929">
                <a:moveTo>
                  <a:pt x="1036193" y="0"/>
                </a:moveTo>
                <a:lnTo>
                  <a:pt x="964438" y="45846"/>
                </a:lnTo>
                <a:lnTo>
                  <a:pt x="988945" y="60504"/>
                </a:lnTo>
                <a:lnTo>
                  <a:pt x="995426" y="49656"/>
                </a:lnTo>
                <a:lnTo>
                  <a:pt x="1032481" y="49656"/>
                </a:lnTo>
                <a:lnTo>
                  <a:pt x="1036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3729" y="2327275"/>
            <a:ext cx="1398905" cy="1751964"/>
          </a:xfrm>
          <a:custGeom>
            <a:avLst/>
            <a:gdLst/>
            <a:ahLst/>
            <a:cxnLst/>
            <a:rect l="l" t="t" r="r" b="b"/>
            <a:pathLst>
              <a:path w="1398904" h="1751964">
                <a:moveTo>
                  <a:pt x="55025" y="53737"/>
                </a:moveTo>
                <a:lnTo>
                  <a:pt x="40108" y="65633"/>
                </a:lnTo>
                <a:lnTo>
                  <a:pt x="1383919" y="1751457"/>
                </a:lnTo>
                <a:lnTo>
                  <a:pt x="1398778" y="1739645"/>
                </a:lnTo>
                <a:lnTo>
                  <a:pt x="55025" y="53737"/>
                </a:lnTo>
                <a:close/>
              </a:path>
              <a:path w="1398904" h="1751964">
                <a:moveTo>
                  <a:pt x="0" y="0"/>
                </a:moveTo>
                <a:lnTo>
                  <a:pt x="17780" y="83438"/>
                </a:lnTo>
                <a:lnTo>
                  <a:pt x="40108" y="65633"/>
                </a:lnTo>
                <a:lnTo>
                  <a:pt x="32131" y="55625"/>
                </a:lnTo>
                <a:lnTo>
                  <a:pt x="47117" y="43814"/>
                </a:lnTo>
                <a:lnTo>
                  <a:pt x="67468" y="43814"/>
                </a:lnTo>
                <a:lnTo>
                  <a:pt x="77343" y="35940"/>
                </a:lnTo>
                <a:lnTo>
                  <a:pt x="0" y="0"/>
                </a:lnTo>
                <a:close/>
              </a:path>
              <a:path w="1398904" h="1751964">
                <a:moveTo>
                  <a:pt x="47117" y="43814"/>
                </a:moveTo>
                <a:lnTo>
                  <a:pt x="32131" y="55625"/>
                </a:lnTo>
                <a:lnTo>
                  <a:pt x="40108" y="65633"/>
                </a:lnTo>
                <a:lnTo>
                  <a:pt x="55025" y="53737"/>
                </a:lnTo>
                <a:lnTo>
                  <a:pt x="47117" y="43814"/>
                </a:lnTo>
                <a:close/>
              </a:path>
              <a:path w="1398904" h="1751964">
                <a:moveTo>
                  <a:pt x="67468" y="43814"/>
                </a:moveTo>
                <a:lnTo>
                  <a:pt x="47117" y="43814"/>
                </a:lnTo>
                <a:lnTo>
                  <a:pt x="55025" y="53737"/>
                </a:lnTo>
                <a:lnTo>
                  <a:pt x="67468" y="43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68854" y="3071876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상속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1146" y="1850644"/>
            <a:ext cx="864235" cy="269875"/>
          </a:xfrm>
          <a:custGeom>
            <a:avLst/>
            <a:gdLst/>
            <a:ahLst/>
            <a:cxnLst/>
            <a:rect l="l" t="t" r="r" b="b"/>
            <a:pathLst>
              <a:path w="864235" h="269875">
                <a:moveTo>
                  <a:pt x="729233" y="0"/>
                </a:moveTo>
                <a:lnTo>
                  <a:pt x="729233" y="67436"/>
                </a:lnTo>
                <a:lnTo>
                  <a:pt x="0" y="67436"/>
                </a:lnTo>
                <a:lnTo>
                  <a:pt x="0" y="202310"/>
                </a:lnTo>
                <a:lnTo>
                  <a:pt x="729233" y="202310"/>
                </a:lnTo>
                <a:lnTo>
                  <a:pt x="729233" y="269875"/>
                </a:lnTo>
                <a:lnTo>
                  <a:pt x="864107" y="134873"/>
                </a:lnTo>
                <a:lnTo>
                  <a:pt x="729233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1146" y="1850644"/>
            <a:ext cx="864235" cy="269875"/>
          </a:xfrm>
          <a:custGeom>
            <a:avLst/>
            <a:gdLst/>
            <a:ahLst/>
            <a:cxnLst/>
            <a:rect l="l" t="t" r="r" b="b"/>
            <a:pathLst>
              <a:path w="864235" h="269875">
                <a:moveTo>
                  <a:pt x="0" y="67436"/>
                </a:moveTo>
                <a:lnTo>
                  <a:pt x="729233" y="67436"/>
                </a:lnTo>
                <a:lnTo>
                  <a:pt x="729233" y="0"/>
                </a:lnTo>
                <a:lnTo>
                  <a:pt x="864107" y="134873"/>
                </a:lnTo>
                <a:lnTo>
                  <a:pt x="729233" y="269875"/>
                </a:lnTo>
                <a:lnTo>
                  <a:pt x="729233" y="202310"/>
                </a:lnTo>
                <a:lnTo>
                  <a:pt x="0" y="202310"/>
                </a:lnTo>
                <a:lnTo>
                  <a:pt x="0" y="67436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35902" y="1860041"/>
            <a:ext cx="153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맑은 고딕"/>
                <a:cs typeface="맑은 고딕"/>
              </a:rPr>
              <a:t>AV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인터페이스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5124" y="4097909"/>
            <a:ext cx="2721610" cy="683895"/>
          </a:xfrm>
          <a:custGeom>
            <a:avLst/>
            <a:gdLst/>
            <a:ahLst/>
            <a:cxnLst/>
            <a:rect l="l" t="t" r="r" b="b"/>
            <a:pathLst>
              <a:path w="2721610" h="683895">
                <a:moveTo>
                  <a:pt x="2607525" y="0"/>
                </a:moveTo>
                <a:lnTo>
                  <a:pt x="113931" y="0"/>
                </a:lnTo>
                <a:lnTo>
                  <a:pt x="69581" y="8959"/>
                </a:lnTo>
                <a:lnTo>
                  <a:pt x="33367" y="33385"/>
                </a:lnTo>
                <a:lnTo>
                  <a:pt x="8952" y="69597"/>
                </a:lnTo>
                <a:lnTo>
                  <a:pt x="0" y="113919"/>
                </a:lnTo>
                <a:lnTo>
                  <a:pt x="0" y="569595"/>
                </a:lnTo>
                <a:lnTo>
                  <a:pt x="8952" y="613916"/>
                </a:lnTo>
                <a:lnTo>
                  <a:pt x="33367" y="650128"/>
                </a:lnTo>
                <a:lnTo>
                  <a:pt x="69581" y="674554"/>
                </a:lnTo>
                <a:lnTo>
                  <a:pt x="113931" y="683514"/>
                </a:lnTo>
                <a:lnTo>
                  <a:pt x="2607525" y="683514"/>
                </a:lnTo>
                <a:lnTo>
                  <a:pt x="2651900" y="674554"/>
                </a:lnTo>
                <a:lnTo>
                  <a:pt x="2688107" y="650128"/>
                </a:lnTo>
                <a:lnTo>
                  <a:pt x="2712503" y="613916"/>
                </a:lnTo>
                <a:lnTo>
                  <a:pt x="2721444" y="569595"/>
                </a:lnTo>
                <a:lnTo>
                  <a:pt x="2721444" y="113919"/>
                </a:lnTo>
                <a:lnTo>
                  <a:pt x="2712503" y="69597"/>
                </a:lnTo>
                <a:lnTo>
                  <a:pt x="2688107" y="33385"/>
                </a:lnTo>
                <a:lnTo>
                  <a:pt x="2651900" y="8959"/>
                </a:lnTo>
                <a:lnTo>
                  <a:pt x="2607525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5124" y="4097909"/>
            <a:ext cx="2721610" cy="683895"/>
          </a:xfrm>
          <a:custGeom>
            <a:avLst/>
            <a:gdLst/>
            <a:ahLst/>
            <a:cxnLst/>
            <a:rect l="l" t="t" r="r" b="b"/>
            <a:pathLst>
              <a:path w="2721610" h="683895">
                <a:moveTo>
                  <a:pt x="0" y="113919"/>
                </a:moveTo>
                <a:lnTo>
                  <a:pt x="8952" y="69597"/>
                </a:lnTo>
                <a:lnTo>
                  <a:pt x="33367" y="33385"/>
                </a:lnTo>
                <a:lnTo>
                  <a:pt x="69581" y="8959"/>
                </a:lnTo>
                <a:lnTo>
                  <a:pt x="113931" y="0"/>
                </a:lnTo>
                <a:lnTo>
                  <a:pt x="2607525" y="0"/>
                </a:lnTo>
                <a:lnTo>
                  <a:pt x="2651900" y="8959"/>
                </a:lnTo>
                <a:lnTo>
                  <a:pt x="2688107" y="33385"/>
                </a:lnTo>
                <a:lnTo>
                  <a:pt x="2712503" y="69597"/>
                </a:lnTo>
                <a:lnTo>
                  <a:pt x="2721444" y="113919"/>
                </a:lnTo>
                <a:lnTo>
                  <a:pt x="2721444" y="569595"/>
                </a:lnTo>
                <a:lnTo>
                  <a:pt x="2712503" y="613916"/>
                </a:lnTo>
                <a:lnTo>
                  <a:pt x="2688107" y="650128"/>
                </a:lnTo>
                <a:lnTo>
                  <a:pt x="2651900" y="674554"/>
                </a:lnTo>
                <a:lnTo>
                  <a:pt x="2607525" y="683514"/>
                </a:lnTo>
                <a:lnTo>
                  <a:pt x="113931" y="683514"/>
                </a:lnTo>
                <a:lnTo>
                  <a:pt x="69581" y="674554"/>
                </a:lnTo>
                <a:lnTo>
                  <a:pt x="33367" y="650128"/>
                </a:lnTo>
                <a:lnTo>
                  <a:pt x="8952" y="613916"/>
                </a:lnTo>
                <a:lnTo>
                  <a:pt x="0" y="569595"/>
                </a:lnTo>
                <a:lnTo>
                  <a:pt x="0" y="113919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7303" y="4149090"/>
            <a:ext cx="178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채널 변경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  방송 예약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74336" y="4072890"/>
            <a:ext cx="2721610" cy="683895"/>
          </a:xfrm>
          <a:custGeom>
            <a:avLst/>
            <a:gdLst/>
            <a:ahLst/>
            <a:cxnLst/>
            <a:rect l="l" t="t" r="r" b="b"/>
            <a:pathLst>
              <a:path w="2721609" h="683895">
                <a:moveTo>
                  <a:pt x="2607564" y="0"/>
                </a:moveTo>
                <a:lnTo>
                  <a:pt x="113918" y="0"/>
                </a:lnTo>
                <a:lnTo>
                  <a:pt x="69597" y="8941"/>
                </a:lnTo>
                <a:lnTo>
                  <a:pt x="33385" y="33337"/>
                </a:lnTo>
                <a:lnTo>
                  <a:pt x="8959" y="69544"/>
                </a:lnTo>
                <a:lnTo>
                  <a:pt x="0" y="113918"/>
                </a:lnTo>
                <a:lnTo>
                  <a:pt x="0" y="569595"/>
                </a:lnTo>
                <a:lnTo>
                  <a:pt x="8959" y="613916"/>
                </a:lnTo>
                <a:lnTo>
                  <a:pt x="33385" y="650128"/>
                </a:lnTo>
                <a:lnTo>
                  <a:pt x="69597" y="674554"/>
                </a:lnTo>
                <a:lnTo>
                  <a:pt x="113918" y="683514"/>
                </a:lnTo>
                <a:lnTo>
                  <a:pt x="2607564" y="683514"/>
                </a:lnTo>
                <a:lnTo>
                  <a:pt x="2651885" y="674554"/>
                </a:lnTo>
                <a:lnTo>
                  <a:pt x="2688097" y="650128"/>
                </a:lnTo>
                <a:lnTo>
                  <a:pt x="2712523" y="613916"/>
                </a:lnTo>
                <a:lnTo>
                  <a:pt x="2721483" y="569595"/>
                </a:lnTo>
                <a:lnTo>
                  <a:pt x="2721483" y="113918"/>
                </a:lnTo>
                <a:lnTo>
                  <a:pt x="2712523" y="69544"/>
                </a:lnTo>
                <a:lnTo>
                  <a:pt x="2688097" y="33337"/>
                </a:lnTo>
                <a:lnTo>
                  <a:pt x="2651885" y="8941"/>
                </a:lnTo>
                <a:lnTo>
                  <a:pt x="2607564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74336" y="4072890"/>
            <a:ext cx="2721610" cy="683895"/>
          </a:xfrm>
          <a:custGeom>
            <a:avLst/>
            <a:gdLst/>
            <a:ahLst/>
            <a:cxnLst/>
            <a:rect l="l" t="t" r="r" b="b"/>
            <a:pathLst>
              <a:path w="2721609" h="683895">
                <a:moveTo>
                  <a:pt x="0" y="113918"/>
                </a:moveTo>
                <a:lnTo>
                  <a:pt x="8959" y="69544"/>
                </a:lnTo>
                <a:lnTo>
                  <a:pt x="33385" y="33337"/>
                </a:lnTo>
                <a:lnTo>
                  <a:pt x="69597" y="8941"/>
                </a:lnTo>
                <a:lnTo>
                  <a:pt x="113918" y="0"/>
                </a:lnTo>
                <a:lnTo>
                  <a:pt x="2607564" y="0"/>
                </a:lnTo>
                <a:lnTo>
                  <a:pt x="2651885" y="8941"/>
                </a:lnTo>
                <a:lnTo>
                  <a:pt x="2688097" y="33337"/>
                </a:lnTo>
                <a:lnTo>
                  <a:pt x="2712523" y="69544"/>
                </a:lnTo>
                <a:lnTo>
                  <a:pt x="2721483" y="113918"/>
                </a:lnTo>
                <a:lnTo>
                  <a:pt x="2721483" y="569595"/>
                </a:lnTo>
                <a:lnTo>
                  <a:pt x="2712523" y="613916"/>
                </a:lnTo>
                <a:lnTo>
                  <a:pt x="2688097" y="650128"/>
                </a:lnTo>
                <a:lnTo>
                  <a:pt x="2651885" y="674554"/>
                </a:lnTo>
                <a:lnTo>
                  <a:pt x="2607564" y="683514"/>
                </a:lnTo>
                <a:lnTo>
                  <a:pt x="113918" y="683514"/>
                </a:lnTo>
                <a:lnTo>
                  <a:pt x="69597" y="674554"/>
                </a:lnTo>
                <a:lnTo>
                  <a:pt x="33385" y="650128"/>
                </a:lnTo>
                <a:lnTo>
                  <a:pt x="8959" y="613916"/>
                </a:lnTo>
                <a:lnTo>
                  <a:pt x="0" y="569595"/>
                </a:lnTo>
                <a:lnTo>
                  <a:pt x="0" y="113918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87366" y="4261230"/>
            <a:ext cx="201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주파수 변경</a:t>
            </a:r>
            <a:r>
              <a:rPr sz="1800" spc="-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메서드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4684" y="4982083"/>
            <a:ext cx="864235" cy="269875"/>
          </a:xfrm>
          <a:custGeom>
            <a:avLst/>
            <a:gdLst/>
            <a:ahLst/>
            <a:cxnLst/>
            <a:rect l="l" t="t" r="r" b="b"/>
            <a:pathLst>
              <a:path w="864235" h="269875">
                <a:moveTo>
                  <a:pt x="729170" y="0"/>
                </a:moveTo>
                <a:lnTo>
                  <a:pt x="729170" y="67437"/>
                </a:lnTo>
                <a:lnTo>
                  <a:pt x="0" y="67437"/>
                </a:lnTo>
                <a:lnTo>
                  <a:pt x="0" y="202438"/>
                </a:lnTo>
                <a:lnTo>
                  <a:pt x="729170" y="202438"/>
                </a:lnTo>
                <a:lnTo>
                  <a:pt x="729170" y="269875"/>
                </a:lnTo>
                <a:lnTo>
                  <a:pt x="864044" y="135001"/>
                </a:lnTo>
                <a:lnTo>
                  <a:pt x="729170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4684" y="4982083"/>
            <a:ext cx="864235" cy="269875"/>
          </a:xfrm>
          <a:custGeom>
            <a:avLst/>
            <a:gdLst/>
            <a:ahLst/>
            <a:cxnLst/>
            <a:rect l="l" t="t" r="r" b="b"/>
            <a:pathLst>
              <a:path w="864235" h="269875">
                <a:moveTo>
                  <a:pt x="0" y="67437"/>
                </a:moveTo>
                <a:lnTo>
                  <a:pt x="729170" y="67437"/>
                </a:lnTo>
                <a:lnTo>
                  <a:pt x="729170" y="0"/>
                </a:lnTo>
                <a:lnTo>
                  <a:pt x="864044" y="135001"/>
                </a:lnTo>
                <a:lnTo>
                  <a:pt x="729170" y="269875"/>
                </a:lnTo>
                <a:lnTo>
                  <a:pt x="729170" y="202438"/>
                </a:lnTo>
                <a:lnTo>
                  <a:pt x="0" y="202438"/>
                </a:lnTo>
                <a:lnTo>
                  <a:pt x="0" y="67437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18486" y="4992116"/>
            <a:ext cx="152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맑은 고딕"/>
                <a:cs typeface="맑은 고딕"/>
              </a:rPr>
              <a:t>TV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인터페이스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15941" y="4946650"/>
            <a:ext cx="864235" cy="269875"/>
          </a:xfrm>
          <a:custGeom>
            <a:avLst/>
            <a:gdLst/>
            <a:ahLst/>
            <a:cxnLst/>
            <a:rect l="l" t="t" r="r" b="b"/>
            <a:pathLst>
              <a:path w="864235" h="269875">
                <a:moveTo>
                  <a:pt x="729234" y="0"/>
                </a:moveTo>
                <a:lnTo>
                  <a:pt x="729234" y="67563"/>
                </a:lnTo>
                <a:lnTo>
                  <a:pt x="0" y="67563"/>
                </a:lnTo>
                <a:lnTo>
                  <a:pt x="0" y="202437"/>
                </a:lnTo>
                <a:lnTo>
                  <a:pt x="729234" y="202437"/>
                </a:lnTo>
                <a:lnTo>
                  <a:pt x="729234" y="269875"/>
                </a:lnTo>
                <a:lnTo>
                  <a:pt x="864108" y="135000"/>
                </a:lnTo>
                <a:lnTo>
                  <a:pt x="729234" y="0"/>
                </a:lnTo>
                <a:close/>
              </a:path>
            </a:pathLst>
          </a:custGeom>
          <a:solidFill>
            <a:srgbClr val="A6B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5941" y="4946650"/>
            <a:ext cx="864235" cy="269875"/>
          </a:xfrm>
          <a:custGeom>
            <a:avLst/>
            <a:gdLst/>
            <a:ahLst/>
            <a:cxnLst/>
            <a:rect l="l" t="t" r="r" b="b"/>
            <a:pathLst>
              <a:path w="864235" h="269875">
                <a:moveTo>
                  <a:pt x="0" y="67563"/>
                </a:moveTo>
                <a:lnTo>
                  <a:pt x="729234" y="67563"/>
                </a:lnTo>
                <a:lnTo>
                  <a:pt x="729234" y="0"/>
                </a:lnTo>
                <a:lnTo>
                  <a:pt x="864108" y="135000"/>
                </a:lnTo>
                <a:lnTo>
                  <a:pt x="729234" y="269875"/>
                </a:lnTo>
                <a:lnTo>
                  <a:pt x="729234" y="202437"/>
                </a:lnTo>
                <a:lnTo>
                  <a:pt x="0" y="202437"/>
                </a:lnTo>
                <a:lnTo>
                  <a:pt x="0" y="67563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30315" y="4956809"/>
            <a:ext cx="193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라디오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인터페이스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4601083" y="305815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상속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9033" y="1039495"/>
            <a:ext cx="6557009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spc="-5" dirty="0">
                <a:latin typeface="맑은 고딕"/>
                <a:cs typeface="맑은 고딕"/>
              </a:rPr>
              <a:t>상속(inheritance)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  <a:spcBef>
                <a:spcPts val="5"/>
              </a:spcBef>
              <a:tabLst>
                <a:tab pos="1699895" algn="l"/>
              </a:tabLst>
            </a:pPr>
            <a:r>
              <a:rPr sz="1800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import	</a:t>
            </a:r>
            <a:r>
              <a:rPr sz="1800" spc="-10" dirty="0">
                <a:latin typeface="맑은 고딕"/>
                <a:cs typeface="맑은 고딕"/>
              </a:rPr>
              <a:t>pygame</a:t>
            </a:r>
            <a:endParaRPr sz="1800">
              <a:latin typeface="맑은 고딕"/>
              <a:cs typeface="맑은 고딕"/>
            </a:endParaRPr>
          </a:p>
          <a:p>
            <a:pPr marL="1331595" marR="2875915" indent="-1053465">
              <a:lnSpc>
                <a:spcPct val="150000"/>
              </a:lnSpc>
            </a:pPr>
            <a:r>
              <a:rPr sz="1800" dirty="0">
                <a:latin typeface="맑은 고딕"/>
                <a:cs typeface="맑은 고딕"/>
              </a:rPr>
              <a:t>&gt;&gt;&gt; class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MyRect(pygame.Rect):  </a:t>
            </a: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0" dirty="0">
                <a:latin typeface="맑은 고딕"/>
                <a:cs typeface="맑은 고딕"/>
              </a:rPr>
              <a:t>flip(self):</a:t>
            </a:r>
            <a:endParaRPr sz="1800">
              <a:latin typeface="맑은 고딕"/>
              <a:cs typeface="맑은 고딕"/>
            </a:endParaRPr>
          </a:p>
          <a:p>
            <a:pPr marL="1816100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맑은 고딕"/>
                <a:cs typeface="맑은 고딕"/>
              </a:rPr>
              <a:t>self.width, self.height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5" dirty="0">
                <a:latin typeface="맑은 고딕"/>
                <a:cs typeface="맑은 고딕"/>
              </a:rPr>
              <a:t>(self.height,</a:t>
            </a:r>
            <a:r>
              <a:rPr sz="1800" spc="35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self.width)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맑은 고딕"/>
                <a:cs typeface="맑은 고딕"/>
              </a:rPr>
              <a:t>&gt;&gt;&gt; r = </a:t>
            </a:r>
            <a:r>
              <a:rPr sz="1800" spc="-10" dirty="0">
                <a:latin typeface="맑은 고딕"/>
                <a:cs typeface="맑은 고딕"/>
              </a:rPr>
              <a:t>MyRect(10, </a:t>
            </a:r>
            <a:r>
              <a:rPr sz="1800" dirty="0">
                <a:latin typeface="맑은 고딕"/>
                <a:cs typeface="맑은 고딕"/>
              </a:rPr>
              <a:t>20, 30,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40)</a:t>
            </a:r>
            <a:endParaRPr sz="1800">
              <a:latin typeface="맑은 고딕"/>
              <a:cs typeface="맑은 고딕"/>
            </a:endParaRPr>
          </a:p>
          <a:p>
            <a:pPr marL="278130" marR="5213350">
              <a:lnSpc>
                <a:spcPct val="150000"/>
              </a:lnSpc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r.size  </a:t>
            </a:r>
            <a:r>
              <a:rPr sz="1800" dirty="0">
                <a:latin typeface="맑은 고딕"/>
                <a:cs typeface="맑은 고딕"/>
              </a:rPr>
              <a:t>(30,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40)</a:t>
            </a:r>
            <a:endParaRPr sz="1800">
              <a:latin typeface="맑은 고딕"/>
              <a:cs typeface="맑은 고딕"/>
            </a:endParaRPr>
          </a:p>
          <a:p>
            <a:pPr marL="2781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25" dirty="0">
                <a:latin typeface="맑은 고딕"/>
                <a:cs typeface="맑은 고딕"/>
              </a:rPr>
              <a:t>r.flip()</a:t>
            </a:r>
            <a:endParaRPr sz="1800">
              <a:latin typeface="맑은 고딕"/>
              <a:cs typeface="맑은 고딕"/>
            </a:endParaRPr>
          </a:p>
          <a:p>
            <a:pPr marL="2781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맑은 고딕"/>
                <a:cs typeface="맑은 고딕"/>
              </a:rPr>
              <a:t>&gt;&gt;&gt;</a:t>
            </a:r>
            <a:r>
              <a:rPr sz="1800" spc="0" dirty="0"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r.size</a:t>
            </a:r>
            <a:endParaRPr sz="1800">
              <a:latin typeface="맑은 고딕"/>
              <a:cs typeface="맑은 고딕"/>
            </a:endParaRPr>
          </a:p>
          <a:p>
            <a:pPr marL="27813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맑은 고딕"/>
                <a:cs typeface="맑은 고딕"/>
              </a:rPr>
              <a:t>(40,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30)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059" y="1039495"/>
            <a:ext cx="3724275" cy="4934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4830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545465" algn="l"/>
              </a:tabLst>
            </a:pPr>
            <a:r>
              <a:rPr sz="1800" spc="-5" dirty="0">
                <a:latin typeface="맑은 고딕"/>
                <a:cs typeface="맑은 고딕"/>
              </a:rPr>
              <a:t>상속(inheritance)</a:t>
            </a:r>
            <a:endParaRPr sz="18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Audio:</a:t>
            </a:r>
            <a:endParaRPr sz="1800" dirty="0">
              <a:latin typeface="맑은 고딕"/>
              <a:cs typeface="맑은 고딕"/>
            </a:endParaRPr>
          </a:p>
          <a:p>
            <a:pPr marL="821690" marR="5080" indent="-4038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25" dirty="0">
                <a:latin typeface="맑은 고딕"/>
                <a:cs typeface="맑은 고딕"/>
              </a:rPr>
              <a:t>(self, </a:t>
            </a:r>
            <a:r>
              <a:rPr sz="1800" spc="-35" dirty="0">
                <a:latin typeface="맑은 고딕"/>
                <a:cs typeface="맑은 고딕"/>
              </a:rPr>
              <a:t>power, </a:t>
            </a:r>
            <a:r>
              <a:rPr sz="1800" spc="-5" dirty="0">
                <a:latin typeface="맑은 고딕"/>
                <a:cs typeface="맑은 고딕"/>
              </a:rPr>
              <a:t>volume):</a:t>
            </a:r>
            <a:endParaRPr lang="en-US" altLang="ko-KR" sz="1800" spc="-5" dirty="0">
              <a:latin typeface="맑은 고딕"/>
              <a:cs typeface="맑은 고딕"/>
            </a:endParaRPr>
          </a:p>
          <a:p>
            <a:pPr marL="821690" marR="5080" indent="-40386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latin typeface="맑은 고딕"/>
                <a:cs typeface="맑은 고딕"/>
              </a:rPr>
              <a:t>    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spc="-20" dirty="0" err="1">
                <a:latin typeface="맑은 고딕"/>
                <a:cs typeface="맑은 고딕"/>
              </a:rPr>
              <a:t>se</a:t>
            </a:r>
            <a:r>
              <a:rPr lang="en-US" sz="1800" spc="-20" dirty="0" err="1">
                <a:latin typeface="맑은 고딕"/>
                <a:cs typeface="맑은 고딕"/>
              </a:rPr>
              <a:t>l</a:t>
            </a:r>
            <a:r>
              <a:rPr sz="1800" spc="-20" dirty="0" err="1">
                <a:latin typeface="맑은 고딕"/>
                <a:cs typeface="맑은 고딕"/>
              </a:rPr>
              <a:t>f.power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power </a:t>
            </a:r>
            <a:endParaRPr lang="en-US" altLang="ko-KR" sz="1800" spc="-10" dirty="0">
              <a:latin typeface="맑은 고딕"/>
              <a:cs typeface="맑은 고딕"/>
            </a:endParaRPr>
          </a:p>
          <a:p>
            <a:pPr marL="821690" marR="5080" indent="-403860">
              <a:lnSpc>
                <a:spcPct val="100000"/>
              </a:lnSpc>
              <a:spcBef>
                <a:spcPts val="5"/>
              </a:spcBef>
            </a:pPr>
            <a:r>
              <a:rPr lang="en-US" altLang="ko-KR" spc="-10" dirty="0">
                <a:latin typeface="맑은 고딕"/>
                <a:cs typeface="맑은 고딕"/>
              </a:rPr>
              <a:t>    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20" dirty="0">
                <a:latin typeface="맑은 고딕"/>
                <a:cs typeface="맑은 고딕"/>
              </a:rPr>
              <a:t>self.volume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volume</a:t>
            </a:r>
            <a:endParaRPr sz="1800" dirty="0">
              <a:latin typeface="맑은 고딕"/>
              <a:cs typeface="맑은 고딕"/>
            </a:endParaRPr>
          </a:p>
          <a:p>
            <a:pPr marL="41783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-15" dirty="0">
                <a:latin typeface="맑은 고딕"/>
                <a:cs typeface="맑은 고딕"/>
              </a:rPr>
              <a:t>switch(self,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on_off):</a:t>
            </a:r>
            <a:endParaRPr sz="1800" dirty="0">
              <a:latin typeface="맑은 고딕"/>
              <a:cs typeface="맑은 고딕"/>
            </a:endParaRPr>
          </a:p>
          <a:p>
            <a:pPr marL="417830" marR="770890" indent="403860">
              <a:lnSpc>
                <a:spcPct val="100000"/>
              </a:lnSpc>
            </a:pPr>
            <a:r>
              <a:rPr sz="1800" spc="-20" dirty="0" err="1">
                <a:latin typeface="맑은 고딕"/>
                <a:cs typeface="맑은 고딕"/>
              </a:rPr>
              <a:t>self.</a:t>
            </a:r>
            <a:r>
              <a:rPr lang="en-US" spc="-20" dirty="0" err="1">
                <a:latin typeface="맑은 고딕"/>
                <a:cs typeface="맑은 고딕"/>
              </a:rPr>
              <a:t>power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on_off  </a:t>
            </a: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-15" dirty="0">
                <a:latin typeface="맑은 고딕"/>
                <a:cs typeface="맑은 고딕"/>
              </a:rPr>
              <a:t>set_volume(self,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vol):</a:t>
            </a:r>
            <a:endParaRPr sz="1800" dirty="0">
              <a:latin typeface="맑은 고딕"/>
              <a:cs typeface="맑은 고딕"/>
            </a:endParaRPr>
          </a:p>
          <a:p>
            <a:pPr marL="417830" marR="1582420" indent="403860">
              <a:lnSpc>
                <a:spcPct val="100000"/>
              </a:lnSpc>
            </a:pPr>
            <a:r>
              <a:rPr sz="1800" spc="-25" dirty="0">
                <a:latin typeface="맑은 고딕"/>
                <a:cs typeface="맑은 고딕"/>
              </a:rPr>
              <a:t>self.vol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vol  </a:t>
            </a: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tune(self):</a:t>
            </a:r>
            <a:endParaRPr sz="1800" dirty="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str </a:t>
            </a:r>
            <a:r>
              <a:rPr sz="1800" dirty="0">
                <a:latin typeface="맑은 고딕"/>
                <a:cs typeface="맑은 고딕"/>
              </a:rPr>
              <a:t>= “La la la </a:t>
            </a:r>
            <a:r>
              <a:rPr sz="1800" spc="-90" dirty="0">
                <a:latin typeface="맑은 고딕"/>
                <a:cs typeface="맑은 고딕"/>
              </a:rPr>
              <a:t>…”</a:t>
            </a:r>
            <a:r>
              <a:rPr sz="1800" spc="-6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if</a:t>
            </a:r>
            <a:endParaRPr sz="18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맑은 고딕"/>
                <a:cs typeface="맑은 고딕"/>
              </a:rPr>
              <a:t>self.power </a:t>
            </a:r>
            <a:r>
              <a:rPr sz="1800" spc="-5" dirty="0">
                <a:latin typeface="맑은 고딕"/>
                <a:cs typeface="맑은 고딕"/>
              </a:rPr>
              <a:t>else </a:t>
            </a:r>
            <a:r>
              <a:rPr sz="1800" dirty="0">
                <a:latin typeface="맑은 고딕"/>
                <a:cs typeface="맑은 고딕"/>
              </a:rPr>
              <a:t>“turn </a:t>
            </a:r>
            <a:r>
              <a:rPr sz="1800" spc="-5" dirty="0">
                <a:latin typeface="맑은 고딕"/>
                <a:cs typeface="맑은 고딕"/>
              </a:rPr>
              <a:t>it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on”</a:t>
            </a:r>
            <a:endParaRPr sz="1800" dirty="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print(str)</a:t>
            </a:r>
            <a:endParaRPr sz="1800" dirty="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140843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mp3 = </a:t>
            </a:r>
            <a:r>
              <a:rPr sz="1800" spc="-10" dirty="0">
                <a:latin typeface="맑은 고딕"/>
                <a:cs typeface="맑은 고딕"/>
              </a:rPr>
              <a:t>Audio(False,</a:t>
            </a:r>
            <a:r>
              <a:rPr sz="1800" spc="-11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8)  </a:t>
            </a:r>
            <a:r>
              <a:rPr sz="1800" spc="-5" dirty="0">
                <a:latin typeface="맑은 고딕"/>
                <a:cs typeface="맑은 고딕"/>
              </a:rPr>
              <a:t>mp3.set_volume(12)  mp3.tune()</a:t>
            </a:r>
            <a:endParaRPr sz="1800" dirty="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2815" y="1513713"/>
            <a:ext cx="42379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TV:</a:t>
            </a:r>
            <a:endParaRPr sz="1800">
              <a:latin typeface="맑은 고딕"/>
              <a:cs typeface="맑은 고딕"/>
            </a:endParaRPr>
          </a:p>
          <a:p>
            <a:pPr marL="821690" marR="5080" indent="-405765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25" dirty="0">
                <a:latin typeface="맑은 고딕"/>
                <a:cs typeface="맑은 고딕"/>
              </a:rPr>
              <a:t>(self, </a:t>
            </a:r>
            <a:r>
              <a:rPr sz="1800" spc="-35" dirty="0">
                <a:latin typeface="맑은 고딕"/>
                <a:cs typeface="맑은 고딕"/>
              </a:rPr>
              <a:t>power, </a:t>
            </a:r>
            <a:r>
              <a:rPr sz="1800" spc="-5" dirty="0">
                <a:latin typeface="맑은 고딕"/>
                <a:cs typeface="맑은 고딕"/>
              </a:rPr>
              <a:t>volume, size):  </a:t>
            </a:r>
            <a:r>
              <a:rPr sz="1800" spc="-20" dirty="0">
                <a:latin typeface="맑은 고딕"/>
                <a:cs typeface="맑은 고딕"/>
              </a:rPr>
              <a:t>slef.power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power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15" dirty="0">
                <a:latin typeface="맑은 고딕"/>
                <a:cs typeface="맑은 고딕"/>
              </a:rPr>
              <a:t>self.volume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volume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20" dirty="0">
                <a:latin typeface="맑은 고딕"/>
                <a:cs typeface="맑은 고딕"/>
              </a:rPr>
              <a:t>self.size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size</a:t>
            </a:r>
            <a:endParaRPr sz="1800">
              <a:latin typeface="맑은 고딕"/>
              <a:cs typeface="맑은 고딕"/>
            </a:endParaRPr>
          </a:p>
          <a:p>
            <a:pPr marL="821690" marR="1412875" indent="-40386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-15" dirty="0">
                <a:latin typeface="맑은 고딕"/>
                <a:cs typeface="맑은 고딕"/>
              </a:rPr>
              <a:t>switch(self, </a:t>
            </a:r>
            <a:r>
              <a:rPr sz="1800" spc="0" dirty="0">
                <a:latin typeface="맑은 고딕"/>
                <a:cs typeface="맑은 고딕"/>
              </a:rPr>
              <a:t>on_off):  </a:t>
            </a:r>
            <a:r>
              <a:rPr sz="1800" spc="-20" dirty="0">
                <a:latin typeface="맑은 고딕"/>
                <a:cs typeface="맑은 고딕"/>
              </a:rPr>
              <a:t>self.on_off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3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on_off</a:t>
            </a:r>
            <a:endParaRPr sz="1800">
              <a:latin typeface="맑은 고딕"/>
              <a:cs typeface="맑은 고딕"/>
            </a:endParaRPr>
          </a:p>
          <a:p>
            <a:pPr marL="821690" marR="1284605" indent="-40386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-15" dirty="0">
                <a:latin typeface="맑은 고딕"/>
                <a:cs typeface="맑은 고딕"/>
              </a:rPr>
              <a:t>set_volume(self, </a:t>
            </a:r>
            <a:r>
              <a:rPr sz="1800" spc="-5" dirty="0">
                <a:latin typeface="맑은 고딕"/>
                <a:cs typeface="맑은 고딕"/>
              </a:rPr>
              <a:t>vol):  </a:t>
            </a:r>
            <a:r>
              <a:rPr sz="1800" spc="-20" dirty="0">
                <a:latin typeface="맑은 고딕"/>
                <a:cs typeface="맑은 고딕"/>
              </a:rPr>
              <a:t>self.vol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vol</a:t>
            </a:r>
            <a:endParaRPr sz="1800">
              <a:latin typeface="맑은 고딕"/>
              <a:cs typeface="맑은 고딕"/>
            </a:endParaRPr>
          </a:p>
          <a:p>
            <a:pPr marL="41783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watch(self):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  <a:tabLst>
                <a:tab pos="2983230" algn="l"/>
              </a:tabLst>
            </a:pPr>
            <a:r>
              <a:rPr sz="1800" spc="-5" dirty="0">
                <a:latin typeface="맑은 고딕"/>
                <a:cs typeface="맑은 고딕"/>
              </a:rPr>
              <a:t>str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“have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fun!!”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spc="-20" dirty="0">
                <a:latin typeface="맑은 고딕"/>
                <a:cs typeface="맑은 고딕"/>
              </a:rPr>
              <a:t>self.power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else </a:t>
            </a:r>
            <a:r>
              <a:rPr sz="1800" spc="-20" dirty="0">
                <a:latin typeface="맑은 고딕"/>
                <a:cs typeface="맑은 고딕"/>
              </a:rPr>
              <a:t>“switch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on”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print(str)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951355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obj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20" dirty="0">
                <a:latin typeface="맑은 고딕"/>
                <a:cs typeface="맑은 고딕"/>
              </a:rPr>
              <a:t>TV(True, </a:t>
            </a:r>
            <a:r>
              <a:rPr sz="1800" dirty="0">
                <a:latin typeface="맑은 고딕"/>
                <a:cs typeface="맑은 고딕"/>
              </a:rPr>
              <a:t>14,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40)  </a:t>
            </a:r>
            <a:r>
              <a:rPr sz="1800" spc="-15" dirty="0">
                <a:latin typeface="맑은 고딕"/>
                <a:cs typeface="맑은 고딕"/>
              </a:rPr>
              <a:t>obj.switch(True)  </a:t>
            </a:r>
            <a:r>
              <a:rPr sz="1800" spc="-5" dirty="0">
                <a:latin typeface="맑은 고딕"/>
                <a:cs typeface="맑은 고딕"/>
              </a:rPr>
              <a:t>obj.watch()  obj.set_volume(10)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6471" y="1134872"/>
            <a:ext cx="0" cy="5399405"/>
          </a:xfrm>
          <a:custGeom>
            <a:avLst/>
            <a:gdLst/>
            <a:ahLst/>
            <a:cxnLst/>
            <a:rect l="l" t="t" r="r" b="b"/>
            <a:pathLst>
              <a:path h="5399405">
                <a:moveTo>
                  <a:pt x="0" y="0"/>
                </a:moveTo>
                <a:lnTo>
                  <a:pt x="0" y="5399049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49223" y="1550416"/>
          <a:ext cx="1410970" cy="265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39560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Audio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 marL="97790" marR="52705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power  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ol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me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11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490">
                <a:tc>
                  <a:txBody>
                    <a:bodyPr/>
                    <a:lstStyle/>
                    <a:p>
                      <a:pPr marL="97790" marR="129539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switch 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set_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ol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me  tune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61361" y="1550416"/>
          <a:ext cx="1410970" cy="265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25" dirty="0">
                          <a:latin typeface="맑은 고딕"/>
                          <a:cs typeface="맑은 고딕"/>
                        </a:rPr>
                        <a:t>TV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 marL="97790" marR="52641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power  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ol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me 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size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490">
                <a:tc>
                  <a:txBody>
                    <a:bodyPr/>
                    <a:lstStyle/>
                    <a:p>
                      <a:pPr marL="97790" marR="12890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switch 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set_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ol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me  </a:t>
                      </a:r>
                      <a:r>
                        <a:rPr sz="1800" spc="-10" dirty="0">
                          <a:latin typeface="맑은 고딕"/>
                          <a:cs typeface="맑은 고딕"/>
                        </a:rPr>
                        <a:t>watch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645784" y="1550416"/>
          <a:ext cx="2152650" cy="2285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AudioVisual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pPr marL="98425" marR="126746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power  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ol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me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98425" marR="86995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switch 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set_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v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ol</a:t>
                      </a:r>
                      <a:r>
                        <a:rPr sz="1800" spc="0" dirty="0">
                          <a:latin typeface="맑은 고딕"/>
                          <a:cs typeface="맑은 고딕"/>
                        </a:rPr>
                        <a:t>u</a:t>
                      </a:r>
                      <a:r>
                        <a:rPr sz="1800" dirty="0">
                          <a:latin typeface="맑은 고딕"/>
                          <a:cs typeface="맑은 고딕"/>
                        </a:rPr>
                        <a:t>me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283964" y="2276855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80">
                <a:moveTo>
                  <a:pt x="576072" y="0"/>
                </a:moveTo>
                <a:lnTo>
                  <a:pt x="576072" y="144018"/>
                </a:lnTo>
                <a:lnTo>
                  <a:pt x="0" y="144018"/>
                </a:lnTo>
                <a:lnTo>
                  <a:pt x="0" y="432054"/>
                </a:lnTo>
                <a:lnTo>
                  <a:pt x="576072" y="432054"/>
                </a:lnTo>
                <a:lnTo>
                  <a:pt x="576072" y="576072"/>
                </a:lnTo>
                <a:lnTo>
                  <a:pt x="864108" y="288036"/>
                </a:lnTo>
                <a:lnTo>
                  <a:pt x="576072" y="0"/>
                </a:lnTo>
                <a:close/>
              </a:path>
            </a:pathLst>
          </a:custGeom>
          <a:solidFill>
            <a:srgbClr val="3E9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3964" y="2276855"/>
            <a:ext cx="864235" cy="576580"/>
          </a:xfrm>
          <a:custGeom>
            <a:avLst/>
            <a:gdLst/>
            <a:ahLst/>
            <a:cxnLst/>
            <a:rect l="l" t="t" r="r" b="b"/>
            <a:pathLst>
              <a:path w="864235" h="576580">
                <a:moveTo>
                  <a:pt x="0" y="144018"/>
                </a:moveTo>
                <a:lnTo>
                  <a:pt x="576072" y="144018"/>
                </a:lnTo>
                <a:lnTo>
                  <a:pt x="576072" y="0"/>
                </a:lnTo>
                <a:lnTo>
                  <a:pt x="864108" y="288036"/>
                </a:lnTo>
                <a:lnTo>
                  <a:pt x="576072" y="576072"/>
                </a:lnTo>
                <a:lnTo>
                  <a:pt x="576072" y="432054"/>
                </a:lnTo>
                <a:lnTo>
                  <a:pt x="0" y="43205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153A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53685" y="4289297"/>
          <a:ext cx="3714750" cy="1634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465">
                <a:tc gridSpan="2"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Audio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spc="25" dirty="0">
                          <a:latin typeface="맑은 고딕"/>
                          <a:cs typeface="맑은 고딕"/>
                        </a:rPr>
                        <a:t>TV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size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90"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tune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watch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681216" y="3829177"/>
            <a:ext cx="76200" cy="469900"/>
          </a:xfrm>
          <a:custGeom>
            <a:avLst/>
            <a:gdLst/>
            <a:ahLst/>
            <a:cxnLst/>
            <a:rect l="l" t="t" r="r" b="b"/>
            <a:pathLst>
              <a:path w="76200" h="469900">
                <a:moveTo>
                  <a:pt x="47692" y="76088"/>
                </a:moveTo>
                <a:lnTo>
                  <a:pt x="28642" y="76183"/>
                </a:lnTo>
                <a:lnTo>
                  <a:pt x="30733" y="469646"/>
                </a:lnTo>
                <a:lnTo>
                  <a:pt x="49783" y="469646"/>
                </a:lnTo>
                <a:lnTo>
                  <a:pt x="47692" y="76088"/>
                </a:lnTo>
                <a:close/>
              </a:path>
              <a:path w="76200" h="469900">
                <a:moveTo>
                  <a:pt x="37718" y="0"/>
                </a:moveTo>
                <a:lnTo>
                  <a:pt x="0" y="76327"/>
                </a:lnTo>
                <a:lnTo>
                  <a:pt x="28642" y="76183"/>
                </a:lnTo>
                <a:lnTo>
                  <a:pt x="28575" y="63500"/>
                </a:lnTo>
                <a:lnTo>
                  <a:pt x="69829" y="63373"/>
                </a:lnTo>
                <a:lnTo>
                  <a:pt x="37718" y="0"/>
                </a:lnTo>
                <a:close/>
              </a:path>
              <a:path w="76200" h="469900">
                <a:moveTo>
                  <a:pt x="47625" y="63373"/>
                </a:moveTo>
                <a:lnTo>
                  <a:pt x="28575" y="63500"/>
                </a:lnTo>
                <a:lnTo>
                  <a:pt x="28642" y="76183"/>
                </a:lnTo>
                <a:lnTo>
                  <a:pt x="47692" y="76088"/>
                </a:lnTo>
                <a:lnTo>
                  <a:pt x="47625" y="63373"/>
                </a:lnTo>
                <a:close/>
              </a:path>
              <a:path w="76200" h="469900">
                <a:moveTo>
                  <a:pt x="69829" y="63373"/>
                </a:moveTo>
                <a:lnTo>
                  <a:pt x="47625" y="63373"/>
                </a:lnTo>
                <a:lnTo>
                  <a:pt x="47692" y="76088"/>
                </a:lnTo>
                <a:lnTo>
                  <a:pt x="76200" y="75946"/>
                </a:lnTo>
                <a:lnTo>
                  <a:pt x="69829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6576" y="1249502"/>
            <a:ext cx="5681345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#</a:t>
            </a:r>
            <a:r>
              <a:rPr sz="1800" spc="-5" dirty="0">
                <a:latin typeface="맑은 고딕"/>
                <a:cs typeface="맑은 고딕"/>
              </a:rPr>
              <a:t> classInheritance.py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AudioVisual:</a:t>
            </a:r>
            <a:endParaRPr sz="1800">
              <a:latin typeface="맑은 고딕"/>
              <a:cs typeface="맑은 고딕"/>
            </a:endParaRPr>
          </a:p>
          <a:p>
            <a:pPr marL="821690" marR="1962150" indent="-40386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25" dirty="0">
                <a:latin typeface="맑은 고딕"/>
                <a:cs typeface="맑은 고딕"/>
              </a:rPr>
              <a:t>(self, </a:t>
            </a:r>
            <a:r>
              <a:rPr sz="1800" spc="-35" dirty="0">
                <a:latin typeface="맑은 고딕"/>
                <a:cs typeface="맑은 고딕"/>
              </a:rPr>
              <a:t>power, </a:t>
            </a:r>
            <a:r>
              <a:rPr sz="1800" spc="-5" dirty="0">
                <a:latin typeface="맑은 고딕"/>
                <a:cs typeface="맑은 고딕"/>
              </a:rPr>
              <a:t>volume):  </a:t>
            </a:r>
            <a:r>
              <a:rPr sz="1800" spc="-20" dirty="0">
                <a:latin typeface="맑은 고딕"/>
                <a:cs typeface="맑은 고딕"/>
              </a:rPr>
              <a:t>self.power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power  </a:t>
            </a:r>
            <a:r>
              <a:rPr sz="1800" spc="-20" dirty="0">
                <a:latin typeface="맑은 고딕"/>
                <a:cs typeface="맑은 고딕"/>
              </a:rPr>
              <a:t>self.volume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volume</a:t>
            </a:r>
            <a:endParaRPr sz="1800">
              <a:latin typeface="맑은 고딕"/>
              <a:cs typeface="맑은 고딕"/>
            </a:endParaRPr>
          </a:p>
          <a:p>
            <a:pPr marL="821690" marR="2856230" indent="-4038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-15" dirty="0">
                <a:latin typeface="맑은 고딕"/>
                <a:cs typeface="맑은 고딕"/>
              </a:rPr>
              <a:t>switch(self, </a:t>
            </a:r>
            <a:r>
              <a:rPr sz="1800" spc="0" dirty="0">
                <a:latin typeface="맑은 고딕"/>
                <a:cs typeface="맑은 고딕"/>
              </a:rPr>
              <a:t>on_off):  </a:t>
            </a:r>
            <a:r>
              <a:rPr sz="1800" spc="-20" dirty="0">
                <a:latin typeface="맑은 고딕"/>
                <a:cs typeface="맑은 고딕"/>
              </a:rPr>
              <a:t>self.on_off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on_off</a:t>
            </a:r>
            <a:endParaRPr sz="1800">
              <a:latin typeface="맑은 고딕"/>
              <a:cs typeface="맑은 고딕"/>
            </a:endParaRPr>
          </a:p>
          <a:p>
            <a:pPr marL="821690" marR="2727960" indent="-40386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 </a:t>
            </a:r>
            <a:r>
              <a:rPr sz="1800" spc="-15" dirty="0">
                <a:latin typeface="맑은 고딕"/>
                <a:cs typeface="맑은 고딕"/>
              </a:rPr>
              <a:t>set_volume(self, </a:t>
            </a:r>
            <a:r>
              <a:rPr sz="1800" spc="-5" dirty="0">
                <a:latin typeface="맑은 고딕"/>
                <a:cs typeface="맑은 고딕"/>
              </a:rPr>
              <a:t>vol):  </a:t>
            </a:r>
            <a:r>
              <a:rPr sz="1800" spc="-25" dirty="0">
                <a:latin typeface="맑은 고딕"/>
                <a:cs typeface="맑은 고딕"/>
              </a:rPr>
              <a:t>self.vol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vol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Audio(AudioVisual):</a:t>
            </a:r>
            <a:endParaRPr sz="1800">
              <a:latin typeface="맑은 고딕"/>
              <a:cs typeface="맑은 고딕"/>
            </a:endParaRPr>
          </a:p>
          <a:p>
            <a:pPr marL="821690" marR="1725295" indent="-40386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25" dirty="0">
                <a:latin typeface="맑은 고딕"/>
                <a:cs typeface="맑은 고딕"/>
              </a:rPr>
              <a:t>(self, </a:t>
            </a:r>
            <a:r>
              <a:rPr sz="1800" spc="-35" dirty="0">
                <a:latin typeface="맑은 고딕"/>
                <a:cs typeface="맑은 고딕"/>
              </a:rPr>
              <a:t>power, </a:t>
            </a:r>
            <a:r>
              <a:rPr sz="1800" spc="-5" dirty="0">
                <a:latin typeface="맑은 고딕"/>
                <a:cs typeface="맑은 고딕"/>
              </a:rPr>
              <a:t>volume):  super().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(power,</a:t>
            </a:r>
            <a:r>
              <a:rPr sz="1800" spc="48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volume)</a:t>
            </a:r>
            <a:endParaRPr sz="1800">
              <a:latin typeface="맑은 고딕"/>
              <a:cs typeface="맑은 고딕"/>
            </a:endParaRPr>
          </a:p>
          <a:p>
            <a:pPr marL="41783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tune(self):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  <a:tabLst>
                <a:tab pos="2915920" algn="l"/>
              </a:tabLst>
            </a:pPr>
            <a:r>
              <a:rPr sz="1800" spc="-5" dirty="0">
                <a:latin typeface="맑은 고딕"/>
                <a:cs typeface="맑은 고딕"/>
              </a:rPr>
              <a:t>str </a:t>
            </a:r>
            <a:r>
              <a:rPr sz="1800" dirty="0">
                <a:latin typeface="맑은 고딕"/>
                <a:cs typeface="맑은 고딕"/>
              </a:rPr>
              <a:t>= “La la la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90" dirty="0">
                <a:latin typeface="맑은 고딕"/>
                <a:cs typeface="맑은 고딕"/>
              </a:rPr>
              <a:t>…”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spc="-20" dirty="0">
                <a:latin typeface="맑은 고딕"/>
                <a:cs typeface="맑은 고딕"/>
              </a:rPr>
              <a:t>self.power </a:t>
            </a:r>
            <a:r>
              <a:rPr sz="1800" spc="-5" dirty="0">
                <a:latin typeface="맑은 고딕"/>
                <a:cs typeface="맑은 고딕"/>
              </a:rPr>
              <a:t>else </a:t>
            </a:r>
            <a:r>
              <a:rPr sz="1800" dirty="0">
                <a:latin typeface="맑은 고딕"/>
                <a:cs typeface="맑은 고딕"/>
              </a:rPr>
              <a:t>“turn </a:t>
            </a:r>
            <a:r>
              <a:rPr sz="1800" spc="-5" dirty="0">
                <a:latin typeface="맑은 고딕"/>
                <a:cs typeface="맑은 고딕"/>
              </a:rPr>
              <a:t>it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on”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print(str)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266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09.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객체지향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2355" y="1502409"/>
            <a:ext cx="573786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class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TV(AudioVisual):</a:t>
            </a:r>
            <a:endParaRPr sz="1800">
              <a:latin typeface="맑은 고딕"/>
              <a:cs typeface="맑은 고딕"/>
            </a:endParaRPr>
          </a:p>
          <a:p>
            <a:pPr marL="821690" marR="1504950" indent="-40386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25" dirty="0">
                <a:latin typeface="맑은 고딕"/>
                <a:cs typeface="맑은 고딕"/>
              </a:rPr>
              <a:t>(self, </a:t>
            </a:r>
            <a:r>
              <a:rPr sz="1800" spc="-35" dirty="0">
                <a:latin typeface="맑은 고딕"/>
                <a:cs typeface="맑은 고딕"/>
              </a:rPr>
              <a:t>power, </a:t>
            </a:r>
            <a:r>
              <a:rPr sz="1800" spc="-5" dirty="0">
                <a:latin typeface="맑은 고딕"/>
                <a:cs typeface="맑은 고딕"/>
              </a:rPr>
              <a:t>volume, size):  super().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init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spc="-30" dirty="0">
                <a:latin typeface="맑은 고딕"/>
                <a:cs typeface="맑은 고딕"/>
              </a:rPr>
              <a:t>(power, </a:t>
            </a:r>
            <a:r>
              <a:rPr sz="1800" spc="-5" dirty="0">
                <a:latin typeface="맑은 고딕"/>
                <a:cs typeface="맑은 고딕"/>
              </a:rPr>
              <a:t>volume)  </a:t>
            </a:r>
            <a:r>
              <a:rPr sz="1800" spc="-20" dirty="0">
                <a:latin typeface="맑은 고딕"/>
                <a:cs typeface="맑은 고딕"/>
              </a:rPr>
              <a:t>self.size </a:t>
            </a:r>
            <a:r>
              <a:rPr sz="1800" dirty="0">
                <a:latin typeface="맑은 고딕"/>
                <a:cs typeface="맑은 고딕"/>
              </a:rPr>
              <a:t>=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size</a:t>
            </a:r>
            <a:endParaRPr sz="1800">
              <a:latin typeface="맑은 고딕"/>
              <a:cs typeface="맑은 고딕"/>
            </a:endParaRPr>
          </a:p>
          <a:p>
            <a:pPr marL="41783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def</a:t>
            </a:r>
            <a:r>
              <a:rPr sz="1800" dirty="0">
                <a:latin typeface="맑은 고딕"/>
                <a:cs typeface="맑은 고딕"/>
              </a:rPr>
              <a:t> </a:t>
            </a:r>
            <a:r>
              <a:rPr sz="1800" spc="0" dirty="0">
                <a:latin typeface="맑은 고딕"/>
                <a:cs typeface="맑은 고딕"/>
              </a:rPr>
              <a:t>watch(self):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  <a:tabLst>
                <a:tab pos="2982595" algn="l"/>
              </a:tabLst>
            </a:pPr>
            <a:r>
              <a:rPr sz="1800" spc="-5" dirty="0">
                <a:latin typeface="맑은 고딕"/>
                <a:cs typeface="맑은 고딕"/>
              </a:rPr>
              <a:t>str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5" dirty="0">
                <a:latin typeface="맑은 고딕"/>
                <a:cs typeface="맑은 고딕"/>
              </a:rPr>
              <a:t>“have</a:t>
            </a:r>
            <a:r>
              <a:rPr sz="1800" spc="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fun!!”</a:t>
            </a:r>
            <a:r>
              <a:rPr sz="1800" spc="1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if	</a:t>
            </a:r>
            <a:r>
              <a:rPr sz="1800" spc="-20" dirty="0">
                <a:latin typeface="맑은 고딕"/>
                <a:cs typeface="맑은 고딕"/>
              </a:rPr>
              <a:t>self.power </a:t>
            </a:r>
            <a:r>
              <a:rPr sz="1800" spc="-5" dirty="0">
                <a:latin typeface="맑은 고딕"/>
                <a:cs typeface="맑은 고딕"/>
              </a:rPr>
              <a:t>else </a:t>
            </a:r>
            <a:r>
              <a:rPr sz="1800" spc="-20" dirty="0">
                <a:latin typeface="맑은 고딕"/>
                <a:cs typeface="맑은 고딕"/>
              </a:rPr>
              <a:t>“switch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on”</a:t>
            </a:r>
            <a:endParaRPr sz="1800">
              <a:latin typeface="맑은 고딕"/>
              <a:cs typeface="맑은 고딕"/>
            </a:endParaRPr>
          </a:p>
          <a:p>
            <a:pPr marL="82169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print(str)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 marR="3223260">
              <a:lnSpc>
                <a:spcPct val="100000"/>
              </a:lnSpc>
              <a:spcBef>
                <a:spcPts val="1565"/>
              </a:spcBef>
            </a:pPr>
            <a:r>
              <a:rPr sz="1800" spc="-5" dirty="0">
                <a:latin typeface="맑은 고딕"/>
                <a:cs typeface="맑은 고딕"/>
              </a:rPr>
              <a:t>Obj1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10" dirty="0">
                <a:latin typeface="맑은 고딕"/>
                <a:cs typeface="맑은 고딕"/>
              </a:rPr>
              <a:t>TV(False, </a:t>
            </a:r>
            <a:r>
              <a:rPr sz="1800" dirty="0">
                <a:latin typeface="맑은 고딕"/>
                <a:cs typeface="맑은 고딕"/>
              </a:rPr>
              <a:t>12,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40)  </a:t>
            </a:r>
            <a:r>
              <a:rPr sz="1800" spc="-15" dirty="0">
                <a:latin typeface="맑은 고딕"/>
                <a:cs typeface="맑은 고딕"/>
              </a:rPr>
              <a:t>Obj1.switch(True)  </a:t>
            </a:r>
            <a:r>
              <a:rPr sz="1800" spc="-5" dirty="0">
                <a:latin typeface="맑은 고딕"/>
                <a:cs typeface="맑은 고딕"/>
              </a:rPr>
              <a:t>Obj1.watch()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0" dirty="0">
                <a:latin typeface="맑은 고딕"/>
                <a:cs typeface="맑은 고딕"/>
              </a:rPr>
              <a:t>#print(“TV </a:t>
            </a:r>
            <a:r>
              <a:rPr sz="1800" spc="-5" dirty="0">
                <a:latin typeface="맑은 고딕"/>
                <a:cs typeface="맑은 고딕"/>
              </a:rPr>
              <a:t>volume </a:t>
            </a:r>
            <a:r>
              <a:rPr sz="1800" dirty="0">
                <a:latin typeface="맑은 고딕"/>
                <a:cs typeface="맑은 고딕"/>
              </a:rPr>
              <a:t>: </a:t>
            </a:r>
            <a:r>
              <a:rPr sz="1800" spc="-45" dirty="0">
                <a:latin typeface="맑은 고딕"/>
                <a:cs typeface="맑은 고딕"/>
              </a:rPr>
              <a:t>“,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Obj1.volume)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32867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Obj2 </a:t>
            </a:r>
            <a:r>
              <a:rPr sz="1800" dirty="0">
                <a:latin typeface="맑은 고딕"/>
                <a:cs typeface="맑은 고딕"/>
              </a:rPr>
              <a:t>= </a:t>
            </a:r>
            <a:r>
              <a:rPr sz="1800" spc="-20" dirty="0">
                <a:latin typeface="맑은 고딕"/>
                <a:cs typeface="맑은 고딕"/>
              </a:rPr>
              <a:t>Audio(True, </a:t>
            </a:r>
            <a:r>
              <a:rPr sz="1800" dirty="0">
                <a:latin typeface="맑은 고딕"/>
                <a:cs typeface="맑은 고딕"/>
              </a:rPr>
              <a:t>15)  </a:t>
            </a:r>
            <a:r>
              <a:rPr sz="1800" spc="-5" dirty="0">
                <a:latin typeface="맑은 고딕"/>
                <a:cs typeface="맑은 고딕"/>
              </a:rPr>
              <a:t>Obj2.set_volume(6)  Obj2.tune()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맑은 고딕"/>
                <a:cs typeface="맑은 고딕"/>
              </a:rPr>
              <a:t>#print(“Audio </a:t>
            </a:r>
            <a:r>
              <a:rPr sz="1800" spc="-5" dirty="0">
                <a:latin typeface="맑은 고딕"/>
                <a:cs typeface="맑은 고딕"/>
              </a:rPr>
              <a:t>volume </a:t>
            </a:r>
            <a:r>
              <a:rPr sz="1800" dirty="0">
                <a:latin typeface="맑은 고딕"/>
                <a:cs typeface="맑은 고딕"/>
              </a:rPr>
              <a:t>: </a:t>
            </a:r>
            <a:r>
              <a:rPr sz="1800" spc="-50" dirty="0">
                <a:latin typeface="맑은 고딕"/>
                <a:cs typeface="맑은 고딕"/>
              </a:rPr>
              <a:t>“,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Obj2.volume)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4357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02. 식별자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기본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규칙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3059" y="1270253"/>
            <a:ext cx="403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키워드 – 특별한 의미가 부여된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단어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8</a:t>
            </a:fld>
            <a:endParaRPr sz="1200">
              <a:latin typeface="맑은 고딕"/>
              <a:cs typeface="맑은 고딕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49223" y="1751964"/>
          <a:ext cx="7531100" cy="3051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20" dirty="0">
                          <a:latin typeface="맑은 고딕"/>
                          <a:cs typeface="맑은 고딕"/>
                        </a:rPr>
                        <a:t>False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None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45" dirty="0">
                          <a:latin typeface="맑은 고딕"/>
                          <a:cs typeface="맑은 고딕"/>
                        </a:rPr>
                        <a:t>True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and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as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0" dirty="0">
                          <a:latin typeface="맑은 고딕"/>
                          <a:cs typeface="맑은 고딕"/>
                        </a:rPr>
                        <a:t>assert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break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class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continue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def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del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elif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else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except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finally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for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5" dirty="0">
                          <a:latin typeface="맑은 고딕"/>
                          <a:cs typeface="맑은 고딕"/>
                        </a:rPr>
                        <a:t>from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global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if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0" dirty="0">
                          <a:latin typeface="맑은 고딕"/>
                          <a:cs typeface="맑은 고딕"/>
                        </a:rPr>
                        <a:t>import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in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is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lambda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nonlocal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not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or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pass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raise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return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5" dirty="0">
                          <a:latin typeface="맑은 고딕"/>
                          <a:cs typeface="맑은 고딕"/>
                        </a:rPr>
                        <a:t>try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ECF3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while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with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yield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5B692"/>
                      </a:solidFill>
                      <a:prstDash val="solid"/>
                    </a:lnL>
                    <a:lnR w="12700">
                      <a:solidFill>
                        <a:srgbClr val="85B692"/>
                      </a:solidFill>
                      <a:prstDash val="solid"/>
                    </a:lnR>
                    <a:lnT w="12700">
                      <a:solidFill>
                        <a:srgbClr val="85B692"/>
                      </a:solidFill>
                      <a:prstDash val="solid"/>
                    </a:lnT>
                    <a:lnB w="12700">
                      <a:solidFill>
                        <a:srgbClr val="85B692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62406" y="5206695"/>
            <a:ext cx="2785745" cy="848994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654685" algn="l"/>
                <a:tab pos="1513840" algn="l"/>
              </a:tabLst>
            </a:pPr>
            <a:r>
              <a:rPr sz="1800" dirty="0">
                <a:latin typeface="맑은 고딕"/>
                <a:cs typeface="맑은 고딕"/>
              </a:rPr>
              <a:t>&gt;&gt;&gt;	</a:t>
            </a:r>
            <a:r>
              <a:rPr sz="1800" spc="0" dirty="0">
                <a:latin typeface="맑은 고딕"/>
                <a:cs typeface="맑은 고딕"/>
              </a:rPr>
              <a:t>import	</a:t>
            </a:r>
            <a:r>
              <a:rPr sz="1800" spc="-15" dirty="0">
                <a:latin typeface="맑은 고딕"/>
                <a:cs typeface="맑은 고딕"/>
              </a:rPr>
              <a:t>keyword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654685" algn="l"/>
              </a:tabLst>
            </a:pPr>
            <a:r>
              <a:rPr sz="1800" dirty="0">
                <a:latin typeface="맑은 고딕"/>
                <a:cs typeface="맑은 고딕"/>
              </a:rPr>
              <a:t>&gt;&gt;&gt;	</a:t>
            </a:r>
            <a:r>
              <a:rPr sz="1800" spc="-10" dirty="0">
                <a:latin typeface="맑은 고딕"/>
                <a:cs typeface="맑은 고딕"/>
              </a:rPr>
              <a:t>print(keyword.kwlist)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13817"/>
            <a:ext cx="43573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맑은 고딕"/>
                <a:cs typeface="맑은 고딕"/>
              </a:rPr>
              <a:t>02. 식별자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기본</a:t>
            </a:r>
            <a:r>
              <a:rPr sz="3600" b="1" spc="-1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맑은 고딕"/>
                <a:cs typeface="맑은 고딕"/>
              </a:rPr>
              <a:t>규칙</a:t>
            </a:r>
            <a:endParaRPr sz="36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00193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0" y="57804"/>
                </a:moveTo>
                <a:lnTo>
                  <a:pt x="9143999" y="57804"/>
                </a:lnTo>
                <a:lnTo>
                  <a:pt x="9143999" y="0"/>
                </a:lnTo>
                <a:lnTo>
                  <a:pt x="0" y="0"/>
                </a:lnTo>
                <a:lnTo>
                  <a:pt x="0" y="57804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493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399"/>
                </a:moveTo>
                <a:lnTo>
                  <a:pt x="9143999" y="25399"/>
                </a:lnTo>
                <a:lnTo>
                  <a:pt x="9143999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51547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57137"/>
                </a:moveTo>
                <a:lnTo>
                  <a:pt x="9143999" y="57137"/>
                </a:lnTo>
                <a:lnTo>
                  <a:pt x="9143999" y="0"/>
                </a:lnTo>
                <a:lnTo>
                  <a:pt x="0" y="0"/>
                </a:lnTo>
                <a:lnTo>
                  <a:pt x="0" y="57137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9598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88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25400"/>
                </a:moveTo>
                <a:lnTo>
                  <a:pt x="9143999" y="25400"/>
                </a:lnTo>
                <a:lnTo>
                  <a:pt x="91439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3A6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151"/>
            <a:ext cx="559612" cy="570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12571" y="3216275"/>
          <a:ext cx="6283960" cy="233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2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스네이크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케이스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B69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캐멀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맑은 고딕"/>
                          <a:cs typeface="맑은 고딕"/>
                        </a:rPr>
                        <a:t>케이스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5B6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945">
                <a:tc>
                  <a:txBody>
                    <a:bodyPr/>
                    <a:lstStyle/>
                    <a:p>
                      <a:pPr marL="178435" marR="1630680">
                        <a:lnSpc>
                          <a:spcPts val="324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맑은 고딕"/>
                          <a:cs typeface="맑은 고딕"/>
                        </a:rPr>
                        <a:t>item_list  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login_status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178435" marR="1630680">
                        <a:lnSpc>
                          <a:spcPts val="3240"/>
                        </a:lnSpc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charac</a:t>
                      </a:r>
                      <a:r>
                        <a:rPr sz="1800" spc="-10" dirty="0"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er_hp  rotate_angle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657350">
                        <a:lnSpc>
                          <a:spcPts val="324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맑은 고딕"/>
                          <a:cs typeface="맑은 고딕"/>
                        </a:rPr>
                        <a:t>ItemList  </a:t>
                      </a:r>
                      <a:r>
                        <a:rPr sz="1800" spc="-10" dirty="0">
                          <a:latin typeface="맑은 고딕"/>
                          <a:cs typeface="맑은 고딕"/>
                        </a:rPr>
                        <a:t>LoginStatus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  <a:p>
                      <a:pPr marL="179070" marR="1657350">
                        <a:lnSpc>
                          <a:spcPts val="3240"/>
                        </a:lnSpc>
                      </a:pPr>
                      <a:r>
                        <a:rPr sz="1800" dirty="0">
                          <a:latin typeface="맑은 고딕"/>
                          <a:cs typeface="맑은 고딕"/>
                        </a:rPr>
                        <a:t>Charac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t</a:t>
                      </a:r>
                      <a:r>
                        <a:rPr sz="1800" spc="-5" dirty="0">
                          <a:latin typeface="맑은 고딕"/>
                          <a:cs typeface="맑은 고딕"/>
                        </a:rPr>
                        <a:t>erHp  </a:t>
                      </a:r>
                      <a:r>
                        <a:rPr sz="1800" spc="-15" dirty="0">
                          <a:latin typeface="맑은 고딕"/>
                          <a:cs typeface="맑은 고딕"/>
                        </a:rPr>
                        <a:t>RotateAngle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402319" y="6419741"/>
            <a:ext cx="2190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맑은 고딕"/>
                <a:cs typeface="맑은 고딕"/>
              </a:rPr>
              <a:t>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1132839"/>
            <a:ext cx="8669655" cy="1671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스네이크 </a:t>
            </a:r>
            <a:r>
              <a:rPr sz="1800" spc="-10" dirty="0">
                <a:latin typeface="맑은 고딕"/>
                <a:cs typeface="맑은 고딕"/>
              </a:rPr>
              <a:t>케이스(snake_case) </a:t>
            </a:r>
            <a:r>
              <a:rPr sz="1800" dirty="0">
                <a:latin typeface="맑은 고딕"/>
                <a:cs typeface="맑은 고딕"/>
              </a:rPr>
              <a:t>: 단어 사이에 _ 기호를 붙여 식별자 만든다</a:t>
            </a:r>
            <a:endParaRPr sz="1800">
              <a:latin typeface="맑은 고딕"/>
              <a:cs typeface="맑은 고딕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MS UI Gothic"/>
              <a:buChar char="➢"/>
              <a:tabLst>
                <a:tab pos="299720" algn="l"/>
              </a:tabLst>
            </a:pPr>
            <a:r>
              <a:rPr sz="1800" dirty="0">
                <a:latin typeface="맑은 고딕"/>
                <a:cs typeface="맑은 고딕"/>
              </a:rPr>
              <a:t>캐멀 </a:t>
            </a:r>
            <a:r>
              <a:rPr sz="1800" spc="-5" dirty="0">
                <a:latin typeface="맑은 고딕"/>
                <a:cs typeface="맑은 고딕"/>
              </a:rPr>
              <a:t>케이스(CamelCase) </a:t>
            </a:r>
            <a:r>
              <a:rPr sz="1800" dirty="0">
                <a:latin typeface="맑은 고딕"/>
                <a:cs typeface="맑은 고딕"/>
              </a:rPr>
              <a:t>: 단어들의 첫 글자를 대문자로 만들어 식별자를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만든다</a:t>
            </a:r>
            <a:endParaRPr sz="1800">
              <a:latin typeface="맑은 고딕"/>
              <a:cs typeface="맑은 고딕"/>
            </a:endParaRPr>
          </a:p>
          <a:p>
            <a:pPr marL="3008630" marR="5080">
              <a:lnSpc>
                <a:spcPct val="150000"/>
              </a:lnSpc>
            </a:pPr>
            <a:r>
              <a:rPr sz="1800" dirty="0">
                <a:latin typeface="맑은 고딕"/>
                <a:cs typeface="맑은 고딕"/>
              </a:rPr>
              <a:t>단어들의 첫 글자는 </a:t>
            </a:r>
            <a:r>
              <a:rPr sz="1800" spc="-5" dirty="0">
                <a:latin typeface="맑은 고딕"/>
                <a:cs typeface="맑은 고딕"/>
              </a:rPr>
              <a:t>소문자로, </a:t>
            </a:r>
            <a:r>
              <a:rPr sz="1800" dirty="0">
                <a:latin typeface="맑은 고딕"/>
                <a:cs typeface="맑은 고딕"/>
              </a:rPr>
              <a:t>나머지 단어의 첫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글자는  대문자로 적는 </a:t>
            </a:r>
            <a:r>
              <a:rPr sz="1800" spc="-5" dirty="0">
                <a:latin typeface="맑은 고딕"/>
                <a:cs typeface="맑은 고딕"/>
              </a:rPr>
              <a:t>방법(myNewCar)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5334</Words>
  <Application>Microsoft Office PowerPoint</Application>
  <PresentationFormat>화면 슬라이드 쇼(4:3)</PresentationFormat>
  <Paragraphs>1055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8" baseType="lpstr">
      <vt:lpstr>HY견고딕</vt:lpstr>
      <vt:lpstr>MS UI Gothic</vt:lpstr>
      <vt:lpstr>굴림</vt:lpstr>
      <vt:lpstr>맑은 고딕</vt:lpstr>
      <vt:lpstr>Arial</vt:lpstr>
      <vt:lpstr>Calibri</vt:lpstr>
      <vt:lpstr>Cambria Math</vt:lpstr>
      <vt:lpstr>Times New Roman</vt:lpstr>
      <vt:lpstr>Office Theme</vt:lpstr>
      <vt:lpstr>게임으로 배우는 파이썬</vt:lpstr>
      <vt:lpstr>01. 파이썬 설치</vt:lpstr>
      <vt:lpstr>01. 파이썬 설치</vt:lpstr>
      <vt:lpstr>01. 파이썬 실행</vt:lpstr>
      <vt:lpstr>01. 파이썬 실행</vt:lpstr>
      <vt:lpstr>01. 파이썬 실행</vt:lpstr>
      <vt:lpstr>02. 식별자 기본 규칙</vt:lpstr>
      <vt:lpstr>02. 식별자 기본 규칙</vt:lpstr>
      <vt:lpstr>02. 식별자 기본 규칙</vt:lpstr>
      <vt:lpstr>03. 자료형</vt:lpstr>
      <vt:lpstr>03. 자료형</vt:lpstr>
      <vt:lpstr>03. 자료형</vt:lpstr>
      <vt:lpstr>03. 자료형</vt:lpstr>
      <vt:lpstr>04. 제어문</vt:lpstr>
      <vt:lpstr>04. 제어문</vt:lpstr>
      <vt:lpstr>04. 제어문</vt:lpstr>
      <vt:lpstr>04. 제어문</vt:lpstr>
      <vt:lpstr>04. 제어문</vt:lpstr>
      <vt:lpstr>04. 제어문</vt:lpstr>
      <vt:lpstr>04. 제어문</vt:lpstr>
      <vt:lpstr>04. 제어문</vt:lpstr>
      <vt:lpstr>04. 제어문</vt:lpstr>
      <vt:lpstr>04. 제어문</vt:lpstr>
      <vt:lpstr>04. 제어문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05. 함수</vt:lpstr>
      <vt:lpstr>06. 모듈</vt:lpstr>
      <vt:lpstr>06. 모듈</vt:lpstr>
      <vt:lpstr>06. 모듈</vt:lpstr>
      <vt:lpstr>06. 모듈</vt:lpstr>
      <vt:lpstr>06. 모듈</vt:lpstr>
      <vt:lpstr>06. 모듈</vt:lpstr>
      <vt:lpstr>06. 모듈</vt:lpstr>
      <vt:lpstr>06. 모듈</vt:lpstr>
      <vt:lpstr>06. 모듈</vt:lpstr>
      <vt:lpstr>06. 모듈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07. PyGame</vt:lpstr>
      <vt:lpstr>08. 기타 알아 둘 사항</vt:lpstr>
      <vt:lpstr>08. 기타 알아 둘 사항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  <vt:lpstr>09. 객체지향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복제하기</dc:title>
  <dc:creator>PC</dc:creator>
  <cp:lastModifiedBy>610-10</cp:lastModifiedBy>
  <cp:revision>1</cp:revision>
  <dcterms:created xsi:type="dcterms:W3CDTF">2025-04-12T05:22:16Z</dcterms:created>
  <dcterms:modified xsi:type="dcterms:W3CDTF">2025-04-12T05:23:58Z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2025-04-12T00:00:00Z</vt:filetime>
  </property>
</Properties>
</file>