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4"/>
  </p:notesMasterIdLst>
  <p:sldIdLst>
    <p:sldId id="257" r:id="rId2"/>
    <p:sldId id="259"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0A03A6-1971-411D-AD6C-510DCF06FC2C}" type="datetimeFigureOut">
              <a:rPr lang="en-US" smtClean="0"/>
              <a:t>2/24/2023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05881-45D5-4C29-9272-55521A178EC0}" type="slidenum">
              <a:rPr lang="en-US" smtClean="0"/>
              <a:t>‹#›</a:t>
            </a:fld>
            <a:endParaRPr lang="en-US"/>
          </a:p>
        </p:txBody>
      </p:sp>
    </p:spTree>
    <p:extLst>
      <p:ext uri="{BB962C8B-B14F-4D97-AF65-F5344CB8AC3E}">
        <p14:creationId xmlns:p14="http://schemas.microsoft.com/office/powerpoint/2010/main" val="416951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Notes Placeholder"/>
          <p:cNvSpPr>
            <a:spLocks noGrp="1"/>
          </p:cNvSpPr>
          <p:nvPr>
            <p:ph type="body" idx="1"/>
          </p:nvPr>
        </p:nvSpPr>
        <p:spPr bwMode="auto">
          <a:xfrm>
            <a:off x="-1464193396" y="-2147483648"/>
            <a:ext cx="0" cy="0"/>
          </a:xfrm>
          <a:prstGeom prst="rect">
            <a:avLst/>
          </a:prstGeom>
          <a:noFill/>
          <a:ln>
            <a:miter lim="800000"/>
            <a:headEnd/>
            <a:tailEnd/>
          </a:ln>
        </p:spPr>
        <p:txBody>
          <a:bodyPr>
            <a:normAutofit fontScale="25000" lnSpcReduction="20000"/>
          </a:bodyPr>
          <a:lstStyle/>
          <a:p>
            <a:pPr>
              <a:spcBef>
                <a:spcPct val="0"/>
              </a:spcBef>
            </a:pPr>
            <a:endParaRPr lang="en-US" dirty="0"/>
          </a:p>
        </p:txBody>
      </p:sp>
    </p:spTree>
    <p:extLst>
      <p:ext uri="{BB962C8B-B14F-4D97-AF65-F5344CB8AC3E}">
        <p14:creationId xmlns:p14="http://schemas.microsoft.com/office/powerpoint/2010/main" val="324418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Notes Placeholder"/>
          <p:cNvSpPr>
            <a:spLocks noGrp="1"/>
          </p:cNvSpPr>
          <p:nvPr>
            <p:ph type="body" idx="1"/>
          </p:nvPr>
        </p:nvSpPr>
        <p:spPr bwMode="auto">
          <a:xfrm>
            <a:off x="-1464193396" y="-2147483648"/>
            <a:ext cx="0" cy="0"/>
          </a:xfrm>
          <a:prstGeom prst="rect">
            <a:avLst/>
          </a:prstGeom>
          <a:noFill/>
          <a:ln>
            <a:miter lim="800000"/>
            <a:headEnd/>
            <a:tailEnd/>
          </a:ln>
        </p:spPr>
        <p:txBody>
          <a:bodyPr>
            <a:normAutofit fontScale="25000" lnSpcReduction="20000"/>
          </a:bodyPr>
          <a:lstStyle/>
          <a:p>
            <a:pPr>
              <a:spcBef>
                <a:spcPct val="0"/>
              </a:spcBef>
            </a:pPr>
            <a:endParaRPr lang="en-US" dirty="0"/>
          </a:p>
        </p:txBody>
      </p:sp>
    </p:spTree>
    <p:extLst>
      <p:ext uri="{BB962C8B-B14F-4D97-AF65-F5344CB8AC3E}">
        <p14:creationId xmlns:p14="http://schemas.microsoft.com/office/powerpoint/2010/main" val="102836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7B52E93-4129-48E8-91AF-7D1B4B9DE053}"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13494315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52E93-4129-48E8-91AF-7D1B4B9DE053}"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273106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52E93-4129-48E8-91AF-7D1B4B9DE053}"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155253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B52E93-4129-48E8-91AF-7D1B4B9DE053}"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192624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7B52E93-4129-48E8-91AF-7D1B4B9DE053}"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35728172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B52E93-4129-48E8-91AF-7D1B4B9DE053}" type="datetimeFigureOut">
              <a:rPr lang="en-US" smtClean="0"/>
              <a:t>2/24/2023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354840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7B52E93-4129-48E8-91AF-7D1B4B9DE053}"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D96B4-D5EF-4D56-AFD1-D2BD5682890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9378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B52E93-4129-48E8-91AF-7D1B4B9DE053}" type="datetimeFigureOut">
              <a:rPr lang="en-US" smtClean="0"/>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5035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52E93-4129-48E8-91AF-7D1B4B9DE053}" type="datetimeFigureOut">
              <a:rPr lang="en-US" smtClean="0"/>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197154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7B52E93-4129-48E8-91AF-7D1B4B9DE053}" type="datetimeFigureOut">
              <a:rPr lang="en-US" smtClean="0"/>
              <a:t>2/24/2023</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12981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7B52E93-4129-48E8-91AF-7D1B4B9DE053}" type="datetimeFigureOut">
              <a:rPr lang="en-US" smtClean="0"/>
              <a:t>2/24/2023</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57D96B4-D5EF-4D56-AFD1-D2BD56828902}" type="slidenum">
              <a:rPr lang="en-US" smtClean="0"/>
              <a:t>‹#›</a:t>
            </a:fld>
            <a:endParaRPr lang="en-US"/>
          </a:p>
        </p:txBody>
      </p:sp>
    </p:spTree>
    <p:extLst>
      <p:ext uri="{BB962C8B-B14F-4D97-AF65-F5344CB8AC3E}">
        <p14:creationId xmlns:p14="http://schemas.microsoft.com/office/powerpoint/2010/main" val="341734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E7B52E93-4129-48E8-91AF-7D1B4B9DE053}" type="datetimeFigureOut">
              <a:rPr lang="en-US" smtClean="0"/>
              <a:t>2/24/2023</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F57D96B4-D5EF-4D56-AFD1-D2BD56828902}" type="slidenum">
              <a:rPr lang="en-US" smtClean="0"/>
              <a:t>‹#›</a:t>
            </a:fld>
            <a:endParaRPr lang="en-US"/>
          </a:p>
        </p:txBody>
      </p:sp>
    </p:spTree>
    <p:extLst>
      <p:ext uri="{BB962C8B-B14F-4D97-AF65-F5344CB8AC3E}">
        <p14:creationId xmlns:p14="http://schemas.microsoft.com/office/powerpoint/2010/main" val="394800425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forms.gle/skKMbd2wZyiCXYmMA" TargetMode="External"/><Relationship Id="rId11" Type="http://schemas.openxmlformats.org/officeDocument/2006/relationships/image" Target="../media/image8.png"/><Relationship Id="rId5" Type="http://schemas.openxmlformats.org/officeDocument/2006/relationships/hyperlink" Target="http://www.sinhgad.edu/" TargetMode="Externa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ieee.org/conferences_events/conferences/publishing/templates.html" TargetMode="External"/><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t.me/joinchat/RYPc7BkEbUGTwqfFujDaXQ" TargetMode="External"/><Relationship Id="rId5" Type="http://schemas.openxmlformats.org/officeDocument/2006/relationships/hyperlink" Target="https://chat.whatsapp.com/E9bo63z9QmB8HbKIeKGsuO" TargetMode="External"/><Relationship Id="rId4" Type="http://schemas.openxmlformats.org/officeDocument/2006/relationships/hyperlink" Target="https://forms.gle/skKMbd2wZyiCXYm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49796" y="781610"/>
            <a:ext cx="57727" cy="107722"/>
          </a:xfrm>
          <a:prstGeom prst="rect">
            <a:avLst/>
          </a:prstGeom>
        </p:spPr>
        <p:txBody>
          <a:bodyPr lIns="0" tIns="0" rIns="0" bIns="0">
            <a:spAutoFit/>
          </a:bodyPr>
          <a:lstStyle/>
          <a:p>
            <a:pPr marL="11397">
              <a:defRPr/>
            </a:pPr>
            <a:r>
              <a:rPr sz="700" spc="-54" dirty="0">
                <a:solidFill>
                  <a:srgbClr val="DA2A1D"/>
                </a:solidFill>
                <a:latin typeface="Arial"/>
                <a:cs typeface="Arial"/>
              </a:rPr>
              <a:t>..</a:t>
            </a:r>
            <a:endParaRPr sz="700">
              <a:latin typeface="Arial"/>
              <a:cs typeface="Arial"/>
            </a:endParaRPr>
          </a:p>
        </p:txBody>
      </p:sp>
      <p:sp>
        <p:nvSpPr>
          <p:cNvPr id="11" name="object 11"/>
          <p:cNvSpPr txBox="1"/>
          <p:nvPr/>
        </p:nvSpPr>
        <p:spPr>
          <a:xfrm>
            <a:off x="147796" y="943755"/>
            <a:ext cx="3011805" cy="1900970"/>
          </a:xfrm>
          <a:prstGeom prst="rect">
            <a:avLst/>
          </a:prstGeom>
        </p:spPr>
        <p:txBody>
          <a:bodyPr wrap="square" lIns="0" tIns="0" rIns="0" bIns="0">
            <a:spAutoFit/>
          </a:bodyPr>
          <a:lstStyle/>
          <a:p>
            <a:pPr algn="ctr">
              <a:defRPr/>
            </a:pPr>
            <a:r>
              <a:rPr lang="en-IN" sz="1200" b="1" i="1" dirty="0">
                <a:latin typeface="Arial" panose="020B0604020202020204" pitchFamily="34" charset="0"/>
                <a:cs typeface="Arial" panose="020B0604020202020204" pitchFamily="34" charset="0"/>
              </a:rPr>
              <a:t>National Level Students Conference </a:t>
            </a:r>
          </a:p>
          <a:p>
            <a:pPr algn="ctr">
              <a:defRPr/>
            </a:pPr>
            <a:r>
              <a:rPr sz="1200" b="1" i="1" dirty="0">
                <a:latin typeface="Arial" panose="020B0604020202020204" pitchFamily="34" charset="0"/>
                <a:cs typeface="Arial" panose="020B0604020202020204" pitchFamily="34" charset="0"/>
              </a:rPr>
              <a:t>TEC</a:t>
            </a:r>
            <a:r>
              <a:rPr lang="en-GB" sz="1200" b="1" i="1" dirty="0">
                <a:latin typeface="Arial" panose="020B0604020202020204" pitchFamily="34" charset="0"/>
                <a:cs typeface="Arial" panose="020B0604020202020204" pitchFamily="34" charset="0"/>
              </a:rPr>
              <a:t>HN</a:t>
            </a:r>
            <a:r>
              <a:rPr sz="1200" b="1" i="1" dirty="0" err="1">
                <a:latin typeface="Arial" panose="020B0604020202020204" pitchFamily="34" charset="0"/>
                <a:cs typeface="Arial" panose="020B0604020202020204" pitchFamily="34" charset="0"/>
              </a:rPr>
              <a:t>lCO</a:t>
            </a:r>
            <a:r>
              <a:rPr lang="en-IN" sz="1200" b="1" i="1" dirty="0">
                <a:latin typeface="Arial" panose="020B0604020202020204" pitchFamily="34" charset="0"/>
                <a:cs typeface="Arial" panose="020B0604020202020204" pitchFamily="34" charset="0"/>
              </a:rPr>
              <a:t>K</a:t>
            </a:r>
            <a:r>
              <a:rPr lang="en-GB" sz="1200" b="1" i="1" dirty="0">
                <a:latin typeface="Arial" panose="020B0604020202020204" pitchFamily="34" charset="0"/>
                <a:cs typeface="Arial" panose="020B0604020202020204" pitchFamily="34" charset="0"/>
              </a:rPr>
              <a:t>NO</a:t>
            </a:r>
            <a:r>
              <a:rPr sz="1200" b="1" i="1" dirty="0">
                <a:latin typeface="Arial" panose="020B0604020202020204" pitchFamily="34" charset="0"/>
                <a:cs typeface="Arial" panose="020B0604020202020204" pitchFamily="34" charset="0"/>
              </a:rPr>
              <a:t>CK</a:t>
            </a:r>
            <a:r>
              <a:rPr lang="en-GB" sz="1200" b="1" i="1" dirty="0">
                <a:latin typeface="Arial" panose="020B0604020202020204" pitchFamily="34" charset="0"/>
                <a:cs typeface="Arial" panose="020B0604020202020204" pitchFamily="34" charset="0"/>
              </a:rPr>
              <a:t>DOWN-23</a:t>
            </a:r>
          </a:p>
          <a:p>
            <a:pPr algn="ctr">
              <a:defRPr/>
            </a:pPr>
            <a:r>
              <a:rPr lang="en-GB" sz="1200" dirty="0">
                <a:latin typeface="Arial" panose="020B0604020202020204" pitchFamily="34" charset="0"/>
                <a:cs typeface="Arial" panose="020B0604020202020204" pitchFamily="34" charset="0"/>
              </a:rPr>
              <a:t>May 05, 2023 </a:t>
            </a:r>
          </a:p>
          <a:p>
            <a:pPr algn="ctr">
              <a:defRPr/>
            </a:pPr>
            <a:r>
              <a:rPr sz="1200" dirty="0">
                <a:latin typeface="Arial" panose="020B0604020202020204" pitchFamily="34" charset="0"/>
                <a:cs typeface="Arial" panose="020B0604020202020204" pitchFamily="34" charset="0"/>
              </a:rPr>
              <a:t>ORGANIZED BY</a:t>
            </a:r>
          </a:p>
          <a:p>
            <a:pPr marL="31342" algn="ctr">
              <a:lnSpc>
                <a:spcPct val="150000"/>
              </a:lnSpc>
              <a:defRPr/>
            </a:pPr>
            <a:r>
              <a:rPr lang="en-US" sz="1200" b="1" i="1" dirty="0">
                <a:latin typeface="Arial" panose="020B0604020202020204" pitchFamily="34" charset="0"/>
                <a:cs typeface="Arial" panose="020B0604020202020204" pitchFamily="34" charset="0"/>
              </a:rPr>
              <a:t>IEEE and </a:t>
            </a:r>
            <a:r>
              <a:rPr sz="1200" b="1" i="1" dirty="0">
                <a:latin typeface="Arial" panose="020B0604020202020204" pitchFamily="34" charset="0"/>
                <a:cs typeface="Arial" panose="020B0604020202020204" pitchFamily="34" charset="0"/>
              </a:rPr>
              <a:t>I</a:t>
            </a:r>
            <a:r>
              <a:rPr lang="en-IN" sz="1200" b="1" i="1" dirty="0">
                <a:latin typeface="Arial" panose="020B0604020202020204" pitchFamily="34" charset="0"/>
                <a:cs typeface="Arial" panose="020B0604020202020204" pitchFamily="34" charset="0"/>
              </a:rPr>
              <a:t>ETE</a:t>
            </a:r>
            <a:r>
              <a:rPr sz="1200" b="1" i="1" dirty="0">
                <a:latin typeface="Arial" panose="020B0604020202020204" pitchFamily="34" charset="0"/>
                <a:cs typeface="Arial" panose="020B0604020202020204" pitchFamily="34" charset="0"/>
              </a:rPr>
              <a:t> STUDENT BRANCH</a:t>
            </a:r>
            <a:r>
              <a:rPr lang="en-IN" sz="1200" b="1" i="1" dirty="0">
                <a:latin typeface="Arial" panose="020B0604020202020204" pitchFamily="34" charset="0"/>
                <a:cs typeface="Arial" panose="020B0604020202020204" pitchFamily="34" charset="0"/>
              </a:rPr>
              <a:t>,                        SIT LONAVALA, 410401</a:t>
            </a:r>
          </a:p>
          <a:p>
            <a:pPr marL="31342" algn="ctr">
              <a:lnSpc>
                <a:spcPct val="150000"/>
              </a:lnSpc>
              <a:defRPr/>
            </a:pPr>
            <a:r>
              <a:rPr lang="en-IN" sz="1200" dirty="0">
                <a:latin typeface="Arial" panose="020B0604020202020204" pitchFamily="34" charset="0"/>
                <a:cs typeface="Arial" panose="020B0604020202020204" pitchFamily="34" charset="0"/>
              </a:rPr>
              <a:t> Technically Sponsored by</a:t>
            </a:r>
          </a:p>
          <a:p>
            <a:pPr marL="31342" algn="ctr">
              <a:lnSpc>
                <a:spcPct val="150000"/>
              </a:lnSpc>
              <a:defRPr/>
            </a:pPr>
            <a:r>
              <a:rPr lang="en-IN" sz="1200" dirty="0">
                <a:latin typeface="Arial" panose="020B0604020202020204" pitchFamily="34" charset="0"/>
                <a:cs typeface="Arial" panose="020B0604020202020204" pitchFamily="34" charset="0"/>
              </a:rPr>
              <a:t> </a:t>
            </a:r>
            <a:r>
              <a:rPr lang="en-IN" sz="1200" b="1" i="1" dirty="0">
                <a:latin typeface="Arial" panose="020B0604020202020204" pitchFamily="34" charset="0"/>
                <a:cs typeface="Arial" panose="020B0604020202020204" pitchFamily="34" charset="0"/>
              </a:rPr>
              <a:t>IEEE Bombay</a:t>
            </a:r>
            <a:r>
              <a:rPr lang="en-IN" sz="1400" b="1" i="1" dirty="0"/>
              <a:t> Section</a:t>
            </a:r>
            <a:endParaRPr sz="1400" b="1" i="1" dirty="0"/>
          </a:p>
        </p:txBody>
      </p:sp>
      <p:sp>
        <p:nvSpPr>
          <p:cNvPr id="13" name="object 13"/>
          <p:cNvSpPr txBox="1"/>
          <p:nvPr/>
        </p:nvSpPr>
        <p:spPr>
          <a:xfrm>
            <a:off x="160212" y="4371651"/>
            <a:ext cx="3088579" cy="769441"/>
          </a:xfrm>
          <a:prstGeom prst="rect">
            <a:avLst/>
          </a:prstGeom>
        </p:spPr>
        <p:txBody>
          <a:bodyPr wrap="square" lIns="0" tIns="0" rIns="0" bIns="0">
            <a:spAutoFit/>
          </a:bodyPr>
          <a:lstStyle/>
          <a:p>
            <a:pPr marL="66672" algn="ctr">
              <a:defRPr/>
            </a:pPr>
            <a:r>
              <a:rPr sz="900" b="1" i="1" spc="-58" dirty="0">
                <a:solidFill>
                  <a:srgbClr val="030101"/>
                </a:solidFill>
                <a:latin typeface="Calibri" pitchFamily="34" charset="0"/>
                <a:cs typeface="Calibri" pitchFamily="34" charset="0"/>
              </a:rPr>
              <a:t>HO</a:t>
            </a:r>
            <a:r>
              <a:rPr sz="900" b="1" i="1" spc="-36" dirty="0">
                <a:solidFill>
                  <a:srgbClr val="030101"/>
                </a:solidFill>
                <a:latin typeface="Calibri" pitchFamily="34" charset="0"/>
                <a:cs typeface="Calibri" pitchFamily="34" charset="0"/>
              </a:rPr>
              <a:t>S</a:t>
            </a:r>
            <a:r>
              <a:rPr lang="en-IN" sz="900" b="1" i="1" spc="-36" dirty="0">
                <a:solidFill>
                  <a:srgbClr val="030101"/>
                </a:solidFill>
                <a:latin typeface="Calibri" pitchFamily="34" charset="0"/>
                <a:cs typeface="Calibri" pitchFamily="34" charset="0"/>
              </a:rPr>
              <a:t>T</a:t>
            </a:r>
            <a:r>
              <a:rPr lang="en-GB" sz="900" b="1" i="1" spc="-31" dirty="0">
                <a:solidFill>
                  <a:srgbClr val="030101"/>
                </a:solidFill>
                <a:latin typeface="Calibri" pitchFamily="34" charset="0"/>
                <a:cs typeface="Calibri" pitchFamily="34" charset="0"/>
              </a:rPr>
              <a:t>E</a:t>
            </a:r>
            <a:r>
              <a:rPr sz="900" b="1" i="1" spc="9" dirty="0">
                <a:solidFill>
                  <a:srgbClr val="030101"/>
                </a:solidFill>
                <a:latin typeface="Calibri" pitchFamily="34" charset="0"/>
                <a:cs typeface="Calibri" pitchFamily="34" charset="0"/>
              </a:rPr>
              <a:t>D</a:t>
            </a:r>
            <a:r>
              <a:rPr sz="900" b="1" i="1" spc="-18" dirty="0">
                <a:solidFill>
                  <a:srgbClr val="030101"/>
                </a:solidFill>
                <a:latin typeface="Calibri" pitchFamily="34" charset="0"/>
                <a:cs typeface="Calibri" pitchFamily="34" charset="0"/>
              </a:rPr>
              <a:t> </a:t>
            </a:r>
            <a:r>
              <a:rPr sz="900" b="1" i="1" spc="45" dirty="0">
                <a:solidFill>
                  <a:srgbClr val="030101"/>
                </a:solidFill>
                <a:latin typeface="Calibri" pitchFamily="34" charset="0"/>
                <a:cs typeface="Calibri" pitchFamily="34" charset="0"/>
              </a:rPr>
              <a:t>8Y</a:t>
            </a:r>
            <a:endParaRPr sz="900" b="1" dirty="0">
              <a:latin typeface="Calibri" pitchFamily="34" charset="0"/>
              <a:cs typeface="Calibri" pitchFamily="34" charset="0"/>
            </a:endParaRPr>
          </a:p>
          <a:p>
            <a:pPr marL="950508" indent="-939681" algn="ctr">
              <a:spcBef>
                <a:spcPts val="337"/>
              </a:spcBef>
              <a:defRPr/>
            </a:pPr>
            <a:r>
              <a:rPr sz="800" spc="-148" dirty="0">
                <a:solidFill>
                  <a:srgbClr val="00159C"/>
                </a:solidFill>
                <a:latin typeface="Arial"/>
                <a:cs typeface="Arial"/>
              </a:rPr>
              <a:t>.</a:t>
            </a:r>
            <a:r>
              <a:rPr lang="en-US" sz="800" dirty="0"/>
              <a:t>  </a:t>
            </a:r>
            <a:r>
              <a:rPr lang="en-US" sz="1200" b="1" dirty="0">
                <a:solidFill>
                  <a:srgbClr val="0070C0"/>
                </a:solidFill>
                <a:latin typeface="Arial" panose="020B0604020202020204" pitchFamily="34" charset="0"/>
                <a:ea typeface="Microsoft Sans Serif" pitchFamily="34" charset="0"/>
                <a:cs typeface="Arial" panose="020B0604020202020204" pitchFamily="34" charset="0"/>
              </a:rPr>
              <a:t>Department of E&amp;TC</a:t>
            </a:r>
          </a:p>
          <a:p>
            <a:pPr indent="11113" algn="ctr">
              <a:spcBef>
                <a:spcPts val="337"/>
              </a:spcBef>
              <a:defRPr/>
            </a:pPr>
            <a:r>
              <a:rPr lang="en-US" sz="1200" b="1" dirty="0">
                <a:solidFill>
                  <a:srgbClr val="0070C0"/>
                </a:solidFill>
                <a:latin typeface="Arial" panose="020B0604020202020204" pitchFamily="34" charset="0"/>
                <a:ea typeface="Microsoft Sans Serif" pitchFamily="34" charset="0"/>
                <a:cs typeface="Arial" panose="020B0604020202020204" pitchFamily="34" charset="0"/>
              </a:rPr>
              <a:t>SINHGAD INSTITUTE OF TECHNOLOGY,     LONAVALA                   </a:t>
            </a:r>
            <a:endParaRPr sz="1200" b="1" dirty="0">
              <a:latin typeface="Arial" panose="020B0604020202020204" pitchFamily="34" charset="0"/>
              <a:cs typeface="Arial" panose="020B0604020202020204" pitchFamily="34" charset="0"/>
            </a:endParaRPr>
          </a:p>
        </p:txBody>
      </p:sp>
      <p:sp>
        <p:nvSpPr>
          <p:cNvPr id="17" name="object 17"/>
          <p:cNvSpPr txBox="1"/>
          <p:nvPr/>
        </p:nvSpPr>
        <p:spPr>
          <a:xfrm>
            <a:off x="6150267" y="522843"/>
            <a:ext cx="2700000" cy="1800493"/>
          </a:xfrm>
          <a:prstGeom prst="rect">
            <a:avLst/>
          </a:prstGeom>
        </p:spPr>
        <p:txBody>
          <a:bodyPr wrap="square" lIns="0" tIns="0" rIns="0" bIns="0">
            <a:spAutoFit/>
          </a:bodyPr>
          <a:lstStyle/>
          <a:p>
            <a:pPr marL="11113" indent="-11113" algn="just"/>
            <a:r>
              <a:rPr lang="en-GB" sz="900" dirty="0">
                <a:latin typeface="Arial" pitchFamily="34" charset="0"/>
                <a:cs typeface="Arial" pitchFamily="34" charset="0"/>
              </a:rPr>
              <a:t>Emerging technologies are characterized by radical novelty relatively fast growth, coherence, prominent impact, and uncertainty and ambiguity.</a:t>
            </a:r>
          </a:p>
          <a:p>
            <a:pPr marL="11397" indent="267829" algn="just"/>
            <a:r>
              <a:rPr lang="en-GB" sz="900" dirty="0">
                <a:latin typeface="Arial" pitchFamily="34" charset="0"/>
                <a:cs typeface="Arial" pitchFamily="34" charset="0"/>
              </a:rPr>
              <a:t>Learning technologies open up significant possibilities for supporting learners. Researchers in the field use the term </a:t>
            </a:r>
            <a:r>
              <a:rPr lang="en-GB" sz="900" i="1" dirty="0">
                <a:latin typeface="Arial" pitchFamily="34" charset="0"/>
                <a:cs typeface="Arial" pitchFamily="34" charset="0"/>
              </a:rPr>
              <a:t>affordances</a:t>
            </a:r>
            <a:r>
              <a:rPr lang="en-GB" sz="900" dirty="0">
                <a:latin typeface="Arial" pitchFamily="34" charset="0"/>
                <a:cs typeface="Arial" pitchFamily="34" charset="0"/>
              </a:rPr>
              <a:t> to refer to opportunities that a technology makes possible related to learning and instruction. </a:t>
            </a:r>
            <a:r>
              <a:rPr lang="en-US" sz="900" dirty="0">
                <a:solidFill>
                  <a:srgbClr val="974113"/>
                </a:solidFill>
                <a:latin typeface="Arial" charset="0"/>
              </a:rPr>
              <a:t>I</a:t>
            </a:r>
            <a:r>
              <a:rPr lang="en-US" sz="900" dirty="0">
                <a:solidFill>
                  <a:srgbClr val="34230A"/>
                </a:solidFill>
                <a:latin typeface="Arial" charset="0"/>
              </a:rPr>
              <a:t>t g</a:t>
            </a:r>
            <a:r>
              <a:rPr lang="en-US" sz="900" dirty="0">
                <a:solidFill>
                  <a:srgbClr val="A53303"/>
                </a:solidFill>
                <a:latin typeface="Arial" charset="0"/>
              </a:rPr>
              <a:t>i</a:t>
            </a:r>
            <a:r>
              <a:rPr lang="en-US" sz="900" dirty="0">
                <a:solidFill>
                  <a:srgbClr val="5B210C"/>
                </a:solidFill>
                <a:latin typeface="Arial" charset="0"/>
              </a:rPr>
              <a:t>ves us </a:t>
            </a:r>
            <a:r>
              <a:rPr lang="en-US" sz="900" dirty="0">
                <a:solidFill>
                  <a:srgbClr val="A53303"/>
                </a:solidFill>
                <a:latin typeface="Arial" charset="0"/>
              </a:rPr>
              <a:t>i</a:t>
            </a:r>
            <a:r>
              <a:rPr lang="en-US" sz="900" dirty="0">
                <a:solidFill>
                  <a:srgbClr val="5B210C"/>
                </a:solidFill>
                <a:latin typeface="Arial" charset="0"/>
              </a:rPr>
              <a:t>mmense p</a:t>
            </a:r>
            <a:r>
              <a:rPr lang="en-US" sz="900" dirty="0">
                <a:solidFill>
                  <a:srgbClr val="A53303"/>
                </a:solidFill>
                <a:latin typeface="Arial" charset="0"/>
              </a:rPr>
              <a:t>l</a:t>
            </a:r>
            <a:r>
              <a:rPr lang="en-US" sz="900" dirty="0">
                <a:solidFill>
                  <a:srgbClr val="490A05"/>
                </a:solidFill>
                <a:latin typeface="Arial" charset="0"/>
              </a:rPr>
              <a:t>easu</a:t>
            </a:r>
            <a:r>
              <a:rPr lang="en-US" sz="900" dirty="0">
                <a:solidFill>
                  <a:srgbClr val="791C0A"/>
                </a:solidFill>
                <a:latin typeface="Arial" charset="0"/>
              </a:rPr>
              <a:t>r</a:t>
            </a:r>
            <a:r>
              <a:rPr lang="en-US" sz="900" dirty="0">
                <a:solidFill>
                  <a:srgbClr val="490A05"/>
                </a:solidFill>
                <a:latin typeface="Arial" charset="0"/>
              </a:rPr>
              <a:t>e </a:t>
            </a:r>
            <a:r>
              <a:rPr lang="en-US" sz="900" dirty="0">
                <a:solidFill>
                  <a:srgbClr val="34230A"/>
                </a:solidFill>
                <a:latin typeface="Arial" charset="0"/>
              </a:rPr>
              <a:t>t</a:t>
            </a:r>
            <a:r>
              <a:rPr lang="en-US" sz="900" dirty="0">
                <a:solidFill>
                  <a:srgbClr val="5B210C"/>
                </a:solidFill>
                <a:latin typeface="Arial" charset="0"/>
              </a:rPr>
              <a:t>ha</a:t>
            </a:r>
            <a:r>
              <a:rPr lang="en-US" sz="900" dirty="0">
                <a:solidFill>
                  <a:srgbClr val="34230A"/>
                </a:solidFill>
                <a:latin typeface="Arial" charset="0"/>
              </a:rPr>
              <a:t>t TechnicoKnockdown-23 is National level conference  organized by  </a:t>
            </a:r>
            <a:r>
              <a:rPr lang="en-US" sz="900" dirty="0">
                <a:solidFill>
                  <a:srgbClr val="974113"/>
                </a:solidFill>
                <a:latin typeface="Arial" charset="0"/>
              </a:rPr>
              <a:t>I</a:t>
            </a:r>
            <a:r>
              <a:rPr lang="en-US" sz="900" dirty="0">
                <a:solidFill>
                  <a:srgbClr val="490A05"/>
                </a:solidFill>
                <a:latin typeface="Arial" charset="0"/>
              </a:rPr>
              <a:t>EEE  student  </a:t>
            </a:r>
            <a:r>
              <a:rPr lang="en-US" sz="900" dirty="0">
                <a:solidFill>
                  <a:srgbClr val="5B210C"/>
                </a:solidFill>
                <a:latin typeface="Arial" charset="0"/>
              </a:rPr>
              <a:t>B</a:t>
            </a:r>
            <a:r>
              <a:rPr lang="en-US" sz="900" dirty="0">
                <a:solidFill>
                  <a:srgbClr val="791C0A"/>
                </a:solidFill>
                <a:latin typeface="Arial" charset="0"/>
              </a:rPr>
              <a:t>r</a:t>
            </a:r>
            <a:r>
              <a:rPr lang="en-US" sz="900" dirty="0">
                <a:solidFill>
                  <a:srgbClr val="490A05"/>
                </a:solidFill>
                <a:latin typeface="Arial" charset="0"/>
              </a:rPr>
              <a:t>anch  of  S</a:t>
            </a:r>
            <a:r>
              <a:rPr lang="en-US" sz="900" dirty="0">
                <a:solidFill>
                  <a:srgbClr val="974113"/>
                </a:solidFill>
                <a:latin typeface="Arial" charset="0"/>
              </a:rPr>
              <a:t>I</a:t>
            </a:r>
            <a:r>
              <a:rPr lang="en-US" sz="900" dirty="0">
                <a:solidFill>
                  <a:srgbClr val="490A05"/>
                </a:solidFill>
                <a:latin typeface="Arial" charset="0"/>
              </a:rPr>
              <a:t>T, </a:t>
            </a:r>
            <a:r>
              <a:rPr lang="en-US" sz="900" dirty="0">
                <a:solidFill>
                  <a:srgbClr val="743415"/>
                </a:solidFill>
                <a:latin typeface="Arial" charset="0"/>
              </a:rPr>
              <a:t>L</a:t>
            </a:r>
            <a:r>
              <a:rPr lang="en-US" sz="900" dirty="0">
                <a:solidFill>
                  <a:srgbClr val="490A05"/>
                </a:solidFill>
                <a:latin typeface="Arial" charset="0"/>
              </a:rPr>
              <a:t>onava</a:t>
            </a:r>
            <a:r>
              <a:rPr lang="en-US" sz="900" dirty="0">
                <a:solidFill>
                  <a:srgbClr val="A53303"/>
                </a:solidFill>
                <a:latin typeface="Arial" charset="0"/>
              </a:rPr>
              <a:t>l</a:t>
            </a:r>
            <a:r>
              <a:rPr lang="en-US" sz="900" dirty="0">
                <a:solidFill>
                  <a:srgbClr val="490A05"/>
                </a:solidFill>
                <a:latin typeface="Arial" charset="0"/>
              </a:rPr>
              <a:t>a for </a:t>
            </a:r>
            <a:r>
              <a:rPr lang="en-US" sz="900" dirty="0">
                <a:solidFill>
                  <a:srgbClr val="791C0A"/>
                </a:solidFill>
                <a:latin typeface="Arial" charset="0"/>
              </a:rPr>
              <a:t>p</a:t>
            </a:r>
            <a:r>
              <a:rPr lang="en-US" sz="900" dirty="0">
                <a:solidFill>
                  <a:srgbClr val="5B210C"/>
                </a:solidFill>
                <a:latin typeface="Arial" charset="0"/>
              </a:rPr>
              <a:t>rov</a:t>
            </a:r>
            <a:r>
              <a:rPr lang="en-US" sz="900" dirty="0">
                <a:solidFill>
                  <a:srgbClr val="A53303"/>
                </a:solidFill>
                <a:latin typeface="Arial" charset="0"/>
              </a:rPr>
              <a:t>i</a:t>
            </a:r>
            <a:r>
              <a:rPr lang="en-US" sz="900" dirty="0">
                <a:solidFill>
                  <a:srgbClr val="34230A"/>
                </a:solidFill>
                <a:latin typeface="Arial" charset="0"/>
              </a:rPr>
              <a:t>d</a:t>
            </a:r>
            <a:r>
              <a:rPr lang="en-US" sz="900" dirty="0">
                <a:solidFill>
                  <a:srgbClr val="A53303"/>
                </a:solidFill>
                <a:latin typeface="Arial" charset="0"/>
              </a:rPr>
              <a:t>i</a:t>
            </a:r>
            <a:r>
              <a:rPr lang="en-US" sz="900" dirty="0">
                <a:solidFill>
                  <a:srgbClr val="5B210C"/>
                </a:solidFill>
                <a:latin typeface="Arial" charset="0"/>
              </a:rPr>
              <a:t>n</a:t>
            </a:r>
            <a:r>
              <a:rPr lang="en-US" sz="900" dirty="0">
                <a:solidFill>
                  <a:srgbClr val="34230A"/>
                </a:solidFill>
                <a:latin typeface="Arial" charset="0"/>
              </a:rPr>
              <a:t>g    </a:t>
            </a:r>
            <a:r>
              <a:rPr lang="en-US" sz="900" dirty="0">
                <a:solidFill>
                  <a:srgbClr val="490A05"/>
                </a:solidFill>
                <a:latin typeface="Arial" charset="0"/>
              </a:rPr>
              <a:t>a    </a:t>
            </a:r>
            <a:r>
              <a:rPr lang="en-US" sz="900" dirty="0">
                <a:solidFill>
                  <a:srgbClr val="5B210C"/>
                </a:solidFill>
                <a:latin typeface="Arial" charset="0"/>
              </a:rPr>
              <a:t>co</a:t>
            </a:r>
            <a:r>
              <a:rPr lang="en-US" sz="900" dirty="0">
                <a:solidFill>
                  <a:srgbClr val="34230A"/>
                </a:solidFill>
                <a:latin typeface="Arial" charset="0"/>
              </a:rPr>
              <a:t>m</a:t>
            </a:r>
            <a:r>
              <a:rPr lang="en-US" sz="900" dirty="0">
                <a:solidFill>
                  <a:srgbClr val="5B210C"/>
                </a:solidFill>
                <a:latin typeface="Arial" charset="0"/>
              </a:rPr>
              <a:t>mon    </a:t>
            </a:r>
            <a:r>
              <a:rPr lang="en-US" sz="900" dirty="0">
                <a:solidFill>
                  <a:srgbClr val="791C0A"/>
                </a:solidFill>
                <a:latin typeface="Arial" charset="0"/>
              </a:rPr>
              <a:t>p</a:t>
            </a:r>
            <a:r>
              <a:rPr lang="en-US" sz="900" dirty="0">
                <a:solidFill>
                  <a:srgbClr val="A53303"/>
                </a:solidFill>
                <a:latin typeface="Arial" charset="0"/>
              </a:rPr>
              <a:t>l</a:t>
            </a:r>
            <a:r>
              <a:rPr lang="en-US" sz="900" dirty="0">
                <a:solidFill>
                  <a:srgbClr val="490A05"/>
                </a:solidFill>
                <a:latin typeface="Arial" charset="0"/>
              </a:rPr>
              <a:t>atfo</a:t>
            </a:r>
            <a:r>
              <a:rPr lang="en-US" sz="900" dirty="0">
                <a:solidFill>
                  <a:srgbClr val="791C0A"/>
                </a:solidFill>
                <a:latin typeface="Arial" charset="0"/>
              </a:rPr>
              <a:t>r</a:t>
            </a:r>
            <a:r>
              <a:rPr lang="en-US" sz="900" dirty="0">
                <a:solidFill>
                  <a:srgbClr val="5B210C"/>
                </a:solidFill>
                <a:latin typeface="Arial" charset="0"/>
              </a:rPr>
              <a:t>m   to </a:t>
            </a:r>
            <a:r>
              <a:rPr lang="en-US" sz="900" dirty="0">
                <a:solidFill>
                  <a:srgbClr val="791C0A"/>
                </a:solidFill>
                <a:latin typeface="Arial" charset="0"/>
              </a:rPr>
              <a:t> </a:t>
            </a:r>
            <a:r>
              <a:rPr lang="en-US" sz="900" dirty="0">
                <a:solidFill>
                  <a:srgbClr val="490A05"/>
                </a:solidFill>
                <a:latin typeface="Arial" charset="0"/>
              </a:rPr>
              <a:t>everyo</a:t>
            </a:r>
            <a:r>
              <a:rPr lang="en-US" sz="900" dirty="0">
                <a:solidFill>
                  <a:srgbClr val="493D13"/>
                </a:solidFill>
                <a:latin typeface="Arial" charset="0"/>
              </a:rPr>
              <a:t>n</a:t>
            </a:r>
            <a:r>
              <a:rPr lang="en-US" sz="900" dirty="0">
                <a:solidFill>
                  <a:srgbClr val="490A05"/>
                </a:solidFill>
                <a:latin typeface="Arial" charset="0"/>
              </a:rPr>
              <a:t>e</a:t>
            </a:r>
            <a:r>
              <a:rPr lang="en-US" sz="900" dirty="0">
                <a:solidFill>
                  <a:srgbClr val="493D13"/>
                </a:solidFill>
                <a:latin typeface="Arial" charset="0"/>
              </a:rPr>
              <a:t> to explore their knowledge </a:t>
            </a:r>
            <a:endParaRPr lang="en-US" sz="900" dirty="0">
              <a:latin typeface="Arial" pitchFamily="34" charset="0"/>
              <a:cs typeface="Arial" pitchFamily="34" charset="0"/>
            </a:endParaRPr>
          </a:p>
        </p:txBody>
      </p:sp>
      <p:sp>
        <p:nvSpPr>
          <p:cNvPr id="30" name="object 30"/>
          <p:cNvSpPr txBox="1"/>
          <p:nvPr/>
        </p:nvSpPr>
        <p:spPr>
          <a:xfrm>
            <a:off x="3286115" y="5445224"/>
            <a:ext cx="2556000" cy="1154162"/>
          </a:xfrm>
          <a:prstGeom prst="rect">
            <a:avLst/>
          </a:prstGeom>
        </p:spPr>
        <p:txBody>
          <a:bodyPr wrap="square" lIns="0" tIns="0" rIns="0" bIns="0">
            <a:spAutoFit/>
          </a:bodyPr>
          <a:lstStyle/>
          <a:p>
            <a:pPr marL="12822" algn="just"/>
            <a:r>
              <a:rPr lang="en-US" sz="1050" b="1" dirty="0">
                <a:latin typeface="Arial" panose="020B0604020202020204" pitchFamily="34" charset="0"/>
                <a:cs typeface="Arial" panose="020B0604020202020204" pitchFamily="34" charset="0"/>
              </a:rPr>
              <a:t>OBJECTIV</a:t>
            </a:r>
            <a:r>
              <a:rPr lang="en-US" sz="1000" b="1" dirty="0">
                <a:latin typeface="Arial" panose="020B0604020202020204" pitchFamily="34" charset="0"/>
                <a:cs typeface="Arial" panose="020B0604020202020204" pitchFamily="34" charset="0"/>
              </a:rPr>
              <a:t>E:</a:t>
            </a:r>
          </a:p>
          <a:p>
            <a:pPr marL="184272" indent="-171450" algn="just">
              <a:buFont typeface="Wingdings" panose="05000000000000000000" pitchFamily="2" charset="2"/>
              <a:buChar char="§"/>
            </a:pPr>
            <a:r>
              <a:rPr lang="en-US" sz="900" dirty="0">
                <a:latin typeface="Arial" charset="0"/>
              </a:rPr>
              <a:t>To provide   an   opportunity   for participants to upgrade their Knowledge in new emerging areas of technology.</a:t>
            </a:r>
          </a:p>
          <a:p>
            <a:pPr marL="184272" indent="-171450" algn="just">
              <a:buFont typeface="Wingdings" panose="05000000000000000000" pitchFamily="2" charset="2"/>
              <a:buChar char="§"/>
            </a:pPr>
            <a:r>
              <a:rPr lang="en-US" sz="900" dirty="0">
                <a:latin typeface="Arial" pitchFamily="34" charset="0"/>
                <a:cs typeface="Arial" pitchFamily="34" charset="0"/>
              </a:rPr>
              <a:t>To provide platform for interaction of  professionals,  researchers, UG and PG students from  different  universities,  Industries, Research Organization and academia</a:t>
            </a:r>
          </a:p>
        </p:txBody>
      </p:sp>
      <p:pic>
        <p:nvPicPr>
          <p:cNvPr id="1026" name="Picture 2"/>
          <p:cNvPicPr>
            <a:picLocks noChangeAspect="1" noChangeArrowheads="1"/>
          </p:cNvPicPr>
          <p:nvPr/>
        </p:nvPicPr>
        <p:blipFill>
          <a:blip r:embed="rId3"/>
          <a:srcRect/>
          <a:stretch>
            <a:fillRect/>
          </a:stretch>
        </p:blipFill>
        <p:spPr bwMode="auto">
          <a:xfrm>
            <a:off x="240318" y="2835846"/>
            <a:ext cx="2967054" cy="1483527"/>
          </a:xfrm>
          <a:prstGeom prst="rect">
            <a:avLst/>
          </a:prstGeom>
          <a:noFill/>
          <a:ln w="9525">
            <a:noFill/>
            <a:miter lim="800000"/>
            <a:headEnd/>
            <a:tailEnd/>
          </a:ln>
          <a:effectLst/>
        </p:spPr>
      </p:pic>
      <p:sp>
        <p:nvSpPr>
          <p:cNvPr id="44" name="object 32"/>
          <p:cNvSpPr txBox="1"/>
          <p:nvPr/>
        </p:nvSpPr>
        <p:spPr>
          <a:xfrm>
            <a:off x="6180962" y="2388979"/>
            <a:ext cx="2700000" cy="1962076"/>
          </a:xfrm>
          <a:prstGeom prst="rect">
            <a:avLst/>
          </a:prstGeom>
        </p:spPr>
        <p:txBody>
          <a:bodyPr wrap="square" lIns="0" tIns="0" rIns="0" bIns="0">
            <a:spAutoFit/>
          </a:bodyPr>
          <a:lstStyle/>
          <a:p>
            <a:pPr marL="12822" algn="just">
              <a:defRPr/>
            </a:pPr>
            <a:r>
              <a:rPr lang="en-GB" sz="1050" b="1" dirty="0">
                <a:solidFill>
                  <a:schemeClr val="tx1">
                    <a:lumMod val="95000"/>
                    <a:lumOff val="5000"/>
                  </a:schemeClr>
                </a:solidFill>
                <a:latin typeface="Arial" panose="020B0604020202020204" pitchFamily="34" charset="0"/>
                <a:cs typeface="Arial" panose="020B0604020202020204" pitchFamily="34" charset="0"/>
              </a:rPr>
              <a:t>NAME OF THE TRACKS:</a:t>
            </a:r>
          </a:p>
          <a:p>
            <a:pPr marL="239997" indent="-228600">
              <a:buAutoNum type="arabicPeriod"/>
              <a:defRPr/>
            </a:pPr>
            <a:r>
              <a:rPr lang="en-US" sz="900" dirty="0">
                <a:latin typeface="Arial" panose="020B0604020202020204" pitchFamily="34" charset="0"/>
                <a:ea typeface="Calibri"/>
                <a:cs typeface="Arial" panose="020B0604020202020204" pitchFamily="34" charset="0"/>
              </a:rPr>
              <a:t>Internet of Things (</a:t>
            </a:r>
            <a:r>
              <a:rPr lang="en-US" sz="900" dirty="0" err="1">
                <a:latin typeface="Arial" panose="020B0604020202020204" pitchFamily="34" charset="0"/>
                <a:ea typeface="Calibri"/>
                <a:cs typeface="Arial" panose="020B0604020202020204" pitchFamily="34" charset="0"/>
              </a:rPr>
              <a:t>IoT</a:t>
            </a:r>
            <a:r>
              <a:rPr lang="en-US" sz="900" dirty="0">
                <a:latin typeface="Arial" panose="020B0604020202020204" pitchFamily="34" charset="0"/>
                <a:ea typeface="Calibri"/>
                <a:cs typeface="Arial" panose="020B0604020202020204" pitchFamily="34" charset="0"/>
              </a:rPr>
              <a:t>)</a:t>
            </a:r>
          </a:p>
          <a:p>
            <a:pPr marL="239997" indent="-228600">
              <a:buAutoNum type="arabicPeriod"/>
              <a:defRPr/>
            </a:pPr>
            <a:r>
              <a:rPr lang="en-GB" sz="900" dirty="0">
                <a:latin typeface="Arial" panose="020B0604020202020204" pitchFamily="34" charset="0"/>
                <a:ea typeface="Calibri"/>
                <a:cs typeface="Arial" panose="020B0604020202020204" pitchFamily="34" charset="0"/>
              </a:rPr>
              <a:t>Artificial Intelligence and Machine Learning</a:t>
            </a:r>
          </a:p>
          <a:p>
            <a:pPr marL="239997" indent="-228600">
              <a:buAutoNum type="arabicPeriod"/>
              <a:defRPr/>
            </a:pPr>
            <a:r>
              <a:rPr lang="en-GB" sz="900" dirty="0">
                <a:latin typeface="Arial" panose="020B0604020202020204" pitchFamily="34" charset="0"/>
                <a:ea typeface="Calibri"/>
                <a:cs typeface="Arial" panose="020B0604020202020204" pitchFamily="34" charset="0"/>
              </a:rPr>
              <a:t>Cyber Security</a:t>
            </a:r>
          </a:p>
          <a:p>
            <a:pPr marL="239997" indent="-228600">
              <a:buAutoNum type="arabicPeriod"/>
              <a:defRPr/>
            </a:pPr>
            <a:r>
              <a:rPr lang="en-GB" sz="900" dirty="0">
                <a:latin typeface="Arial" panose="020B0604020202020204" pitchFamily="34" charset="0"/>
                <a:ea typeface="Calibri"/>
                <a:cs typeface="Arial" panose="020B0604020202020204" pitchFamily="34" charset="0"/>
              </a:rPr>
              <a:t>Communication Network</a:t>
            </a:r>
          </a:p>
          <a:p>
            <a:pPr marL="239997" indent="-228600">
              <a:buAutoNum type="arabicPeriod"/>
              <a:defRPr/>
            </a:pPr>
            <a:r>
              <a:rPr lang="en-US" sz="900" dirty="0">
                <a:latin typeface="Arial" panose="020B0604020202020204" pitchFamily="34" charset="0"/>
                <a:cs typeface="Arial" panose="020B0604020202020204" pitchFamily="34" charset="0"/>
              </a:rPr>
              <a:t>Media and Signal Processing</a:t>
            </a:r>
          </a:p>
          <a:p>
            <a:pPr marL="239997" indent="-228600">
              <a:buAutoNum type="arabicPeriod"/>
              <a:defRPr/>
            </a:pPr>
            <a:r>
              <a:rPr lang="en-US" sz="900" dirty="0">
                <a:latin typeface="Arial" panose="020B0604020202020204" pitchFamily="34" charset="0"/>
                <a:cs typeface="Arial" panose="020B0604020202020204" pitchFamily="34" charset="0"/>
              </a:rPr>
              <a:t>Green ICT</a:t>
            </a:r>
          </a:p>
          <a:p>
            <a:pPr marL="239997" indent="-228600">
              <a:buAutoNum type="arabicPeriod"/>
              <a:defRPr/>
            </a:pPr>
            <a:r>
              <a:rPr lang="en-US" sz="900" dirty="0">
                <a:latin typeface="Arial" panose="020B0604020202020204" pitchFamily="34" charset="0"/>
                <a:cs typeface="Arial" panose="020B0604020202020204" pitchFamily="34" charset="0"/>
              </a:rPr>
              <a:t>Advanced Smart Grids and Power Systems</a:t>
            </a:r>
          </a:p>
          <a:p>
            <a:pPr marL="239997" indent="-228600">
              <a:buAutoNum type="arabicPeriod"/>
              <a:defRPr/>
            </a:pPr>
            <a:r>
              <a:rPr lang="en-US" sz="900" dirty="0">
                <a:latin typeface="Arial" panose="020B0604020202020204" pitchFamily="34" charset="0"/>
                <a:cs typeface="Arial" panose="020B0604020202020204" pitchFamily="34" charset="0"/>
              </a:rPr>
              <a:t>Robotics and Automation</a:t>
            </a:r>
          </a:p>
          <a:p>
            <a:pPr marL="11397">
              <a:defRPr/>
            </a:pPr>
            <a:endParaRPr lang="en-US" sz="900" dirty="0">
              <a:solidFill>
                <a:srgbClr val="030101"/>
              </a:solidFill>
              <a:latin typeface="Arial" panose="020B0604020202020204" pitchFamily="34" charset="0"/>
              <a:cs typeface="Arial" panose="020B0604020202020204" pitchFamily="34" charset="0"/>
            </a:endParaRPr>
          </a:p>
          <a:p>
            <a:pPr marL="11397">
              <a:defRPr/>
            </a:pPr>
            <a:r>
              <a:rPr lang="en-US" sz="900" dirty="0">
                <a:latin typeface="Arial" pitchFamily="34" charset="0"/>
                <a:cs typeface="Arial" pitchFamily="34" charset="0"/>
              </a:rPr>
              <a:t>Original and unpublished technical papers are invited. The paper should be strictly in IEEE format. The paper should reach the convener on or before  April 12, 2023, through registration link</a:t>
            </a: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 name="object 31"/>
          <p:cNvSpPr txBox="1"/>
          <p:nvPr/>
        </p:nvSpPr>
        <p:spPr>
          <a:xfrm>
            <a:off x="6123903" y="4352532"/>
            <a:ext cx="2886229" cy="184666"/>
          </a:xfrm>
          <a:prstGeom prst="rect">
            <a:avLst/>
          </a:prstGeom>
        </p:spPr>
        <p:txBody>
          <a:bodyPr wrap="square" lIns="0" tIns="0" rIns="0" bIns="0">
            <a:spAutoFit/>
          </a:bodyPr>
          <a:lstStyle/>
          <a:p>
            <a:pPr marL="12822" algn="just">
              <a:defRPr/>
            </a:pPr>
            <a:r>
              <a:rPr sz="1200" dirty="0">
                <a:cs typeface="Arial" panose="020B0604020202020204" pitchFamily="34" charset="0"/>
              </a:rPr>
              <a:t>How to reach S</a:t>
            </a:r>
            <a:r>
              <a:rPr lang="en-IN" sz="1200" dirty="0" err="1">
                <a:cs typeface="Arial" panose="020B0604020202020204" pitchFamily="34" charset="0"/>
              </a:rPr>
              <a:t>inhgad</a:t>
            </a:r>
            <a:r>
              <a:rPr lang="en-IN" sz="1200" dirty="0">
                <a:cs typeface="Arial" panose="020B0604020202020204" pitchFamily="34" charset="0"/>
              </a:rPr>
              <a:t> </a:t>
            </a:r>
            <a:r>
              <a:rPr sz="1200" dirty="0">
                <a:cs typeface="Arial" panose="020B0604020202020204" pitchFamily="34" charset="0"/>
              </a:rPr>
              <a:t>I</a:t>
            </a:r>
            <a:r>
              <a:rPr lang="en-IN" sz="1200" dirty="0" err="1">
                <a:cs typeface="Arial" panose="020B0604020202020204" pitchFamily="34" charset="0"/>
              </a:rPr>
              <a:t>nstitute</a:t>
            </a:r>
            <a:r>
              <a:rPr lang="en-IN" sz="1200" dirty="0">
                <a:cs typeface="Arial" panose="020B0604020202020204" pitchFamily="34" charset="0"/>
              </a:rPr>
              <a:t> of Technology</a:t>
            </a:r>
            <a:endParaRPr sz="1200" dirty="0">
              <a:cs typeface="Arial" panose="020B0604020202020204" pitchFamily="34" charset="0"/>
            </a:endParaRPr>
          </a:p>
        </p:txBody>
      </p:sp>
      <p:pic>
        <p:nvPicPr>
          <p:cNvPr id="26" name="Picture 1"/>
          <p:cNvPicPr>
            <a:picLocks noChangeAspect="1" noChangeArrowheads="1"/>
          </p:cNvPicPr>
          <p:nvPr/>
        </p:nvPicPr>
        <p:blipFill>
          <a:blip r:embed="rId4"/>
          <a:srcRect/>
          <a:stretch>
            <a:fillRect/>
          </a:stretch>
        </p:blipFill>
        <p:spPr bwMode="auto">
          <a:xfrm>
            <a:off x="6123903" y="4578200"/>
            <a:ext cx="2810830" cy="2149441"/>
          </a:xfrm>
          <a:prstGeom prst="rect">
            <a:avLst/>
          </a:prstGeom>
          <a:noFill/>
          <a:ln w="9525">
            <a:noFill/>
            <a:miter lim="800000"/>
            <a:headEnd/>
            <a:tailEnd/>
          </a:ln>
          <a:effectLst/>
        </p:spPr>
      </p:pic>
      <p:sp>
        <p:nvSpPr>
          <p:cNvPr id="2" name="Rectangle 1"/>
          <p:cNvSpPr/>
          <p:nvPr/>
        </p:nvSpPr>
        <p:spPr>
          <a:xfrm>
            <a:off x="3238069" y="163445"/>
            <a:ext cx="2700000" cy="2608406"/>
          </a:xfrm>
          <a:prstGeom prst="rect">
            <a:avLst/>
          </a:prstGeom>
        </p:spPr>
        <p:txBody>
          <a:bodyPr wrap="square">
            <a:spAutoFit/>
          </a:bodyPr>
          <a:lstStyle/>
          <a:p>
            <a:pPr marL="12822" algn="just">
              <a:spcAft>
                <a:spcPts val="0"/>
              </a:spcAft>
              <a:defRPr/>
            </a:pPr>
            <a:r>
              <a:rPr lang="en-US" sz="1050" b="1" dirty="0">
                <a:solidFill>
                  <a:schemeClr val="bg2">
                    <a:lumMod val="10000"/>
                  </a:schemeClr>
                </a:solidFill>
                <a:latin typeface="Arial" panose="020B0604020202020204" pitchFamily="34" charset="0"/>
                <a:cs typeface="Arial" panose="020B0604020202020204" pitchFamily="34" charset="0"/>
              </a:rPr>
              <a:t>ABOUT STES:</a:t>
            </a:r>
          </a:p>
          <a:p>
            <a:pPr algn="just">
              <a:spcAft>
                <a:spcPts val="0"/>
              </a:spcAft>
            </a:pPr>
            <a:r>
              <a:rPr lang="en-US" sz="900" dirty="0">
                <a:latin typeface="Arial" panose="020B0604020202020204" pitchFamily="34" charset="0"/>
                <a:ea typeface="Times New Roman" panose="02020603050405020304" pitchFamily="18" charset="0"/>
                <a:cs typeface="Arial" panose="020B0604020202020204" pitchFamily="34" charset="0"/>
              </a:rPr>
              <a:t>Sinhgad Technical Education Society (STES) was set up in August 1993, under the able and dynamic leadership of Prof. M. N. </a:t>
            </a:r>
            <a:r>
              <a:rPr lang="en-US" sz="900" dirty="0" err="1">
                <a:latin typeface="Arial" panose="020B0604020202020204" pitchFamily="34" charset="0"/>
                <a:ea typeface="Times New Roman" panose="02020603050405020304" pitchFamily="18" charset="0"/>
                <a:cs typeface="Arial" panose="020B0604020202020204" pitchFamily="34" charset="0"/>
              </a:rPr>
              <a:t>Navale</a:t>
            </a:r>
            <a:r>
              <a:rPr lang="en-US" sz="900" dirty="0">
                <a:latin typeface="Arial" panose="020B0604020202020204" pitchFamily="34" charset="0"/>
                <a:ea typeface="Times New Roman" panose="02020603050405020304" pitchFamily="18" charset="0"/>
                <a:cs typeface="Arial" panose="020B0604020202020204" pitchFamily="34" charset="0"/>
              </a:rPr>
              <a:t> with an objective of providing quality education in the field of Engineering, Dentistry, Management, Computer, Pharmacy, Architecture, Hotel Management and the basic school education from kinder garden onwards. There are 58 institutes under the aegis of STES offering full-fledged school education, diploma, Graduation, Post Graduation courses and Ph.D. programs in various branches of Eng</a:t>
            </a:r>
            <a:r>
              <a:rPr lang="en-US" sz="900" dirty="0">
                <a:solidFill>
                  <a:srgbClr val="003366"/>
                </a:solidFill>
                <a:latin typeface="Arial" panose="020B0604020202020204" pitchFamily="34" charset="0"/>
                <a:ea typeface="Times New Roman" panose="02020603050405020304" pitchFamily="18" charset="0"/>
                <a:cs typeface="Arial" panose="020B0604020202020204" pitchFamily="34" charset="0"/>
              </a:rPr>
              <a:t>i</a:t>
            </a:r>
            <a:r>
              <a:rPr lang="en-US" sz="900" dirty="0">
                <a:latin typeface="Arial" panose="020B0604020202020204" pitchFamily="34" charset="0"/>
                <a:ea typeface="Times New Roman" panose="02020603050405020304" pitchFamily="18" charset="0"/>
                <a:cs typeface="Arial" panose="020B0604020202020204" pitchFamily="34" charset="0"/>
              </a:rPr>
              <a:t>neering, Science and Management at five educational campuses ideally located in pollution free lush green and picturesque environment conducive for learning. (</a:t>
            </a:r>
            <a:r>
              <a:rPr lang="en-US" sz="900" u="sng" dirty="0">
                <a:solidFill>
                  <a:srgbClr val="0F02BE"/>
                </a:solidFill>
                <a:latin typeface="Arial" panose="020B0604020202020204" pitchFamily="34" charset="0"/>
                <a:ea typeface="Times New Roman" panose="02020603050405020304" pitchFamily="18" charset="0"/>
                <a:cs typeface="Arial" panose="020B0604020202020204" pitchFamily="34" charset="0"/>
              </a:rPr>
              <a:t>sit</a:t>
            </a:r>
            <a:r>
              <a:rPr lang="en-US" sz="900" u="sng" dirty="0">
                <a:solidFill>
                  <a:srgbClr val="0F02BE"/>
                </a:solidFill>
                <a:latin typeface="Arial" panose="020B0604020202020204" pitchFamily="34"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.sinhgad.edu</a:t>
            </a:r>
            <a:r>
              <a:rPr lang="en-US" sz="900" dirty="0">
                <a:latin typeface="Arial" panose="020B0604020202020204" pitchFamily="34" charset="0"/>
                <a:ea typeface="Times New Roman" panose="02020603050405020304" pitchFamily="18" charset="0"/>
                <a:cs typeface="Arial" panose="020B0604020202020204" pitchFamily="34" charset="0"/>
              </a:rPr>
              <a:t>)</a:t>
            </a:r>
          </a:p>
          <a:p>
            <a:pPr algn="just">
              <a:spcAft>
                <a:spcPts val="0"/>
              </a:spcAft>
            </a:pPr>
            <a:r>
              <a:rPr lang="en-US" sz="900" dirty="0">
                <a:effectLst/>
                <a:latin typeface="Arial" panose="020B0604020202020204" pitchFamily="34" charset="0"/>
                <a:ea typeface="Times New Roman" panose="02020603050405020304" pitchFamily="18" charset="0"/>
                <a:cs typeface="Arial" panose="020B0604020202020204" pitchFamily="34" charset="0"/>
              </a:rPr>
              <a:t> </a:t>
            </a:r>
            <a:endParaRPr lang="en-IN" sz="9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1"/>
          <p:cNvSpPr>
            <a:spLocks noChangeArrowheads="1"/>
          </p:cNvSpPr>
          <p:nvPr/>
        </p:nvSpPr>
        <p:spPr bwMode="auto">
          <a:xfrm rot="10800000" flipV="1">
            <a:off x="3244695" y="2580658"/>
            <a:ext cx="2700000" cy="287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sz="1050" b="1" dirty="0">
                <a:solidFill>
                  <a:schemeClr val="tx1">
                    <a:lumMod val="95000"/>
                    <a:lumOff val="5000"/>
                  </a:schemeClr>
                </a:solidFill>
                <a:latin typeface="Arial" panose="020B0604020202020204" pitchFamily="34" charset="0"/>
                <a:cs typeface="Arial" panose="020B0604020202020204" pitchFamily="34" charset="0"/>
              </a:rPr>
              <a:t>ABOUT SIT: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900" dirty="0">
                <a:latin typeface="Arial" panose="020B0604020202020204" pitchFamily="34" charset="0"/>
                <a:ea typeface="Times New Roman" panose="02020603050405020304" pitchFamily="18" charset="0"/>
                <a:cs typeface="Arial" panose="020B0604020202020204" pitchFamily="34" charset="0"/>
              </a:rPr>
              <a:t>Sinhgad Institute of Technology (SIT), </a:t>
            </a:r>
            <a:r>
              <a:rPr lang="en-US" altLang="en-US" sz="900" dirty="0" err="1">
                <a:latin typeface="Arial" panose="020B0604020202020204" pitchFamily="34" charset="0"/>
                <a:ea typeface="Times New Roman" panose="02020603050405020304" pitchFamily="18" charset="0"/>
                <a:cs typeface="Arial" panose="020B0604020202020204" pitchFamily="34" charset="0"/>
              </a:rPr>
              <a:t>Lonavala</a:t>
            </a:r>
            <a:r>
              <a:rPr lang="en-US" altLang="en-US" sz="900" dirty="0">
                <a:latin typeface="Arial" panose="020B0604020202020204" pitchFamily="34" charset="0"/>
                <a:ea typeface="Times New Roman" panose="02020603050405020304" pitchFamily="18" charset="0"/>
                <a:cs typeface="Arial" panose="020B0604020202020204" pitchFamily="34" charset="0"/>
              </a:rPr>
              <a:t> since its establishment in 2004 is involved in practicing teaching-learning methodologies of excellence to deliver quality engineering education for students all over India. The institute is housed in beautiful surroundings, fully residential campus of 200 acres on Pune-Mumbai expressway at Lonavala. Academic discipline with space for individual innovations, emphasis on life skill development of students, ‘willing to work’ team of faculty members and initiative for Industry interface, have been the silent activity of the college  Institute has following branches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ea typeface="Times New Roman" panose="02020603050405020304" pitchFamily="18" charset="0"/>
              <a:cs typeface="Arial" panose="020B0604020202020204" pitchFamily="34" charset="0"/>
            </a:endParaRPr>
          </a:p>
          <a:p>
            <a:pPr marL="228600" marR="0" lvl="0" indent="-228600" defTabSz="914400" rtl="0" eaLnBrk="0" fontAlgn="base" latinLnBrk="0" hangingPunct="0">
              <a:lnSpc>
                <a:spcPct val="100000"/>
              </a:lnSpc>
              <a:spcBef>
                <a:spcPct val="0"/>
              </a:spcBef>
              <a:spcAft>
                <a:spcPct val="0"/>
              </a:spcAft>
              <a:buClrTx/>
              <a:buSzTx/>
              <a:buFont typeface="+mj-lt"/>
              <a:buAutoNum type="arabicPeriod"/>
              <a:tabLst/>
            </a:pPr>
            <a:r>
              <a:rPr lang="en-US" altLang="en-US" sz="900" dirty="0">
                <a:latin typeface="Arial" panose="020B0604020202020204" pitchFamily="34" charset="0"/>
                <a:ea typeface="Times New Roman" panose="02020603050405020304" pitchFamily="18" charset="0"/>
                <a:cs typeface="Arial" panose="020B0604020202020204" pitchFamily="34" charset="0"/>
              </a:rPr>
              <a:t>E&amp;TC, Engineering</a:t>
            </a:r>
          </a:p>
          <a:p>
            <a:pPr marL="228600" marR="0" lvl="0" indent="-228600" defTabSz="914400" rtl="0" eaLnBrk="0" fontAlgn="base" latinLnBrk="0" hangingPunct="0">
              <a:lnSpc>
                <a:spcPct val="100000"/>
              </a:lnSpc>
              <a:spcBef>
                <a:spcPct val="0"/>
              </a:spcBef>
              <a:spcAft>
                <a:spcPct val="0"/>
              </a:spcAft>
              <a:buClrTx/>
              <a:buSzTx/>
              <a:buFontTx/>
              <a:buAutoNum type="arabicPeriod"/>
              <a:tabLst/>
            </a:pPr>
            <a:r>
              <a:rPr lang="en-US" altLang="en-US" sz="900" dirty="0">
                <a:latin typeface="Arial" panose="020B0604020202020204" pitchFamily="34" charset="0"/>
                <a:ea typeface="Times New Roman" panose="02020603050405020304" pitchFamily="18" charset="0"/>
                <a:cs typeface="Arial" panose="020B0604020202020204" pitchFamily="34" charset="0"/>
              </a:rPr>
              <a:t>Mechanical Engineering</a:t>
            </a:r>
          </a:p>
          <a:p>
            <a:pPr marL="228600" marR="0" lvl="0" indent="-228600" defTabSz="914400" rtl="0" eaLnBrk="0" fontAlgn="base" latinLnBrk="0" hangingPunct="0">
              <a:lnSpc>
                <a:spcPct val="100000"/>
              </a:lnSpc>
              <a:spcBef>
                <a:spcPct val="0"/>
              </a:spcBef>
              <a:spcAft>
                <a:spcPct val="0"/>
              </a:spcAft>
              <a:buClrTx/>
              <a:buSzTx/>
              <a:buFontTx/>
              <a:buAutoNum type="arabicPeriod"/>
              <a:tabLst/>
            </a:pPr>
            <a:r>
              <a:rPr lang="en-US" altLang="en-US" sz="900" dirty="0">
                <a:latin typeface="Arial" panose="020B0604020202020204" pitchFamily="34" charset="0"/>
                <a:ea typeface="Times New Roman" panose="02020603050405020304" pitchFamily="18" charset="0"/>
                <a:cs typeface="Arial" panose="020B0604020202020204" pitchFamily="34" charset="0"/>
              </a:rPr>
              <a:t>Electrical Engineering</a:t>
            </a:r>
          </a:p>
          <a:p>
            <a:pPr marL="228600" marR="0" lvl="0" indent="-228600" defTabSz="914400" rtl="0" eaLnBrk="0" fontAlgn="base" latinLnBrk="0" hangingPunct="0">
              <a:lnSpc>
                <a:spcPct val="100000"/>
              </a:lnSpc>
              <a:spcBef>
                <a:spcPct val="0"/>
              </a:spcBef>
              <a:spcAft>
                <a:spcPct val="0"/>
              </a:spcAft>
              <a:buClrTx/>
              <a:buSzTx/>
              <a:buFontTx/>
              <a:buAutoNum type="arabicPeriod"/>
              <a:tabLst/>
            </a:pPr>
            <a:r>
              <a:rPr lang="en-US" altLang="en-US" sz="900" dirty="0">
                <a:latin typeface="Arial" panose="020B0604020202020204" pitchFamily="34" charset="0"/>
                <a:ea typeface="Times New Roman" panose="02020603050405020304" pitchFamily="18" charset="0"/>
                <a:cs typeface="Arial" panose="020B0604020202020204" pitchFamily="34" charset="0"/>
              </a:rPr>
              <a:t>Computer Engineering</a:t>
            </a:r>
          </a:p>
          <a:p>
            <a:pPr marL="228600" marR="0" lvl="0" indent="-228600" defTabSz="914400" rtl="0" eaLnBrk="0" fontAlgn="base" latinLnBrk="0" hangingPunct="0">
              <a:lnSpc>
                <a:spcPct val="100000"/>
              </a:lnSpc>
              <a:spcBef>
                <a:spcPct val="0"/>
              </a:spcBef>
              <a:spcAft>
                <a:spcPct val="0"/>
              </a:spcAft>
              <a:buClrTx/>
              <a:buSzTx/>
              <a:buFontTx/>
              <a:buAutoNum type="arabicPeriod"/>
              <a:tabLst/>
            </a:pPr>
            <a:r>
              <a:rPr lang="en-US" altLang="en-US" sz="900" dirty="0">
                <a:latin typeface="Arial" panose="020B0604020202020204" pitchFamily="34" charset="0"/>
                <a:ea typeface="Times New Roman" panose="02020603050405020304" pitchFamily="18" charset="0"/>
                <a:cs typeface="Arial" panose="020B0604020202020204" pitchFamily="34" charset="0"/>
              </a:rPr>
              <a:t>Information Technology</a:t>
            </a:r>
          </a:p>
        </p:txBody>
      </p:sp>
      <p:sp>
        <p:nvSpPr>
          <p:cNvPr id="7" name="Rectangle 6"/>
          <p:cNvSpPr/>
          <p:nvPr/>
        </p:nvSpPr>
        <p:spPr>
          <a:xfrm>
            <a:off x="74639" y="5173291"/>
            <a:ext cx="3147196" cy="570156"/>
          </a:xfrm>
          <a:prstGeom prst="rect">
            <a:avLst/>
          </a:prstGeom>
        </p:spPr>
        <p:txBody>
          <a:bodyPr wrap="square">
            <a:spAutoFit/>
          </a:bodyPr>
          <a:lstStyle/>
          <a:p>
            <a:pPr>
              <a:lnSpc>
                <a:spcPct val="115000"/>
              </a:lnSpc>
            </a:pPr>
            <a:r>
              <a:rPr lang="en-US" sz="900" b="1" dirty="0">
                <a:latin typeface="Arial" panose="020B0604020202020204" pitchFamily="34" charset="0"/>
                <a:ea typeface="Calibri" panose="020F0502020204030204" pitchFamily="34" charset="0"/>
                <a:cs typeface="Arial" panose="020B0604020202020204" pitchFamily="34" charset="0"/>
              </a:rPr>
              <a:t>Link for Registration: </a:t>
            </a:r>
            <a:r>
              <a:rPr lang="en-US" sz="900" u="sng" dirty="0"/>
              <a:t> </a:t>
            </a:r>
            <a:r>
              <a:rPr lang="en-US" sz="900" u="sng" dirty="0">
                <a:solidFill>
                  <a:srgbClr val="0F02BE"/>
                </a:solidFill>
                <a:hlinkClick r:id="rId6">
                  <a:extLst>
                    <a:ext uri="{A12FA001-AC4F-418D-AE19-62706E023703}">
                      <ahyp:hlinkClr xmlns:ahyp="http://schemas.microsoft.com/office/drawing/2018/hyperlinkcolor" val="tx"/>
                    </a:ext>
                  </a:extLst>
                </a:hlinkClick>
              </a:rPr>
              <a:t>https://forms.gle/skKMbd2wZyiCXYmMA</a:t>
            </a:r>
            <a:r>
              <a:rPr lang="en-US" sz="900" u="sng" dirty="0">
                <a:solidFill>
                  <a:srgbClr val="0F02BE"/>
                </a:solidFill>
              </a:rPr>
              <a:t> </a:t>
            </a:r>
          </a:p>
          <a:p>
            <a:pPr>
              <a:lnSpc>
                <a:spcPct val="115000"/>
              </a:lnSpc>
            </a:pPr>
            <a:endParaRPr lang="en-US" sz="900" u="sng" dirty="0"/>
          </a:p>
        </p:txBody>
      </p:sp>
      <p:sp>
        <p:nvSpPr>
          <p:cNvPr id="18" name="object 30"/>
          <p:cNvSpPr txBox="1"/>
          <p:nvPr/>
        </p:nvSpPr>
        <p:spPr>
          <a:xfrm>
            <a:off x="182815" y="5600273"/>
            <a:ext cx="3065977" cy="415498"/>
          </a:xfrm>
          <a:prstGeom prst="rect">
            <a:avLst/>
          </a:prstGeom>
        </p:spPr>
        <p:txBody>
          <a:bodyPr wrap="square" lIns="0" tIns="0" rIns="0" bIns="0">
            <a:spAutoFit/>
          </a:bodyPr>
          <a:lstStyle/>
          <a:p>
            <a:pPr marL="12822"/>
            <a:r>
              <a:rPr lang="en-US" sz="900" dirty="0">
                <a:latin typeface="Arial" charset="0"/>
              </a:rPr>
              <a:t>Technically Sponsored by IEEE Bombay Section and IETE Pune Center</a:t>
            </a:r>
          </a:p>
          <a:p>
            <a:pPr marL="12822"/>
            <a:endParaRPr lang="en-US" sz="900" dirty="0">
              <a:latin typeface="Arial" charset="0"/>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4774" y="5911230"/>
            <a:ext cx="815120" cy="712412"/>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440" y="163007"/>
            <a:ext cx="651974" cy="620586"/>
          </a:xfrm>
          <a:prstGeom prst="rect">
            <a:avLst/>
          </a:prstGeom>
        </p:spPr>
      </p:pic>
      <p:pic>
        <p:nvPicPr>
          <p:cNvPr id="8" name="Picture 7">
            <a:extLst>
              <a:ext uri="{FF2B5EF4-FFF2-40B4-BE49-F238E27FC236}">
                <a16:creationId xmlns:a16="http://schemas.microsoft.com/office/drawing/2014/main" id="{828C765D-7E67-604A-E9C2-C5E4D930684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1126" y="6022305"/>
            <a:ext cx="1323127" cy="496897"/>
          </a:xfrm>
          <a:prstGeom prst="rect">
            <a:avLst/>
          </a:prstGeom>
        </p:spPr>
      </p:pic>
      <p:pic>
        <p:nvPicPr>
          <p:cNvPr id="10" name="Picture 9">
            <a:extLst>
              <a:ext uri="{FF2B5EF4-FFF2-40B4-BE49-F238E27FC236}">
                <a16:creationId xmlns:a16="http://schemas.microsoft.com/office/drawing/2014/main" id="{65E62AE7-D797-C183-D61E-646366C3ACD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86648" y="183633"/>
            <a:ext cx="985524" cy="645302"/>
          </a:xfrm>
          <a:prstGeom prst="rect">
            <a:avLst/>
          </a:prstGeom>
        </p:spPr>
      </p:pic>
      <p:pic>
        <p:nvPicPr>
          <p:cNvPr id="14" name="Picture 13">
            <a:extLst>
              <a:ext uri="{FF2B5EF4-FFF2-40B4-BE49-F238E27FC236}">
                <a16:creationId xmlns:a16="http://schemas.microsoft.com/office/drawing/2014/main" id="{8052DC4C-5408-C510-A9C2-D4279E2972C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132" y="167899"/>
            <a:ext cx="1487313" cy="7436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454" y="217240"/>
            <a:ext cx="2857521" cy="4206280"/>
          </a:xfrm>
          <a:prstGeom prst="rect">
            <a:avLst/>
          </a:prstGeom>
        </p:spPr>
        <p:txBody>
          <a:bodyPr wrap="square" lIns="0" tIns="0" rIns="0" bIns="0">
            <a:spAutoFit/>
          </a:bodyPr>
          <a:lstStyle/>
          <a:p>
            <a:pPr marL="11397">
              <a:spcBef>
                <a:spcPts val="247"/>
              </a:spcBef>
              <a:defRPr/>
            </a:pPr>
            <a:r>
              <a:rPr lang="en-US" sz="1200" b="1" i="1" spc="22" dirty="0">
                <a:latin typeface="+mj-lt"/>
                <a:cs typeface="Arial" pitchFamily="34" charset="0"/>
              </a:rPr>
              <a:t>Chief Patrons</a:t>
            </a:r>
          </a:p>
          <a:p>
            <a:r>
              <a:rPr lang="en-US" sz="900" dirty="0">
                <a:latin typeface="Arial" pitchFamily="34" charset="0"/>
                <a:cs typeface="Arial" pitchFamily="34" charset="0"/>
              </a:rPr>
              <a:t>Hon Prof. M. N. </a:t>
            </a:r>
            <a:r>
              <a:rPr lang="en-US" sz="900" dirty="0" err="1">
                <a:latin typeface="Arial" pitchFamily="34" charset="0"/>
                <a:cs typeface="Arial" pitchFamily="34" charset="0"/>
              </a:rPr>
              <a:t>Navale</a:t>
            </a:r>
            <a:endParaRPr lang="en-US" sz="900" dirty="0">
              <a:latin typeface="Arial" pitchFamily="34" charset="0"/>
              <a:cs typeface="Arial" pitchFamily="34" charset="0"/>
            </a:endParaRPr>
          </a:p>
          <a:p>
            <a:r>
              <a:rPr lang="en-US" sz="900" dirty="0">
                <a:latin typeface="Arial" pitchFamily="34" charset="0"/>
                <a:cs typeface="Arial" pitchFamily="34" charset="0"/>
              </a:rPr>
              <a:t>Founder President, STE Society, Pune </a:t>
            </a:r>
          </a:p>
          <a:p>
            <a:r>
              <a:rPr lang="en-US" sz="900" dirty="0">
                <a:latin typeface="Arial" pitchFamily="34" charset="0"/>
                <a:cs typeface="Arial" pitchFamily="34" charset="0"/>
              </a:rPr>
              <a:t>Hon Dr. (</a:t>
            </a:r>
            <a:r>
              <a:rPr lang="en-US" sz="900" dirty="0" err="1">
                <a:latin typeface="Arial" pitchFamily="34" charset="0"/>
                <a:cs typeface="Arial" pitchFamily="34" charset="0"/>
              </a:rPr>
              <a:t>Mrs</a:t>
            </a:r>
            <a:r>
              <a:rPr lang="en-US" sz="900" dirty="0">
                <a:latin typeface="Arial" pitchFamily="34" charset="0"/>
                <a:cs typeface="Arial" pitchFamily="34" charset="0"/>
              </a:rPr>
              <a:t>) S. M. </a:t>
            </a:r>
            <a:r>
              <a:rPr lang="en-US" sz="900" dirty="0" err="1">
                <a:latin typeface="Arial" pitchFamily="34" charset="0"/>
                <a:cs typeface="Arial" pitchFamily="34" charset="0"/>
              </a:rPr>
              <a:t>Navale</a:t>
            </a:r>
            <a:endParaRPr lang="en-US" sz="900" dirty="0">
              <a:latin typeface="Arial" pitchFamily="34" charset="0"/>
              <a:cs typeface="Arial" pitchFamily="34" charset="0"/>
            </a:endParaRPr>
          </a:p>
          <a:p>
            <a:r>
              <a:rPr lang="en-US" sz="900" dirty="0">
                <a:latin typeface="Arial" pitchFamily="34" charset="0"/>
                <a:cs typeface="Arial" pitchFamily="34" charset="0"/>
              </a:rPr>
              <a:t>Founder Secretary, STE Society, Pune</a:t>
            </a:r>
          </a:p>
          <a:p>
            <a:r>
              <a:rPr lang="en-US" sz="900" dirty="0">
                <a:latin typeface="Arial" pitchFamily="34" charset="0"/>
                <a:cs typeface="Arial" pitchFamily="34" charset="0"/>
              </a:rPr>
              <a:t>Hon Ms. </a:t>
            </a:r>
            <a:r>
              <a:rPr lang="en-US" sz="900" dirty="0" err="1">
                <a:latin typeface="Arial" pitchFamily="34" charset="0"/>
                <a:cs typeface="Arial" pitchFamily="34" charset="0"/>
              </a:rPr>
              <a:t>Rachana</a:t>
            </a:r>
            <a:r>
              <a:rPr lang="en-US" sz="900" dirty="0">
                <a:latin typeface="Arial" pitchFamily="34" charset="0"/>
                <a:cs typeface="Arial" pitchFamily="34" charset="0"/>
              </a:rPr>
              <a:t> </a:t>
            </a:r>
            <a:r>
              <a:rPr lang="en-US" sz="900" dirty="0" err="1">
                <a:latin typeface="Arial" pitchFamily="34" charset="0"/>
                <a:cs typeface="Arial" pitchFamily="34" charset="0"/>
              </a:rPr>
              <a:t>Navale</a:t>
            </a:r>
            <a:r>
              <a:rPr lang="en-US" sz="900" dirty="0">
                <a:latin typeface="Arial" pitchFamily="34" charset="0"/>
                <a:cs typeface="Arial" pitchFamily="34" charset="0"/>
              </a:rPr>
              <a:t> </a:t>
            </a:r>
            <a:r>
              <a:rPr lang="en-US" sz="900" dirty="0" err="1">
                <a:latin typeface="Arial" pitchFamily="34" charset="0"/>
                <a:cs typeface="Arial" pitchFamily="34" charset="0"/>
              </a:rPr>
              <a:t>Ashtekar</a:t>
            </a:r>
            <a:endParaRPr lang="en-US" sz="900" dirty="0">
              <a:latin typeface="Arial" pitchFamily="34" charset="0"/>
              <a:cs typeface="Arial" pitchFamily="34" charset="0"/>
            </a:endParaRPr>
          </a:p>
          <a:p>
            <a:r>
              <a:rPr lang="en-US" sz="900" dirty="0">
                <a:latin typeface="Arial" pitchFamily="34" charset="0"/>
                <a:cs typeface="Arial" pitchFamily="34" charset="0"/>
              </a:rPr>
              <a:t>Vice-President (Admin), STE Society, </a:t>
            </a:r>
            <a:r>
              <a:rPr lang="en-US" sz="900" dirty="0" err="1">
                <a:latin typeface="Arial" pitchFamily="34" charset="0"/>
                <a:cs typeface="Arial" pitchFamily="34" charset="0"/>
              </a:rPr>
              <a:t>Pune</a:t>
            </a:r>
            <a:endParaRPr lang="en-US" sz="900" dirty="0">
              <a:latin typeface="Arial" pitchFamily="34" charset="0"/>
              <a:cs typeface="Arial" pitchFamily="34" charset="0"/>
            </a:endParaRPr>
          </a:p>
          <a:p>
            <a:r>
              <a:rPr lang="en-US" sz="900" dirty="0">
                <a:latin typeface="Arial" pitchFamily="34" charset="0"/>
                <a:cs typeface="Arial" pitchFamily="34" charset="0"/>
              </a:rPr>
              <a:t>Hon </a:t>
            </a:r>
            <a:r>
              <a:rPr lang="en-US" sz="900" dirty="0" err="1">
                <a:latin typeface="Arial" pitchFamily="34" charset="0"/>
                <a:cs typeface="Arial" pitchFamily="34" charset="0"/>
              </a:rPr>
              <a:t>Rohit</a:t>
            </a:r>
            <a:r>
              <a:rPr lang="en-US" sz="900" dirty="0">
                <a:latin typeface="Arial" pitchFamily="34" charset="0"/>
                <a:cs typeface="Arial" pitchFamily="34" charset="0"/>
              </a:rPr>
              <a:t> M. </a:t>
            </a:r>
            <a:r>
              <a:rPr lang="en-US" sz="900" dirty="0" err="1">
                <a:latin typeface="Arial" pitchFamily="34" charset="0"/>
                <a:cs typeface="Arial" pitchFamily="34" charset="0"/>
              </a:rPr>
              <a:t>Navale</a:t>
            </a:r>
            <a:endParaRPr lang="en-US" sz="900" dirty="0">
              <a:latin typeface="Arial" pitchFamily="34" charset="0"/>
              <a:cs typeface="Arial" pitchFamily="34" charset="0"/>
            </a:endParaRPr>
          </a:p>
          <a:p>
            <a:r>
              <a:rPr lang="en-US" sz="900" dirty="0">
                <a:latin typeface="Arial" pitchFamily="34" charset="0"/>
                <a:cs typeface="Arial" pitchFamily="34" charset="0"/>
              </a:rPr>
              <a:t>Vice President (HR), STE Society,  Pune</a:t>
            </a:r>
          </a:p>
          <a:p>
            <a:pPr marL="11397">
              <a:spcBef>
                <a:spcPts val="247"/>
              </a:spcBef>
              <a:defRPr/>
            </a:pPr>
            <a:r>
              <a:rPr lang="en-US" sz="1200" b="1" i="1" spc="22" dirty="0">
                <a:latin typeface="+mj-lt"/>
                <a:cs typeface="Arial" pitchFamily="34" charset="0"/>
              </a:rPr>
              <a:t>Organizing Chairman</a:t>
            </a:r>
          </a:p>
          <a:p>
            <a:r>
              <a:rPr lang="en-US" sz="900" dirty="0">
                <a:latin typeface="Arial" pitchFamily="34" charset="0"/>
                <a:cs typeface="Arial" pitchFamily="34" charset="0"/>
              </a:rPr>
              <a:t>Dr. M.S. </a:t>
            </a:r>
            <a:r>
              <a:rPr lang="en-US" sz="900" dirty="0" err="1">
                <a:latin typeface="Arial" pitchFamily="34" charset="0"/>
                <a:cs typeface="Arial" pitchFamily="34" charset="0"/>
              </a:rPr>
              <a:t>Gaikwad</a:t>
            </a:r>
            <a:endParaRPr lang="en-US" sz="900" dirty="0">
              <a:latin typeface="Arial" pitchFamily="34" charset="0"/>
              <a:cs typeface="Arial" pitchFamily="34" charset="0"/>
            </a:endParaRPr>
          </a:p>
          <a:p>
            <a:r>
              <a:rPr lang="en-US" sz="900" dirty="0">
                <a:latin typeface="Arial" pitchFamily="34" charset="0"/>
                <a:cs typeface="Arial" pitchFamily="34" charset="0"/>
              </a:rPr>
              <a:t>Director, STES Campus, </a:t>
            </a:r>
            <a:r>
              <a:rPr lang="en-US" sz="900" dirty="0" err="1">
                <a:latin typeface="Arial" pitchFamily="34" charset="0"/>
                <a:cs typeface="Arial" pitchFamily="34" charset="0"/>
              </a:rPr>
              <a:t>Lonavala</a:t>
            </a:r>
            <a:endParaRPr lang="en-US" sz="900" dirty="0">
              <a:latin typeface="Arial" pitchFamily="34" charset="0"/>
              <a:cs typeface="Arial" pitchFamily="34" charset="0"/>
            </a:endParaRPr>
          </a:p>
          <a:p>
            <a:r>
              <a:rPr lang="en-US" sz="900" dirty="0">
                <a:latin typeface="Arial" pitchFamily="34" charset="0"/>
                <a:cs typeface="Arial" pitchFamily="34" charset="0"/>
              </a:rPr>
              <a:t>Principal, Sinhgad Institute of Technology, </a:t>
            </a:r>
            <a:r>
              <a:rPr lang="en-US" sz="900" dirty="0" err="1">
                <a:latin typeface="Arial" pitchFamily="34" charset="0"/>
                <a:cs typeface="Arial" pitchFamily="34" charset="0"/>
              </a:rPr>
              <a:t>Lonavala</a:t>
            </a:r>
            <a:endParaRPr lang="en-US" sz="900" dirty="0">
              <a:latin typeface="Arial" pitchFamily="34" charset="0"/>
              <a:cs typeface="Arial" pitchFamily="34" charset="0"/>
            </a:endParaRPr>
          </a:p>
          <a:p>
            <a:r>
              <a:rPr lang="en-US" sz="900" dirty="0">
                <a:latin typeface="Arial" pitchFamily="34" charset="0"/>
                <a:cs typeface="Arial" pitchFamily="34" charset="0"/>
              </a:rPr>
              <a:t>Dr. D.D. </a:t>
            </a:r>
            <a:r>
              <a:rPr lang="en-US" sz="900" dirty="0" err="1">
                <a:latin typeface="Arial" pitchFamily="34" charset="0"/>
                <a:cs typeface="Arial" pitchFamily="34" charset="0"/>
              </a:rPr>
              <a:t>Chaudhary</a:t>
            </a:r>
            <a:endParaRPr lang="en-US" sz="900" dirty="0">
              <a:latin typeface="Arial" pitchFamily="34" charset="0"/>
              <a:cs typeface="Arial" pitchFamily="34" charset="0"/>
            </a:endParaRPr>
          </a:p>
          <a:p>
            <a:r>
              <a:rPr lang="en-US" sz="900" dirty="0">
                <a:latin typeface="Arial" pitchFamily="34" charset="0"/>
                <a:cs typeface="Arial" pitchFamily="34" charset="0"/>
              </a:rPr>
              <a:t>Vice-Principal &amp; HOD, Dept. of E&amp;TC, SIT,  Lonavala</a:t>
            </a:r>
          </a:p>
          <a:p>
            <a:pPr marL="11397">
              <a:spcBef>
                <a:spcPts val="247"/>
              </a:spcBef>
              <a:defRPr/>
            </a:pPr>
            <a:r>
              <a:rPr lang="en-US" sz="1200" b="1" i="1" spc="22" dirty="0">
                <a:latin typeface="+mj-lt"/>
                <a:cs typeface="Arial" pitchFamily="34" charset="0"/>
              </a:rPr>
              <a:t>Advisory Committee</a:t>
            </a:r>
          </a:p>
          <a:p>
            <a:pPr marL="11397" indent="1425"/>
            <a:r>
              <a:rPr lang="en-GB" sz="900" dirty="0" err="1">
                <a:latin typeface="Arial" pitchFamily="34" charset="0"/>
                <a:cs typeface="Arial" pitchFamily="34" charset="0"/>
              </a:rPr>
              <a:t>Anand</a:t>
            </a:r>
            <a:r>
              <a:rPr lang="en-GB" sz="900" dirty="0">
                <a:latin typeface="Arial" pitchFamily="34" charset="0"/>
                <a:cs typeface="Arial" pitchFamily="34" charset="0"/>
              </a:rPr>
              <a:t> </a:t>
            </a:r>
            <a:r>
              <a:rPr lang="en-GB" sz="900" dirty="0" err="1">
                <a:latin typeface="Arial" pitchFamily="34" charset="0"/>
                <a:cs typeface="Arial" pitchFamily="34" charset="0"/>
              </a:rPr>
              <a:t>Ghrapure</a:t>
            </a:r>
            <a:r>
              <a:rPr lang="en-GB" sz="900" dirty="0">
                <a:latin typeface="Arial" pitchFamily="34" charset="0"/>
                <a:cs typeface="Arial" pitchFamily="34" charset="0"/>
              </a:rPr>
              <a:t>, Chair, IEEE Bombay Section</a:t>
            </a:r>
          </a:p>
          <a:p>
            <a:pPr marL="11397" indent="1425"/>
            <a:r>
              <a:rPr lang="en-GB" sz="900" dirty="0" err="1">
                <a:latin typeface="Arial" pitchFamily="34" charset="0"/>
                <a:cs typeface="Arial" pitchFamily="34" charset="0"/>
              </a:rPr>
              <a:t>Saurabh</a:t>
            </a:r>
            <a:r>
              <a:rPr lang="en-GB" sz="900" dirty="0">
                <a:latin typeface="Arial" pitchFamily="34" charset="0"/>
                <a:cs typeface="Arial" pitchFamily="34" charset="0"/>
              </a:rPr>
              <a:t> Mehta , Secretary IEEE Bombay Section </a:t>
            </a:r>
          </a:p>
          <a:p>
            <a:pPr marL="11397" indent="1425"/>
            <a:r>
              <a:rPr lang="en-GB" sz="900" dirty="0" err="1">
                <a:latin typeface="Arial" pitchFamily="34" charset="0"/>
                <a:cs typeface="Arial" pitchFamily="34" charset="0"/>
              </a:rPr>
              <a:t>Prof.</a:t>
            </a:r>
            <a:r>
              <a:rPr lang="en-GB" sz="900" dirty="0">
                <a:latin typeface="Arial" pitchFamily="34" charset="0"/>
                <a:cs typeface="Arial" pitchFamily="34" charset="0"/>
              </a:rPr>
              <a:t> </a:t>
            </a:r>
            <a:r>
              <a:rPr lang="en-GB" sz="900" dirty="0" err="1">
                <a:latin typeface="Arial" pitchFamily="34" charset="0"/>
                <a:cs typeface="Arial" pitchFamily="34" charset="0"/>
              </a:rPr>
              <a:t>Kiran</a:t>
            </a:r>
            <a:r>
              <a:rPr lang="en-GB" sz="900" dirty="0">
                <a:latin typeface="Arial" pitchFamily="34" charset="0"/>
                <a:cs typeface="Arial" pitchFamily="34" charset="0"/>
              </a:rPr>
              <a:t> </a:t>
            </a:r>
            <a:r>
              <a:rPr lang="en-GB" sz="900" dirty="0" err="1">
                <a:latin typeface="Arial" pitchFamily="34" charset="0"/>
                <a:cs typeface="Arial" pitchFamily="34" charset="0"/>
              </a:rPr>
              <a:t>Talele</a:t>
            </a:r>
            <a:r>
              <a:rPr lang="en-GB" sz="900" dirty="0">
                <a:latin typeface="Arial" pitchFamily="34" charset="0"/>
                <a:cs typeface="Arial" pitchFamily="34" charset="0"/>
              </a:rPr>
              <a:t>, Treasurer, IEEE Bombay Section</a:t>
            </a:r>
          </a:p>
          <a:p>
            <a:pPr marL="11397" indent="1425"/>
            <a:r>
              <a:rPr lang="en-GB" sz="900" dirty="0" err="1">
                <a:latin typeface="Arial" pitchFamily="34" charset="0"/>
                <a:cs typeface="Arial" pitchFamily="34" charset="0"/>
              </a:rPr>
              <a:t>Dattatray</a:t>
            </a:r>
            <a:r>
              <a:rPr lang="en-GB" sz="900" dirty="0">
                <a:latin typeface="Arial" pitchFamily="34" charset="0"/>
                <a:cs typeface="Arial" pitchFamily="34" charset="0"/>
              </a:rPr>
              <a:t> </a:t>
            </a:r>
            <a:r>
              <a:rPr lang="en-GB" sz="900" dirty="0" err="1">
                <a:latin typeface="Arial" pitchFamily="34" charset="0"/>
                <a:cs typeface="Arial" pitchFamily="34" charset="0"/>
              </a:rPr>
              <a:t>Sawant</a:t>
            </a:r>
            <a:r>
              <a:rPr lang="en-GB" sz="900" dirty="0">
                <a:latin typeface="Arial" pitchFamily="34" charset="0"/>
                <a:cs typeface="Arial" pitchFamily="34" charset="0"/>
              </a:rPr>
              <a:t> ,Chair SAC, IEEE Bombay Section </a:t>
            </a:r>
            <a:r>
              <a:rPr lang="en-GB" sz="900" dirty="0" err="1">
                <a:latin typeface="Arial" pitchFamily="34" charset="0"/>
                <a:cs typeface="Arial" pitchFamily="34" charset="0"/>
              </a:rPr>
              <a:t>Dr.</a:t>
            </a:r>
            <a:r>
              <a:rPr lang="en-GB" sz="900" dirty="0">
                <a:latin typeface="Arial" pitchFamily="34" charset="0"/>
                <a:cs typeface="Arial" pitchFamily="34" charset="0"/>
              </a:rPr>
              <a:t> V. V. </a:t>
            </a:r>
            <a:r>
              <a:rPr lang="en-GB" sz="900" dirty="0" err="1">
                <a:latin typeface="Arial" pitchFamily="34" charset="0"/>
                <a:cs typeface="Arial" pitchFamily="34" charset="0"/>
              </a:rPr>
              <a:t>Shete</a:t>
            </a:r>
            <a:r>
              <a:rPr lang="en-GB" sz="900" dirty="0">
                <a:latin typeface="Arial" pitchFamily="34" charset="0"/>
                <a:cs typeface="Arial" pitchFamily="34" charset="0"/>
              </a:rPr>
              <a:t>, Chairman IETE, Pune </a:t>
            </a:r>
            <a:r>
              <a:rPr lang="en-GB" sz="900" dirty="0" err="1">
                <a:latin typeface="Arial" pitchFamily="34" charset="0"/>
                <a:cs typeface="Arial" pitchFamily="34" charset="0"/>
              </a:rPr>
              <a:t>Center</a:t>
            </a:r>
            <a:endParaRPr lang="en-GB" sz="900" dirty="0">
              <a:latin typeface="Arial" pitchFamily="34" charset="0"/>
              <a:cs typeface="Arial" pitchFamily="34" charset="0"/>
            </a:endParaRPr>
          </a:p>
          <a:p>
            <a:pPr marL="11397" indent="1425"/>
            <a:r>
              <a:rPr lang="en-GB" sz="900" dirty="0" err="1">
                <a:latin typeface="Arial" pitchFamily="34" charset="0"/>
                <a:cs typeface="Arial" pitchFamily="34" charset="0"/>
              </a:rPr>
              <a:t>Dr.</a:t>
            </a:r>
            <a:r>
              <a:rPr lang="en-GB" sz="900" dirty="0">
                <a:latin typeface="Arial" pitchFamily="34" charset="0"/>
                <a:cs typeface="Arial" pitchFamily="34" charset="0"/>
              </a:rPr>
              <a:t> D.G. </a:t>
            </a:r>
            <a:r>
              <a:rPr lang="en-GB" sz="900" dirty="0" err="1">
                <a:latin typeface="Arial" pitchFamily="34" charset="0"/>
                <a:cs typeface="Arial" pitchFamily="34" charset="0"/>
              </a:rPr>
              <a:t>Bhalke</a:t>
            </a:r>
            <a:r>
              <a:rPr lang="en-GB" sz="900" dirty="0">
                <a:latin typeface="Arial" pitchFamily="34" charset="0"/>
                <a:cs typeface="Arial" pitchFamily="34" charset="0"/>
              </a:rPr>
              <a:t> , Secretary, IETE, Pune Section</a:t>
            </a:r>
          </a:p>
          <a:p>
            <a:pPr marL="11397" indent="1425"/>
            <a:r>
              <a:rPr lang="en-GB" sz="900" dirty="0" err="1">
                <a:latin typeface="Arial" pitchFamily="34" charset="0"/>
                <a:cs typeface="Arial" pitchFamily="34" charset="0"/>
              </a:rPr>
              <a:t>Dr.</a:t>
            </a:r>
            <a:r>
              <a:rPr lang="en-GB" sz="900" dirty="0">
                <a:latin typeface="Arial" pitchFamily="34" charset="0"/>
                <a:cs typeface="Arial" pitchFamily="34" charset="0"/>
              </a:rPr>
              <a:t> V. V. </a:t>
            </a:r>
            <a:r>
              <a:rPr lang="en-GB" sz="900" dirty="0" err="1">
                <a:latin typeface="Arial" pitchFamily="34" charset="0"/>
                <a:cs typeface="Arial" pitchFamily="34" charset="0"/>
              </a:rPr>
              <a:t>Somani</a:t>
            </a:r>
            <a:r>
              <a:rPr lang="en-GB" sz="900" dirty="0">
                <a:latin typeface="Arial" pitchFamily="34" charset="0"/>
                <a:cs typeface="Arial" pitchFamily="34" charset="0"/>
              </a:rPr>
              <a:t>, Treasurer, IETE Pune Section</a:t>
            </a:r>
          </a:p>
          <a:p>
            <a:pPr marL="11397" indent="4274"/>
            <a:r>
              <a:rPr lang="en-US" sz="900" dirty="0">
                <a:solidFill>
                  <a:srgbClr val="030101"/>
                </a:solidFill>
                <a:latin typeface="Arial" pitchFamily="34" charset="0"/>
              </a:rPr>
              <a:t>Mr. S. M. </a:t>
            </a:r>
            <a:r>
              <a:rPr lang="en-US" sz="900" dirty="0" err="1">
                <a:solidFill>
                  <a:srgbClr val="030101"/>
                </a:solidFill>
                <a:latin typeface="Arial" pitchFamily="34" charset="0"/>
              </a:rPr>
              <a:t>Gaikwad</a:t>
            </a:r>
            <a:r>
              <a:rPr lang="en-US" sz="900" dirty="0">
                <a:solidFill>
                  <a:srgbClr val="030101"/>
                </a:solidFill>
                <a:latin typeface="Arial" pitchFamily="34" charset="0"/>
              </a:rPr>
              <a:t> HOD. Mech Dept., SIT,  Lonavala</a:t>
            </a:r>
          </a:p>
          <a:p>
            <a:pPr marL="11397" indent="1425"/>
            <a:r>
              <a:rPr lang="en-US" sz="900" dirty="0">
                <a:solidFill>
                  <a:srgbClr val="030101"/>
                </a:solidFill>
                <a:latin typeface="Arial" pitchFamily="34" charset="0"/>
              </a:rPr>
              <a:t>Dr. S. </a:t>
            </a:r>
            <a:r>
              <a:rPr lang="en-US" sz="900" dirty="0">
                <a:solidFill>
                  <a:srgbClr val="030101"/>
                </a:solidFill>
                <a:latin typeface="Times New Roman" pitchFamily="18" charset="0"/>
                <a:cs typeface="Times New Roman" pitchFamily="18" charset="0"/>
              </a:rPr>
              <a:t>D. </a:t>
            </a:r>
            <a:r>
              <a:rPr lang="en-US" sz="900" dirty="0">
                <a:solidFill>
                  <a:srgbClr val="030101"/>
                </a:solidFill>
                <a:latin typeface="Arial" pitchFamily="34" charset="0"/>
              </a:rPr>
              <a:t>Babar HOD, Comp. Dept., SIT,  Lonavala</a:t>
            </a:r>
          </a:p>
          <a:p>
            <a:pPr marL="11397" indent="1425"/>
            <a:r>
              <a:rPr lang="en-US" sz="900" dirty="0">
                <a:solidFill>
                  <a:srgbClr val="030101"/>
                </a:solidFill>
                <a:latin typeface="Arial" pitchFamily="34" charset="0"/>
              </a:rPr>
              <a:t>Mr. S. </a:t>
            </a:r>
            <a:r>
              <a:rPr lang="en-US" sz="900" dirty="0" err="1">
                <a:solidFill>
                  <a:srgbClr val="030101"/>
                </a:solidFill>
                <a:latin typeface="Arial" pitchFamily="34" charset="0"/>
              </a:rPr>
              <a:t>A.Datey</a:t>
            </a:r>
            <a:r>
              <a:rPr lang="en-US" sz="900" dirty="0">
                <a:solidFill>
                  <a:srgbClr val="030101"/>
                </a:solidFill>
                <a:latin typeface="Arial" pitchFamily="34" charset="0"/>
              </a:rPr>
              <a:t> HOD, Elect. Dept., SIT,  Lonavala</a:t>
            </a:r>
          </a:p>
          <a:p>
            <a:pPr marL="11397" indent="1425"/>
            <a:r>
              <a:rPr lang="en-US" sz="900" dirty="0">
                <a:solidFill>
                  <a:srgbClr val="030101"/>
                </a:solidFill>
                <a:latin typeface="Arial" pitchFamily="34" charset="0"/>
              </a:rPr>
              <a:t>Dr. R.V. Babar, HOD, IT Dept., SIT,  Lonavala</a:t>
            </a:r>
          </a:p>
          <a:p>
            <a:pPr marL="11397" indent="1425"/>
            <a:r>
              <a:rPr lang="en-US" sz="900" dirty="0">
                <a:solidFill>
                  <a:srgbClr val="030101"/>
                </a:solidFill>
                <a:latin typeface="Arial" pitchFamily="34" charset="0"/>
              </a:rPr>
              <a:t>Dr. P. S. Patil HOD, FE Dept., SIT,  Lonavala</a:t>
            </a:r>
          </a:p>
        </p:txBody>
      </p:sp>
      <p:sp>
        <p:nvSpPr>
          <p:cNvPr id="5" name="object 5"/>
          <p:cNvSpPr txBox="1"/>
          <p:nvPr/>
        </p:nvSpPr>
        <p:spPr>
          <a:xfrm>
            <a:off x="275454" y="4272080"/>
            <a:ext cx="2659628" cy="738664"/>
          </a:xfrm>
          <a:prstGeom prst="rect">
            <a:avLst/>
          </a:prstGeom>
        </p:spPr>
        <p:txBody>
          <a:bodyPr wrap="square" lIns="0" tIns="0" rIns="0" bIns="0">
            <a:spAutoFit/>
          </a:bodyPr>
          <a:lstStyle/>
          <a:p>
            <a:pPr marL="12822"/>
            <a:r>
              <a:rPr lang="en-US" sz="1200" b="1" i="1" dirty="0">
                <a:solidFill>
                  <a:schemeClr val="tx1">
                    <a:lumMod val="95000"/>
                    <a:lumOff val="5000"/>
                  </a:schemeClr>
                </a:solidFill>
                <a:latin typeface="+mj-lt"/>
              </a:rPr>
              <a:t>Convener</a:t>
            </a:r>
          </a:p>
          <a:p>
            <a:r>
              <a:rPr lang="en-US" sz="900" dirty="0">
                <a:solidFill>
                  <a:srgbClr val="030101"/>
                </a:solidFill>
                <a:latin typeface="Arial" pitchFamily="34" charset="0"/>
                <a:cs typeface="Arial" pitchFamily="34" charset="0"/>
              </a:rPr>
              <a:t>Dr. D. S. </a:t>
            </a:r>
            <a:r>
              <a:rPr lang="en-US" sz="900" dirty="0" err="1">
                <a:solidFill>
                  <a:srgbClr val="030101"/>
                </a:solidFill>
                <a:latin typeface="Arial" pitchFamily="34" charset="0"/>
                <a:cs typeface="Arial" pitchFamily="34" charset="0"/>
              </a:rPr>
              <a:t>Mantri</a:t>
            </a:r>
            <a:r>
              <a:rPr lang="en-US" sz="900" dirty="0">
                <a:solidFill>
                  <a:srgbClr val="030101"/>
                </a:solidFill>
                <a:latin typeface="Arial" pitchFamily="34" charset="0"/>
                <a:cs typeface="Arial" pitchFamily="34" charset="0"/>
              </a:rPr>
              <a:t>, P</a:t>
            </a:r>
            <a:r>
              <a:rPr lang="en-US" sz="900" dirty="0">
                <a:latin typeface="Arial" pitchFamily="34" charset="0"/>
                <a:cs typeface="Arial" pitchFamily="34" charset="0"/>
              </a:rPr>
              <a:t>rofessor, Dept. of E&amp;TC, SITL  </a:t>
            </a:r>
          </a:p>
          <a:p>
            <a:r>
              <a:rPr lang="en-US" sz="900" dirty="0">
                <a:latin typeface="Arial" pitchFamily="34" charset="0"/>
                <a:cs typeface="Arial" pitchFamily="34" charset="0"/>
              </a:rPr>
              <a:t>(+91 </a:t>
            </a:r>
            <a:r>
              <a:rPr lang="en-GB" sz="900" dirty="0">
                <a:latin typeface="Arial" pitchFamily="34" charset="0"/>
                <a:cs typeface="Arial" pitchFamily="34" charset="0"/>
              </a:rPr>
              <a:t>9922431612)</a:t>
            </a:r>
          </a:p>
          <a:p>
            <a:pPr marL="19375">
              <a:lnSpc>
                <a:spcPts val="978"/>
              </a:lnSpc>
              <a:defRPr/>
            </a:pPr>
            <a:r>
              <a:rPr lang="en-IN" sz="900" dirty="0" err="1">
                <a:solidFill>
                  <a:srgbClr val="030101"/>
                </a:solidFill>
                <a:latin typeface="Arial" pitchFamily="34" charset="0"/>
                <a:cs typeface="Arial" pitchFamily="34" charset="0"/>
              </a:rPr>
              <a:t>Mr.</a:t>
            </a:r>
            <a:r>
              <a:rPr lang="en-IN" sz="900" dirty="0">
                <a:solidFill>
                  <a:srgbClr val="030101"/>
                </a:solidFill>
                <a:latin typeface="Arial" pitchFamily="34" charset="0"/>
                <a:cs typeface="Arial" pitchFamily="34" charset="0"/>
              </a:rPr>
              <a:t> P. R. Dike, Asst. </a:t>
            </a:r>
            <a:r>
              <a:rPr lang="en-IN" sz="900" dirty="0" err="1">
                <a:solidFill>
                  <a:srgbClr val="030101"/>
                </a:solidFill>
                <a:latin typeface="Arial" pitchFamily="34" charset="0"/>
                <a:cs typeface="Arial" pitchFamily="34" charset="0"/>
              </a:rPr>
              <a:t>Prof.</a:t>
            </a:r>
            <a:r>
              <a:rPr lang="en-IN" sz="900" dirty="0">
                <a:solidFill>
                  <a:srgbClr val="030101"/>
                </a:solidFill>
                <a:latin typeface="Arial" pitchFamily="34" charset="0"/>
                <a:cs typeface="Arial" pitchFamily="34" charset="0"/>
              </a:rPr>
              <a:t>, Dept. of E&amp;TC, SITL               (+91 9422014174)</a:t>
            </a:r>
          </a:p>
        </p:txBody>
      </p:sp>
      <p:sp>
        <p:nvSpPr>
          <p:cNvPr id="12" name="object 12"/>
          <p:cNvSpPr txBox="1"/>
          <p:nvPr/>
        </p:nvSpPr>
        <p:spPr>
          <a:xfrm>
            <a:off x="3203217" y="1125109"/>
            <a:ext cx="2854235" cy="1154162"/>
          </a:xfrm>
          <a:prstGeom prst="rect">
            <a:avLst/>
          </a:prstGeom>
        </p:spPr>
        <p:txBody>
          <a:bodyPr wrap="square" lIns="0" tIns="0" rIns="0" bIns="0">
            <a:spAutoFit/>
          </a:bodyPr>
          <a:lstStyle/>
          <a:p>
            <a:pPr marL="11397" indent="7124">
              <a:spcBef>
                <a:spcPts val="247"/>
              </a:spcBef>
              <a:defRPr/>
            </a:pPr>
            <a:r>
              <a:rPr lang="en-IN" sz="1200" b="1" i="1" spc="22" dirty="0">
                <a:latin typeface="+mj-lt"/>
                <a:cs typeface="Arial" pitchFamily="34" charset="0"/>
              </a:rPr>
              <a:t>Organizing committee</a:t>
            </a:r>
          </a:p>
          <a:p>
            <a:pPr marL="11397" indent="7124"/>
            <a:r>
              <a:rPr lang="en-US" sz="900" dirty="0">
                <a:solidFill>
                  <a:srgbClr val="030101"/>
                </a:solidFill>
                <a:latin typeface="Arial" pitchFamily="34" charset="0"/>
                <a:cs typeface="Arial" pitchFamily="34" charset="0"/>
              </a:rPr>
              <a:t>Dr. S. B. </a:t>
            </a:r>
            <a:r>
              <a:rPr lang="en-US" sz="900" dirty="0" err="1">
                <a:solidFill>
                  <a:srgbClr val="030101"/>
                </a:solidFill>
                <a:latin typeface="Arial" pitchFamily="34" charset="0"/>
                <a:cs typeface="Arial" pitchFamily="34" charset="0"/>
              </a:rPr>
              <a:t>Gholap</a:t>
            </a:r>
            <a:r>
              <a:rPr lang="en-US" sz="900" dirty="0">
                <a:solidFill>
                  <a:srgbClr val="030101"/>
                </a:solidFill>
                <a:latin typeface="Arial" pitchFamily="34" charset="0"/>
                <a:cs typeface="Arial" pitchFamily="34" charset="0"/>
              </a:rPr>
              <a:t>                  Mr. P.V. </a:t>
            </a:r>
            <a:r>
              <a:rPr lang="en-US" sz="900" dirty="0" err="1">
                <a:solidFill>
                  <a:srgbClr val="030101"/>
                </a:solidFill>
                <a:latin typeface="Arial" pitchFamily="34" charset="0"/>
                <a:cs typeface="Arial" pitchFamily="34" charset="0"/>
              </a:rPr>
              <a:t>Raut</a:t>
            </a:r>
            <a:r>
              <a:rPr lang="en-US" sz="900" dirty="0">
                <a:solidFill>
                  <a:srgbClr val="030101"/>
                </a:solidFill>
                <a:latin typeface="Arial" pitchFamily="34" charset="0"/>
                <a:cs typeface="Arial" pitchFamily="34" charset="0"/>
              </a:rPr>
              <a:t> (Comp)  </a:t>
            </a:r>
          </a:p>
          <a:p>
            <a:pPr marL="11397" indent="7124"/>
            <a:r>
              <a:rPr lang="en-US" sz="900" dirty="0">
                <a:solidFill>
                  <a:srgbClr val="030101"/>
                </a:solidFill>
                <a:latin typeface="Arial" pitchFamily="34" charset="0"/>
                <a:cs typeface="Arial" pitchFamily="34" charset="0"/>
              </a:rPr>
              <a:t>Ms. S.S. </a:t>
            </a:r>
            <a:r>
              <a:rPr lang="en-US" sz="900" dirty="0" err="1">
                <a:solidFill>
                  <a:srgbClr val="030101"/>
                </a:solidFill>
                <a:latin typeface="Arial" pitchFamily="34" charset="0"/>
                <a:cs typeface="Arial" pitchFamily="34" charset="0"/>
              </a:rPr>
              <a:t>Patil</a:t>
            </a:r>
            <a:r>
              <a:rPr lang="en-GB" sz="900" dirty="0">
                <a:solidFill>
                  <a:srgbClr val="030101"/>
                </a:solidFill>
                <a:latin typeface="Arial" pitchFamily="34" charset="0"/>
              </a:rPr>
              <a:t> 	                </a:t>
            </a:r>
            <a:r>
              <a:rPr lang="en-GB" sz="900" dirty="0" err="1">
                <a:solidFill>
                  <a:srgbClr val="030101"/>
                </a:solidFill>
                <a:latin typeface="Arial" pitchFamily="34" charset="0"/>
              </a:rPr>
              <a:t>Mr.</a:t>
            </a:r>
            <a:r>
              <a:rPr lang="en-GB" sz="900" dirty="0">
                <a:solidFill>
                  <a:srgbClr val="030101"/>
                </a:solidFill>
                <a:latin typeface="Arial" pitchFamily="34" charset="0"/>
              </a:rPr>
              <a:t> A. P. Kulkarni (IT)</a:t>
            </a:r>
            <a:r>
              <a:rPr lang="en-IN" sz="900" dirty="0">
                <a:solidFill>
                  <a:srgbClr val="030101"/>
                </a:solidFill>
                <a:latin typeface="Arial" pitchFamily="34" charset="0"/>
              </a:rPr>
              <a:t> </a:t>
            </a:r>
            <a:endParaRPr lang="en-US" sz="900" dirty="0">
              <a:solidFill>
                <a:srgbClr val="030101"/>
              </a:solidFill>
              <a:latin typeface="Arial" pitchFamily="34" charset="0"/>
              <a:cs typeface="Arial" pitchFamily="34" charset="0"/>
            </a:endParaRPr>
          </a:p>
          <a:p>
            <a:pPr marL="11397" indent="7124"/>
            <a:r>
              <a:rPr lang="en-US" sz="900" dirty="0">
                <a:solidFill>
                  <a:srgbClr val="030101"/>
                </a:solidFill>
                <a:latin typeface="Arial" pitchFamily="34" charset="0"/>
                <a:cs typeface="Arial" pitchFamily="34" charset="0"/>
              </a:rPr>
              <a:t>Ms. V.G. </a:t>
            </a:r>
            <a:r>
              <a:rPr lang="en-US" sz="900" dirty="0" err="1">
                <a:solidFill>
                  <a:srgbClr val="030101"/>
                </a:solidFill>
                <a:latin typeface="Arial" pitchFamily="34" charset="0"/>
                <a:cs typeface="Arial" pitchFamily="34" charset="0"/>
              </a:rPr>
              <a:t>Rajeshwarkar</a:t>
            </a:r>
            <a:r>
              <a:rPr lang="en-US" sz="900" dirty="0">
                <a:solidFill>
                  <a:srgbClr val="030101"/>
                </a:solidFill>
                <a:latin typeface="Arial" pitchFamily="34" charset="0"/>
                <a:cs typeface="Arial" pitchFamily="34" charset="0"/>
              </a:rPr>
              <a:t>       Mr. A. K. Desai (Comp)</a:t>
            </a:r>
            <a:r>
              <a:rPr lang="en-US" sz="900" dirty="0">
                <a:solidFill>
                  <a:srgbClr val="030101"/>
                </a:solidFill>
                <a:latin typeface="Arial" pitchFamily="34" charset="0"/>
              </a:rPr>
              <a:t>	</a:t>
            </a:r>
          </a:p>
          <a:p>
            <a:pPr marL="11397" indent="7124"/>
            <a:r>
              <a:rPr lang="en-US" sz="900" dirty="0">
                <a:solidFill>
                  <a:srgbClr val="030101"/>
                </a:solidFill>
                <a:latin typeface="Arial" pitchFamily="34" charset="0"/>
              </a:rPr>
              <a:t>Mrs. S.K. More                    Mr. S. N. </a:t>
            </a:r>
            <a:r>
              <a:rPr lang="en-US" sz="900" dirty="0" err="1">
                <a:solidFill>
                  <a:srgbClr val="030101"/>
                </a:solidFill>
                <a:latin typeface="Arial" pitchFamily="34" charset="0"/>
              </a:rPr>
              <a:t>Datkhile</a:t>
            </a:r>
            <a:r>
              <a:rPr lang="en-US" sz="900" dirty="0">
                <a:solidFill>
                  <a:srgbClr val="030101"/>
                </a:solidFill>
                <a:latin typeface="Arial" pitchFamily="34" charset="0"/>
              </a:rPr>
              <a:t>( Elect)</a:t>
            </a:r>
            <a:r>
              <a:rPr lang="en-GB" sz="900" dirty="0">
                <a:solidFill>
                  <a:srgbClr val="030101"/>
                </a:solidFill>
                <a:latin typeface="Arial" pitchFamily="34" charset="0"/>
                <a:cs typeface="Arial" pitchFamily="34" charset="0"/>
              </a:rPr>
              <a:t>	</a:t>
            </a:r>
          </a:p>
          <a:p>
            <a:pPr marL="11397" indent="7124"/>
            <a:r>
              <a:rPr lang="en-GB" sz="900" dirty="0" err="1">
                <a:solidFill>
                  <a:srgbClr val="030101"/>
                </a:solidFill>
                <a:latin typeface="Arial" pitchFamily="34" charset="0"/>
                <a:cs typeface="Arial" pitchFamily="34" charset="0"/>
              </a:rPr>
              <a:t>Mr.</a:t>
            </a:r>
            <a:r>
              <a:rPr lang="en-GB" sz="900" dirty="0">
                <a:solidFill>
                  <a:srgbClr val="030101"/>
                </a:solidFill>
                <a:latin typeface="Arial" pitchFamily="34" charset="0"/>
                <a:cs typeface="Arial" pitchFamily="34" charset="0"/>
              </a:rPr>
              <a:t> S.A. </a:t>
            </a:r>
            <a:r>
              <a:rPr lang="en-GB" sz="900" dirty="0" err="1">
                <a:solidFill>
                  <a:srgbClr val="030101"/>
                </a:solidFill>
                <a:latin typeface="Arial" pitchFamily="34" charset="0"/>
                <a:cs typeface="Arial" pitchFamily="34" charset="0"/>
              </a:rPr>
              <a:t>Bhad</a:t>
            </a:r>
            <a:r>
              <a:rPr lang="en-GB" sz="900" dirty="0">
                <a:solidFill>
                  <a:srgbClr val="030101"/>
                </a:solidFill>
                <a:latin typeface="Arial" pitchFamily="34" charset="0"/>
                <a:cs typeface="Arial" pitchFamily="34" charset="0"/>
              </a:rPr>
              <a:t> </a:t>
            </a:r>
            <a:r>
              <a:rPr lang="en-US" sz="900" dirty="0">
                <a:solidFill>
                  <a:srgbClr val="030101"/>
                </a:solidFill>
                <a:latin typeface="Arial" pitchFamily="34" charset="0"/>
                <a:cs typeface="Arial" pitchFamily="34" charset="0"/>
              </a:rPr>
              <a:t>		</a:t>
            </a:r>
            <a:endParaRPr lang="en-GB" sz="900" dirty="0">
              <a:solidFill>
                <a:srgbClr val="030101"/>
              </a:solidFill>
              <a:latin typeface="Arial" pitchFamily="34" charset="0"/>
            </a:endParaRPr>
          </a:p>
          <a:p>
            <a:pPr marL="11397" indent="7124"/>
            <a:r>
              <a:rPr lang="en-GB" sz="900" dirty="0" err="1">
                <a:solidFill>
                  <a:srgbClr val="030101"/>
                </a:solidFill>
                <a:latin typeface="Arial" pitchFamily="34" charset="0"/>
              </a:rPr>
              <a:t>Mr.</a:t>
            </a:r>
            <a:r>
              <a:rPr lang="en-GB" sz="900" dirty="0">
                <a:solidFill>
                  <a:srgbClr val="030101"/>
                </a:solidFill>
                <a:latin typeface="Arial" pitchFamily="34" charset="0"/>
              </a:rPr>
              <a:t> M.S. </a:t>
            </a:r>
            <a:r>
              <a:rPr lang="en-GB" sz="900" dirty="0" err="1">
                <a:solidFill>
                  <a:srgbClr val="030101"/>
                </a:solidFill>
                <a:latin typeface="Arial" pitchFamily="34" charset="0"/>
              </a:rPr>
              <a:t>Raut</a:t>
            </a:r>
            <a:r>
              <a:rPr lang="en-GB" sz="900" dirty="0">
                <a:solidFill>
                  <a:srgbClr val="030101"/>
                </a:solidFill>
                <a:latin typeface="Arial" pitchFamily="34" charset="0"/>
              </a:rPr>
              <a:t> </a:t>
            </a:r>
          </a:p>
          <a:p>
            <a:pPr marL="11397" indent="7124"/>
            <a:r>
              <a:rPr lang="en-GB" sz="900" dirty="0" err="1">
                <a:solidFill>
                  <a:srgbClr val="030101"/>
                </a:solidFill>
                <a:latin typeface="Arial" pitchFamily="34" charset="0"/>
              </a:rPr>
              <a:t>Ms.</a:t>
            </a:r>
            <a:r>
              <a:rPr lang="en-GB" sz="900" dirty="0">
                <a:solidFill>
                  <a:srgbClr val="030101"/>
                </a:solidFill>
                <a:latin typeface="Arial" pitchFamily="34" charset="0"/>
              </a:rPr>
              <a:t> C. A. </a:t>
            </a:r>
            <a:r>
              <a:rPr lang="en-GB" sz="900" dirty="0" err="1">
                <a:solidFill>
                  <a:srgbClr val="030101"/>
                </a:solidFill>
                <a:latin typeface="Arial" pitchFamily="34" charset="0"/>
              </a:rPr>
              <a:t>Mhetre</a:t>
            </a:r>
            <a:r>
              <a:rPr lang="en-GB" sz="900" dirty="0">
                <a:solidFill>
                  <a:srgbClr val="030101"/>
                </a:solidFill>
                <a:latin typeface="Arial" pitchFamily="34" charset="0"/>
              </a:rPr>
              <a:t> </a:t>
            </a:r>
            <a:r>
              <a:rPr lang="en-GB" sz="900" dirty="0">
                <a:solidFill>
                  <a:srgbClr val="030101"/>
                </a:solidFill>
                <a:latin typeface="Arial" pitchFamily="34" charset="0"/>
                <a:cs typeface="Arial" pitchFamily="34" charset="0"/>
              </a:rPr>
              <a:t>		</a:t>
            </a:r>
            <a:r>
              <a:rPr lang="en-GB" sz="900" dirty="0">
                <a:solidFill>
                  <a:srgbClr val="030101"/>
                </a:solidFill>
                <a:latin typeface="Arial" pitchFamily="34" charset="0"/>
              </a:rPr>
              <a:t> </a:t>
            </a:r>
            <a:endParaRPr lang="en-US" sz="900" dirty="0">
              <a:solidFill>
                <a:srgbClr val="030101"/>
              </a:solidFill>
              <a:latin typeface="Arial" pitchFamily="34" charset="0"/>
            </a:endParaRPr>
          </a:p>
        </p:txBody>
      </p:sp>
      <p:sp>
        <p:nvSpPr>
          <p:cNvPr id="18" name="object 18"/>
          <p:cNvSpPr txBox="1"/>
          <p:nvPr/>
        </p:nvSpPr>
        <p:spPr>
          <a:xfrm>
            <a:off x="3191118" y="3789255"/>
            <a:ext cx="2643206" cy="361959"/>
          </a:xfrm>
          <a:prstGeom prst="rect">
            <a:avLst/>
          </a:prstGeom>
        </p:spPr>
        <p:txBody>
          <a:bodyPr wrap="square" lIns="0" tIns="0" rIns="0" bIns="0">
            <a:spAutoFit/>
          </a:bodyPr>
          <a:lstStyle/>
          <a:p>
            <a:pPr marL="11397">
              <a:lnSpc>
                <a:spcPct val="112000"/>
              </a:lnSpc>
              <a:buClr>
                <a:srgbClr val="030101"/>
              </a:buClr>
              <a:tabLst>
                <a:tab pos="125367" algn="l"/>
              </a:tabLst>
              <a:defRPr/>
            </a:pPr>
            <a:r>
              <a:rPr lang="en-IN" sz="1200" b="1" i="1" dirty="0">
                <a:latin typeface="+mj-lt"/>
              </a:rPr>
              <a:t>Registration Fee  </a:t>
            </a:r>
          </a:p>
          <a:p>
            <a:pPr marL="128216" indent="-116819">
              <a:lnSpc>
                <a:spcPct val="112000"/>
              </a:lnSpc>
              <a:buClr>
                <a:srgbClr val="030101"/>
              </a:buClr>
              <a:buFont typeface="Arial" pitchFamily="34" charset="0"/>
              <a:buChar char="•"/>
              <a:tabLst>
                <a:tab pos="125367" algn="l"/>
              </a:tabLst>
            </a:pPr>
            <a:r>
              <a:rPr lang="en-GB" sz="900" dirty="0">
                <a:latin typeface="Arial" pitchFamily="34" charset="0"/>
                <a:cs typeface="Arial" pitchFamily="34" charset="0"/>
              </a:rPr>
              <a:t>Registration fees : </a:t>
            </a:r>
            <a:r>
              <a:rPr lang="en-GB" sz="900" dirty="0" err="1">
                <a:latin typeface="Arial" pitchFamily="34" charset="0"/>
                <a:cs typeface="Arial" pitchFamily="34" charset="0"/>
              </a:rPr>
              <a:t>Rs</a:t>
            </a:r>
            <a:r>
              <a:rPr lang="en-GB" sz="900" dirty="0">
                <a:latin typeface="Arial" pitchFamily="34" charset="0"/>
                <a:cs typeface="Arial" pitchFamily="34" charset="0"/>
              </a:rPr>
              <a:t>. 250/-  Per Group</a:t>
            </a:r>
            <a:r>
              <a:rPr lang="en-US" sz="900" dirty="0">
                <a:latin typeface="Arial" pitchFamily="34" charset="0"/>
                <a:cs typeface="Arial" pitchFamily="34" charset="0"/>
              </a:rPr>
              <a:t>.</a:t>
            </a:r>
          </a:p>
        </p:txBody>
      </p:sp>
      <p:sp>
        <p:nvSpPr>
          <p:cNvPr id="21" name="object 21"/>
          <p:cNvSpPr txBox="1"/>
          <p:nvPr/>
        </p:nvSpPr>
        <p:spPr>
          <a:xfrm>
            <a:off x="3191118" y="2969528"/>
            <a:ext cx="2643206" cy="738664"/>
          </a:xfrm>
          <a:prstGeom prst="rect">
            <a:avLst/>
          </a:prstGeom>
        </p:spPr>
        <p:txBody>
          <a:bodyPr wrap="square" lIns="0" tIns="0" rIns="0" bIns="0">
            <a:spAutoFit/>
          </a:bodyPr>
          <a:lstStyle/>
          <a:p>
            <a:pPr marL="11397">
              <a:defRPr/>
            </a:pPr>
            <a:r>
              <a:rPr lang="en-IN" sz="1200" b="1" i="1" dirty="0">
                <a:latin typeface="+mj-lt"/>
              </a:rPr>
              <a:t>Important Dates</a:t>
            </a:r>
            <a:endParaRPr sz="1200" b="1" i="1" dirty="0">
              <a:latin typeface="+mj-lt"/>
            </a:endParaRPr>
          </a:p>
          <a:p>
            <a:pPr>
              <a:buClr>
                <a:srgbClr val="030101"/>
              </a:buClr>
              <a:tabLst>
                <a:tab pos="126506" algn="l"/>
              </a:tabLst>
              <a:defRPr/>
            </a:pPr>
            <a:r>
              <a:rPr lang="en-IN" sz="900" dirty="0">
                <a:latin typeface="Arial" pitchFamily="34" charset="0"/>
                <a:cs typeface="Arial" pitchFamily="34" charset="0"/>
              </a:rPr>
              <a:t>Paper Submission            :  April</a:t>
            </a:r>
            <a:r>
              <a:rPr lang="en-GB" sz="900" dirty="0">
                <a:latin typeface="Arial" pitchFamily="34" charset="0"/>
                <a:cs typeface="Arial" pitchFamily="34" charset="0"/>
              </a:rPr>
              <a:t> 12,</a:t>
            </a:r>
            <a:r>
              <a:rPr sz="900" dirty="0">
                <a:latin typeface="Arial" pitchFamily="34" charset="0"/>
                <a:cs typeface="Arial" pitchFamily="34" charset="0"/>
              </a:rPr>
              <a:t> </a:t>
            </a:r>
            <a:r>
              <a:rPr lang="en-GB" sz="900" dirty="0">
                <a:latin typeface="Arial" pitchFamily="34" charset="0"/>
                <a:cs typeface="Arial" pitchFamily="34" charset="0"/>
              </a:rPr>
              <a:t>2023</a:t>
            </a:r>
          </a:p>
          <a:p>
            <a:pPr>
              <a:buClr>
                <a:srgbClr val="030101"/>
              </a:buClr>
              <a:tabLst>
                <a:tab pos="126506" algn="l"/>
              </a:tabLst>
              <a:defRPr/>
            </a:pPr>
            <a:r>
              <a:rPr lang="en-IN" sz="900" dirty="0">
                <a:latin typeface="Arial" pitchFamily="34" charset="0"/>
                <a:cs typeface="Arial" pitchFamily="34" charset="0"/>
              </a:rPr>
              <a:t>Acceptance  Notifications :  April 19, 2023</a:t>
            </a:r>
          </a:p>
          <a:p>
            <a:pPr>
              <a:buClr>
                <a:srgbClr val="030101"/>
              </a:buClr>
              <a:tabLst>
                <a:tab pos="126506" algn="l"/>
              </a:tabLst>
              <a:defRPr/>
            </a:pPr>
            <a:r>
              <a:rPr lang="en-IN" sz="900" dirty="0">
                <a:latin typeface="Arial" pitchFamily="34" charset="0"/>
                <a:cs typeface="Arial" pitchFamily="34" charset="0"/>
              </a:rPr>
              <a:t>Camera Ready Paper       :  April 26, 2023</a:t>
            </a:r>
            <a:endParaRPr lang="en-GB" sz="900" dirty="0">
              <a:latin typeface="Arial" pitchFamily="34" charset="0"/>
              <a:cs typeface="Arial" pitchFamily="34" charset="0"/>
            </a:endParaRPr>
          </a:p>
          <a:p>
            <a:pPr>
              <a:buClr>
                <a:srgbClr val="030101"/>
              </a:buClr>
              <a:tabLst>
                <a:tab pos="126506" algn="l"/>
              </a:tabLst>
              <a:defRPr/>
            </a:pPr>
            <a:r>
              <a:rPr lang="en-GB" sz="900" dirty="0">
                <a:latin typeface="Arial" pitchFamily="34" charset="0"/>
                <a:cs typeface="Arial" pitchFamily="34" charset="0"/>
              </a:rPr>
              <a:t>Conference Date               :  May 04, 2023 </a:t>
            </a:r>
            <a:r>
              <a:rPr lang="en-IN" sz="900" dirty="0">
                <a:latin typeface="Arial" pitchFamily="34" charset="0"/>
                <a:cs typeface="Arial" pitchFamily="34" charset="0"/>
              </a:rPr>
              <a:t> </a:t>
            </a:r>
            <a:endParaRPr sz="900" dirty="0">
              <a:latin typeface="Arial" pitchFamily="34" charset="0"/>
              <a:cs typeface="Arial" pitchFamily="34" charset="0"/>
            </a:endParaRPr>
          </a:p>
        </p:txBody>
      </p:sp>
      <p:sp>
        <p:nvSpPr>
          <p:cNvPr id="37" name="Rectangle 36"/>
          <p:cNvSpPr/>
          <p:nvPr/>
        </p:nvSpPr>
        <p:spPr>
          <a:xfrm>
            <a:off x="3131840" y="217240"/>
            <a:ext cx="3205085" cy="830997"/>
          </a:xfrm>
          <a:prstGeom prst="rect">
            <a:avLst/>
          </a:prstGeom>
        </p:spPr>
        <p:txBody>
          <a:bodyPr wrap="square">
            <a:spAutoFit/>
          </a:bodyPr>
          <a:lstStyle/>
          <a:p>
            <a:pPr marL="11397">
              <a:spcBef>
                <a:spcPts val="247"/>
              </a:spcBef>
              <a:defRPr/>
            </a:pPr>
            <a:r>
              <a:rPr lang="en-US" sz="1200" b="1" i="1" spc="22" dirty="0">
                <a:latin typeface="+mj-lt"/>
                <a:cs typeface="Arial" pitchFamily="34" charset="0"/>
              </a:rPr>
              <a:t>Editorial Committee</a:t>
            </a:r>
          </a:p>
          <a:p>
            <a:pPr>
              <a:defRPr/>
            </a:pPr>
            <a:r>
              <a:rPr lang="en-GB" sz="900" dirty="0" err="1">
                <a:latin typeface="Arial" pitchFamily="34" charset="0"/>
                <a:cs typeface="Arial" pitchFamily="34" charset="0"/>
              </a:rPr>
              <a:t>Mr.</a:t>
            </a:r>
            <a:r>
              <a:rPr lang="en-GB" sz="900" dirty="0">
                <a:latin typeface="Arial" pitchFamily="34" charset="0"/>
                <a:cs typeface="Arial" pitchFamily="34" charset="0"/>
              </a:rPr>
              <a:t> V. M. </a:t>
            </a:r>
            <a:r>
              <a:rPr lang="en-GB" sz="900" dirty="0" err="1">
                <a:latin typeface="Arial" pitchFamily="34" charset="0"/>
                <a:cs typeface="Arial" pitchFamily="34" charset="0"/>
              </a:rPr>
              <a:t>Chavan</a:t>
            </a:r>
            <a:r>
              <a:rPr lang="en-GB" sz="900" dirty="0">
                <a:latin typeface="Arial" pitchFamily="34" charset="0"/>
                <a:cs typeface="Arial" pitchFamily="34" charset="0"/>
              </a:rPr>
              <a:t>, </a:t>
            </a:r>
            <a:r>
              <a:rPr lang="en-IN" sz="900" dirty="0">
                <a:latin typeface="Arial" pitchFamily="34" charset="0"/>
                <a:cs typeface="Arial" pitchFamily="34" charset="0"/>
              </a:rPr>
              <a:t>Asst. </a:t>
            </a:r>
            <a:r>
              <a:rPr lang="en-IN" sz="900" dirty="0" err="1">
                <a:latin typeface="Arial" pitchFamily="34" charset="0"/>
                <a:cs typeface="Arial" pitchFamily="34" charset="0"/>
              </a:rPr>
              <a:t>Prof.</a:t>
            </a:r>
            <a:r>
              <a:rPr lang="en-IN" sz="900" dirty="0">
                <a:latin typeface="Arial" pitchFamily="34" charset="0"/>
                <a:cs typeface="Arial" pitchFamily="34" charset="0"/>
              </a:rPr>
              <a:t>, Dept. of Comp, SITL</a:t>
            </a:r>
            <a:endParaRPr lang="en-GB" sz="900" dirty="0">
              <a:latin typeface="Arial" pitchFamily="34" charset="0"/>
              <a:cs typeface="Arial" pitchFamily="34" charset="0"/>
            </a:endParaRPr>
          </a:p>
          <a:p>
            <a:pPr>
              <a:defRPr/>
            </a:pPr>
            <a:r>
              <a:rPr lang="en-IN" sz="900" dirty="0" err="1">
                <a:latin typeface="Arial" pitchFamily="34" charset="0"/>
                <a:cs typeface="Arial" pitchFamily="34" charset="0"/>
              </a:rPr>
              <a:t>Mr.</a:t>
            </a:r>
            <a:r>
              <a:rPr lang="en-IN" sz="900" dirty="0">
                <a:latin typeface="Arial" pitchFamily="34" charset="0"/>
                <a:cs typeface="Arial" pitchFamily="34" charset="0"/>
              </a:rPr>
              <a:t> V. D. </a:t>
            </a:r>
            <a:r>
              <a:rPr lang="en-IN" sz="900" dirty="0" err="1">
                <a:latin typeface="Arial" pitchFamily="34" charset="0"/>
                <a:cs typeface="Arial" pitchFamily="34" charset="0"/>
              </a:rPr>
              <a:t>Raskar</a:t>
            </a:r>
            <a:r>
              <a:rPr lang="en-IN" sz="900" dirty="0">
                <a:latin typeface="Arial" pitchFamily="34" charset="0"/>
                <a:cs typeface="Arial" pitchFamily="34" charset="0"/>
              </a:rPr>
              <a:t>,</a:t>
            </a:r>
            <a:r>
              <a:rPr lang="en-GB" sz="900" dirty="0">
                <a:latin typeface="Arial" pitchFamily="34" charset="0"/>
                <a:cs typeface="Arial" pitchFamily="34" charset="0"/>
              </a:rPr>
              <a:t> Dept. of E&amp;TC, SIT, </a:t>
            </a:r>
            <a:r>
              <a:rPr lang="en-GB" sz="900" dirty="0" err="1">
                <a:latin typeface="Arial" pitchFamily="34" charset="0"/>
                <a:cs typeface="Arial" pitchFamily="34" charset="0"/>
              </a:rPr>
              <a:t>Lonavala</a:t>
            </a:r>
            <a:endParaRPr lang="en-GB" sz="900" dirty="0">
              <a:latin typeface="Arial" pitchFamily="34" charset="0"/>
              <a:cs typeface="Arial" pitchFamily="34" charset="0"/>
            </a:endParaRPr>
          </a:p>
          <a:p>
            <a:pPr>
              <a:defRPr/>
            </a:pPr>
            <a:r>
              <a:rPr lang="en-GB" sz="900" dirty="0" err="1">
                <a:latin typeface="Arial" pitchFamily="34" charset="0"/>
                <a:cs typeface="Arial" pitchFamily="34" charset="0"/>
              </a:rPr>
              <a:t>Mr.</a:t>
            </a:r>
            <a:r>
              <a:rPr lang="en-GB" sz="900" dirty="0">
                <a:latin typeface="Arial" pitchFamily="34" charset="0"/>
                <a:cs typeface="Arial" pitchFamily="34" charset="0"/>
              </a:rPr>
              <a:t> V. S. Bari,</a:t>
            </a:r>
            <a:r>
              <a:rPr lang="en-IN" sz="900" dirty="0">
                <a:latin typeface="Arial" pitchFamily="34" charset="0"/>
                <a:cs typeface="Arial" pitchFamily="34" charset="0"/>
              </a:rPr>
              <a:t>  Asst. </a:t>
            </a:r>
            <a:r>
              <a:rPr lang="en-IN" sz="900" dirty="0" err="1">
                <a:latin typeface="Arial" pitchFamily="34" charset="0"/>
                <a:cs typeface="Arial" pitchFamily="34" charset="0"/>
              </a:rPr>
              <a:t>Prof.</a:t>
            </a:r>
            <a:r>
              <a:rPr lang="en-IN" sz="900" dirty="0">
                <a:latin typeface="Arial" pitchFamily="34" charset="0"/>
                <a:cs typeface="Arial" pitchFamily="34" charset="0"/>
              </a:rPr>
              <a:t>, Dept. of E&amp;TC, SITL</a:t>
            </a:r>
            <a:r>
              <a:rPr lang="en-GB" sz="900" dirty="0">
                <a:latin typeface="Arial" pitchFamily="34" charset="0"/>
                <a:cs typeface="Arial" pitchFamily="34" charset="0"/>
              </a:rPr>
              <a:t> </a:t>
            </a:r>
            <a:endParaRPr lang="en-IN" sz="900" dirty="0">
              <a:latin typeface="Arial" pitchFamily="34" charset="0"/>
              <a:cs typeface="Arial" pitchFamily="34" charset="0"/>
            </a:endParaRPr>
          </a:p>
          <a:p>
            <a:pPr>
              <a:defRPr/>
            </a:pPr>
            <a:r>
              <a:rPr lang="en-GB" sz="900" dirty="0">
                <a:latin typeface="Arial" pitchFamily="34" charset="0"/>
                <a:cs typeface="Arial" pitchFamily="34" charset="0"/>
              </a:rPr>
              <a:t>Mr. Aniket </a:t>
            </a:r>
            <a:r>
              <a:rPr lang="en-GB" sz="900" dirty="0" err="1">
                <a:latin typeface="Arial" pitchFamily="34" charset="0"/>
                <a:cs typeface="Arial" pitchFamily="34" charset="0"/>
              </a:rPr>
              <a:t>Lamkhade</a:t>
            </a:r>
            <a:r>
              <a:rPr lang="en-GB" sz="900" dirty="0">
                <a:latin typeface="Arial" pitchFamily="34" charset="0"/>
                <a:cs typeface="Arial" pitchFamily="34" charset="0"/>
              </a:rPr>
              <a:t>, IEEE SIT</a:t>
            </a:r>
            <a:r>
              <a:rPr lang="en-US" sz="900" dirty="0">
                <a:latin typeface="Arial" pitchFamily="34" charset="0"/>
                <a:cs typeface="Arial" pitchFamily="34" charset="0"/>
              </a:rPr>
              <a:t> </a:t>
            </a:r>
            <a:r>
              <a:rPr lang="en-GB" sz="900" dirty="0">
                <a:latin typeface="Arial" pitchFamily="34" charset="0"/>
                <a:cs typeface="Arial" pitchFamily="34" charset="0"/>
              </a:rPr>
              <a:t>SB, Student Chairman</a:t>
            </a:r>
            <a:endParaRPr lang="en-IN" sz="900" dirty="0">
              <a:latin typeface="Arial" pitchFamily="34" charset="0"/>
              <a:cs typeface="Arial" pitchFamily="34" charset="0"/>
            </a:endParaRPr>
          </a:p>
        </p:txBody>
      </p:sp>
      <p:sp>
        <p:nvSpPr>
          <p:cNvPr id="4" name="Rectangle 3"/>
          <p:cNvSpPr/>
          <p:nvPr/>
        </p:nvSpPr>
        <p:spPr>
          <a:xfrm>
            <a:off x="160629" y="5013474"/>
            <a:ext cx="3002846" cy="1107996"/>
          </a:xfrm>
          <a:prstGeom prst="rect">
            <a:avLst/>
          </a:prstGeom>
        </p:spPr>
        <p:txBody>
          <a:bodyPr wrap="square">
            <a:spAutoFit/>
          </a:bodyPr>
          <a:lstStyle/>
          <a:p>
            <a:pPr marL="12822">
              <a:spcBef>
                <a:spcPts val="202"/>
              </a:spcBef>
            </a:pPr>
            <a:r>
              <a:rPr lang="en-US" sz="1200" b="1" i="1" dirty="0">
                <a:latin typeface="+mj-lt"/>
              </a:rPr>
              <a:t>Co-</a:t>
            </a:r>
            <a:r>
              <a:rPr lang="en-US" sz="1200" b="1" i="1" dirty="0" err="1">
                <a:latin typeface="+mj-lt"/>
              </a:rPr>
              <a:t>ordinator</a:t>
            </a:r>
            <a:endParaRPr lang="en-US" sz="1200" b="1" i="1" dirty="0">
              <a:latin typeface="+mj-lt"/>
            </a:endParaRPr>
          </a:p>
          <a:p>
            <a:r>
              <a:rPr lang="en-US" sz="900" dirty="0">
                <a:solidFill>
                  <a:srgbClr val="030101"/>
                </a:solidFill>
                <a:latin typeface="Arial" pitchFamily="34" charset="0"/>
                <a:cs typeface="Arial" pitchFamily="34" charset="0"/>
              </a:rPr>
              <a:t>Ms. P. S. </a:t>
            </a:r>
            <a:r>
              <a:rPr lang="en-US" sz="900" dirty="0" err="1">
                <a:solidFill>
                  <a:srgbClr val="030101"/>
                </a:solidFill>
                <a:latin typeface="Arial" pitchFamily="34" charset="0"/>
                <a:cs typeface="Arial" pitchFamily="34" charset="0"/>
              </a:rPr>
              <a:t>Mhetre</a:t>
            </a:r>
            <a:r>
              <a:rPr lang="en-US" sz="900" dirty="0">
                <a:solidFill>
                  <a:srgbClr val="030101"/>
                </a:solidFill>
                <a:latin typeface="Arial" pitchFamily="34" charset="0"/>
                <a:cs typeface="Arial" pitchFamily="34" charset="0"/>
              </a:rPr>
              <a:t>, Asst. Professor, Dept. of E&amp;TC, SIT, </a:t>
            </a:r>
            <a:r>
              <a:rPr lang="en-US" sz="900" dirty="0" err="1">
                <a:solidFill>
                  <a:srgbClr val="030101"/>
                </a:solidFill>
                <a:latin typeface="Arial" pitchFamily="34" charset="0"/>
                <a:cs typeface="Arial" pitchFamily="34" charset="0"/>
              </a:rPr>
              <a:t>Lonavala</a:t>
            </a:r>
            <a:r>
              <a:rPr lang="en-US" sz="900" dirty="0">
                <a:solidFill>
                  <a:srgbClr val="030101"/>
                </a:solidFill>
                <a:latin typeface="Arial" pitchFamily="34" charset="0"/>
                <a:cs typeface="Arial" pitchFamily="34" charset="0"/>
              </a:rPr>
              <a:t> [</a:t>
            </a:r>
            <a:r>
              <a:rPr lang="en-IN" sz="900" dirty="0">
                <a:solidFill>
                  <a:srgbClr val="030101"/>
                </a:solidFill>
                <a:latin typeface="Arial" pitchFamily="34" charset="0"/>
                <a:cs typeface="Arial" pitchFamily="34" charset="0"/>
              </a:rPr>
              <a:t>9404249846</a:t>
            </a:r>
            <a:r>
              <a:rPr lang="en-US" sz="900" dirty="0">
                <a:solidFill>
                  <a:srgbClr val="030101"/>
                </a:solidFill>
                <a:latin typeface="Arial" pitchFamily="34" charset="0"/>
                <a:cs typeface="Arial" pitchFamily="34" charset="0"/>
              </a:rPr>
              <a:t>]</a:t>
            </a:r>
            <a:endParaRPr lang="en-IN" sz="900" dirty="0">
              <a:solidFill>
                <a:srgbClr val="030101"/>
              </a:solidFill>
              <a:latin typeface="Arial" pitchFamily="34" charset="0"/>
              <a:cs typeface="Arial" pitchFamily="34" charset="0"/>
            </a:endParaRPr>
          </a:p>
          <a:p>
            <a:r>
              <a:rPr lang="en-US" sz="900" dirty="0" err="1">
                <a:solidFill>
                  <a:srgbClr val="030101"/>
                </a:solidFill>
                <a:latin typeface="Arial" pitchFamily="34" charset="0"/>
                <a:cs typeface="Arial" pitchFamily="34" charset="0"/>
              </a:rPr>
              <a:t>Mr.M.K.Bhosale</a:t>
            </a:r>
            <a:r>
              <a:rPr lang="en-US" sz="900" dirty="0">
                <a:solidFill>
                  <a:srgbClr val="030101"/>
                </a:solidFill>
                <a:latin typeface="Arial" pitchFamily="34" charset="0"/>
                <a:cs typeface="Arial" pitchFamily="34" charset="0"/>
              </a:rPr>
              <a:t>   Asst. Professor, Dept. of E&amp;TC, SIT, </a:t>
            </a:r>
            <a:r>
              <a:rPr lang="en-US" sz="900" dirty="0" err="1">
                <a:solidFill>
                  <a:srgbClr val="030101"/>
                </a:solidFill>
                <a:latin typeface="Arial" pitchFamily="34" charset="0"/>
                <a:cs typeface="Arial" pitchFamily="34" charset="0"/>
              </a:rPr>
              <a:t>Lonavala</a:t>
            </a:r>
            <a:r>
              <a:rPr lang="en-US" sz="900" dirty="0">
                <a:solidFill>
                  <a:srgbClr val="030101"/>
                </a:solidFill>
                <a:latin typeface="Arial" pitchFamily="34" charset="0"/>
                <a:cs typeface="Arial" pitchFamily="34" charset="0"/>
              </a:rPr>
              <a:t> [7588628575]</a:t>
            </a:r>
            <a:endParaRPr lang="en-IN" sz="900" dirty="0">
              <a:solidFill>
                <a:srgbClr val="030101"/>
              </a:solidFill>
              <a:latin typeface="Arial" pitchFamily="34" charset="0"/>
              <a:cs typeface="Arial" pitchFamily="34" charset="0"/>
            </a:endParaRPr>
          </a:p>
          <a:p>
            <a:r>
              <a:rPr lang="en-US" sz="900" dirty="0">
                <a:solidFill>
                  <a:srgbClr val="030101"/>
                </a:solidFill>
                <a:latin typeface="Arial" pitchFamily="34" charset="0"/>
                <a:cs typeface="Arial" pitchFamily="34" charset="0"/>
              </a:rPr>
              <a:t>Mr. </a:t>
            </a:r>
            <a:r>
              <a:rPr lang="en-US" sz="900" dirty="0" err="1">
                <a:solidFill>
                  <a:srgbClr val="030101"/>
                </a:solidFill>
                <a:latin typeface="Arial" pitchFamily="34" charset="0"/>
                <a:cs typeface="Arial" pitchFamily="34" charset="0"/>
              </a:rPr>
              <a:t>V.S.Bari</a:t>
            </a:r>
            <a:r>
              <a:rPr lang="en-US" sz="900" dirty="0">
                <a:solidFill>
                  <a:srgbClr val="030101"/>
                </a:solidFill>
                <a:latin typeface="Arial" pitchFamily="34" charset="0"/>
                <a:cs typeface="Arial" pitchFamily="34" charset="0"/>
              </a:rPr>
              <a:t> ,Asst. Professor, Dept. of E&amp;TC, SIT, </a:t>
            </a:r>
            <a:r>
              <a:rPr lang="en-US" sz="900" dirty="0" err="1">
                <a:solidFill>
                  <a:srgbClr val="030101"/>
                </a:solidFill>
                <a:latin typeface="Arial" pitchFamily="34" charset="0"/>
                <a:cs typeface="Arial" pitchFamily="34" charset="0"/>
              </a:rPr>
              <a:t>Lonavala</a:t>
            </a:r>
            <a:r>
              <a:rPr lang="en-US" sz="900" dirty="0">
                <a:solidFill>
                  <a:srgbClr val="030101"/>
                </a:solidFill>
                <a:latin typeface="Arial" pitchFamily="34" charset="0"/>
                <a:cs typeface="Arial" pitchFamily="34" charset="0"/>
              </a:rPr>
              <a:t>  [8600517040]</a:t>
            </a:r>
            <a:endParaRPr lang="en-IN" sz="900" dirty="0">
              <a:solidFill>
                <a:srgbClr val="030101"/>
              </a:solidFill>
              <a:latin typeface="Arial" pitchFamily="34" charset="0"/>
              <a:cs typeface="Arial" pitchFamily="34" charset="0"/>
            </a:endParaRPr>
          </a:p>
        </p:txBody>
      </p:sp>
      <p:sp>
        <p:nvSpPr>
          <p:cNvPr id="32" name="Rectangle 31"/>
          <p:cNvSpPr/>
          <p:nvPr/>
        </p:nvSpPr>
        <p:spPr>
          <a:xfrm>
            <a:off x="168394" y="6108532"/>
            <a:ext cx="2898255" cy="553998"/>
          </a:xfrm>
          <a:prstGeom prst="rect">
            <a:avLst/>
          </a:prstGeom>
        </p:spPr>
        <p:txBody>
          <a:bodyPr wrap="square">
            <a:spAutoFit/>
          </a:bodyPr>
          <a:lstStyle/>
          <a:p>
            <a:pPr marL="11397">
              <a:defRPr/>
            </a:pPr>
            <a:r>
              <a:rPr lang="en-US" sz="1200" b="1" i="1" spc="22" dirty="0">
                <a:latin typeface="+mj-lt"/>
                <a:cs typeface="Arial" pitchFamily="34" charset="0"/>
              </a:rPr>
              <a:t>Session Coordinator</a:t>
            </a:r>
          </a:p>
          <a:p>
            <a:pPr marL="11397">
              <a:defRPr/>
            </a:pPr>
            <a:r>
              <a:rPr lang="en-GB" sz="900" spc="22" dirty="0">
                <a:latin typeface="Arial" pitchFamily="34" charset="0"/>
                <a:cs typeface="Arial" pitchFamily="34" charset="0"/>
              </a:rPr>
              <a:t> </a:t>
            </a:r>
            <a:r>
              <a:rPr lang="en-GB" sz="900" spc="22" dirty="0" err="1">
                <a:latin typeface="Arial" pitchFamily="34" charset="0"/>
                <a:cs typeface="Arial" pitchFamily="34" charset="0"/>
              </a:rPr>
              <a:t>Mr.</a:t>
            </a:r>
            <a:r>
              <a:rPr lang="en-GB" sz="900" spc="22" dirty="0">
                <a:latin typeface="Arial" pitchFamily="34" charset="0"/>
                <a:cs typeface="Arial" pitchFamily="34" charset="0"/>
              </a:rPr>
              <a:t> A. A. </a:t>
            </a:r>
            <a:r>
              <a:rPr lang="en-GB" sz="900" spc="22" dirty="0" err="1">
                <a:latin typeface="Arial" pitchFamily="34" charset="0"/>
                <a:cs typeface="Arial" pitchFamily="34" charset="0"/>
              </a:rPr>
              <a:t>Labade</a:t>
            </a:r>
            <a:r>
              <a:rPr lang="en-GB" sz="900" spc="22" dirty="0">
                <a:latin typeface="Arial" pitchFamily="34" charset="0"/>
                <a:cs typeface="Arial" pitchFamily="34" charset="0"/>
              </a:rPr>
              <a:t>,</a:t>
            </a:r>
            <a:r>
              <a:rPr lang="en-IN" sz="900" dirty="0">
                <a:solidFill>
                  <a:srgbClr val="030101"/>
                </a:solidFill>
                <a:latin typeface="Arial" pitchFamily="34" charset="0"/>
                <a:cs typeface="Arial" pitchFamily="34" charset="0"/>
              </a:rPr>
              <a:t> Asst. </a:t>
            </a:r>
            <a:r>
              <a:rPr lang="en-IN" sz="900" dirty="0" err="1">
                <a:solidFill>
                  <a:srgbClr val="030101"/>
                </a:solidFill>
                <a:latin typeface="Arial" pitchFamily="34" charset="0"/>
                <a:cs typeface="Arial" pitchFamily="34" charset="0"/>
              </a:rPr>
              <a:t>Prof.</a:t>
            </a:r>
            <a:r>
              <a:rPr lang="en-IN" sz="900" dirty="0">
                <a:solidFill>
                  <a:srgbClr val="030101"/>
                </a:solidFill>
                <a:latin typeface="Arial" pitchFamily="34" charset="0"/>
                <a:cs typeface="Arial" pitchFamily="34" charset="0"/>
              </a:rPr>
              <a:t>, Dept. of E&amp;TC, SITL </a:t>
            </a:r>
            <a:endParaRPr lang="en-GB" sz="900" spc="22" dirty="0">
              <a:latin typeface="Arial" pitchFamily="34" charset="0"/>
              <a:cs typeface="Arial" pitchFamily="34" charset="0"/>
            </a:endParaRPr>
          </a:p>
          <a:p>
            <a:pPr marL="11397">
              <a:defRPr/>
            </a:pPr>
            <a:r>
              <a:rPr lang="en-GB" sz="900" spc="22" dirty="0">
                <a:latin typeface="Arial" pitchFamily="34" charset="0"/>
                <a:cs typeface="Arial" pitchFamily="34" charset="0"/>
              </a:rPr>
              <a:t> </a:t>
            </a:r>
            <a:r>
              <a:rPr lang="en-GB" sz="900" spc="22" dirty="0" err="1">
                <a:latin typeface="Arial" pitchFamily="34" charset="0"/>
                <a:cs typeface="Arial" pitchFamily="34" charset="0"/>
              </a:rPr>
              <a:t>Mr.</a:t>
            </a:r>
            <a:r>
              <a:rPr lang="en-GB" sz="900" spc="22" dirty="0">
                <a:latin typeface="Arial" pitchFamily="34" charset="0"/>
                <a:cs typeface="Arial" pitchFamily="34" charset="0"/>
              </a:rPr>
              <a:t> M.K. </a:t>
            </a:r>
            <a:r>
              <a:rPr lang="en-GB" sz="900" spc="22" dirty="0" err="1">
                <a:latin typeface="Arial" pitchFamily="34" charset="0"/>
                <a:cs typeface="Arial" pitchFamily="34" charset="0"/>
              </a:rPr>
              <a:t>Bhosale</a:t>
            </a:r>
            <a:r>
              <a:rPr lang="en-GB" sz="900" spc="22" dirty="0">
                <a:latin typeface="Arial" pitchFamily="34" charset="0"/>
                <a:cs typeface="Arial" pitchFamily="34" charset="0"/>
              </a:rPr>
              <a:t>,</a:t>
            </a:r>
            <a:r>
              <a:rPr lang="en-IN" sz="900" dirty="0">
                <a:solidFill>
                  <a:srgbClr val="030101"/>
                </a:solidFill>
                <a:latin typeface="Arial" pitchFamily="34" charset="0"/>
                <a:cs typeface="Arial" pitchFamily="34" charset="0"/>
              </a:rPr>
              <a:t> Asst. </a:t>
            </a:r>
            <a:r>
              <a:rPr lang="en-IN" sz="900" dirty="0" err="1">
                <a:solidFill>
                  <a:srgbClr val="030101"/>
                </a:solidFill>
                <a:latin typeface="Arial" pitchFamily="34" charset="0"/>
                <a:cs typeface="Arial" pitchFamily="34" charset="0"/>
              </a:rPr>
              <a:t>Prof.</a:t>
            </a:r>
            <a:r>
              <a:rPr lang="en-IN" sz="900" dirty="0">
                <a:solidFill>
                  <a:srgbClr val="030101"/>
                </a:solidFill>
                <a:latin typeface="Arial" pitchFamily="34" charset="0"/>
                <a:cs typeface="Arial" pitchFamily="34" charset="0"/>
              </a:rPr>
              <a:t>, Dept. of E&amp;TC, SITL</a:t>
            </a:r>
            <a:r>
              <a:rPr lang="en-GB" sz="900" spc="22" dirty="0">
                <a:latin typeface="Arial" pitchFamily="34" charset="0"/>
                <a:cs typeface="Arial" pitchFamily="34" charset="0"/>
              </a:rPr>
              <a:t>                     </a:t>
            </a:r>
          </a:p>
        </p:txBody>
      </p:sp>
      <p:sp>
        <p:nvSpPr>
          <p:cNvPr id="3" name="Rectangle 2"/>
          <p:cNvSpPr/>
          <p:nvPr/>
        </p:nvSpPr>
        <p:spPr>
          <a:xfrm>
            <a:off x="6214607" y="641547"/>
            <a:ext cx="2740420" cy="4816703"/>
          </a:xfrm>
          <a:prstGeom prst="rect">
            <a:avLst/>
          </a:prstGeom>
        </p:spPr>
        <p:txBody>
          <a:bodyPr wrap="square">
            <a:spAutoFit/>
          </a:bodyPr>
          <a:lstStyle/>
          <a:p>
            <a:pPr algn="ctr">
              <a:spcAft>
                <a:spcPts val="0"/>
              </a:spcAft>
            </a:pPr>
            <a:r>
              <a:rPr lang="en-US" sz="1000" b="1" dirty="0">
                <a:solidFill>
                  <a:srgbClr val="993366"/>
                </a:solidFill>
                <a:latin typeface="Arial" panose="020B0604020202020204" pitchFamily="34" charset="0"/>
                <a:ea typeface="Times New Roman" panose="02020603050405020304" pitchFamily="18" charset="0"/>
                <a:cs typeface="Arial" panose="020B0604020202020204" pitchFamily="34" charset="0"/>
              </a:rPr>
              <a:t>REGISTRATION FORM</a:t>
            </a:r>
            <a:endParaRPr lang="en-IN" sz="1000" dirty="0">
              <a:latin typeface="Arial" panose="020B0604020202020204" pitchFamily="34" charset="0"/>
              <a:ea typeface="Times New Roman" panose="02020603050405020304" pitchFamily="18" charset="0"/>
              <a:cs typeface="Arial" panose="020B0604020202020204" pitchFamily="34" charset="0"/>
            </a:endParaRPr>
          </a:p>
          <a:p>
            <a:pPr marL="457200" indent="457200" algn="ctr">
              <a:spcAft>
                <a:spcPts val="0"/>
              </a:spcAft>
            </a:pPr>
            <a:r>
              <a:rPr lang="en-US" sz="800" spc="-5" dirty="0">
                <a:latin typeface="Arial" panose="020B0604020202020204" pitchFamily="34" charset="0"/>
                <a:ea typeface="Times New Roman" panose="02020603050405020304" pitchFamily="18" charset="0"/>
                <a:cs typeface="Arial" panose="020B0604020202020204" pitchFamily="34" charset="0"/>
              </a:rPr>
              <a:t> </a:t>
            </a:r>
            <a:endParaRPr lang="en-IN" sz="800" dirty="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en-US" sz="1050" b="1" i="1" spc="-5" dirty="0">
                <a:latin typeface="Arial" panose="020B0604020202020204" pitchFamily="34" charset="0"/>
                <a:ea typeface="Times New Roman" panose="02020603050405020304" pitchFamily="18" charset="0"/>
                <a:cs typeface="Arial" panose="020B0604020202020204" pitchFamily="34" charset="0"/>
              </a:rPr>
              <a:t>National Level Student Conference</a:t>
            </a:r>
          </a:p>
          <a:p>
            <a:pPr algn="ctr">
              <a:spcAft>
                <a:spcPts val="0"/>
              </a:spcAft>
            </a:pPr>
            <a:r>
              <a:rPr lang="en-US" sz="1050" b="1" i="1" spc="-5" dirty="0">
                <a:latin typeface="Arial" panose="020B0604020202020204" pitchFamily="34" charset="0"/>
                <a:ea typeface="Times New Roman" panose="02020603050405020304" pitchFamily="18" charset="0"/>
                <a:cs typeface="Arial" panose="020B0604020202020204" pitchFamily="34" charset="0"/>
              </a:rPr>
              <a:t>TechnicoKnockdown-23(TKD-23)</a:t>
            </a:r>
            <a:endParaRPr lang="en-IN" sz="1050" b="1" i="1" dirty="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en-US" sz="1000" b="1" i="1" spc="-5" dirty="0">
                <a:latin typeface="Arial" panose="020B0604020202020204" pitchFamily="34" charset="0"/>
                <a:ea typeface="Times New Roman" panose="02020603050405020304" pitchFamily="18" charset="0"/>
                <a:cs typeface="Arial" panose="020B0604020202020204" pitchFamily="34" charset="0"/>
              </a:rPr>
              <a:t>on</a:t>
            </a:r>
            <a:endParaRPr lang="en-IN" sz="1000" b="1" i="1" dirty="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en-US" sz="800" b="1" dirty="0">
                <a:latin typeface="Arial" panose="020B0604020202020204" pitchFamily="34" charset="0"/>
                <a:ea typeface="Times New Roman" panose="02020603050405020304" pitchFamily="18" charset="0"/>
                <a:cs typeface="Arial" panose="020B0604020202020204" pitchFamily="34" charset="0"/>
              </a:rPr>
              <a:t>(May 4, 2023)</a:t>
            </a:r>
          </a:p>
          <a:p>
            <a:pPr algn="ctr"/>
            <a:r>
              <a:rPr lang="en-IN" sz="800" spc="-5" dirty="0">
                <a:latin typeface="Arial" panose="020B0604020202020204" pitchFamily="34" charset="0"/>
                <a:ea typeface="Times New Roman" panose="02020603050405020304" pitchFamily="18" charset="0"/>
                <a:cs typeface="Arial" panose="020B0604020202020204" pitchFamily="34" charset="0"/>
              </a:rPr>
              <a:t>Theme :  Next Generation Networks </a:t>
            </a:r>
            <a:endParaRPr lang="en-IN" sz="800" dirty="0">
              <a:latin typeface="Arial" panose="020B0604020202020204" pitchFamily="34" charset="0"/>
              <a:ea typeface="Times New Roman" panose="02020603050405020304" pitchFamily="18" charset="0"/>
              <a:cs typeface="Arial" panose="020B0604020202020204" pitchFamily="34" charset="0"/>
            </a:endParaRPr>
          </a:p>
          <a:p>
            <a:pPr marL="228600" algn="ctr">
              <a:spcAft>
                <a:spcPts val="0"/>
              </a:spcAft>
            </a:pPr>
            <a:endParaRPr lang="en-IN" sz="800" dirty="0">
              <a:latin typeface="Arial" panose="020B0604020202020204" pitchFamily="34" charset="0"/>
              <a:ea typeface="Times New Roman" panose="02020603050405020304" pitchFamily="18" charset="0"/>
              <a:cs typeface="Arial" panose="020B0604020202020204" pitchFamily="34" charset="0"/>
            </a:endParaRPr>
          </a:p>
          <a:p>
            <a:pPr>
              <a:lnSpc>
                <a:spcPct val="150000"/>
              </a:lnSpc>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Name:</a:t>
            </a:r>
          </a:p>
          <a:p>
            <a:pPr>
              <a:lnSpc>
                <a:spcPct val="150000"/>
              </a:lnSpc>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Department:</a:t>
            </a:r>
          </a:p>
          <a:p>
            <a:pPr>
              <a:lnSpc>
                <a:spcPct val="150000"/>
              </a:lnSpc>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Institute/ organization:</a:t>
            </a: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Correspondence Address:</a:t>
            </a: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Mobile No. :</a:t>
            </a: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 </a:t>
            </a: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Email ID:</a:t>
            </a:r>
          </a:p>
          <a:p>
            <a:pPr>
              <a:spcAft>
                <a:spcPts val="0"/>
              </a:spcAft>
            </a:pPr>
            <a:endParaRPr lang="en-IN" sz="800" dirty="0">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No. of Group Members:</a:t>
            </a:r>
          </a:p>
          <a:p>
            <a:r>
              <a:rPr lang="en-IN" sz="800" dirty="0">
                <a:latin typeface="Arial" panose="020B0604020202020204" pitchFamily="34" charset="0"/>
                <a:ea typeface="Times New Roman" panose="02020603050405020304" pitchFamily="18" charset="0"/>
                <a:cs typeface="Arial" panose="020B0604020202020204" pitchFamily="34" charset="0"/>
              </a:rPr>
              <a:t> </a:t>
            </a:r>
          </a:p>
          <a:p>
            <a:r>
              <a:rPr lang="en-US" sz="800" dirty="0">
                <a:latin typeface="Arial" panose="020B0604020202020204" pitchFamily="34" charset="0"/>
                <a:ea typeface="Times New Roman" panose="02020603050405020304" pitchFamily="18" charset="0"/>
                <a:cs typeface="Arial" panose="020B0604020202020204" pitchFamily="34" charset="0"/>
              </a:rPr>
              <a:t>Are you IEEE member:  Yes/No :</a:t>
            </a:r>
          </a:p>
          <a:p>
            <a:r>
              <a:rPr lang="en-US" sz="800" dirty="0">
                <a:latin typeface="Arial" panose="020B0604020202020204" pitchFamily="34" charset="0"/>
                <a:ea typeface="Times New Roman" panose="02020603050405020304" pitchFamily="18" charset="0"/>
                <a:cs typeface="Arial" panose="020B0604020202020204" pitchFamily="34" charset="0"/>
              </a:rPr>
              <a:t>If Yes, IEEE Member No.: </a:t>
            </a:r>
          </a:p>
          <a:p>
            <a:pPr>
              <a:spcAft>
                <a:spcPts val="0"/>
              </a:spcAft>
            </a:pPr>
            <a:endParaRPr lang="en-IN" sz="800" dirty="0">
              <a:latin typeface="Arial" panose="020B0604020202020204" pitchFamily="34" charset="0"/>
              <a:ea typeface="Times New Roman" panose="02020603050405020304" pitchFamily="18" charset="0"/>
              <a:cs typeface="Arial" panose="020B0604020202020204" pitchFamily="34" charset="0"/>
            </a:endParaRPr>
          </a:p>
          <a:p>
            <a:r>
              <a:rPr lang="en-US" sz="800" dirty="0">
                <a:latin typeface="Arial" panose="020B0604020202020204" pitchFamily="34" charset="0"/>
                <a:ea typeface="Times New Roman" panose="02020603050405020304" pitchFamily="18" charset="0"/>
                <a:cs typeface="Arial" panose="020B0604020202020204" pitchFamily="34" charset="0"/>
              </a:rPr>
              <a:t>Are you IETE member:  Yes/No :</a:t>
            </a:r>
          </a:p>
          <a:p>
            <a:r>
              <a:rPr lang="en-US" sz="800" dirty="0">
                <a:latin typeface="Arial" panose="020B0604020202020204" pitchFamily="34" charset="0"/>
                <a:ea typeface="Times New Roman" panose="02020603050405020304" pitchFamily="18" charset="0"/>
                <a:cs typeface="Arial" panose="020B0604020202020204" pitchFamily="34" charset="0"/>
              </a:rPr>
              <a:t>If Yes, IETE Member No.: </a:t>
            </a:r>
          </a:p>
          <a:p>
            <a:pPr>
              <a:spcAft>
                <a:spcPts val="0"/>
              </a:spcAft>
            </a:pPr>
            <a:endParaRPr lang="en-IN" sz="800" dirty="0">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                     	             Signature of Participant                                     </a:t>
            </a:r>
          </a:p>
          <a:p>
            <a:pP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 </a:t>
            </a:r>
          </a:p>
          <a:p>
            <a:pPr algn="ct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Address for Correspondence</a:t>
            </a:r>
          </a:p>
          <a:p>
            <a:pPr algn="ctr">
              <a:spcAft>
                <a:spcPts val="0"/>
              </a:spcAft>
            </a:pPr>
            <a:r>
              <a:rPr lang="en-US" sz="800" dirty="0">
                <a:latin typeface="Arial" panose="020B0604020202020204" pitchFamily="34" charset="0"/>
                <a:ea typeface="Times New Roman" panose="02020603050405020304" pitchFamily="18" charset="0"/>
                <a:cs typeface="Arial" panose="020B0604020202020204" pitchFamily="34" charset="0"/>
              </a:rPr>
              <a:t>Dept. of Electronics &amp; Telecommunication </a:t>
            </a:r>
            <a:r>
              <a:rPr lang="en-US" sz="800" dirty="0" err="1">
                <a:latin typeface="Arial" panose="020B0604020202020204" pitchFamily="34" charset="0"/>
                <a:ea typeface="Times New Roman" panose="02020603050405020304" pitchFamily="18" charset="0"/>
                <a:cs typeface="Arial" panose="020B0604020202020204" pitchFamily="34" charset="0"/>
              </a:rPr>
              <a:t>Engg</a:t>
            </a:r>
            <a:r>
              <a:rPr lang="en-US" sz="800" dirty="0">
                <a:latin typeface="Arial" panose="020B0604020202020204" pitchFamily="34" charset="0"/>
                <a:ea typeface="Times New Roman" panose="02020603050405020304" pitchFamily="18" charset="0"/>
                <a:cs typeface="Arial" panose="020B0604020202020204" pitchFamily="34" charset="0"/>
              </a:rPr>
              <a:t>.</a:t>
            </a:r>
            <a:endParaRPr lang="en-IN" sz="800" dirty="0">
              <a:latin typeface="Arial" panose="020B0604020202020204" pitchFamily="34" charset="0"/>
              <a:ea typeface="Times New Roman" panose="02020603050405020304" pitchFamily="18" charset="0"/>
              <a:cs typeface="Arial" panose="020B0604020202020204" pitchFamily="34" charset="0"/>
            </a:endParaRPr>
          </a:p>
          <a:p>
            <a:pPr marL="114300" indent="-114300" algn="ctr">
              <a:spcAft>
                <a:spcPts val="0"/>
              </a:spcAft>
              <a:tabLst>
                <a:tab pos="628650" algn="l"/>
                <a:tab pos="742950" algn="l"/>
                <a:tab pos="914400" algn="l"/>
                <a:tab pos="971550" algn="l"/>
              </a:tabLst>
            </a:pPr>
            <a:r>
              <a:rPr lang="en-IN" sz="800" dirty="0">
                <a:latin typeface="Arial" panose="020B0604020202020204" pitchFamily="34" charset="0"/>
                <a:ea typeface="Times New Roman" panose="02020603050405020304" pitchFamily="18" charset="0"/>
                <a:cs typeface="Arial" panose="020B0604020202020204" pitchFamily="34" charset="0"/>
              </a:rPr>
              <a:t>Sinhgad Institute of Technology </a:t>
            </a:r>
            <a:r>
              <a:rPr lang="en-IN" sz="800" dirty="0" err="1">
                <a:latin typeface="Arial" panose="020B0604020202020204" pitchFamily="34" charset="0"/>
                <a:ea typeface="Times New Roman" panose="02020603050405020304" pitchFamily="18" charset="0"/>
                <a:cs typeface="Arial" panose="020B0604020202020204" pitchFamily="34" charset="0"/>
              </a:rPr>
              <a:t>Lonavala</a:t>
            </a:r>
            <a:r>
              <a:rPr lang="en-IN" sz="800" dirty="0">
                <a:latin typeface="Arial" panose="020B0604020202020204" pitchFamily="34" charset="0"/>
                <a:ea typeface="Times New Roman" panose="02020603050405020304" pitchFamily="18" charset="0"/>
                <a:cs typeface="Arial" panose="020B0604020202020204" pitchFamily="34" charset="0"/>
              </a:rPr>
              <a:t>,</a:t>
            </a:r>
          </a:p>
          <a:p>
            <a:pPr marL="114300" indent="-114300" algn="ctr">
              <a:spcAft>
                <a:spcPts val="0"/>
              </a:spcAft>
              <a:tabLst>
                <a:tab pos="628650" algn="l"/>
                <a:tab pos="742950" algn="l"/>
                <a:tab pos="914400" algn="l"/>
                <a:tab pos="971550" algn="l"/>
              </a:tabLst>
            </a:pPr>
            <a:r>
              <a:rPr lang="en-IN" sz="800" dirty="0">
                <a:latin typeface="Arial" panose="020B0604020202020204" pitchFamily="34" charset="0"/>
                <a:ea typeface="Times New Roman" panose="02020603050405020304" pitchFamily="18" charset="0"/>
                <a:cs typeface="Arial" panose="020B0604020202020204" pitchFamily="34" charset="0"/>
              </a:rPr>
              <a:t>Pune.  410 401, MS, India.</a:t>
            </a:r>
          </a:p>
          <a:p>
            <a:pPr algn="ctr">
              <a:spcAft>
                <a:spcPts val="0"/>
              </a:spcAft>
            </a:pPr>
            <a:r>
              <a:rPr lang="en-IN" sz="800" dirty="0">
                <a:latin typeface="Arial" panose="020B0604020202020204" pitchFamily="34" charset="0"/>
                <a:ea typeface="Times New Roman" panose="02020603050405020304" pitchFamily="18" charset="0"/>
                <a:cs typeface="Arial" panose="020B0604020202020204" pitchFamily="34" charset="0"/>
              </a:rPr>
              <a:t>02114- 673401, 673219,673220. </a:t>
            </a:r>
          </a:p>
          <a:p>
            <a:pPr algn="ctr">
              <a:spcAft>
                <a:spcPts val="0"/>
              </a:spcAft>
            </a:pPr>
            <a:r>
              <a:rPr lang="de-DE" sz="800" dirty="0">
                <a:latin typeface="Arial" panose="020B0604020202020204" pitchFamily="34" charset="0"/>
                <a:ea typeface="Times New Roman" panose="02020603050405020304" pitchFamily="18" charset="0"/>
                <a:cs typeface="Arial" panose="020B0604020202020204" pitchFamily="34" charset="0"/>
              </a:rPr>
              <a:t>Website: </a:t>
            </a:r>
            <a:r>
              <a:rPr lang="de-DE" sz="800" u="sng" dirty="0">
                <a:latin typeface="Arial" panose="020B0604020202020204" pitchFamily="34" charset="0"/>
                <a:ea typeface="Times New Roman" panose="02020603050405020304" pitchFamily="18" charset="0"/>
                <a:cs typeface="Arial" panose="020B0604020202020204" pitchFamily="34" charset="0"/>
              </a:rPr>
              <a:t>sit.sinhgad.edu</a:t>
            </a:r>
            <a:endParaRPr lang="en-IN" sz="800" dirty="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de-DE" sz="800" dirty="0">
                <a:solidFill>
                  <a:srgbClr val="FF0000"/>
                </a:solidFill>
                <a:latin typeface="Arial" panose="020B0604020202020204" pitchFamily="34" charset="0"/>
                <a:ea typeface="Times New Roman" panose="02020603050405020304" pitchFamily="18" charset="0"/>
                <a:cs typeface="Arial" panose="020B0604020202020204" pitchFamily="34" charset="0"/>
              </a:rPr>
              <a:t>E-mail:</a:t>
            </a:r>
            <a:r>
              <a:rPr lang="de-DE" sz="800" i="1" dirty="0">
                <a:solidFill>
                  <a:srgbClr val="FF0000"/>
                </a:solidFill>
                <a:latin typeface="Arial" panose="020B0604020202020204" pitchFamily="34" charset="0"/>
                <a:ea typeface="Times New Roman" panose="02020603050405020304" pitchFamily="18" charset="0"/>
                <a:cs typeface="Arial" panose="020B0604020202020204" pitchFamily="34" charset="0"/>
              </a:rPr>
              <a:t> web.sit42@gmail.com</a:t>
            </a:r>
            <a:endParaRPr lang="en-IN" sz="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3" name="object 21"/>
          <p:cNvSpPr txBox="1"/>
          <p:nvPr/>
        </p:nvSpPr>
        <p:spPr>
          <a:xfrm>
            <a:off x="3203217" y="2344566"/>
            <a:ext cx="2643206" cy="600164"/>
          </a:xfrm>
          <a:prstGeom prst="rect">
            <a:avLst/>
          </a:prstGeom>
        </p:spPr>
        <p:txBody>
          <a:bodyPr wrap="square" lIns="0" tIns="0" rIns="0" bIns="0">
            <a:spAutoFit/>
          </a:bodyPr>
          <a:lstStyle/>
          <a:p>
            <a:pPr marL="11397">
              <a:defRPr/>
            </a:pPr>
            <a:r>
              <a:rPr lang="en-IN" sz="1200" b="1" i="1" dirty="0">
                <a:latin typeface="+mj-lt"/>
              </a:rPr>
              <a:t>Technical Support</a:t>
            </a:r>
          </a:p>
          <a:p>
            <a:pPr marL="11397">
              <a:defRPr/>
            </a:pPr>
            <a:r>
              <a:rPr lang="en-GB" sz="900" dirty="0" err="1">
                <a:latin typeface="Arial" pitchFamily="34" charset="0"/>
                <a:cs typeface="Arial" pitchFamily="34" charset="0"/>
              </a:rPr>
              <a:t>Ms.</a:t>
            </a:r>
            <a:r>
              <a:rPr lang="en-GB" sz="900" dirty="0">
                <a:latin typeface="Arial" pitchFamily="34" charset="0"/>
                <a:cs typeface="Arial" pitchFamily="34" charset="0"/>
              </a:rPr>
              <a:t> R. D. </a:t>
            </a:r>
            <a:r>
              <a:rPr lang="en-GB" sz="900" dirty="0" err="1">
                <a:latin typeface="Arial" pitchFamily="34" charset="0"/>
                <a:cs typeface="Arial" pitchFamily="34" charset="0"/>
              </a:rPr>
              <a:t>Mantri</a:t>
            </a:r>
            <a:r>
              <a:rPr lang="en-GB" sz="900" dirty="0">
                <a:latin typeface="Arial" pitchFamily="34" charset="0"/>
                <a:cs typeface="Arial" pitchFamily="34" charset="0"/>
              </a:rPr>
              <a:t>, </a:t>
            </a:r>
            <a:r>
              <a:rPr lang="en-GB" sz="900" spc="40" dirty="0">
                <a:latin typeface="Arial" pitchFamily="34" charset="0"/>
                <a:cs typeface="Arial" pitchFamily="34" charset="0"/>
              </a:rPr>
              <a:t>Dept. of Mech, SIT ,Lonavala</a:t>
            </a:r>
          </a:p>
          <a:p>
            <a:pPr marL="11397">
              <a:defRPr/>
            </a:pPr>
            <a:r>
              <a:rPr lang="en-US" sz="900" spc="40" dirty="0">
                <a:latin typeface="Arial" pitchFamily="34" charset="0"/>
                <a:cs typeface="Arial" pitchFamily="34" charset="0"/>
              </a:rPr>
              <a:t>Ms. D. S Mali, </a:t>
            </a:r>
            <a:r>
              <a:rPr lang="en-GB" sz="900" spc="40" dirty="0">
                <a:latin typeface="Arial" pitchFamily="34" charset="0"/>
                <a:cs typeface="Arial" pitchFamily="34" charset="0"/>
              </a:rPr>
              <a:t>Dept. of E&amp;TC, SIT, Lonavala</a:t>
            </a:r>
          </a:p>
          <a:p>
            <a:pPr marL="11397">
              <a:defRPr/>
            </a:pPr>
            <a:r>
              <a:rPr lang="en-GB" sz="900" spc="40" dirty="0">
                <a:latin typeface="Arial" pitchFamily="34" charset="0"/>
                <a:cs typeface="Arial" pitchFamily="34" charset="0"/>
              </a:rPr>
              <a:t>Ms S. B. </a:t>
            </a:r>
            <a:r>
              <a:rPr lang="en-GB" sz="900" spc="40" dirty="0" err="1">
                <a:latin typeface="Arial" pitchFamily="34" charset="0"/>
                <a:cs typeface="Arial" pitchFamily="34" charset="0"/>
              </a:rPr>
              <a:t>Pandit</a:t>
            </a:r>
            <a:r>
              <a:rPr lang="en-GB" sz="900" spc="40" dirty="0">
                <a:latin typeface="Arial" pitchFamily="34" charset="0"/>
                <a:cs typeface="Arial" pitchFamily="34" charset="0"/>
              </a:rPr>
              <a:t>, Dept. of E&amp;TC, SIT, Lonavala</a:t>
            </a:r>
            <a:endParaRPr lang="en-US" sz="900" spc="40" dirty="0">
              <a:latin typeface="Arial" pitchFamily="34" charset="0"/>
              <a:cs typeface="Arial" pitchFamily="34" charset="0"/>
            </a:endParaRPr>
          </a:p>
        </p:txBody>
      </p:sp>
      <p:sp>
        <p:nvSpPr>
          <p:cNvPr id="34" name="Rectangle 33"/>
          <p:cNvSpPr/>
          <p:nvPr/>
        </p:nvSpPr>
        <p:spPr>
          <a:xfrm>
            <a:off x="3203217" y="5608012"/>
            <a:ext cx="2874257" cy="918200"/>
          </a:xfrm>
          <a:prstGeom prst="rect">
            <a:avLst/>
          </a:prstGeom>
        </p:spPr>
        <p:txBody>
          <a:bodyPr wrap="square">
            <a:spAutoFit/>
          </a:bodyPr>
          <a:lstStyle/>
          <a:p>
            <a:pPr marL="12822">
              <a:spcBef>
                <a:spcPts val="202"/>
              </a:spcBef>
            </a:pPr>
            <a:r>
              <a:rPr lang="en-US" sz="1200" b="1" i="1" dirty="0">
                <a:latin typeface="+mj-lt"/>
              </a:rPr>
              <a:t>For Queries Contact</a:t>
            </a:r>
          </a:p>
          <a:p>
            <a:pPr marL="19375">
              <a:lnSpc>
                <a:spcPts val="978"/>
              </a:lnSpc>
              <a:defRPr/>
            </a:pPr>
            <a:r>
              <a:rPr lang="en-IN" sz="900" dirty="0" err="1">
                <a:solidFill>
                  <a:srgbClr val="030101"/>
                </a:solidFill>
                <a:latin typeface="Arial" pitchFamily="34" charset="0"/>
                <a:cs typeface="Arial" pitchFamily="34" charset="0"/>
              </a:rPr>
              <a:t>Mr.</a:t>
            </a:r>
            <a:r>
              <a:rPr lang="en-IN" sz="900" dirty="0">
                <a:solidFill>
                  <a:srgbClr val="030101"/>
                </a:solidFill>
                <a:latin typeface="Arial" pitchFamily="34" charset="0"/>
                <a:cs typeface="Arial" pitchFamily="34" charset="0"/>
              </a:rPr>
              <a:t> P. R. Dike                          (+91 9422014174) Ms. P. S. </a:t>
            </a:r>
            <a:r>
              <a:rPr lang="en-IN" sz="900" dirty="0" err="1">
                <a:solidFill>
                  <a:srgbClr val="030101"/>
                </a:solidFill>
                <a:latin typeface="Arial" pitchFamily="34" charset="0"/>
                <a:cs typeface="Arial" pitchFamily="34" charset="0"/>
              </a:rPr>
              <a:t>Mhetre</a:t>
            </a:r>
            <a:r>
              <a:rPr lang="en-IN" sz="900" dirty="0">
                <a:solidFill>
                  <a:srgbClr val="030101"/>
                </a:solidFill>
                <a:latin typeface="Arial" pitchFamily="34" charset="0"/>
                <a:cs typeface="Arial" pitchFamily="34" charset="0"/>
              </a:rPr>
              <a:t>                     (+91 9404249846)</a:t>
            </a:r>
          </a:p>
          <a:p>
            <a:pPr marL="22224">
              <a:lnSpc>
                <a:spcPts val="978"/>
              </a:lnSpc>
              <a:defRPr/>
            </a:pPr>
            <a:r>
              <a:rPr lang="en-GB" sz="900" dirty="0" err="1">
                <a:latin typeface="Arial" pitchFamily="34" charset="0"/>
                <a:cs typeface="Arial" pitchFamily="34" charset="0"/>
              </a:rPr>
              <a:t>Mr.</a:t>
            </a:r>
            <a:r>
              <a:rPr lang="en-GB" sz="900" dirty="0">
                <a:latin typeface="Arial" pitchFamily="34" charset="0"/>
                <a:cs typeface="Arial" pitchFamily="34" charset="0"/>
              </a:rPr>
              <a:t> Aniket </a:t>
            </a:r>
            <a:r>
              <a:rPr lang="en-GB" sz="900" dirty="0" err="1">
                <a:latin typeface="Arial" pitchFamily="34" charset="0"/>
                <a:cs typeface="Arial" pitchFamily="34" charset="0"/>
              </a:rPr>
              <a:t>Lamkhade</a:t>
            </a:r>
            <a:r>
              <a:rPr lang="en-GB" sz="900" dirty="0">
                <a:latin typeface="Arial" pitchFamily="34" charset="0"/>
                <a:cs typeface="Arial" pitchFamily="34" charset="0"/>
              </a:rPr>
              <a:t>              (</a:t>
            </a:r>
            <a:r>
              <a:rPr lang="en-IN" sz="900" dirty="0">
                <a:latin typeface="Arial" pitchFamily="34" charset="0"/>
                <a:cs typeface="Arial" pitchFamily="34" charset="0"/>
              </a:rPr>
              <a:t>+91 9130043090)</a:t>
            </a:r>
          </a:p>
          <a:p>
            <a:pPr marL="22224">
              <a:lnSpc>
                <a:spcPts val="978"/>
              </a:lnSpc>
              <a:defRPr/>
            </a:pPr>
            <a:r>
              <a:rPr lang="en-GB" sz="900" dirty="0">
                <a:latin typeface="Arial" pitchFamily="34" charset="0"/>
                <a:cs typeface="Arial" pitchFamily="34" charset="0"/>
              </a:rPr>
              <a:t>Ms. </a:t>
            </a:r>
            <a:r>
              <a:rPr lang="en-GB" sz="900" dirty="0" err="1">
                <a:latin typeface="Arial" pitchFamily="34" charset="0"/>
                <a:cs typeface="Arial" pitchFamily="34" charset="0"/>
              </a:rPr>
              <a:t>Rajeshri</a:t>
            </a:r>
            <a:r>
              <a:rPr lang="en-GB" sz="900" dirty="0">
                <a:latin typeface="Arial" pitchFamily="34" charset="0"/>
                <a:cs typeface="Arial" pitchFamily="34" charset="0"/>
              </a:rPr>
              <a:t> More                   (</a:t>
            </a:r>
            <a:r>
              <a:rPr lang="en-IN" sz="900" dirty="0">
                <a:latin typeface="Arial" pitchFamily="34" charset="0"/>
                <a:cs typeface="Arial" pitchFamily="34" charset="0"/>
              </a:rPr>
              <a:t>+91 9022868097)</a:t>
            </a:r>
          </a:p>
          <a:p>
            <a:pPr marL="22224">
              <a:lnSpc>
                <a:spcPts val="978"/>
              </a:lnSpc>
              <a:defRPr/>
            </a:pPr>
            <a:r>
              <a:rPr lang="en-IN" sz="900" dirty="0" err="1">
                <a:latin typeface="Arial" pitchFamily="34" charset="0"/>
                <a:cs typeface="Arial" pitchFamily="34" charset="0"/>
              </a:rPr>
              <a:t>Ms.</a:t>
            </a:r>
            <a:r>
              <a:rPr lang="en-IN" sz="900" dirty="0">
                <a:latin typeface="Arial" pitchFamily="34" charset="0"/>
                <a:cs typeface="Arial" pitchFamily="34" charset="0"/>
              </a:rPr>
              <a:t> </a:t>
            </a:r>
            <a:r>
              <a:rPr lang="en-IN" sz="900" dirty="0" err="1">
                <a:latin typeface="Arial" pitchFamily="34" charset="0"/>
                <a:cs typeface="Arial" pitchFamily="34" charset="0"/>
              </a:rPr>
              <a:t>Sanskriti</a:t>
            </a:r>
            <a:r>
              <a:rPr lang="en-IN" sz="900" dirty="0">
                <a:latin typeface="Arial" pitchFamily="34" charset="0"/>
                <a:cs typeface="Arial" pitchFamily="34" charset="0"/>
              </a:rPr>
              <a:t> Gaikwad            (+91 8080976282)</a:t>
            </a:r>
          </a:p>
        </p:txBody>
      </p:sp>
      <p:sp>
        <p:nvSpPr>
          <p:cNvPr id="35" name="object 18"/>
          <p:cNvSpPr txBox="1"/>
          <p:nvPr/>
        </p:nvSpPr>
        <p:spPr>
          <a:xfrm>
            <a:off x="3186608" y="4155264"/>
            <a:ext cx="3005539" cy="1292598"/>
          </a:xfrm>
          <a:prstGeom prst="rect">
            <a:avLst/>
          </a:prstGeom>
        </p:spPr>
        <p:txBody>
          <a:bodyPr wrap="square" lIns="0" tIns="0" rIns="0" bIns="0">
            <a:spAutoFit/>
          </a:bodyPr>
          <a:lstStyle/>
          <a:p>
            <a:pPr marL="11397">
              <a:lnSpc>
                <a:spcPct val="112000"/>
              </a:lnSpc>
              <a:buClr>
                <a:srgbClr val="030101"/>
              </a:buClr>
              <a:tabLst>
                <a:tab pos="125367" algn="l"/>
              </a:tabLst>
              <a:defRPr/>
            </a:pPr>
            <a:r>
              <a:rPr lang="en-IN" sz="1200" b="1" i="1" dirty="0">
                <a:latin typeface="+mj-lt"/>
              </a:rPr>
              <a:t>Link For Paper Template </a:t>
            </a:r>
          </a:p>
          <a:p>
            <a:pPr marL="128216" indent="-116819">
              <a:lnSpc>
                <a:spcPct val="112000"/>
              </a:lnSpc>
              <a:buClr>
                <a:srgbClr val="030101"/>
              </a:buClr>
              <a:buFont typeface="Arial" pitchFamily="34" charset="0"/>
              <a:buChar char="•"/>
              <a:tabLst>
                <a:tab pos="125367" algn="l"/>
              </a:tabLst>
            </a:pPr>
            <a:r>
              <a:rPr lang="en-IN" sz="900" dirty="0">
                <a:latin typeface="Arial" pitchFamily="34" charset="0"/>
                <a:cs typeface="Arial" pitchFamily="34" charset="0"/>
              </a:rPr>
              <a:t>Strictly according to IEEE MS Word format  </a:t>
            </a:r>
            <a:r>
              <a:rPr lang="en-IN" sz="900" u="sng" dirty="0">
                <a:solidFill>
                  <a:srgbClr val="0F02BE"/>
                </a:solidFill>
                <a:hlinkClick r:id="rId3">
                  <a:extLst>
                    <a:ext uri="{A12FA001-AC4F-418D-AE19-62706E023703}">
                      <ahyp:hlinkClr xmlns:ahyp="http://schemas.microsoft.com/office/drawing/2018/hyperlinkcolor" val="tx"/>
                    </a:ext>
                  </a:extLst>
                </a:hlinkClick>
              </a:rPr>
              <a:t>https://www.ieee.org/conferences_events/conferences/publishing/templates.html</a:t>
            </a:r>
            <a:endParaRPr lang="en-IN" sz="900" u="sng" dirty="0">
              <a:solidFill>
                <a:srgbClr val="0F02BE"/>
              </a:solidFill>
            </a:endParaRPr>
          </a:p>
          <a:p>
            <a:pPr marL="128216" indent="-116819">
              <a:lnSpc>
                <a:spcPct val="112000"/>
              </a:lnSpc>
              <a:buClr>
                <a:srgbClr val="030101"/>
              </a:buClr>
              <a:buFont typeface="Arial" pitchFamily="34" charset="0"/>
              <a:buChar char="•"/>
              <a:tabLst>
                <a:tab pos="125367" algn="l"/>
              </a:tabLst>
            </a:pPr>
            <a:r>
              <a:rPr lang="en-US" sz="900" dirty="0"/>
              <a:t>Registration Link </a:t>
            </a:r>
            <a:r>
              <a:rPr lang="en-US" sz="900" u="sng" dirty="0">
                <a:solidFill>
                  <a:srgbClr val="0F02BE"/>
                </a:solidFill>
                <a:hlinkClick r:id="rId4">
                  <a:extLst>
                    <a:ext uri="{A12FA001-AC4F-418D-AE19-62706E023703}">
                      <ahyp:hlinkClr xmlns:ahyp="http://schemas.microsoft.com/office/drawing/2018/hyperlinkcolor" val="tx"/>
                    </a:ext>
                  </a:extLst>
                </a:hlinkClick>
              </a:rPr>
              <a:t>https://forms.gle/skKMbd2wZyiCXYmMA</a:t>
            </a:r>
            <a:r>
              <a:rPr lang="en-US" sz="900" u="sng" dirty="0">
                <a:solidFill>
                  <a:srgbClr val="0F02BE"/>
                </a:solidFill>
              </a:rPr>
              <a:t> </a:t>
            </a:r>
          </a:p>
          <a:p>
            <a:pPr marL="128216" indent="-116819">
              <a:lnSpc>
                <a:spcPct val="112000"/>
              </a:lnSpc>
              <a:buClr>
                <a:srgbClr val="030101"/>
              </a:buClr>
              <a:buFont typeface="Arial" pitchFamily="34" charset="0"/>
              <a:buChar char="•"/>
              <a:tabLst>
                <a:tab pos="125367" algn="l"/>
              </a:tabLst>
            </a:pPr>
            <a:r>
              <a:rPr lang="en-US" sz="900" dirty="0" err="1"/>
              <a:t>WhatsApp</a:t>
            </a:r>
            <a:r>
              <a:rPr lang="en-US" sz="900" dirty="0"/>
              <a:t>: </a:t>
            </a:r>
            <a:r>
              <a:rPr lang="en-US" sz="900" u="sng" dirty="0">
                <a:solidFill>
                  <a:srgbClr val="0F02BE"/>
                </a:solidFill>
                <a:hlinkClick r:id="rId5">
                  <a:extLst>
                    <a:ext uri="{A12FA001-AC4F-418D-AE19-62706E023703}">
                      <ahyp:hlinkClr xmlns:ahyp="http://schemas.microsoft.com/office/drawing/2018/hyperlinkcolor" val="tx"/>
                    </a:ext>
                  </a:extLst>
                </a:hlinkClick>
              </a:rPr>
              <a:t>https://chat.whatsapp.com/E9bo63z9QmB8HbKIeKGsuO</a:t>
            </a:r>
            <a:endParaRPr lang="en-IN" sz="900" dirty="0">
              <a:solidFill>
                <a:srgbClr val="0F02BE"/>
              </a:solidFill>
            </a:endParaRPr>
          </a:p>
          <a:p>
            <a:pPr marL="128216" indent="-116819">
              <a:lnSpc>
                <a:spcPct val="112000"/>
              </a:lnSpc>
              <a:buClr>
                <a:srgbClr val="030101"/>
              </a:buClr>
              <a:buFont typeface="Arial" pitchFamily="34" charset="0"/>
              <a:buChar char="•"/>
              <a:tabLst>
                <a:tab pos="125367" algn="l"/>
              </a:tabLst>
            </a:pPr>
            <a:r>
              <a:rPr lang="en-US" sz="900" dirty="0" err="1"/>
              <a:t>Telegrapm</a:t>
            </a:r>
            <a:r>
              <a:rPr lang="en-US" sz="900" dirty="0"/>
              <a:t>:</a:t>
            </a:r>
            <a:r>
              <a:rPr lang="en-IN" sz="900" u="sng" dirty="0">
                <a:solidFill>
                  <a:srgbClr val="0F02BE"/>
                </a:solidFill>
                <a:hlinkClick r:id="rId6">
                  <a:extLst>
                    <a:ext uri="{A12FA001-AC4F-418D-AE19-62706E023703}">
                      <ahyp:hlinkClr xmlns:ahyp="http://schemas.microsoft.com/office/drawing/2018/hyperlinkcolor" val="tx"/>
                    </a:ext>
                  </a:extLst>
                </a:hlinkClick>
              </a:rPr>
              <a:t>https://t.me/joinchat/RYPc7BkEbUGTwqfFujDaXQ</a:t>
            </a:r>
            <a:endParaRPr lang="en-IN" sz="900" dirty="0">
              <a:solidFill>
                <a:srgbClr val="0F02BE"/>
              </a:solidFill>
            </a:endParaRPr>
          </a:p>
        </p:txBody>
      </p:sp>
      <p:sp>
        <p:nvSpPr>
          <p:cNvPr id="14" name="Rectangle 13"/>
          <p:cNvSpPr/>
          <p:nvPr/>
        </p:nvSpPr>
        <p:spPr>
          <a:xfrm>
            <a:off x="6241228" y="5426632"/>
            <a:ext cx="2798292" cy="1384995"/>
          </a:xfrm>
          <a:prstGeom prst="rect">
            <a:avLst/>
          </a:prstGeom>
        </p:spPr>
        <p:txBody>
          <a:bodyPr wrap="square">
            <a:spAutoFit/>
          </a:bodyPr>
          <a:lstStyle/>
          <a:p>
            <a:pPr marL="12822">
              <a:spcBef>
                <a:spcPts val="202"/>
              </a:spcBef>
            </a:pPr>
            <a:r>
              <a:rPr lang="en-US" sz="1200" dirty="0">
                <a:solidFill>
                  <a:srgbClr val="FB0100"/>
                </a:solidFill>
                <a:latin typeface="+mj-lt"/>
              </a:rPr>
              <a:t> Important Instructions:</a:t>
            </a:r>
          </a:p>
          <a:p>
            <a:pPr marL="171450" lvl="0" indent="-171450">
              <a:buFont typeface="Wingdings" panose="05000000000000000000" pitchFamily="2" charset="2"/>
              <a:buChar char="§"/>
            </a:pPr>
            <a:r>
              <a:rPr lang="en-IN" sz="900" dirty="0"/>
              <a:t>UG, PG students submit the paper </a:t>
            </a:r>
          </a:p>
          <a:p>
            <a:pPr marL="171450" lvl="0" indent="-171450">
              <a:buFont typeface="Wingdings" panose="05000000000000000000" pitchFamily="2" charset="2"/>
              <a:buChar char="§"/>
            </a:pPr>
            <a:r>
              <a:rPr lang="en-IN" sz="900" dirty="0"/>
              <a:t>Use IEEE template for paper (A4 Size)</a:t>
            </a:r>
          </a:p>
          <a:p>
            <a:pPr marL="171450" indent="-171450">
              <a:buFont typeface="Wingdings" panose="05000000000000000000" pitchFamily="2" charset="2"/>
              <a:buChar char="§"/>
            </a:pPr>
            <a:r>
              <a:rPr lang="en-IN" sz="900" dirty="0">
                <a:latin typeface="Arial" pitchFamily="34" charset="0"/>
                <a:cs typeface="Arial" pitchFamily="34" charset="0"/>
              </a:rPr>
              <a:t>Abstract: 100-200 word</a:t>
            </a:r>
          </a:p>
          <a:p>
            <a:pPr marL="171450" lvl="0" indent="-171450">
              <a:buFont typeface="Wingdings" panose="05000000000000000000" pitchFamily="2" charset="2"/>
              <a:buChar char="§"/>
            </a:pPr>
            <a:r>
              <a:rPr lang="en-IN" sz="900" dirty="0"/>
              <a:t>No. of Pages : Double column 4-5 pages</a:t>
            </a:r>
          </a:p>
          <a:p>
            <a:pPr marL="171450" lvl="0" indent="-171450">
              <a:buFont typeface="Wingdings" panose="05000000000000000000" pitchFamily="2" charset="2"/>
              <a:buChar char="§"/>
            </a:pPr>
            <a:r>
              <a:rPr lang="en-IN" sz="900" dirty="0"/>
              <a:t>Upload paper using registration link</a:t>
            </a:r>
          </a:p>
          <a:p>
            <a:pPr marL="171450" lvl="0" indent="-171450">
              <a:buFont typeface="Wingdings" panose="05000000000000000000" pitchFamily="2" charset="2"/>
              <a:buChar char="§"/>
            </a:pPr>
            <a:r>
              <a:rPr lang="en-IN" sz="900" dirty="0"/>
              <a:t>Paper will be published in IEEE TKD-23 proceeding</a:t>
            </a:r>
          </a:p>
          <a:p>
            <a:pPr marL="171450" indent="-171450">
              <a:buFont typeface="Wingdings" panose="05000000000000000000" pitchFamily="2" charset="2"/>
              <a:buChar char="§"/>
            </a:pPr>
            <a:r>
              <a:rPr lang="en-IN" sz="900" dirty="0"/>
              <a:t>E-certificate will have IEEE  and IETE Logo </a:t>
            </a:r>
          </a:p>
          <a:p>
            <a:pPr marL="171450" indent="-171450">
              <a:buFont typeface="Wingdings" panose="05000000000000000000" pitchFamily="2" charset="2"/>
              <a:buChar char="§"/>
            </a:pPr>
            <a:r>
              <a:rPr lang="en-IN" sz="900" dirty="0"/>
              <a:t>Proceeding  will have  ISBN No. 978-81-929945-5-0 </a:t>
            </a:r>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32440" y="152705"/>
            <a:ext cx="403110" cy="383703"/>
          </a:xfrm>
          <a:prstGeom prst="rect">
            <a:avLst/>
          </a:prstGeom>
        </p:spPr>
      </p:pic>
      <p:pic>
        <p:nvPicPr>
          <p:cNvPr id="7" name="Picture 6">
            <a:extLst>
              <a:ext uri="{FF2B5EF4-FFF2-40B4-BE49-F238E27FC236}">
                <a16:creationId xmlns:a16="http://schemas.microsoft.com/office/drawing/2014/main" id="{B4EDFE0B-91A6-D612-9720-43262DD2A53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44208" y="177051"/>
            <a:ext cx="666655" cy="436513"/>
          </a:xfrm>
          <a:prstGeom prst="rect">
            <a:avLst/>
          </a:prstGeo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881</TotalTime>
  <Words>1520</Words>
  <Application>Microsoft Office PowerPoint</Application>
  <PresentationFormat>On-screen Show (4:3)</PresentationFormat>
  <Paragraphs>158</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Parcel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SHREE</dc:creator>
  <cp:lastModifiedBy>ANIKET LAMKHADE</cp:lastModifiedBy>
  <cp:revision>160</cp:revision>
  <dcterms:created xsi:type="dcterms:W3CDTF">2021-04-24T06:52:29Z</dcterms:created>
  <dcterms:modified xsi:type="dcterms:W3CDTF">2023-02-23T21:21:54Z</dcterms:modified>
</cp:coreProperties>
</file>