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463523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2463523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40c5d5f0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0c5d5f0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40c5d5f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40c5d5f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463523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463523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9a149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9a149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9a1495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9a1495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99a1495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99a1495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99a1495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99a1495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40c5d5f0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0c5d5f0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40c5d5f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40c5d5f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40c5d5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0c5d5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40c5d5f0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40c5d5f0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ARM</a:t>
            </a:r>
            <a:endParaRPr u="sng"/>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Submitted To - Prof. Animesh Chaturvedi </a:t>
            </a:r>
            <a:endParaRPr b="1" sz="2000">
              <a:latin typeface="Raleway"/>
              <a:ea typeface="Raleway"/>
              <a:cs typeface="Raleway"/>
              <a:sym typeface="Raleway"/>
            </a:endParaRPr>
          </a:p>
        </p:txBody>
      </p:sp>
      <p:sp>
        <p:nvSpPr>
          <p:cNvPr id="88" name="Google Shape;88;p13"/>
          <p:cNvSpPr txBox="1"/>
          <p:nvPr/>
        </p:nvSpPr>
        <p:spPr>
          <a:xfrm>
            <a:off x="5968525" y="3813525"/>
            <a:ext cx="3109200" cy="22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PRIYANK SONKIYA</a:t>
            </a:r>
            <a:r>
              <a:rPr lang="en">
                <a:latin typeface="Lato"/>
                <a:ea typeface="Lato"/>
                <a:cs typeface="Lato"/>
                <a:sym typeface="Lato"/>
              </a:rPr>
              <a:t> 17DCS009</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RACHIT JAIN</a:t>
            </a:r>
            <a:r>
              <a:rPr lang="en">
                <a:latin typeface="Lato"/>
                <a:ea typeface="Lato"/>
                <a:cs typeface="Lato"/>
                <a:sym typeface="Lato"/>
              </a:rPr>
              <a:t> 17UCS118</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NISHA GOYAL</a:t>
            </a:r>
            <a:r>
              <a:rPr lang="en">
                <a:latin typeface="Lato"/>
                <a:ea typeface="Lato"/>
                <a:cs typeface="Lato"/>
                <a:sym typeface="Lato"/>
              </a:rPr>
              <a:t> 17UCS112</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SHREYA KHANDELWAL</a:t>
            </a:r>
            <a:r>
              <a:rPr lang="en">
                <a:latin typeface="Lato"/>
                <a:ea typeface="Lato"/>
                <a:cs typeface="Lato"/>
                <a:sym typeface="Lato"/>
              </a:rPr>
              <a:t> 17UCS154</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a:blip r:embed="rId3">
            <a:alphaModFix/>
          </a:blip>
          <a:stretch>
            <a:fillRect/>
          </a:stretch>
        </p:blipFill>
        <p:spPr>
          <a:xfrm>
            <a:off x="572025" y="1876425"/>
            <a:ext cx="2762250" cy="2607650"/>
          </a:xfrm>
          <a:prstGeom prst="rect">
            <a:avLst/>
          </a:prstGeom>
          <a:noFill/>
          <a:ln>
            <a:noFill/>
          </a:ln>
        </p:spPr>
      </p:pic>
      <p:pic>
        <p:nvPicPr>
          <p:cNvPr id="161" name="Google Shape;161;p22"/>
          <p:cNvPicPr preferRelativeResize="0"/>
          <p:nvPr/>
        </p:nvPicPr>
        <p:blipFill>
          <a:blip r:embed="rId4">
            <a:alphaModFix/>
          </a:blip>
          <a:stretch>
            <a:fillRect/>
          </a:stretch>
        </p:blipFill>
        <p:spPr>
          <a:xfrm>
            <a:off x="5788675" y="2055925"/>
            <a:ext cx="809625" cy="647700"/>
          </a:xfrm>
          <a:prstGeom prst="rect">
            <a:avLst/>
          </a:prstGeom>
          <a:noFill/>
          <a:ln>
            <a:noFill/>
          </a:ln>
        </p:spPr>
      </p:pic>
      <p:sp>
        <p:nvSpPr>
          <p:cNvPr id="162" name="Google Shape;162;p22"/>
          <p:cNvSpPr txBox="1"/>
          <p:nvPr/>
        </p:nvSpPr>
        <p:spPr>
          <a:xfrm>
            <a:off x="707375" y="1342825"/>
            <a:ext cx="20382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Before</a:t>
            </a:r>
            <a:endParaRPr b="1">
              <a:latin typeface="Lato"/>
              <a:ea typeface="Lato"/>
              <a:cs typeface="Lato"/>
              <a:sym typeface="Lato"/>
            </a:endParaRPr>
          </a:p>
        </p:txBody>
      </p:sp>
      <p:sp>
        <p:nvSpPr>
          <p:cNvPr id="163" name="Google Shape;163;p22"/>
          <p:cNvSpPr txBox="1"/>
          <p:nvPr/>
        </p:nvSpPr>
        <p:spPr>
          <a:xfrm>
            <a:off x="5611100" y="1342825"/>
            <a:ext cx="15225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After</a:t>
            </a:r>
            <a:endParaRPr b="1">
              <a:latin typeface="Lato"/>
              <a:ea typeface="Lato"/>
              <a:cs typeface="Lato"/>
              <a:sym typeface="Lato"/>
            </a:endParaRPr>
          </a:p>
        </p:txBody>
      </p:sp>
      <p:sp>
        <p:nvSpPr>
          <p:cNvPr id="164" name="Google Shape;164;p22"/>
          <p:cNvSpPr txBox="1"/>
          <p:nvPr/>
        </p:nvSpPr>
        <p:spPr>
          <a:xfrm>
            <a:off x="4987625" y="3357075"/>
            <a:ext cx="3201300" cy="11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restricted the options of OS images to just 2</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latin typeface="Lato"/>
                <a:ea typeface="Lato"/>
                <a:cs typeface="Lato"/>
                <a:sym typeface="Lato"/>
              </a:rPr>
              <a:t>Problem Statement and Our Ways</a:t>
            </a:r>
            <a:endParaRPr b="0" sz="2000">
              <a:latin typeface="Lato"/>
              <a:ea typeface="Lato"/>
              <a:cs typeface="Lato"/>
              <a:sym typeface="Lato"/>
            </a:endParaRPr>
          </a:p>
        </p:txBody>
      </p:sp>
      <p:sp>
        <p:nvSpPr>
          <p:cNvPr id="170" name="Google Shape;170;p23"/>
          <p:cNvSpPr txBox="1"/>
          <p:nvPr>
            <p:ph idx="1" type="body"/>
          </p:nvPr>
        </p:nvSpPr>
        <p:spPr>
          <a:xfrm>
            <a:off x="729450" y="2078875"/>
            <a:ext cx="1177200" cy="39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Problem 3 </a:t>
            </a:r>
            <a:endParaRPr b="1" sz="1600"/>
          </a:p>
        </p:txBody>
      </p:sp>
      <p:sp>
        <p:nvSpPr>
          <p:cNvPr id="171" name="Google Shape;171;p23"/>
          <p:cNvSpPr txBox="1"/>
          <p:nvPr/>
        </p:nvSpPr>
        <p:spPr>
          <a:xfrm>
            <a:off x="2177450" y="2078875"/>
            <a:ext cx="6561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2" name="Google Shape;172;p23"/>
          <p:cNvSpPr txBox="1"/>
          <p:nvPr/>
        </p:nvSpPr>
        <p:spPr>
          <a:xfrm>
            <a:off x="2022775" y="2078875"/>
            <a:ext cx="6716100" cy="76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Sometimes, there can be anomalous CPU utilisation which could lead to the VM exhibiting longer response time and inability to accept connections.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3" name="Google Shape;173;p23"/>
          <p:cNvSpPr txBox="1"/>
          <p:nvPr>
            <p:ph idx="1" type="body"/>
          </p:nvPr>
        </p:nvSpPr>
        <p:spPr>
          <a:xfrm>
            <a:off x="729450" y="3483625"/>
            <a:ext cx="1177200" cy="4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Solutions</a:t>
            </a:r>
            <a:endParaRPr b="1" sz="1600"/>
          </a:p>
        </p:txBody>
      </p:sp>
      <p:sp>
        <p:nvSpPr>
          <p:cNvPr id="174" name="Google Shape;174;p23"/>
          <p:cNvSpPr txBox="1"/>
          <p:nvPr/>
        </p:nvSpPr>
        <p:spPr>
          <a:xfrm>
            <a:off x="2022775" y="3483625"/>
            <a:ext cx="6638700" cy="106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We made changes in our code by exploiting the concept of CPU metric such  that we are able to set certain threshold value, so if a particular VM uses more CPU than threshold, we get notified via email and we could look into the matter.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4"/>
          <p:cNvPicPr preferRelativeResize="0"/>
          <p:nvPr/>
        </p:nvPicPr>
        <p:blipFill>
          <a:blip r:embed="rId3">
            <a:alphaModFix/>
          </a:blip>
          <a:stretch>
            <a:fillRect/>
          </a:stretch>
        </p:blipFill>
        <p:spPr>
          <a:xfrm>
            <a:off x="5511700" y="767325"/>
            <a:ext cx="3371850" cy="4167475"/>
          </a:xfrm>
          <a:prstGeom prst="rect">
            <a:avLst/>
          </a:prstGeom>
          <a:noFill/>
          <a:ln>
            <a:noFill/>
          </a:ln>
        </p:spPr>
      </p:pic>
      <p:sp>
        <p:nvSpPr>
          <p:cNvPr id="180" name="Google Shape;180;p24"/>
          <p:cNvSpPr txBox="1"/>
          <p:nvPr/>
        </p:nvSpPr>
        <p:spPr>
          <a:xfrm>
            <a:off x="563500" y="1630575"/>
            <a:ext cx="3285000" cy="22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After</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have added only the after ARM template snippet as it was a multi step process and could not be depicted using a single snippet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ctrTitle"/>
          </p:nvPr>
        </p:nvSpPr>
        <p:spPr>
          <a:xfrm>
            <a:off x="729625" y="2210350"/>
            <a:ext cx="7688100" cy="15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Thank You.</a:t>
            </a:r>
            <a:endParaRPr/>
          </a:p>
          <a:p>
            <a:pPr indent="0" lvl="0" marL="0" rtl="0" algn="l">
              <a:spcBef>
                <a:spcPts val="0"/>
              </a:spcBef>
              <a:spcAft>
                <a:spcPts val="0"/>
              </a:spcAft>
              <a:buNone/>
            </a:pPr>
            <a:r>
              <a:t/>
            </a:r>
            <a:endParaRPr/>
          </a:p>
          <a:p>
            <a:pPr indent="457200" lvl="0" marL="1828800" rtl="0" algn="l">
              <a:spcBef>
                <a:spcPts val="0"/>
              </a:spcBef>
              <a:spcAft>
                <a:spcPts val="0"/>
              </a:spcAft>
              <a:buNone/>
            </a:pPr>
            <a:r>
              <a:rPr lang="en" sz="1400">
                <a:solidFill>
                  <a:srgbClr val="000000"/>
                </a:solidFill>
                <a:latin typeface="Lato"/>
                <a:ea typeface="Lato"/>
                <a:cs typeface="Lato"/>
                <a:sym typeface="Lato"/>
              </a:rPr>
              <a:t>PRIYANK SONKIYA</a:t>
            </a:r>
            <a:r>
              <a:rPr b="0" lang="en" sz="1400">
                <a:solidFill>
                  <a:srgbClr val="000000"/>
                </a:solidFill>
                <a:latin typeface="Lato"/>
                <a:ea typeface="Lato"/>
                <a:cs typeface="Lato"/>
                <a:sym typeface="Lato"/>
              </a:rPr>
              <a:t> 17DCS009</a:t>
            </a:r>
            <a:endParaRPr b="0" sz="1400">
              <a:solidFill>
                <a:srgbClr val="000000"/>
              </a:solidFill>
              <a:latin typeface="Lato"/>
              <a:ea typeface="Lato"/>
              <a:cs typeface="Lato"/>
              <a:sym typeface="Lato"/>
            </a:endParaRPr>
          </a:p>
          <a:p>
            <a:pPr indent="457200" lvl="0" marL="1828800" rtl="0" algn="l">
              <a:spcBef>
                <a:spcPts val="0"/>
              </a:spcBef>
              <a:spcAft>
                <a:spcPts val="0"/>
              </a:spcAft>
              <a:buNone/>
            </a:pPr>
            <a:r>
              <a:rPr lang="en" sz="1400">
                <a:solidFill>
                  <a:srgbClr val="000000"/>
                </a:solidFill>
                <a:latin typeface="Lato"/>
                <a:ea typeface="Lato"/>
                <a:cs typeface="Lato"/>
                <a:sym typeface="Lato"/>
              </a:rPr>
              <a:t>RACHIT JAIN</a:t>
            </a:r>
            <a:r>
              <a:rPr b="0" lang="en" sz="1400">
                <a:solidFill>
                  <a:srgbClr val="000000"/>
                </a:solidFill>
                <a:latin typeface="Lato"/>
                <a:ea typeface="Lato"/>
                <a:cs typeface="Lato"/>
                <a:sym typeface="Lato"/>
              </a:rPr>
              <a:t> 17UCS118</a:t>
            </a:r>
            <a:endParaRPr b="0" sz="1400">
              <a:solidFill>
                <a:srgbClr val="000000"/>
              </a:solidFill>
              <a:latin typeface="Lato"/>
              <a:ea typeface="Lato"/>
              <a:cs typeface="Lato"/>
              <a:sym typeface="Lato"/>
            </a:endParaRPr>
          </a:p>
          <a:p>
            <a:pPr indent="457200" lvl="0" marL="1828800" rtl="0" algn="l">
              <a:spcBef>
                <a:spcPts val="0"/>
              </a:spcBef>
              <a:spcAft>
                <a:spcPts val="0"/>
              </a:spcAft>
              <a:buNone/>
            </a:pPr>
            <a:r>
              <a:rPr lang="en" sz="1400">
                <a:solidFill>
                  <a:srgbClr val="000000"/>
                </a:solidFill>
                <a:latin typeface="Lato"/>
                <a:ea typeface="Lato"/>
                <a:cs typeface="Lato"/>
                <a:sym typeface="Lato"/>
              </a:rPr>
              <a:t>NISHA GOYAL</a:t>
            </a:r>
            <a:r>
              <a:rPr b="0" lang="en" sz="1400">
                <a:solidFill>
                  <a:srgbClr val="000000"/>
                </a:solidFill>
                <a:latin typeface="Lato"/>
                <a:ea typeface="Lato"/>
                <a:cs typeface="Lato"/>
                <a:sym typeface="Lato"/>
              </a:rPr>
              <a:t> 17UCS112</a:t>
            </a:r>
            <a:endParaRPr b="0" sz="1400">
              <a:solidFill>
                <a:srgbClr val="000000"/>
              </a:solidFill>
              <a:latin typeface="Lato"/>
              <a:ea typeface="Lato"/>
              <a:cs typeface="Lato"/>
              <a:sym typeface="Lato"/>
            </a:endParaRPr>
          </a:p>
          <a:p>
            <a:pPr indent="0" lvl="0" marL="2286000" rtl="0" algn="l">
              <a:spcBef>
                <a:spcPts val="0"/>
              </a:spcBef>
              <a:spcAft>
                <a:spcPts val="0"/>
              </a:spcAft>
              <a:buNone/>
            </a:pPr>
            <a:r>
              <a:rPr lang="en" sz="1400">
                <a:solidFill>
                  <a:srgbClr val="000000"/>
                </a:solidFill>
                <a:latin typeface="Lato"/>
                <a:ea typeface="Lato"/>
                <a:cs typeface="Lato"/>
                <a:sym typeface="Lato"/>
              </a:rPr>
              <a:t>SHREYA KHANDELWAL</a:t>
            </a:r>
            <a:r>
              <a:rPr b="0" lang="en" sz="1400">
                <a:solidFill>
                  <a:srgbClr val="000000"/>
                </a:solidFill>
                <a:latin typeface="Lato"/>
                <a:ea typeface="Lato"/>
                <a:cs typeface="Lato"/>
                <a:sym typeface="Lato"/>
              </a:rPr>
              <a:t> 17UCS154</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94" name="Google Shape;94;p14"/>
          <p:cNvSpPr txBox="1"/>
          <p:nvPr>
            <p:ph idx="1" type="subTitle"/>
          </p:nvPr>
        </p:nvSpPr>
        <p:spPr>
          <a:xfrm>
            <a:off x="1521502" y="2364550"/>
            <a:ext cx="7688100" cy="54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ARM TEMPLATES.</a:t>
            </a:r>
            <a:endParaRPr/>
          </a:p>
          <a:p>
            <a:pPr indent="-330200" lvl="0" marL="457200" rtl="0" algn="l">
              <a:lnSpc>
                <a:spcPct val="150000"/>
              </a:lnSpc>
              <a:spcBef>
                <a:spcPts val="0"/>
              </a:spcBef>
              <a:spcAft>
                <a:spcPts val="0"/>
              </a:spcAft>
              <a:buSzPts val="1600"/>
              <a:buChar char="●"/>
            </a:pPr>
            <a:r>
              <a:rPr lang="en"/>
              <a:t>MICROSOFT AZURE</a:t>
            </a:r>
            <a:endParaRPr/>
          </a:p>
          <a:p>
            <a:pPr indent="-330200" lvl="0" marL="457200" rtl="0" algn="l">
              <a:lnSpc>
                <a:spcPct val="150000"/>
              </a:lnSpc>
              <a:spcBef>
                <a:spcPts val="0"/>
              </a:spcBef>
              <a:spcAft>
                <a:spcPts val="0"/>
              </a:spcAft>
              <a:buSzPts val="1600"/>
              <a:buChar char="●"/>
            </a:pPr>
            <a:r>
              <a:rPr lang="en"/>
              <a:t>VIRTUAL NETWORKS AND SUBNETS</a:t>
            </a:r>
            <a:endParaRPr/>
          </a:p>
          <a:p>
            <a:pPr indent="-330200" lvl="0" marL="457200" rtl="0" algn="l">
              <a:lnSpc>
                <a:spcPct val="150000"/>
              </a:lnSpc>
              <a:spcBef>
                <a:spcPts val="0"/>
              </a:spcBef>
              <a:spcAft>
                <a:spcPts val="0"/>
              </a:spcAft>
              <a:buSzPts val="1600"/>
              <a:buChar char="●"/>
            </a:pPr>
            <a:r>
              <a:rPr lang="en"/>
              <a:t>INFRASTRUCTURE AS A SERVICE/CODE</a:t>
            </a:r>
            <a:endParaRPr/>
          </a:p>
          <a:p>
            <a:pPr indent="-330200" lvl="0" marL="457200" rtl="0" algn="l">
              <a:lnSpc>
                <a:spcPct val="150000"/>
              </a:lnSpc>
              <a:spcBef>
                <a:spcPts val="0"/>
              </a:spcBef>
              <a:spcAft>
                <a:spcPts val="0"/>
              </a:spcAft>
              <a:buSzPts val="1600"/>
              <a:buChar char="●"/>
            </a:pPr>
            <a:r>
              <a:rPr lang="en"/>
              <a:t>VIRTUAL MACHINES </a:t>
            </a:r>
            <a:endParaRPr/>
          </a:p>
          <a:p>
            <a:pPr indent="-330200" lvl="0" marL="457200" rtl="0" algn="l">
              <a:lnSpc>
                <a:spcPct val="150000"/>
              </a:lnSpc>
              <a:spcBef>
                <a:spcPts val="0"/>
              </a:spcBef>
              <a:spcAft>
                <a:spcPts val="0"/>
              </a:spcAft>
              <a:buSzPts val="1600"/>
              <a:buChar char="●"/>
            </a:pPr>
            <a:r>
              <a:rPr lang="en"/>
              <a:t>CPU  ALERTS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603800" y="1282875"/>
            <a:ext cx="8260800" cy="6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ARM TEMPLATES :</a:t>
            </a:r>
            <a:endParaRPr sz="2800"/>
          </a:p>
        </p:txBody>
      </p:sp>
      <p:sp>
        <p:nvSpPr>
          <p:cNvPr id="100" name="Google Shape;100;p15"/>
          <p:cNvSpPr txBox="1"/>
          <p:nvPr>
            <p:ph idx="1" type="subTitle"/>
          </p:nvPr>
        </p:nvSpPr>
        <p:spPr>
          <a:xfrm>
            <a:off x="138150" y="2182100"/>
            <a:ext cx="4581000" cy="2625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 JSON file to access/configure the MICROSOFT  AZURE CLOUD.</a:t>
            </a:r>
            <a:endParaRPr b="1"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Resources are network cards , virtual machines , hosted databases, etc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Has the facility of incremental deployment i.e changes made to already existing resource group.</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Templates offer the functioning of Infrastructure as a Code.</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p:txBody>
      </p:sp>
      <p:sp>
        <p:nvSpPr>
          <p:cNvPr id="101" name="Google Shape;101;p15"/>
          <p:cNvSpPr txBox="1"/>
          <p:nvPr>
            <p:ph type="ctrTitle"/>
          </p:nvPr>
        </p:nvSpPr>
        <p:spPr>
          <a:xfrm>
            <a:off x="5125450" y="1282875"/>
            <a:ext cx="3842700" cy="6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MICROSOFT AZURE:</a:t>
            </a:r>
            <a:endParaRPr sz="2800"/>
          </a:p>
        </p:txBody>
      </p:sp>
      <p:sp>
        <p:nvSpPr>
          <p:cNvPr id="102" name="Google Shape;102;p15"/>
          <p:cNvSpPr txBox="1"/>
          <p:nvPr>
            <p:ph idx="1" type="subTitle"/>
          </p:nvPr>
        </p:nvSpPr>
        <p:spPr>
          <a:xfrm>
            <a:off x="4719150" y="2182100"/>
            <a:ext cx="4145400" cy="2505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Built on a combination of Linux and Microsoft Windows operating systems.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Used for production, deployment, storage and platform cloud services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Provisions for - Software (SaaS),Platform(PaaS), Infrastructure (IaaS) as a service.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Fulfills requirements of access controlled and hierarchical organisations.</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subTitle"/>
          </p:nvPr>
        </p:nvSpPr>
        <p:spPr>
          <a:xfrm>
            <a:off x="4634025" y="2571725"/>
            <a:ext cx="3842700" cy="221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Heart of network architecture on Azure.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Can be configured using Azure portal, PowerShell and Azure CLI.</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 Vnet can be partitioned into small sub-networks using subnetting which is called a SUBNETS.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OUR AIM: to set up Virtual Subnets using ARM templates</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p:txBody>
      </p:sp>
      <p:sp>
        <p:nvSpPr>
          <p:cNvPr id="108" name="Google Shape;108;p16"/>
          <p:cNvSpPr txBox="1"/>
          <p:nvPr>
            <p:ph type="ctrTitle"/>
          </p:nvPr>
        </p:nvSpPr>
        <p:spPr>
          <a:xfrm>
            <a:off x="4634025" y="1205750"/>
            <a:ext cx="3842700" cy="12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VIRTUAL NETWORKS AND SUBNETS</a:t>
            </a:r>
            <a:endParaRPr sz="2800"/>
          </a:p>
        </p:txBody>
      </p:sp>
      <p:sp>
        <p:nvSpPr>
          <p:cNvPr id="109" name="Google Shape;109;p16"/>
          <p:cNvSpPr txBox="1"/>
          <p:nvPr>
            <p:ph type="ctrTitle"/>
          </p:nvPr>
        </p:nvSpPr>
        <p:spPr>
          <a:xfrm>
            <a:off x="285425" y="1205750"/>
            <a:ext cx="3842700" cy="13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INFRASTRUCTURE AS A SERVICE/CODE</a:t>
            </a:r>
            <a:endParaRPr sz="2800"/>
          </a:p>
        </p:txBody>
      </p:sp>
      <p:sp>
        <p:nvSpPr>
          <p:cNvPr id="110" name="Google Shape;110;p16"/>
          <p:cNvSpPr txBox="1"/>
          <p:nvPr>
            <p:ph idx="1" type="subTitle"/>
          </p:nvPr>
        </p:nvSpPr>
        <p:spPr>
          <a:xfrm>
            <a:off x="255800" y="2571750"/>
            <a:ext cx="3842700" cy="221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provisioning computing infrastructure using definition files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is like treating servers , databases, network and other infrastructures as softwares and using a code to configure them.</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Provides consistency and reduces redundancy</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666666"/>
                </a:solidFill>
                <a:highlight>
                  <a:srgbClr val="FFFFFF"/>
                </a:highlight>
                <a:latin typeface="Arial"/>
                <a:ea typeface="Arial"/>
                <a:cs typeface="Arial"/>
                <a:sym typeface="Arial"/>
              </a:rPr>
              <a:t>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359425" y="1390775"/>
            <a:ext cx="38427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CPU ALERTS</a:t>
            </a:r>
            <a:endParaRPr sz="2800"/>
          </a:p>
        </p:txBody>
      </p:sp>
      <p:sp>
        <p:nvSpPr>
          <p:cNvPr id="116" name="Google Shape;116;p17"/>
          <p:cNvSpPr txBox="1"/>
          <p:nvPr>
            <p:ph idx="1" type="subTitle"/>
          </p:nvPr>
        </p:nvSpPr>
        <p:spPr>
          <a:xfrm>
            <a:off x="4572000" y="1959150"/>
            <a:ext cx="3842700" cy="2764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VMs are a fundamental unit of computing in the cloud.</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Similar to Physical devices (PDs) or Physical computers.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Used with the help of hypervisors i.e middlewares.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600"/>
              </a:spcBef>
              <a:spcAft>
                <a:spcPts val="60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OUR AIM: to deploy VM via ARM TEMPLATES .</a:t>
            </a:r>
            <a:endParaRPr b="1" sz="1500">
              <a:solidFill>
                <a:srgbClr val="000000"/>
              </a:solidFill>
              <a:latin typeface="Times New Roman"/>
              <a:ea typeface="Times New Roman"/>
              <a:cs typeface="Times New Roman"/>
              <a:sym typeface="Times New Roman"/>
            </a:endParaRPr>
          </a:p>
        </p:txBody>
      </p:sp>
      <p:sp>
        <p:nvSpPr>
          <p:cNvPr id="117" name="Google Shape;117;p17"/>
          <p:cNvSpPr txBox="1"/>
          <p:nvPr>
            <p:ph type="ctrTitle"/>
          </p:nvPr>
        </p:nvSpPr>
        <p:spPr>
          <a:xfrm>
            <a:off x="4829425" y="1390775"/>
            <a:ext cx="3842700" cy="6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VIRTUAL MACHINES</a:t>
            </a:r>
            <a:endParaRPr sz="2600"/>
          </a:p>
        </p:txBody>
      </p:sp>
      <p:sp>
        <p:nvSpPr>
          <p:cNvPr id="118" name="Google Shape;118;p17"/>
          <p:cNvSpPr txBox="1"/>
          <p:nvPr>
            <p:ph idx="1" type="subTitle"/>
          </p:nvPr>
        </p:nvSpPr>
        <p:spPr>
          <a:xfrm>
            <a:off x="218800" y="1959225"/>
            <a:ext cx="3842700" cy="2764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 method to monitor CPU Metrics.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Metric alerts evaluate at regular intervals to check if conditions on one or more metric time-series are true</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When threshold exceeded notify the concerned authority .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Can result the efficient and sustainable use of resources. </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OUR AIM: to create alert of cpu utilisation of more than 70%.</a:t>
            </a:r>
            <a:endParaRPr b="1" sz="15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1331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Explorations</a:t>
            </a:r>
            <a:endParaRPr/>
          </a:p>
        </p:txBody>
      </p:sp>
      <p:sp>
        <p:nvSpPr>
          <p:cNvPr id="124" name="Google Shape;124;p18"/>
          <p:cNvSpPr txBox="1"/>
          <p:nvPr>
            <p:ph idx="1" type="body"/>
          </p:nvPr>
        </p:nvSpPr>
        <p:spPr>
          <a:xfrm>
            <a:off x="727650" y="2810250"/>
            <a:ext cx="7688700" cy="1888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Earlier, </a:t>
            </a:r>
            <a:r>
              <a:rPr lang="en" sz="1050">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setting up IT infrastructure has been a manual process.</a:t>
            </a:r>
            <a:endParaRPr sz="1400">
              <a:solidFill>
                <a:srgbClr val="00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This lead to problems such as - expenses for hiring professionals, poor quality and inconsistency.</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Keif morris invented Infrastructure as a Code to overcome these.</a:t>
            </a:r>
            <a:endParaRPr sz="1400">
              <a:solidFill>
                <a:srgbClr val="000000"/>
              </a:solidFil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457200" rtl="0" algn="l">
              <a:lnSpc>
                <a:spcPct val="150000"/>
              </a:lnSpc>
              <a:spcBef>
                <a:spcPts val="0"/>
              </a:spcBef>
              <a:spcAft>
                <a:spcPts val="1600"/>
              </a:spcAft>
              <a:buNone/>
            </a:pPr>
            <a:r>
              <a:t/>
            </a:r>
            <a:endParaRPr sz="1400"/>
          </a:p>
        </p:txBody>
      </p:sp>
      <p:sp>
        <p:nvSpPr>
          <p:cNvPr id="125" name="Google Shape;125;p18"/>
          <p:cNvSpPr txBox="1"/>
          <p:nvPr/>
        </p:nvSpPr>
        <p:spPr>
          <a:xfrm>
            <a:off x="764650" y="2333250"/>
            <a:ext cx="31068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History</a:t>
            </a:r>
            <a:endParaRPr sz="2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latin typeface="Lato"/>
                <a:ea typeface="Lato"/>
                <a:cs typeface="Lato"/>
                <a:sym typeface="Lato"/>
              </a:rPr>
              <a:t>Problem Statement and Our Ways</a:t>
            </a:r>
            <a:endParaRPr b="0" sz="2000">
              <a:latin typeface="Lato"/>
              <a:ea typeface="Lato"/>
              <a:cs typeface="Lato"/>
              <a:sym typeface="Lato"/>
            </a:endParaRPr>
          </a:p>
        </p:txBody>
      </p:sp>
      <p:sp>
        <p:nvSpPr>
          <p:cNvPr id="131" name="Google Shape;131;p19"/>
          <p:cNvSpPr txBox="1"/>
          <p:nvPr>
            <p:ph idx="1" type="body"/>
          </p:nvPr>
        </p:nvSpPr>
        <p:spPr>
          <a:xfrm>
            <a:off x="729450" y="2078875"/>
            <a:ext cx="1177200" cy="39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Problem 1 </a:t>
            </a:r>
            <a:endParaRPr b="1" sz="1600"/>
          </a:p>
        </p:txBody>
      </p:sp>
      <p:sp>
        <p:nvSpPr>
          <p:cNvPr id="132" name="Google Shape;132;p19"/>
          <p:cNvSpPr txBox="1"/>
          <p:nvPr/>
        </p:nvSpPr>
        <p:spPr>
          <a:xfrm>
            <a:off x="2177450" y="2078875"/>
            <a:ext cx="6561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3" name="Google Shape;133;p19"/>
          <p:cNvSpPr txBox="1"/>
          <p:nvPr/>
        </p:nvSpPr>
        <p:spPr>
          <a:xfrm>
            <a:off x="2022775" y="2112625"/>
            <a:ext cx="6716100" cy="76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Creating Vnets with subnets is the most basic task and they are created in huge numbers so if we give manual input everytime to create them then it  leads to inconsistency, wastage of time, energy and efforts.</a:t>
            </a:r>
            <a:endParaRPr>
              <a:latin typeface="Lato"/>
              <a:ea typeface="Lato"/>
              <a:cs typeface="Lato"/>
              <a:sym typeface="Lato"/>
            </a:endParaRPr>
          </a:p>
        </p:txBody>
      </p:sp>
      <p:sp>
        <p:nvSpPr>
          <p:cNvPr id="134" name="Google Shape;134;p19"/>
          <p:cNvSpPr txBox="1"/>
          <p:nvPr>
            <p:ph idx="1" type="body"/>
          </p:nvPr>
        </p:nvSpPr>
        <p:spPr>
          <a:xfrm>
            <a:off x="729450" y="3483625"/>
            <a:ext cx="1177200" cy="106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Our Ways and Solutions</a:t>
            </a:r>
            <a:endParaRPr b="1" sz="1600"/>
          </a:p>
        </p:txBody>
      </p:sp>
      <p:sp>
        <p:nvSpPr>
          <p:cNvPr id="135" name="Google Shape;135;p19"/>
          <p:cNvSpPr txBox="1"/>
          <p:nvPr/>
        </p:nvSpPr>
        <p:spPr>
          <a:xfrm>
            <a:off x="2022775" y="3483625"/>
            <a:ext cx="6561300" cy="106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Firstly, we created an ARM template for Vnet with subnet and this reduced the redundancy at an exponential rate.</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We deep dived into this subject and then implemented a loop inside this to create the number of subnets asked by the user.</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5247950" y="1857250"/>
            <a:ext cx="3286125" cy="1819275"/>
          </a:xfrm>
          <a:prstGeom prst="rect">
            <a:avLst/>
          </a:prstGeom>
          <a:noFill/>
          <a:ln>
            <a:noFill/>
          </a:ln>
        </p:spPr>
      </p:pic>
      <p:pic>
        <p:nvPicPr>
          <p:cNvPr id="141" name="Google Shape;141;p20"/>
          <p:cNvPicPr preferRelativeResize="0"/>
          <p:nvPr/>
        </p:nvPicPr>
        <p:blipFill>
          <a:blip r:embed="rId4">
            <a:alphaModFix/>
          </a:blip>
          <a:stretch>
            <a:fillRect/>
          </a:stretch>
        </p:blipFill>
        <p:spPr>
          <a:xfrm>
            <a:off x="524075" y="1857250"/>
            <a:ext cx="3000375" cy="1819275"/>
          </a:xfrm>
          <a:prstGeom prst="rect">
            <a:avLst/>
          </a:prstGeom>
          <a:noFill/>
          <a:ln>
            <a:noFill/>
          </a:ln>
        </p:spPr>
      </p:pic>
      <p:sp>
        <p:nvSpPr>
          <p:cNvPr id="142" name="Google Shape;142;p20"/>
          <p:cNvSpPr txBox="1"/>
          <p:nvPr/>
        </p:nvSpPr>
        <p:spPr>
          <a:xfrm>
            <a:off x="659425" y="1390775"/>
            <a:ext cx="20982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Before</a:t>
            </a:r>
            <a:endParaRPr b="1">
              <a:latin typeface="Lato"/>
              <a:ea typeface="Lato"/>
              <a:cs typeface="Lato"/>
              <a:sym typeface="Lato"/>
            </a:endParaRPr>
          </a:p>
        </p:txBody>
      </p:sp>
      <p:sp>
        <p:nvSpPr>
          <p:cNvPr id="143" name="Google Shape;143;p20"/>
          <p:cNvSpPr txBox="1"/>
          <p:nvPr/>
        </p:nvSpPr>
        <p:spPr>
          <a:xfrm>
            <a:off x="5335325" y="1450725"/>
            <a:ext cx="13908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After</a:t>
            </a:r>
            <a:endParaRPr b="1">
              <a:latin typeface="Lato"/>
              <a:ea typeface="Lato"/>
              <a:cs typeface="Lato"/>
              <a:sym typeface="Lato"/>
            </a:endParaRPr>
          </a:p>
        </p:txBody>
      </p:sp>
      <p:sp>
        <p:nvSpPr>
          <p:cNvPr id="144" name="Google Shape;144;p20"/>
          <p:cNvSpPr txBox="1"/>
          <p:nvPr/>
        </p:nvSpPr>
        <p:spPr>
          <a:xfrm>
            <a:off x="611475" y="3812675"/>
            <a:ext cx="31293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Originally , we have to add each subnet like this</a:t>
            </a:r>
            <a:endParaRPr>
              <a:latin typeface="Lato"/>
              <a:ea typeface="Lato"/>
              <a:cs typeface="Lato"/>
              <a:sym typeface="Lato"/>
            </a:endParaRPr>
          </a:p>
        </p:txBody>
      </p:sp>
      <p:sp>
        <p:nvSpPr>
          <p:cNvPr id="145" name="Google Shape;145;p20"/>
          <p:cNvSpPr txBox="1"/>
          <p:nvPr/>
        </p:nvSpPr>
        <p:spPr>
          <a:xfrm>
            <a:off x="5247950" y="3812675"/>
            <a:ext cx="30003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Now, we just have to tell the starting subnet address prefix and the count of subnets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latin typeface="Lato"/>
                <a:ea typeface="Lato"/>
                <a:cs typeface="Lato"/>
                <a:sym typeface="Lato"/>
              </a:rPr>
              <a:t>Problem Statement and Our Ways</a:t>
            </a:r>
            <a:endParaRPr b="0" sz="2000">
              <a:latin typeface="Lato"/>
              <a:ea typeface="Lato"/>
              <a:cs typeface="Lato"/>
              <a:sym typeface="Lato"/>
            </a:endParaRPr>
          </a:p>
        </p:txBody>
      </p:sp>
      <p:sp>
        <p:nvSpPr>
          <p:cNvPr id="151" name="Google Shape;151;p21"/>
          <p:cNvSpPr txBox="1"/>
          <p:nvPr>
            <p:ph idx="1" type="body"/>
          </p:nvPr>
        </p:nvSpPr>
        <p:spPr>
          <a:xfrm>
            <a:off x="729450" y="2078875"/>
            <a:ext cx="1177200" cy="39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Problem 2 </a:t>
            </a:r>
            <a:endParaRPr b="1" sz="1600"/>
          </a:p>
        </p:txBody>
      </p:sp>
      <p:sp>
        <p:nvSpPr>
          <p:cNvPr id="152" name="Google Shape;152;p21"/>
          <p:cNvSpPr txBox="1"/>
          <p:nvPr/>
        </p:nvSpPr>
        <p:spPr>
          <a:xfrm>
            <a:off x="2177450" y="2078875"/>
            <a:ext cx="6561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3" name="Google Shape;153;p21"/>
          <p:cNvSpPr txBox="1"/>
          <p:nvPr/>
        </p:nvSpPr>
        <p:spPr>
          <a:xfrm>
            <a:off x="2022775" y="2146525"/>
            <a:ext cx="6716100" cy="117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 industries, while creating VMs , we have too many OS image options available which leads to deploying a wrong VM, especially in case of a fresher. This leads to a lot of confusion and wastage of money which could be easily avoided by giving limited options and lead to simplicity . </a:t>
            </a:r>
            <a:endParaRPr>
              <a:latin typeface="Lato"/>
              <a:ea typeface="Lato"/>
              <a:cs typeface="Lato"/>
              <a:sym typeface="Lato"/>
            </a:endParaRPr>
          </a:p>
        </p:txBody>
      </p:sp>
      <p:sp>
        <p:nvSpPr>
          <p:cNvPr id="154" name="Google Shape;154;p21"/>
          <p:cNvSpPr txBox="1"/>
          <p:nvPr>
            <p:ph idx="1" type="body"/>
          </p:nvPr>
        </p:nvSpPr>
        <p:spPr>
          <a:xfrm>
            <a:off x="729450" y="3483625"/>
            <a:ext cx="1177200" cy="4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Solutions</a:t>
            </a:r>
            <a:endParaRPr b="1" sz="1600"/>
          </a:p>
        </p:txBody>
      </p:sp>
      <p:sp>
        <p:nvSpPr>
          <p:cNvPr id="155" name="Google Shape;155;p21"/>
          <p:cNvSpPr txBox="1"/>
          <p:nvPr/>
        </p:nvSpPr>
        <p:spPr>
          <a:xfrm>
            <a:off x="2022775" y="3483625"/>
            <a:ext cx="6561300" cy="106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We made tweaks in our code (as shown in our git file) to limit the OS images to Ubuntu and Windows only. Also , VM size is also set there by default , which could be changed , but this avoids the mistake of sometimes selecting an expensive VM due to lack of knowledge.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