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59" r:id="rId10"/>
    <p:sldId id="279" r:id="rId11"/>
    <p:sldId id="280" r:id="rId12"/>
    <p:sldId id="281" r:id="rId13"/>
    <p:sldId id="282" r:id="rId14"/>
    <p:sldId id="283" r:id="rId15"/>
    <p:sldId id="284" r:id="rId16"/>
    <p:sldId id="260" r:id="rId17"/>
    <p:sldId id="261" r:id="rId18"/>
    <p:sldId id="285" r:id="rId19"/>
    <p:sldId id="286" r:id="rId20"/>
    <p:sldId id="287" r:id="rId21"/>
    <p:sldId id="262" r:id="rId22"/>
    <p:sldId id="28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0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15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68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35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50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73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4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22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2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D905-2375-40B0-BE5F-7090FC964B9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2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Анализ данных благотворительного фонда </a:t>
            </a:r>
            <a:br>
              <a:rPr lang="ru-RU" sz="4800" dirty="0"/>
            </a:br>
            <a:r>
              <a:rPr lang="ru-RU" sz="4800" dirty="0"/>
              <a:t>“АиФ. Доброе сердце”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Декабрь 2023</a:t>
            </a:r>
          </a:p>
        </p:txBody>
      </p:sp>
    </p:spTree>
    <p:extLst>
      <p:ext uri="{BB962C8B-B14F-4D97-AF65-F5344CB8AC3E}">
        <p14:creationId xmlns:p14="http://schemas.microsoft.com/office/powerpoint/2010/main" val="73625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b="1" dirty="0"/>
              <a:t>WAU</a:t>
            </a:r>
            <a:r>
              <a:rPr lang="ru-RU" dirty="0"/>
              <a:t> — количество уникальных пользователей в неделю. Положительная динамика выражена более явно.</a:t>
            </a:r>
          </a:p>
          <a:p>
            <a:r>
              <a:rPr lang="ru-RU" dirty="0"/>
              <a:t>Среднее WAU за весь период: 553.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6D9E71-A688-4D78-B44F-8C8A110FF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00" y="3022991"/>
            <a:ext cx="8366400" cy="32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0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b="1" dirty="0"/>
              <a:t>MAU</a:t>
            </a:r>
            <a:r>
              <a:rPr lang="ru-RU" dirty="0"/>
              <a:t> — количество уникальных пользователей в месяц. </a:t>
            </a:r>
            <a:br>
              <a:rPr lang="ru-RU" dirty="0"/>
            </a:br>
            <a:r>
              <a:rPr lang="ru-RU" dirty="0"/>
              <a:t>С апреля 2023 г. виден явный рост MAU.</a:t>
            </a:r>
          </a:p>
          <a:p>
            <a:r>
              <a:rPr lang="ru-RU" dirty="0"/>
              <a:t>Среднее MAU за весь период: 1870.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A1225C-640E-41F3-8544-ECDD176C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42" y="2982798"/>
            <a:ext cx="8366400" cy="32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dirty="0"/>
              <a:t>Низкие значения последнего периода вызваны его незавершенностью.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92DAF2-80B9-4AB3-86E2-BD466BD12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180"/>
            <a:ext cx="10515601" cy="41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88256" y="1628533"/>
            <a:ext cx="4045968" cy="4351338"/>
          </a:xfrm>
        </p:spPr>
        <p:txBody>
          <a:bodyPr/>
          <a:lstStyle/>
          <a:p>
            <a:pPr algn="just"/>
            <a:r>
              <a:rPr lang="ru-RU" dirty="0" err="1"/>
              <a:t>Sticky</a:t>
            </a:r>
            <a:r>
              <a:rPr lang="ru-RU" dirty="0"/>
              <a:t> </a:t>
            </a:r>
            <a:r>
              <a:rPr lang="ru-RU" dirty="0" err="1"/>
              <a:t>factor</a:t>
            </a:r>
            <a:r>
              <a:rPr lang="ru-RU" dirty="0"/>
              <a:t> отражает регулярность действий.</a:t>
            </a:r>
          </a:p>
          <a:p>
            <a:pPr algn="just"/>
            <a:r>
              <a:rPr lang="ru-RU" dirty="0"/>
              <a:t>Динамика недельной </a:t>
            </a:r>
            <a:br>
              <a:rPr lang="ru-RU" dirty="0"/>
            </a:br>
            <a:r>
              <a:rPr lang="ru-RU" dirty="0"/>
              <a:t>и месячной аудитории выражена слабо.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24C788-BF7A-45A4-BB3A-1AD158895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19" y="1394856"/>
            <a:ext cx="6173199" cy="24662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E12EF6-6041-4537-ACBA-15552672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18" y="4124124"/>
            <a:ext cx="6173199" cy="24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1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dirty="0"/>
              <a:t>Видна явная положительная динамика, пользователи совершают больше действий.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B0E7E9-4612-496B-9917-21836FCCC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15" y="2501112"/>
            <a:ext cx="9551254" cy="38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7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dirty="0"/>
              <a:t>Со второй половины 2022 года среднее число платежей </a:t>
            </a:r>
            <a:br>
              <a:rPr lang="ru-RU" dirty="0"/>
            </a:br>
            <a:r>
              <a:rPr lang="ru-RU" dirty="0"/>
              <a:t>на пользователя закрепилось выше значения 1,2.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0F6952-3FD5-44CE-B44C-7DBEE3413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00" y="2498047"/>
            <a:ext cx="9550800" cy="37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7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RFM-</a:t>
            </a:r>
            <a:r>
              <a:rPr lang="ru-RU" b="1" dirty="0"/>
              <a:t>анализ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400E10-E475-47CA-90F5-AE4BA384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3" y="365125"/>
            <a:ext cx="4474922" cy="62926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35E72E-177F-45C3-A1D6-81E2F77D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47" y="1690688"/>
            <a:ext cx="6393003" cy="12310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2045B-4C59-4647-A2F9-36C9EB10AA48}"/>
              </a:ext>
            </a:extLst>
          </p:cNvPr>
          <p:cNvSpPr txBox="1"/>
          <p:nvPr/>
        </p:nvSpPr>
        <p:spPr>
          <a:xfrm>
            <a:off x="620747" y="3225410"/>
            <a:ext cx="60943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Самый интересный сегмент 323.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Благотворители из этого сегмента сделали больше всего пожертвований в денежном выражении, являются одними из лидеров </a:t>
            </a:r>
            <a:br>
              <a:rPr lang="ru-RU" sz="2400" dirty="0"/>
            </a:br>
            <a:r>
              <a:rPr lang="ru-RU" sz="2400" dirty="0"/>
              <a:t>по количеству пожертвований и недавно проявляли активность.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95772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Когортный</a:t>
            </a:r>
            <a:r>
              <a:rPr lang="ru-RU" dirty="0"/>
              <a:t> анализ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41196" y="4961146"/>
            <a:ext cx="8996624" cy="1399461"/>
          </a:xfrm>
        </p:spPr>
        <p:txBody>
          <a:bodyPr/>
          <a:lstStyle/>
          <a:p>
            <a:pPr algn="just"/>
            <a:r>
              <a:rPr lang="ru-RU" dirty="0"/>
              <a:t>Общая динамика количества платежей по когортам является отрицательной, большинство когорт находятся </a:t>
            </a:r>
            <a:br>
              <a:rPr lang="ru-RU" dirty="0"/>
            </a:br>
            <a:r>
              <a:rPr lang="ru-RU" dirty="0"/>
              <a:t>в диапазоне 400-1200 платежей на когорту.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5706F8-3EB9-4834-A26B-CD2EA9BD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444591"/>
            <a:ext cx="8640000" cy="34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Когортный</a:t>
            </a:r>
            <a:r>
              <a:rPr lang="ru-RU" dirty="0"/>
              <a:t> анализ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41196" y="5473613"/>
            <a:ext cx="9790444" cy="1399461"/>
          </a:xfrm>
        </p:spPr>
        <p:txBody>
          <a:bodyPr/>
          <a:lstStyle/>
          <a:p>
            <a:pPr algn="just"/>
            <a:r>
              <a:rPr lang="ru-RU" dirty="0"/>
              <a:t>Средний чек по когортам стабилен, диапазон 750 +- 250 руб.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F2FB14-775A-4DF4-BF21-788C2C81D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586603"/>
            <a:ext cx="8640000" cy="34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57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Когортный</a:t>
            </a:r>
            <a:r>
              <a:rPr lang="ru-RU" dirty="0"/>
              <a:t> анализ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2562" y="1446384"/>
            <a:ext cx="11126874" cy="3521707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Когорта 2023-02-01 выбивается большими суммами пожертвований. </a:t>
            </a:r>
          </a:p>
          <a:p>
            <a:pPr algn="just"/>
            <a:r>
              <a:rPr lang="ru-RU" dirty="0"/>
              <a:t>Из десяти когорт с максимальными суммами пожертвований за 180 дней шесть сформированы в 2021 г., две - в 2022 г., две - в 2023 г.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C36502-C87E-4B09-832D-D3B207DE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32" y="2744261"/>
            <a:ext cx="6044735" cy="37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5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4273"/>
            <a:ext cx="10515600" cy="4351338"/>
          </a:xfrm>
        </p:spPr>
        <p:txBody>
          <a:bodyPr/>
          <a:lstStyle/>
          <a:p>
            <a:r>
              <a:rPr lang="ru-RU" dirty="0"/>
              <a:t>адресная помощь больше как по количеству платежей, </a:t>
            </a:r>
            <a:br>
              <a:rPr lang="ru-RU" dirty="0"/>
            </a:br>
            <a:r>
              <a:rPr lang="ru-RU" dirty="0"/>
              <a:t>так и по сумме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FADCC0-2CCA-4568-B2D2-8E03D963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1" y="2418586"/>
            <a:ext cx="6364237" cy="20208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8A1C23-7626-45CC-A2BD-2568C6394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0" y="4477756"/>
            <a:ext cx="6364237" cy="20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7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Когортный</a:t>
            </a:r>
            <a:r>
              <a:rPr lang="ru-RU" dirty="0"/>
              <a:t> анализ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2562" y="1446384"/>
            <a:ext cx="11244106" cy="3521707"/>
          </a:xfrm>
        </p:spPr>
        <p:txBody>
          <a:bodyPr>
            <a:normAutofit/>
          </a:bodyPr>
          <a:lstStyle/>
          <a:p>
            <a:r>
              <a:rPr lang="ru-RU" dirty="0"/>
              <a:t>Благотворители редко делают повторные пожертвования. </a:t>
            </a:r>
          </a:p>
          <a:p>
            <a:r>
              <a:rPr lang="ru-RU" dirty="0"/>
              <a:t>Около 5-10% благотворителей делают пожертвования в конце каждого месяца.</a:t>
            </a:r>
          </a:p>
          <a:p>
            <a:pPr algn="just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9821F9-DDBB-48A9-ABBC-3D4270DDA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59" y="2456522"/>
            <a:ext cx="6797481" cy="43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Маркетинг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6714" y="5457212"/>
            <a:ext cx="10069286" cy="823007"/>
          </a:xfrm>
        </p:spPr>
        <p:txBody>
          <a:bodyPr/>
          <a:lstStyle/>
          <a:p>
            <a:r>
              <a:rPr lang="ru-RU" dirty="0"/>
              <a:t>Проводятся регулярно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76962B-4F69-419F-AD1B-D03BC62B8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6" y="1535727"/>
            <a:ext cx="9911287" cy="38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2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Маркетинг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6714" y="5457212"/>
            <a:ext cx="10069286" cy="82300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Видна корреляция между рекламными кампаниями </a:t>
            </a:r>
            <a:br>
              <a:rPr lang="ru-RU" dirty="0"/>
            </a:br>
            <a:r>
              <a:rPr lang="ru-RU" dirty="0"/>
              <a:t>и платежами.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A61DDC-1799-4104-87FA-7F4B9896F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00" y="1592152"/>
            <a:ext cx="9262800" cy="36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медианный платеж составляет 300 руб., средний - 753 руб. </a:t>
            </a:r>
            <a:br>
              <a:rPr lang="ru-RU" dirty="0"/>
            </a:br>
            <a:r>
              <a:rPr lang="ru-RU" dirty="0"/>
              <a:t>Только 1% пожертвований превышает 10000 руб.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63D45-80BF-453C-9E8B-7EA69E8F8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93" y="3412642"/>
            <a:ext cx="9978013" cy="11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динамика платежей положительная, с резкими всплесками активности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C73C4F-2FBA-417C-8FB4-5474BD6F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52" y="2723105"/>
            <a:ext cx="9302096" cy="36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5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приток новых пользователей не показывает выраженной динамики и является неравномерным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D3CD99-0D7D-419C-94CA-CD405BBAC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00" y="2803473"/>
            <a:ext cx="9302400" cy="36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медианное количество платежей на пользователей: 1, </a:t>
            </a:r>
            <a:br>
              <a:rPr lang="ru-RU" dirty="0"/>
            </a:br>
            <a:r>
              <a:rPr lang="ru-RU" dirty="0"/>
              <a:t>среднее: 2,67. 1% пользователей делают более 25 платежей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A40FF5-A797-4E77-9EBE-7408D379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26" y="3070416"/>
            <a:ext cx="9770347" cy="11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самые многочисленные действия: просмотр нуждающихся </a:t>
            </a:r>
            <a:br>
              <a:rPr lang="ru-RU" dirty="0"/>
            </a:br>
            <a:r>
              <a:rPr lang="ru-RU" dirty="0"/>
              <a:t>в помощи детей и переход на сайт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D0B35C-0386-4CC5-86CE-06ACDB00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9" y="3154677"/>
            <a:ext cx="10652781" cy="23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7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большинство пользователей впервые переходят на сайт </a:t>
            </a:r>
            <a:br>
              <a:rPr lang="ru-RU" dirty="0"/>
            </a:br>
            <a:r>
              <a:rPr lang="ru-RU" dirty="0"/>
              <a:t>из неизвестного источника, либо напрямую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CC8EBE-7D02-49D3-A068-CBB513E1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09" y="3245112"/>
            <a:ext cx="7287782" cy="23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8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b="1" dirty="0"/>
              <a:t>DAU</a:t>
            </a:r>
            <a:r>
              <a:rPr lang="ru-RU" dirty="0"/>
              <a:t> — количество уникальных пользователей в день. Показывает небольшую положительную динамику.</a:t>
            </a:r>
          </a:p>
          <a:p>
            <a:r>
              <a:rPr lang="ru-RU" dirty="0"/>
              <a:t>Среднее DAU за весь период: 101.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E1248B-1373-42A9-86D0-80AD00C3E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35" y="2869836"/>
            <a:ext cx="8366529" cy="381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1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416</Words>
  <Application>Microsoft Office PowerPoint</Application>
  <PresentationFormat>Широкоэкранный</PresentationFormat>
  <Paragraphs>52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Анализ данных благотворительного фонда  “АиФ. Доброе сердце”</vt:lpstr>
      <vt:lpstr>Общие выводы по исследованию</vt:lpstr>
      <vt:lpstr>Общие выводы по исследованию</vt:lpstr>
      <vt:lpstr>Общие выводы по исследованию</vt:lpstr>
      <vt:lpstr>Общие выводы по исследованию</vt:lpstr>
      <vt:lpstr>Общие выводы по исследованию</vt:lpstr>
      <vt:lpstr>Общие выводы по исследованию</vt:lpstr>
      <vt:lpstr>Общие выводы по исследованию</vt:lpstr>
      <vt:lpstr>Анализ пользовательской активности</vt:lpstr>
      <vt:lpstr>Анализ пользовательской активности</vt:lpstr>
      <vt:lpstr>Анализ пользовательской активности</vt:lpstr>
      <vt:lpstr>Анализ пользовательской активности</vt:lpstr>
      <vt:lpstr>Анализ пользовательской активности</vt:lpstr>
      <vt:lpstr>Анализ пользовательской активности</vt:lpstr>
      <vt:lpstr>Анализ пользовательской активности</vt:lpstr>
      <vt:lpstr>RFM-анализ</vt:lpstr>
      <vt:lpstr>Когортный анализ</vt:lpstr>
      <vt:lpstr>Когортный анализ</vt:lpstr>
      <vt:lpstr>Когортный анализ</vt:lpstr>
      <vt:lpstr>Когортный анализ</vt:lpstr>
      <vt:lpstr>Маркетинг</vt:lpstr>
      <vt:lpstr>Маркетинг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</dc:title>
  <dc:creator>Иванов Сергей Александрович</dc:creator>
  <cp:lastModifiedBy>Сергей Иванов</cp:lastModifiedBy>
  <cp:revision>27</cp:revision>
  <dcterms:created xsi:type="dcterms:W3CDTF">2023-01-31T14:01:38Z</dcterms:created>
  <dcterms:modified xsi:type="dcterms:W3CDTF">2023-12-19T18:20:51Z</dcterms:modified>
</cp:coreProperties>
</file>