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0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A8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264" autoAdjust="0"/>
    <p:restoredTop sz="94660"/>
  </p:normalViewPr>
  <p:slideViewPr>
    <p:cSldViewPr>
      <p:cViewPr>
        <p:scale>
          <a:sx n="100" d="100"/>
          <a:sy n="100" d="100"/>
        </p:scale>
        <p:origin x="-144" y="7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ADD5A22-4B0C-4341-86B1-A59497044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" name="Rectangle 64"/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AU">
              <a:latin typeface="Helvetica" pitchFamily="-128" charset="0"/>
            </a:endParaRPr>
          </a:p>
        </p:txBody>
      </p:sp>
      <p:sp>
        <p:nvSpPr>
          <p:cNvPr id="6211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447800"/>
            <a:ext cx="7678737" cy="108108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2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-1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607C8C3-4F8B-4E3F-B686-41D1C9623D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9F266-C59D-45D0-B0C9-56C22E177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990600"/>
            <a:ext cx="188595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990600"/>
            <a:ext cx="550545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48DFA-7386-4626-9102-833AE6A201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ADAF4-D09A-43D6-B248-E4CBC9A549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C1C53-AFA3-436E-9BE1-FFA233F7F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905000"/>
            <a:ext cx="33909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905000"/>
            <a:ext cx="33909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5B0C7-15BF-4CF1-9D8A-C04DE0C89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142AF-B04B-4B4A-99AE-E02D62FE5F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372E4-4C83-4314-A62E-D8F6E0686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20F4E-DACC-47E9-ABBA-78885EB113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93581-2361-4DE1-AD7F-BB84AA4C6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A12F3-CCD0-436E-A78A-1953859E7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219200" y="-9525"/>
            <a:ext cx="7924800" cy="6867525"/>
            <a:chOff x="0" y="0"/>
            <a:chExt cx="5762" cy="4326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25" name="Rectangle 5"/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hidden">
            <a:xfrm>
              <a:off x="289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hidden">
            <a:xfrm>
              <a:off x="384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hidden">
            <a:xfrm>
              <a:off x="480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hidden">
            <a:xfrm>
              <a:off x="865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hidden">
            <a:xfrm>
              <a:off x="960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hidden">
            <a:xfrm>
              <a:off x="105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36" name="Rectangle 16"/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38" name="Rectangle 18"/>
            <p:cNvSpPr>
              <a:spLocks noChangeArrowheads="1"/>
            </p:cNvSpPr>
            <p:nvPr/>
          </p:nvSpPr>
          <p:spPr bwMode="hidden">
            <a:xfrm>
              <a:off x="1441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39" name="Rectangle 19"/>
            <p:cNvSpPr>
              <a:spLocks noChangeArrowheads="1"/>
            </p:cNvSpPr>
            <p:nvPr/>
          </p:nvSpPr>
          <p:spPr bwMode="hidden">
            <a:xfrm>
              <a:off x="153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40" name="Rectangle 20"/>
            <p:cNvSpPr>
              <a:spLocks noChangeArrowheads="1"/>
            </p:cNvSpPr>
            <p:nvPr/>
          </p:nvSpPr>
          <p:spPr bwMode="hidden">
            <a:xfrm>
              <a:off x="1632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41" name="Rectangle 21"/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42" name="Rectangle 22"/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43" name="Rectangle 23"/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44" name="Rectangle 24"/>
            <p:cNvSpPr>
              <a:spLocks noChangeArrowheads="1"/>
            </p:cNvSpPr>
            <p:nvPr/>
          </p:nvSpPr>
          <p:spPr bwMode="hidden">
            <a:xfrm>
              <a:off x="201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45" name="Rectangle 25"/>
            <p:cNvSpPr>
              <a:spLocks noChangeArrowheads="1"/>
            </p:cNvSpPr>
            <p:nvPr/>
          </p:nvSpPr>
          <p:spPr bwMode="hidden">
            <a:xfrm>
              <a:off x="2112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46" name="Rectangle 26"/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47" name="Rectangle 27"/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48" name="Rectangle 28"/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49" name="Rectangle 29"/>
            <p:cNvSpPr>
              <a:spLocks noChangeArrowheads="1"/>
            </p:cNvSpPr>
            <p:nvPr/>
          </p:nvSpPr>
          <p:spPr bwMode="hidden">
            <a:xfrm>
              <a:off x="2495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50" name="Rectangle 30"/>
            <p:cNvSpPr>
              <a:spLocks noChangeArrowheads="1"/>
            </p:cNvSpPr>
            <p:nvPr/>
          </p:nvSpPr>
          <p:spPr bwMode="hidden">
            <a:xfrm>
              <a:off x="2592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51" name="Rectangle 31"/>
            <p:cNvSpPr>
              <a:spLocks noChangeArrowheads="1"/>
            </p:cNvSpPr>
            <p:nvPr/>
          </p:nvSpPr>
          <p:spPr bwMode="hidden">
            <a:xfrm>
              <a:off x="2688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52" name="Rectangle 32"/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53" name="Rectangle 33"/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54" name="Rectangle 34"/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55" name="Rectangle 35"/>
            <p:cNvSpPr>
              <a:spLocks noChangeArrowheads="1"/>
            </p:cNvSpPr>
            <p:nvPr/>
          </p:nvSpPr>
          <p:spPr bwMode="hidden">
            <a:xfrm>
              <a:off x="3071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56" name="Rectangle 36"/>
            <p:cNvSpPr>
              <a:spLocks noChangeArrowheads="1"/>
            </p:cNvSpPr>
            <p:nvPr/>
          </p:nvSpPr>
          <p:spPr bwMode="hidden">
            <a:xfrm>
              <a:off x="3168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57" name="Rectangle 37"/>
            <p:cNvSpPr>
              <a:spLocks noChangeArrowheads="1"/>
            </p:cNvSpPr>
            <p:nvPr/>
          </p:nvSpPr>
          <p:spPr bwMode="hidden">
            <a:xfrm>
              <a:off x="3264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58" name="Rectangle 38"/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59" name="Rectangle 39"/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60" name="Rectangle 40"/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61" name="Rectangle 41"/>
            <p:cNvSpPr>
              <a:spLocks noChangeArrowheads="1"/>
            </p:cNvSpPr>
            <p:nvPr/>
          </p:nvSpPr>
          <p:spPr bwMode="hidden">
            <a:xfrm>
              <a:off x="3649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62" name="Rectangle 42"/>
            <p:cNvSpPr>
              <a:spLocks noChangeArrowheads="1"/>
            </p:cNvSpPr>
            <p:nvPr/>
          </p:nvSpPr>
          <p:spPr bwMode="hidden">
            <a:xfrm>
              <a:off x="3744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63" name="Rectangle 43"/>
            <p:cNvSpPr>
              <a:spLocks noChangeArrowheads="1"/>
            </p:cNvSpPr>
            <p:nvPr/>
          </p:nvSpPr>
          <p:spPr bwMode="hidden">
            <a:xfrm>
              <a:off x="3840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64" name="Rectangle 44"/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65" name="Rectangle 45"/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66" name="Rectangle 46"/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67" name="Rectangle 47"/>
            <p:cNvSpPr>
              <a:spLocks noChangeArrowheads="1"/>
            </p:cNvSpPr>
            <p:nvPr/>
          </p:nvSpPr>
          <p:spPr bwMode="hidden">
            <a:xfrm>
              <a:off x="4225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68" name="Rectangle 48"/>
            <p:cNvSpPr>
              <a:spLocks noChangeArrowheads="1"/>
            </p:cNvSpPr>
            <p:nvPr/>
          </p:nvSpPr>
          <p:spPr bwMode="hidden">
            <a:xfrm>
              <a:off x="4320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69" name="Rectangle 49"/>
            <p:cNvSpPr>
              <a:spLocks noChangeArrowheads="1"/>
            </p:cNvSpPr>
            <p:nvPr/>
          </p:nvSpPr>
          <p:spPr bwMode="hidden">
            <a:xfrm>
              <a:off x="441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70" name="Rectangle 50"/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71" name="Rectangle 51"/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72" name="Rectangle 52"/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73" name="Rectangle 53"/>
            <p:cNvSpPr>
              <a:spLocks noChangeArrowheads="1"/>
            </p:cNvSpPr>
            <p:nvPr/>
          </p:nvSpPr>
          <p:spPr bwMode="hidden">
            <a:xfrm>
              <a:off x="4801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hidden">
            <a:xfrm>
              <a:off x="489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75" name="Rectangle 55"/>
            <p:cNvSpPr>
              <a:spLocks noChangeArrowheads="1"/>
            </p:cNvSpPr>
            <p:nvPr/>
          </p:nvSpPr>
          <p:spPr bwMode="hidden">
            <a:xfrm>
              <a:off x="4992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76" name="Rectangle 56"/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77" name="Rectangle 57"/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78" name="Rectangle 58"/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79" name="Rectangle 59"/>
            <p:cNvSpPr>
              <a:spLocks noChangeArrowheads="1"/>
            </p:cNvSpPr>
            <p:nvPr/>
          </p:nvSpPr>
          <p:spPr bwMode="hidden">
            <a:xfrm>
              <a:off x="537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80" name="Rectangle 60"/>
            <p:cNvSpPr>
              <a:spLocks noChangeArrowheads="1"/>
            </p:cNvSpPr>
            <p:nvPr/>
          </p:nvSpPr>
          <p:spPr bwMode="hidden">
            <a:xfrm>
              <a:off x="5472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81" name="Rectangle 61"/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82" name="Rectangle 62"/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83" name="Rectangle 63"/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84" name="Rectangle 64"/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990600"/>
            <a:ext cx="67056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1905000"/>
            <a:ext cx="6934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+mn-lt"/>
              </a:defRPr>
            </a:lvl1pPr>
          </a:lstStyle>
          <a:p>
            <a:pPr>
              <a:defRPr/>
            </a:pPr>
            <a:fld id="{7A6A41C9-C546-4791-8920-ADDD111B3D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2484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-128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-128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2ADC5-2F83-45E9-98C1-FA241C2EC6B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26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folHlink"/>
                </a:solidFill>
              </a:rPr>
              <a:t>Estimation for Software Projects</a:t>
            </a:r>
          </a:p>
        </p:txBody>
      </p:sp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2133600" y="2438400"/>
            <a:ext cx="6477000" cy="323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i="1">
                <a:solidFill>
                  <a:schemeClr val="tx2"/>
                </a:solidFill>
                <a:latin typeface="Helvetica" pitchFamily="-128" charset="0"/>
              </a:rPr>
              <a:t>Slide Set to accompany</a:t>
            </a:r>
            <a:r>
              <a:rPr lang="en-US" sz="3200" i="1">
                <a:solidFill>
                  <a:schemeClr val="tx2"/>
                </a:solidFill>
                <a:latin typeface="Helvetica" pitchFamily="-128" charset="0"/>
              </a:rPr>
              <a:t/>
            </a:r>
            <a:br>
              <a:rPr lang="en-US" sz="3200" i="1">
                <a:solidFill>
                  <a:schemeClr val="tx2"/>
                </a:solidFill>
                <a:latin typeface="Helvetica" pitchFamily="-128" charset="0"/>
              </a:rPr>
            </a:br>
            <a:r>
              <a:rPr lang="en-US" sz="2000" i="1">
                <a:solidFill>
                  <a:schemeClr val="tx2"/>
                </a:solidFill>
                <a:latin typeface="Helvetica" pitchFamily="-128" charset="0"/>
              </a:rPr>
              <a:t>Software Engineering: A Practitioner’s Approach, 7/e</a:t>
            </a:r>
            <a:r>
              <a:rPr lang="en-US" i="1">
                <a:solidFill>
                  <a:schemeClr val="tx2"/>
                </a:solidFill>
                <a:latin typeface="Helvetica" pitchFamily="-128" charset="0"/>
              </a:rPr>
              <a:t> </a:t>
            </a:r>
          </a:p>
          <a:p>
            <a:r>
              <a:rPr lang="en-US" sz="1600" b="1"/>
              <a:t>by Roger S. Pressman</a:t>
            </a:r>
            <a:endParaRPr lang="en-US" sz="1200" b="1"/>
          </a:p>
          <a:p>
            <a:endParaRPr lang="en-US" sz="1200" b="1"/>
          </a:p>
          <a:p>
            <a:r>
              <a:rPr lang="en-US" sz="1200" b="1"/>
              <a:t>Slides copyright © 1996, 2001, 2005, 2009</a:t>
            </a:r>
            <a:r>
              <a:rPr lang="en-US" sz="1800"/>
              <a:t> </a:t>
            </a:r>
            <a:r>
              <a:rPr lang="en-US" sz="1200" b="1"/>
              <a:t>by Roger S. Pressman</a:t>
            </a:r>
            <a:endParaRPr lang="en-US" sz="1800"/>
          </a:p>
          <a:p>
            <a:endParaRPr lang="en-US" sz="1800" b="1" i="1">
              <a:solidFill>
                <a:schemeClr val="tx2"/>
              </a:solidFill>
            </a:endParaRPr>
          </a:p>
          <a:p>
            <a:r>
              <a:rPr lang="en-US" sz="1800" b="1" i="1">
                <a:solidFill>
                  <a:schemeClr val="tx2"/>
                </a:solidFill>
              </a:rPr>
              <a:t>For non-profit educational use only</a:t>
            </a:r>
            <a:endParaRPr lang="en-US" sz="1800" b="1"/>
          </a:p>
          <a:p>
            <a:endParaRPr lang="en-US" sz="1400"/>
          </a:p>
          <a:p>
            <a:r>
              <a:rPr lang="en-US" sz="1200"/>
              <a:t>May be reproduced ONLY for student use at the university level when used in conjunction with </a:t>
            </a:r>
            <a:r>
              <a:rPr lang="en-US" sz="1200" i="1"/>
              <a:t>Software Engineering: A Practitioner's Approach, 7/e. </a:t>
            </a:r>
            <a:r>
              <a:rPr lang="en-US" sz="1200"/>
              <a:t>Any other reproduction or use is prohibited without the express written permission of the author.</a:t>
            </a:r>
          </a:p>
          <a:p>
            <a:endParaRPr lang="en-US" sz="1200"/>
          </a:p>
          <a:p>
            <a:r>
              <a:rPr lang="en-US" sz="1200"/>
              <a:t>All copyright information MUST appear if these slides are posted on a website for student use.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34AA1-06BD-48CC-9A2C-085A991D7A0E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Estimation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2057400"/>
            <a:ext cx="4267200" cy="4114800"/>
          </a:xfrm>
        </p:spPr>
        <p:txBody>
          <a:bodyPr/>
          <a:lstStyle/>
          <a:p>
            <a:pPr eaLnBrk="1" hangingPunct="1"/>
            <a:r>
              <a:rPr lang="en-US" sz="2000" smtClean="0"/>
              <a:t>Project scope must be understood</a:t>
            </a:r>
          </a:p>
          <a:p>
            <a:pPr eaLnBrk="1" hangingPunct="1"/>
            <a:r>
              <a:rPr lang="en-US" sz="2000" smtClean="0"/>
              <a:t>Elaboration (decomposition) is necessary</a:t>
            </a:r>
          </a:p>
          <a:p>
            <a:pPr eaLnBrk="1" hangingPunct="1"/>
            <a:r>
              <a:rPr lang="en-US" sz="2000" smtClean="0"/>
              <a:t>Historical metrics are very helpful</a:t>
            </a:r>
          </a:p>
          <a:p>
            <a:pPr eaLnBrk="1" hangingPunct="1"/>
            <a:r>
              <a:rPr lang="en-US" sz="2000" smtClean="0"/>
              <a:t>At least two different techniques should be used</a:t>
            </a:r>
          </a:p>
          <a:p>
            <a:pPr eaLnBrk="1" hangingPunct="1"/>
            <a:r>
              <a:rPr lang="en-US" sz="2000" smtClean="0"/>
              <a:t>Uncertainty is inherent in the process</a:t>
            </a:r>
            <a:endParaRPr lang="en-US" sz="1600" smtClean="0"/>
          </a:p>
        </p:txBody>
      </p:sp>
      <p:pic>
        <p:nvPicPr>
          <p:cNvPr id="12294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133600"/>
            <a:ext cx="1860550" cy="1754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8D94D7-2649-4027-A77C-AE044A54B6C4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6275388" cy="525463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smtClean="0"/>
              <a:t>Estimation Techniques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057400"/>
            <a:ext cx="6400800" cy="40386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smtClean="0"/>
              <a:t>Past (similar) project experience</a:t>
            </a:r>
          </a:p>
          <a:p>
            <a:pPr eaLnBrk="1" hangingPunct="1"/>
            <a:r>
              <a:rPr lang="en-US" smtClean="0"/>
              <a:t>Conventional estimation techniques</a:t>
            </a:r>
          </a:p>
          <a:p>
            <a:pPr lvl="1" eaLnBrk="1" hangingPunct="1"/>
            <a:r>
              <a:rPr lang="en-US" smtClean="0"/>
              <a:t> task breakdown and effort estimates</a:t>
            </a:r>
          </a:p>
          <a:p>
            <a:pPr lvl="1" eaLnBrk="1" hangingPunct="1"/>
            <a:r>
              <a:rPr lang="en-US" smtClean="0"/>
              <a:t> size (e.g., FP) estimates</a:t>
            </a:r>
          </a:p>
          <a:p>
            <a:pPr eaLnBrk="1" hangingPunct="1"/>
            <a:r>
              <a:rPr lang="en-US" smtClean="0"/>
              <a:t>Empirical models</a:t>
            </a:r>
          </a:p>
          <a:p>
            <a:pPr eaLnBrk="1" hangingPunct="1"/>
            <a:r>
              <a:rPr lang="en-US" smtClean="0"/>
              <a:t>Automated tools</a:t>
            </a:r>
          </a:p>
        </p:txBody>
      </p:sp>
      <p:pic>
        <p:nvPicPr>
          <p:cNvPr id="13318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3352800"/>
            <a:ext cx="2239963" cy="2622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008452-3979-4A5F-96B6-017F6709B2B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6705600" cy="633413"/>
          </a:xfrm>
        </p:spPr>
        <p:txBody>
          <a:bodyPr/>
          <a:lstStyle/>
          <a:p>
            <a:pPr eaLnBrk="1" hangingPunct="1"/>
            <a:r>
              <a:rPr lang="en-US" smtClean="0"/>
              <a:t>Estimation Accuracy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Predicated on …</a:t>
            </a:r>
          </a:p>
          <a:p>
            <a:pPr lvl="1" eaLnBrk="1" hangingPunct="1"/>
            <a:r>
              <a:rPr lang="en-US" smtClean="0">
                <a:solidFill>
                  <a:schemeClr val="folHlink"/>
                </a:solidFill>
              </a:rPr>
              <a:t>the degree to which the planner has properly estimated the size of the product to be built</a:t>
            </a:r>
          </a:p>
          <a:p>
            <a:pPr lvl="1" eaLnBrk="1" hangingPunct="1"/>
            <a:r>
              <a:rPr lang="en-US" smtClean="0"/>
              <a:t>the</a:t>
            </a:r>
            <a:r>
              <a:rPr lang="en-US" smtClean="0">
                <a:solidFill>
                  <a:schemeClr val="folHlink"/>
                </a:solidFill>
              </a:rPr>
              <a:t> ability to translate</a:t>
            </a:r>
            <a:r>
              <a:rPr lang="en-US" smtClean="0"/>
              <a:t> the size estimate into human effort, calendar time, and dollars (a function of the availability of reliable software metrics from past projects)</a:t>
            </a:r>
          </a:p>
          <a:p>
            <a:pPr lvl="1" eaLnBrk="1" hangingPunct="1"/>
            <a:r>
              <a:rPr lang="en-US" smtClean="0"/>
              <a:t>the degree to which the project plan reflects the </a:t>
            </a:r>
            <a:r>
              <a:rPr lang="en-US" smtClean="0">
                <a:solidFill>
                  <a:schemeClr val="folHlink"/>
                </a:solidFill>
              </a:rPr>
              <a:t>abilities of the software team</a:t>
            </a:r>
          </a:p>
          <a:p>
            <a:pPr lvl="1" eaLnBrk="1" hangingPunct="1"/>
            <a:r>
              <a:rPr lang="en-US" smtClean="0"/>
              <a:t>the </a:t>
            </a:r>
            <a:r>
              <a:rPr lang="en-US" smtClean="0">
                <a:solidFill>
                  <a:schemeClr val="folHlink"/>
                </a:solidFill>
              </a:rPr>
              <a:t>stability of product requirements </a:t>
            </a:r>
            <a:r>
              <a:rPr lang="en-US" smtClean="0"/>
              <a:t>and the environment that supports the software engineering effort.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D4A245-31A0-4138-8BED-C38DA646C3F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184322" name="Oval 2"/>
          <p:cNvSpPr>
            <a:spLocks noChangeArrowheads="1"/>
          </p:cNvSpPr>
          <p:nvPr/>
        </p:nvSpPr>
        <p:spPr bwMode="auto">
          <a:xfrm>
            <a:off x="3200400" y="2590800"/>
            <a:ext cx="3111500" cy="1714500"/>
          </a:xfrm>
          <a:prstGeom prst="ellipse">
            <a:avLst/>
          </a:prstGeom>
          <a:solidFill>
            <a:schemeClr val="accent2"/>
          </a:solidFill>
          <a:ln w="127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143000"/>
            <a:ext cx="6911975" cy="509588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smtClean="0"/>
              <a:t>Functional Decomposition</a:t>
            </a: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854200" y="2135188"/>
            <a:ext cx="1638300" cy="25654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1854200" y="2136775"/>
            <a:ext cx="1638300" cy="2562225"/>
          </a:xfrm>
          <a:prstGeom prst="rect">
            <a:avLst/>
          </a:prstGeom>
          <a:solidFill>
            <a:srgbClr val="D1039B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765300" y="2084388"/>
            <a:ext cx="1638300" cy="2552700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7"/>
          <p:cNvSpPr>
            <a:spLocks noChangeArrowheads="1"/>
          </p:cNvSpPr>
          <p:nvPr/>
        </p:nvSpPr>
        <p:spPr bwMode="auto">
          <a:xfrm>
            <a:off x="1765300" y="2085975"/>
            <a:ext cx="1638300" cy="2549525"/>
          </a:xfrm>
          <a:prstGeom prst="rect">
            <a:avLst/>
          </a:prstGeom>
          <a:solidFill>
            <a:srgbClr val="8C488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676400" y="1995488"/>
            <a:ext cx="1651000" cy="2566987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9"/>
          <p:cNvSpPr>
            <a:spLocks noChangeArrowheads="1"/>
          </p:cNvSpPr>
          <p:nvPr/>
        </p:nvSpPr>
        <p:spPr bwMode="auto">
          <a:xfrm>
            <a:off x="1676400" y="1997075"/>
            <a:ext cx="1651000" cy="2562225"/>
          </a:xfrm>
          <a:prstGeom prst="rect">
            <a:avLst/>
          </a:prstGeom>
          <a:solidFill>
            <a:srgbClr val="AD278D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0"/>
          <p:cNvSpPr>
            <a:spLocks noChangeArrowheads="1"/>
          </p:cNvSpPr>
          <p:nvPr/>
        </p:nvSpPr>
        <p:spPr bwMode="auto">
          <a:xfrm>
            <a:off x="6381750" y="3297238"/>
            <a:ext cx="698500" cy="100012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1"/>
          <p:cNvSpPr>
            <a:spLocks noChangeArrowheads="1"/>
          </p:cNvSpPr>
          <p:nvPr/>
        </p:nvSpPr>
        <p:spPr bwMode="auto">
          <a:xfrm>
            <a:off x="5530850" y="3868738"/>
            <a:ext cx="698500" cy="100012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2"/>
          <p:cNvSpPr>
            <a:spLocks noChangeArrowheads="1"/>
          </p:cNvSpPr>
          <p:nvPr/>
        </p:nvSpPr>
        <p:spPr bwMode="auto">
          <a:xfrm>
            <a:off x="6496050" y="3868738"/>
            <a:ext cx="698500" cy="100012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3"/>
          <p:cNvSpPr>
            <a:spLocks noChangeArrowheads="1"/>
          </p:cNvSpPr>
          <p:nvPr/>
        </p:nvSpPr>
        <p:spPr bwMode="auto">
          <a:xfrm>
            <a:off x="7473950" y="3868738"/>
            <a:ext cx="698500" cy="100012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14"/>
          <p:cNvSpPr>
            <a:spLocks noChangeArrowheads="1"/>
          </p:cNvSpPr>
          <p:nvPr/>
        </p:nvSpPr>
        <p:spPr bwMode="auto">
          <a:xfrm>
            <a:off x="5073650" y="4505325"/>
            <a:ext cx="698500" cy="100013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5"/>
          <p:cNvSpPr>
            <a:spLocks noChangeArrowheads="1"/>
          </p:cNvSpPr>
          <p:nvPr/>
        </p:nvSpPr>
        <p:spPr bwMode="auto">
          <a:xfrm>
            <a:off x="5581650" y="4897438"/>
            <a:ext cx="698500" cy="100012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16"/>
          <p:cNvSpPr>
            <a:spLocks noChangeArrowheads="1"/>
          </p:cNvSpPr>
          <p:nvPr/>
        </p:nvSpPr>
        <p:spPr bwMode="auto">
          <a:xfrm>
            <a:off x="6102350" y="5305425"/>
            <a:ext cx="698500" cy="100013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7"/>
          <p:cNvSpPr>
            <a:spLocks noChangeArrowheads="1"/>
          </p:cNvSpPr>
          <p:nvPr/>
        </p:nvSpPr>
        <p:spPr bwMode="auto">
          <a:xfrm>
            <a:off x="6356350" y="4505325"/>
            <a:ext cx="698500" cy="100013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18"/>
          <p:cNvSpPr>
            <a:spLocks noChangeArrowheads="1"/>
          </p:cNvSpPr>
          <p:nvPr/>
        </p:nvSpPr>
        <p:spPr bwMode="auto">
          <a:xfrm>
            <a:off x="7042150" y="4872038"/>
            <a:ext cx="698500" cy="100012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19"/>
          <p:cNvSpPr>
            <a:spLocks noChangeArrowheads="1"/>
          </p:cNvSpPr>
          <p:nvPr/>
        </p:nvSpPr>
        <p:spPr bwMode="auto">
          <a:xfrm>
            <a:off x="7550150" y="4505325"/>
            <a:ext cx="711200" cy="100013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Line 20"/>
          <p:cNvSpPr>
            <a:spLocks noChangeShapeType="1"/>
          </p:cNvSpPr>
          <p:nvPr/>
        </p:nvSpPr>
        <p:spPr bwMode="auto">
          <a:xfrm flipH="1">
            <a:off x="5969000" y="3482975"/>
            <a:ext cx="749300" cy="3143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83" name="Line 21"/>
          <p:cNvSpPr>
            <a:spLocks noChangeShapeType="1"/>
          </p:cNvSpPr>
          <p:nvPr/>
        </p:nvSpPr>
        <p:spPr bwMode="auto">
          <a:xfrm>
            <a:off x="6743700" y="3470275"/>
            <a:ext cx="0" cy="3270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84" name="Line 22"/>
          <p:cNvSpPr>
            <a:spLocks noChangeShapeType="1"/>
          </p:cNvSpPr>
          <p:nvPr/>
        </p:nvSpPr>
        <p:spPr bwMode="auto">
          <a:xfrm>
            <a:off x="6743700" y="3482975"/>
            <a:ext cx="939800" cy="3143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85" name="Line 23"/>
          <p:cNvSpPr>
            <a:spLocks noChangeShapeType="1"/>
          </p:cNvSpPr>
          <p:nvPr/>
        </p:nvSpPr>
        <p:spPr bwMode="auto">
          <a:xfrm flipH="1">
            <a:off x="5448300" y="4067175"/>
            <a:ext cx="431800" cy="3397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86" name="Line 24"/>
          <p:cNvSpPr>
            <a:spLocks noChangeShapeType="1"/>
          </p:cNvSpPr>
          <p:nvPr/>
        </p:nvSpPr>
        <p:spPr bwMode="auto">
          <a:xfrm>
            <a:off x="5880100" y="4067175"/>
            <a:ext cx="25400" cy="7334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87" name="Line 25"/>
          <p:cNvSpPr>
            <a:spLocks noChangeShapeType="1"/>
          </p:cNvSpPr>
          <p:nvPr/>
        </p:nvSpPr>
        <p:spPr bwMode="auto">
          <a:xfrm>
            <a:off x="5867400" y="4067175"/>
            <a:ext cx="647700" cy="11668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88" name="Line 26"/>
          <p:cNvSpPr>
            <a:spLocks noChangeShapeType="1"/>
          </p:cNvSpPr>
          <p:nvPr/>
        </p:nvSpPr>
        <p:spPr bwMode="auto">
          <a:xfrm flipH="1">
            <a:off x="6718300" y="4041775"/>
            <a:ext cx="88900" cy="3778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89" name="Line 27"/>
          <p:cNvSpPr>
            <a:spLocks noChangeShapeType="1"/>
          </p:cNvSpPr>
          <p:nvPr/>
        </p:nvSpPr>
        <p:spPr bwMode="auto">
          <a:xfrm>
            <a:off x="6807200" y="4041775"/>
            <a:ext cx="546100" cy="7715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90" name="Line 28"/>
          <p:cNvSpPr>
            <a:spLocks noChangeShapeType="1"/>
          </p:cNvSpPr>
          <p:nvPr/>
        </p:nvSpPr>
        <p:spPr bwMode="auto">
          <a:xfrm>
            <a:off x="7835900" y="4041775"/>
            <a:ext cx="0" cy="3778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4349" name="Rectangle 29"/>
          <p:cNvSpPr>
            <a:spLocks noChangeArrowheads="1"/>
          </p:cNvSpPr>
          <p:nvPr/>
        </p:nvSpPr>
        <p:spPr bwMode="auto">
          <a:xfrm>
            <a:off x="6716713" y="2486025"/>
            <a:ext cx="18065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functional </a:t>
            </a:r>
          </a:p>
          <a:p>
            <a:pPr algn="ctr">
              <a:defRPr/>
            </a:pPr>
            <a:r>
              <a: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decomposition</a:t>
            </a:r>
          </a:p>
        </p:txBody>
      </p:sp>
      <p:sp>
        <p:nvSpPr>
          <p:cNvPr id="184350" name="Text Box 30"/>
          <p:cNvSpPr txBox="1">
            <a:spLocks noChangeArrowheads="1"/>
          </p:cNvSpPr>
          <p:nvPr/>
        </p:nvSpPr>
        <p:spPr bwMode="auto">
          <a:xfrm>
            <a:off x="1866900" y="2438400"/>
            <a:ext cx="1289050" cy="835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Statement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of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Scope</a:t>
            </a:r>
          </a:p>
        </p:txBody>
      </p:sp>
      <p:sp>
        <p:nvSpPr>
          <p:cNvPr id="184351" name="Text Box 31"/>
          <p:cNvSpPr txBox="1">
            <a:spLocks noChangeArrowheads="1"/>
          </p:cNvSpPr>
          <p:nvPr/>
        </p:nvSpPr>
        <p:spPr bwMode="auto">
          <a:xfrm>
            <a:off x="3584575" y="3109913"/>
            <a:ext cx="2524125" cy="587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Perform a Grammatical “parse”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FE230A-E214-43FE-B42C-47D39D54BF5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685800"/>
            <a:ext cx="7162800" cy="773113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sz="3600" smtClean="0"/>
              <a:t>Conventional Methods:</a:t>
            </a:r>
            <a:br>
              <a:rPr lang="en-US" sz="3600" smtClean="0"/>
            </a:br>
            <a:r>
              <a:rPr lang="en-US" sz="3600" smtClean="0"/>
              <a:t>LOC/FP Approach</a:t>
            </a:r>
            <a:endParaRPr lang="en-US" smtClean="0"/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2057400"/>
            <a:ext cx="6172200" cy="2662238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smtClean="0"/>
              <a:t>compute LOC/FP using estimates of information domain values</a:t>
            </a:r>
          </a:p>
          <a:p>
            <a:pPr eaLnBrk="1" hangingPunct="1"/>
            <a:r>
              <a:rPr lang="en-US" smtClean="0"/>
              <a:t>use historical data to build estimates for the project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B65789-25E0-4F6D-9B29-B397AE9C7058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066800"/>
            <a:ext cx="5746750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smtClean="0"/>
              <a:t>Example: LOC Approach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905000"/>
            <a:ext cx="4191000" cy="2428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1905000" y="4419600"/>
            <a:ext cx="6564313" cy="185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Average productivity for systems of this type = 620 LOC/pm. 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Burdened labor rate =$8000 per month, the cost per line of code is approximately $13. 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Based on the LOC estimate and the historical productivity data, the total estimated project cost is </a:t>
            </a:r>
            <a:r>
              <a:rPr lang="en-US" sz="1800" b="1">
                <a:solidFill>
                  <a:schemeClr val="folHlink"/>
                </a:solidFill>
                <a:latin typeface="Palatino" pitchFamily="-128" charset="0"/>
              </a:rPr>
              <a:t>$431,000 and the estimated effort is 54 person-months.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99EA2A-8DED-4EEC-AC2F-943EE7A6C34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5349875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smtClean="0"/>
              <a:t>Example: FP Approach</a:t>
            </a: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752600"/>
            <a:ext cx="5651500" cy="2143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1905000" y="4038600"/>
            <a:ext cx="7239000" cy="2379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The estimated number of FP is derived:</a:t>
            </a:r>
          </a:p>
          <a:p>
            <a:pPr>
              <a:spcBef>
                <a:spcPts val="300"/>
              </a:spcBef>
              <a:defRPr/>
            </a:pP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		FP</a:t>
            </a:r>
            <a:r>
              <a:rPr lang="en-US" sz="1600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estimated</a:t>
            </a: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 = count-total </a:t>
            </a: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MathematicalPi 1" pitchFamily="-128" charset="0"/>
              </a:rPr>
              <a:t>3</a:t>
            </a: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 [0.65 + 0.01 </a:t>
            </a: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MathematicalPi 1" pitchFamily="-128" charset="0"/>
              </a:rPr>
              <a:t>3</a:t>
            </a: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 </a:t>
            </a: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MathematicalPi 1" pitchFamily="-128" charset="0"/>
              </a:rPr>
              <a:t>S</a:t>
            </a: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 (F</a:t>
            </a:r>
            <a:r>
              <a:rPr lang="en-US" sz="1600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i</a:t>
            </a: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)]</a:t>
            </a:r>
          </a:p>
          <a:p>
            <a:pPr>
              <a:spcBef>
                <a:spcPts val="300"/>
              </a:spcBef>
              <a:defRPr/>
            </a:pP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		FP</a:t>
            </a:r>
            <a:r>
              <a:rPr lang="en-US" sz="1600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estimated</a:t>
            </a: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 = 375</a:t>
            </a:r>
          </a:p>
          <a:p>
            <a:pPr>
              <a:spcBef>
                <a:spcPts val="300"/>
              </a:spcBef>
              <a:defRPr/>
            </a:pP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organizational average productivity =  6.5 FP/pm. </a:t>
            </a:r>
          </a:p>
          <a:p>
            <a:pPr>
              <a:spcBef>
                <a:spcPts val="300"/>
              </a:spcBef>
              <a:defRPr/>
            </a:pP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burdened labor rate = $8000 per month, approximately $1230/FP. </a:t>
            </a:r>
          </a:p>
          <a:p>
            <a:pPr>
              <a:spcBef>
                <a:spcPts val="300"/>
              </a:spcBef>
              <a:defRPr/>
            </a:pP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Based on the FP estimate and the historical productivity data, </a:t>
            </a:r>
            <a:r>
              <a:rPr lang="en-US" sz="1600" b="1">
                <a:solidFill>
                  <a:schemeClr val="folHlink"/>
                </a:solidFill>
                <a:latin typeface="Palatino" pitchFamily="-128" charset="0"/>
              </a:rPr>
              <a:t>total estimated project cost is $461,000 and estimated effort is 58 person-months.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516DDF-9990-4211-AEF9-5F423CD4C59D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7162800" cy="647700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smtClean="0"/>
              <a:t>Process-Based Estimation</a:t>
            </a: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981200" y="1905000"/>
            <a:ext cx="5448300" cy="41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Obtained from “process framework”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2120900" y="2820988"/>
            <a:ext cx="5499100" cy="3273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2095500" y="2819400"/>
            <a:ext cx="1320800" cy="3276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2095500" y="2820988"/>
            <a:ext cx="1320800" cy="3273425"/>
          </a:xfrm>
          <a:prstGeom prst="rect">
            <a:avLst/>
          </a:prstGeom>
          <a:solidFill>
            <a:srgbClr val="DADAD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3429000" y="2819400"/>
            <a:ext cx="4191000" cy="558800"/>
          </a:xfrm>
          <a:prstGeom prst="rect">
            <a:avLst/>
          </a:prstGeom>
          <a:solidFill>
            <a:srgbClr val="000000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3429000" y="2820988"/>
            <a:ext cx="4191000" cy="555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4200525" y="3767138"/>
            <a:ext cx="2640013" cy="925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Rectangle 11" descr="50%"/>
          <p:cNvSpPr>
            <a:spLocks noChangeArrowheads="1"/>
          </p:cNvSpPr>
          <p:nvPr/>
        </p:nvSpPr>
        <p:spPr bwMode="auto">
          <a:xfrm>
            <a:off x="2095500" y="2819400"/>
            <a:ext cx="1320800" cy="533400"/>
          </a:xfrm>
          <a:prstGeom prst="rect">
            <a:avLst/>
          </a:prstGeom>
          <a:pattFill prst="pct50">
            <a:fgClr>
              <a:srgbClr val="000000"/>
            </a:fgClr>
            <a:bgClr>
              <a:srgbClr val="FFFFFF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Rectangle 12"/>
          <p:cNvSpPr>
            <a:spLocks noChangeArrowheads="1"/>
          </p:cNvSpPr>
          <p:nvPr/>
        </p:nvSpPr>
        <p:spPr bwMode="auto">
          <a:xfrm>
            <a:off x="2095500" y="2820988"/>
            <a:ext cx="1320800" cy="555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8429" name="Rectangle 13"/>
          <p:cNvSpPr>
            <a:spLocks noChangeArrowheads="1"/>
          </p:cNvSpPr>
          <p:nvPr/>
        </p:nvSpPr>
        <p:spPr bwMode="auto">
          <a:xfrm>
            <a:off x="2068513" y="3905250"/>
            <a:ext cx="13874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>
                <a:solidFill>
                  <a:schemeClr val="folHlink"/>
                </a:solidFill>
              </a:rPr>
              <a:t>application</a:t>
            </a:r>
          </a:p>
          <a:p>
            <a:pPr>
              <a:defRPr/>
            </a:pPr>
            <a:r>
              <a:rPr lang="en-US" sz="1800" b="1">
                <a:solidFill>
                  <a:schemeClr val="folHlink"/>
                </a:solidFill>
              </a:rPr>
              <a:t>functions</a:t>
            </a:r>
            <a:endParaRPr lang="en-US" sz="1800" b="1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8430" name="Rectangle 14"/>
          <p:cNvSpPr>
            <a:spLocks noChangeArrowheads="1"/>
          </p:cNvSpPr>
          <p:nvPr/>
        </p:nvSpPr>
        <p:spPr bwMode="auto">
          <a:xfrm>
            <a:off x="3960813" y="2884488"/>
            <a:ext cx="31115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framework activities</a:t>
            </a:r>
          </a:p>
        </p:txBody>
      </p:sp>
      <p:sp>
        <p:nvSpPr>
          <p:cNvPr id="19472" name="Line 15"/>
          <p:cNvSpPr>
            <a:spLocks noChangeShapeType="1"/>
          </p:cNvSpPr>
          <p:nvPr/>
        </p:nvSpPr>
        <p:spPr bwMode="auto">
          <a:xfrm>
            <a:off x="4267200" y="2209800"/>
            <a:ext cx="368300" cy="5381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9473" name="Rectangle 16"/>
          <p:cNvSpPr>
            <a:spLocks noChangeArrowheads="1"/>
          </p:cNvSpPr>
          <p:nvPr/>
        </p:nvSpPr>
        <p:spPr bwMode="auto">
          <a:xfrm>
            <a:off x="4887913" y="4011613"/>
            <a:ext cx="2454275" cy="14620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r>
              <a:rPr lang="en-US" sz="1800" b="1">
                <a:solidFill>
                  <a:schemeClr val="folHlink"/>
                </a:solidFill>
                <a:latin typeface="Helvetica" pitchFamily="-128" charset="0"/>
              </a:rPr>
              <a:t>Effort required to accomplish</a:t>
            </a:r>
          </a:p>
          <a:p>
            <a:r>
              <a:rPr lang="en-US" sz="1800" b="1">
                <a:solidFill>
                  <a:schemeClr val="folHlink"/>
                </a:solidFill>
                <a:latin typeface="Helvetica" pitchFamily="-128" charset="0"/>
              </a:rPr>
              <a:t>each framework activity for each application function</a:t>
            </a:r>
          </a:p>
        </p:txBody>
      </p:sp>
      <p:sp>
        <p:nvSpPr>
          <p:cNvPr id="188433" name="Rectangle 17"/>
          <p:cNvSpPr>
            <a:spLocks noChangeArrowheads="1"/>
          </p:cNvSpPr>
          <p:nvPr/>
        </p:nvSpPr>
        <p:spPr bwMode="auto">
          <a:xfrm>
            <a:off x="4013200" y="3965575"/>
            <a:ext cx="546100" cy="400050"/>
          </a:xfrm>
          <a:prstGeom prst="rect">
            <a:avLst/>
          </a:prstGeom>
          <a:solidFill>
            <a:schemeClr val="tx2"/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8434" name="Line 18"/>
          <p:cNvSpPr>
            <a:spLocks noChangeShapeType="1"/>
          </p:cNvSpPr>
          <p:nvPr/>
        </p:nvSpPr>
        <p:spPr bwMode="auto">
          <a:xfrm>
            <a:off x="4292600" y="3436938"/>
            <a:ext cx="0" cy="528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8435" name="Line 19"/>
          <p:cNvSpPr>
            <a:spLocks noChangeShapeType="1"/>
          </p:cNvSpPr>
          <p:nvPr/>
        </p:nvSpPr>
        <p:spPr bwMode="auto">
          <a:xfrm>
            <a:off x="3441700" y="4208463"/>
            <a:ext cx="546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8436" name="Rectangle 20"/>
          <p:cNvSpPr>
            <a:spLocks noChangeArrowheads="1"/>
          </p:cNvSpPr>
          <p:nvPr/>
        </p:nvSpPr>
        <p:spPr bwMode="auto">
          <a:xfrm>
            <a:off x="4013200" y="4479925"/>
            <a:ext cx="546100" cy="400050"/>
          </a:xfrm>
          <a:prstGeom prst="rect">
            <a:avLst/>
          </a:prstGeom>
          <a:solidFill>
            <a:schemeClr val="tx2"/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8437" name="Rectangle 21"/>
          <p:cNvSpPr>
            <a:spLocks noChangeArrowheads="1"/>
          </p:cNvSpPr>
          <p:nvPr/>
        </p:nvSpPr>
        <p:spPr bwMode="auto">
          <a:xfrm>
            <a:off x="4013200" y="4994275"/>
            <a:ext cx="546100" cy="400050"/>
          </a:xfrm>
          <a:prstGeom prst="rect">
            <a:avLst/>
          </a:prstGeom>
          <a:solidFill>
            <a:schemeClr val="tx2"/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8438" name="Rectangle 22"/>
          <p:cNvSpPr>
            <a:spLocks noChangeArrowheads="1"/>
          </p:cNvSpPr>
          <p:nvPr/>
        </p:nvSpPr>
        <p:spPr bwMode="auto">
          <a:xfrm>
            <a:off x="4013200" y="5522913"/>
            <a:ext cx="546100" cy="400050"/>
          </a:xfrm>
          <a:prstGeom prst="rect">
            <a:avLst/>
          </a:prstGeom>
          <a:solidFill>
            <a:schemeClr val="tx2"/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60492F-3FE5-489E-B9BD-B2C12B460AD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6705600" cy="633413"/>
          </a:xfrm>
        </p:spPr>
        <p:txBody>
          <a:bodyPr/>
          <a:lstStyle/>
          <a:p>
            <a:pPr eaLnBrk="1" hangingPunct="1"/>
            <a:r>
              <a:rPr lang="en-US" sz="3200" smtClean="0"/>
              <a:t>Process-Based Estimation Example</a:t>
            </a:r>
            <a:endParaRPr lang="en-US" smtClean="0"/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981200"/>
            <a:ext cx="5435600" cy="3529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1905000" y="5486400"/>
            <a:ext cx="6340475" cy="835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Based on an average burdened labor rate of $8,000 per month, </a:t>
            </a:r>
            <a:r>
              <a:rPr lang="en-US" sz="1800" b="1">
                <a:solidFill>
                  <a:schemeClr val="folHlink"/>
                </a:solidFill>
                <a:latin typeface="Palatino" pitchFamily="-128" charset="0"/>
              </a:rPr>
              <a:t>the total estimated project cost is $368,000 and the estimated effort is 46 person-months.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B07F5-9C3E-49E2-A8B0-0E6D254A673B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5622925" cy="585788"/>
          </a:xfrm>
          <a:noFill/>
        </p:spPr>
        <p:txBody>
          <a:bodyPr lIns="90487" tIns="44450" rIns="90487" bIns="44450" anchor="ctr"/>
          <a:lstStyle/>
          <a:p>
            <a:pPr eaLnBrk="1" hangingPunct="1"/>
            <a:r>
              <a:rPr lang="en-US" smtClean="0"/>
              <a:t>Tool-Based Estimation</a:t>
            </a:r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1447800" y="2819400"/>
            <a:ext cx="3433763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project characteristics</a:t>
            </a:r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1701800" y="3490913"/>
            <a:ext cx="2822575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calibration factors</a:t>
            </a:r>
          </a:p>
        </p:txBody>
      </p:sp>
      <p:sp>
        <p:nvSpPr>
          <p:cNvPr id="190470" name="Rectangle 6"/>
          <p:cNvSpPr>
            <a:spLocks noChangeArrowheads="1"/>
          </p:cNvSpPr>
          <p:nvPr/>
        </p:nvSpPr>
        <p:spPr bwMode="auto">
          <a:xfrm>
            <a:off x="1587500" y="4148138"/>
            <a:ext cx="2009775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LOC/FP data</a:t>
            </a:r>
          </a:p>
        </p:txBody>
      </p:sp>
      <p:sp>
        <p:nvSpPr>
          <p:cNvPr id="190471" name="AutoShape 7"/>
          <p:cNvSpPr>
            <a:spLocks noChangeArrowheads="1"/>
          </p:cNvSpPr>
          <p:nvPr/>
        </p:nvSpPr>
        <p:spPr bwMode="auto">
          <a:xfrm>
            <a:off x="5170488" y="2978150"/>
            <a:ext cx="736600" cy="228600"/>
          </a:xfrm>
          <a:prstGeom prst="rightArrow">
            <a:avLst>
              <a:gd name="adj1" fmla="val 50000"/>
              <a:gd name="adj2" fmla="val 161126"/>
            </a:avLst>
          </a:prstGeom>
          <a:solidFill>
            <a:schemeClr val="tx2"/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0472" name="AutoShape 8"/>
          <p:cNvSpPr>
            <a:spLocks noChangeArrowheads="1"/>
          </p:cNvSpPr>
          <p:nvPr/>
        </p:nvSpPr>
        <p:spPr bwMode="auto">
          <a:xfrm>
            <a:off x="4573588" y="3621088"/>
            <a:ext cx="736600" cy="228600"/>
          </a:xfrm>
          <a:prstGeom prst="rightArrow">
            <a:avLst>
              <a:gd name="adj1" fmla="val 50000"/>
              <a:gd name="adj2" fmla="val 161126"/>
            </a:avLst>
          </a:prstGeom>
          <a:solidFill>
            <a:schemeClr val="tx2"/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0473" name="AutoShape 9"/>
          <p:cNvSpPr>
            <a:spLocks noChangeArrowheads="1"/>
          </p:cNvSpPr>
          <p:nvPr/>
        </p:nvSpPr>
        <p:spPr bwMode="auto">
          <a:xfrm>
            <a:off x="3595688" y="4306888"/>
            <a:ext cx="736600" cy="228600"/>
          </a:xfrm>
          <a:prstGeom prst="rightArrow">
            <a:avLst>
              <a:gd name="adj1" fmla="val 50000"/>
              <a:gd name="adj2" fmla="val 161126"/>
            </a:avLst>
          </a:prstGeom>
          <a:solidFill>
            <a:schemeClr val="tx2"/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1419225" y="1311275"/>
            <a:ext cx="4672013" cy="514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1516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2613" y="2557463"/>
            <a:ext cx="2667000" cy="2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CCEC9F-5256-4166-8FA8-C17B11C55C9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1981200" y="1870075"/>
            <a:ext cx="6508750" cy="1787525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5972175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smtClean="0"/>
              <a:t>Software Project Planning</a:t>
            </a: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2057400" y="1981200"/>
            <a:ext cx="6591300" cy="2717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-128" charset="0"/>
              </a:rPr>
              <a:t>The overall goal of project planning is to establish a pragmatic strategy for controlling, tracking, and monitoring a complex technical project.</a:t>
            </a:r>
          </a:p>
          <a:p>
            <a:pPr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Why?</a:t>
            </a:r>
          </a:p>
          <a:p>
            <a:pPr>
              <a:lnSpc>
                <a:spcPct val="120000"/>
              </a:lnSpc>
              <a:defRPr/>
            </a:pPr>
            <a:r>
              <a:rPr lang="en-US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-128" charset="0"/>
              </a:rPr>
              <a:t>So the end result gets done on time, with quality!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BCA5F8-8CF5-4FAE-A99E-5D5E93C7255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Estimation with Use-Cases</a:t>
            </a:r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209800"/>
            <a:ext cx="7099300" cy="1385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91494" name="Text Box 6"/>
          <p:cNvSpPr txBox="1">
            <a:spLocks noChangeArrowheads="1"/>
          </p:cNvSpPr>
          <p:nvPr/>
        </p:nvSpPr>
        <p:spPr bwMode="auto">
          <a:xfrm>
            <a:off x="2057400" y="4114800"/>
            <a:ext cx="6473825" cy="173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Using 620 LOC/pm as the average productivity for systems of this type and a burdened labor rate of $8000 per month, the cost per line of code is approximately $13. Based on the use-case estimate and the historical productivity data, </a:t>
            </a:r>
            <a:r>
              <a:rPr lang="en-US" sz="1800" b="1">
                <a:solidFill>
                  <a:schemeClr val="folHlink"/>
                </a:solidFill>
                <a:latin typeface="Palatino" pitchFamily="-128" charset="0"/>
              </a:rPr>
              <a:t>the total estimated project cost is $552,000 and the estimated effort is 68 person-months.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ECCEEF-C034-4B1B-A470-CC9CC65AF6DD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192534" name="Rectangle 22"/>
          <p:cNvSpPr>
            <a:spLocks noChangeArrowheads="1"/>
          </p:cNvSpPr>
          <p:nvPr/>
        </p:nvSpPr>
        <p:spPr bwMode="auto">
          <a:xfrm>
            <a:off x="2286000" y="2438400"/>
            <a:ext cx="5548313" cy="877888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2209800" y="2362200"/>
            <a:ext cx="5548313" cy="877888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066800"/>
            <a:ext cx="6507163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smtClean="0"/>
              <a:t>Empirical Estimation Models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1905000" y="1981200"/>
            <a:ext cx="1498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800" b="1" i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General form:</a:t>
            </a: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23560" name="Rectangle 5"/>
          <p:cNvSpPr>
            <a:spLocks noChangeArrowheads="1"/>
          </p:cNvSpPr>
          <p:nvPr/>
        </p:nvSpPr>
        <p:spPr bwMode="auto">
          <a:xfrm>
            <a:off x="2616200" y="2760663"/>
            <a:ext cx="3397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accent1"/>
                </a:solidFill>
                <a:latin typeface="Helvetica" pitchFamily="-128" charset="0"/>
              </a:rPr>
              <a:t>effort = tuning coefficient * size</a:t>
            </a:r>
          </a:p>
        </p:txBody>
      </p:sp>
      <p:sp>
        <p:nvSpPr>
          <p:cNvPr id="23561" name="Rectangle 6"/>
          <p:cNvSpPr>
            <a:spLocks noChangeArrowheads="1"/>
          </p:cNvSpPr>
          <p:nvPr/>
        </p:nvSpPr>
        <p:spPr bwMode="auto">
          <a:xfrm>
            <a:off x="5872163" y="2532063"/>
            <a:ext cx="1016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accent1"/>
                </a:solidFill>
                <a:latin typeface="Helvetica" pitchFamily="-128" charset="0"/>
              </a:rPr>
              <a:t>exponent</a:t>
            </a:r>
          </a:p>
        </p:txBody>
      </p:sp>
      <p:sp>
        <p:nvSpPr>
          <p:cNvPr id="23562" name="Line 7"/>
          <p:cNvSpPr>
            <a:spLocks noChangeShapeType="1"/>
          </p:cNvSpPr>
          <p:nvPr/>
        </p:nvSpPr>
        <p:spPr bwMode="auto">
          <a:xfrm flipH="1">
            <a:off x="2489200" y="3074988"/>
            <a:ext cx="315913" cy="9826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63" name="Line 8"/>
          <p:cNvSpPr>
            <a:spLocks noChangeShapeType="1"/>
          </p:cNvSpPr>
          <p:nvPr/>
        </p:nvSpPr>
        <p:spPr bwMode="auto">
          <a:xfrm>
            <a:off x="4086225" y="3074988"/>
            <a:ext cx="163513" cy="22066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64" name="Line 9"/>
          <p:cNvSpPr>
            <a:spLocks noChangeShapeType="1"/>
          </p:cNvSpPr>
          <p:nvPr/>
        </p:nvSpPr>
        <p:spPr bwMode="auto">
          <a:xfrm>
            <a:off x="5543550" y="3103563"/>
            <a:ext cx="25400" cy="16652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565" name="Line 10"/>
          <p:cNvSpPr>
            <a:spLocks noChangeShapeType="1"/>
          </p:cNvSpPr>
          <p:nvPr/>
        </p:nvSpPr>
        <p:spPr bwMode="auto">
          <a:xfrm>
            <a:off x="6454775" y="2846388"/>
            <a:ext cx="419100" cy="13112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92523" name="Rectangle 11"/>
          <p:cNvSpPr>
            <a:spLocks noChangeArrowheads="1"/>
          </p:cNvSpPr>
          <p:nvPr/>
        </p:nvSpPr>
        <p:spPr bwMode="auto">
          <a:xfrm>
            <a:off x="2349500" y="4211638"/>
            <a:ext cx="1293813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usually derived</a:t>
            </a: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92524" name="Rectangle 12"/>
          <p:cNvSpPr>
            <a:spLocks noChangeArrowheads="1"/>
          </p:cNvSpPr>
          <p:nvPr/>
        </p:nvSpPr>
        <p:spPr bwMode="auto">
          <a:xfrm>
            <a:off x="2349500" y="4425950"/>
            <a:ext cx="1541463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as person-months</a:t>
            </a: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92525" name="Rectangle 13"/>
          <p:cNvSpPr>
            <a:spLocks noChangeArrowheads="1"/>
          </p:cNvSpPr>
          <p:nvPr/>
        </p:nvSpPr>
        <p:spPr bwMode="auto">
          <a:xfrm>
            <a:off x="2349500" y="4638675"/>
            <a:ext cx="1431925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of effort required</a:t>
            </a: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92526" name="Rectangle 14"/>
          <p:cNvSpPr>
            <a:spLocks noChangeArrowheads="1"/>
          </p:cNvSpPr>
          <p:nvPr/>
        </p:nvSpPr>
        <p:spPr bwMode="auto">
          <a:xfrm>
            <a:off x="3059113" y="5451475"/>
            <a:ext cx="164941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either a constant or</a:t>
            </a: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92527" name="Rectangle 15"/>
          <p:cNvSpPr>
            <a:spLocks noChangeArrowheads="1"/>
          </p:cNvSpPr>
          <p:nvPr/>
        </p:nvSpPr>
        <p:spPr bwMode="auto">
          <a:xfrm>
            <a:off x="3059113" y="5665788"/>
            <a:ext cx="20955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a number derived based </a:t>
            </a: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92528" name="Rectangle 16"/>
          <p:cNvSpPr>
            <a:spLocks noChangeArrowheads="1"/>
          </p:cNvSpPr>
          <p:nvPr/>
        </p:nvSpPr>
        <p:spPr bwMode="auto">
          <a:xfrm>
            <a:off x="3059113" y="5878513"/>
            <a:ext cx="2054225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on complexity of project</a:t>
            </a: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92529" name="Rectangle 17"/>
          <p:cNvSpPr>
            <a:spLocks noChangeArrowheads="1"/>
          </p:cNvSpPr>
          <p:nvPr/>
        </p:nvSpPr>
        <p:spPr bwMode="auto">
          <a:xfrm>
            <a:off x="5289550" y="4924425"/>
            <a:ext cx="1363663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usually LOC but</a:t>
            </a: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92530" name="Rectangle 18"/>
          <p:cNvSpPr>
            <a:spLocks noChangeArrowheads="1"/>
          </p:cNvSpPr>
          <p:nvPr/>
        </p:nvSpPr>
        <p:spPr bwMode="auto">
          <a:xfrm>
            <a:off x="5289550" y="5138738"/>
            <a:ext cx="1017588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may also be</a:t>
            </a: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92531" name="Rectangle 19"/>
          <p:cNvSpPr>
            <a:spLocks noChangeArrowheads="1"/>
          </p:cNvSpPr>
          <p:nvPr/>
        </p:nvSpPr>
        <p:spPr bwMode="auto">
          <a:xfrm>
            <a:off x="5289550" y="5351463"/>
            <a:ext cx="1184275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function point</a:t>
            </a: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92532" name="Rectangle 20"/>
          <p:cNvSpPr>
            <a:spLocks noChangeArrowheads="1"/>
          </p:cNvSpPr>
          <p:nvPr/>
        </p:nvSpPr>
        <p:spPr bwMode="auto">
          <a:xfrm>
            <a:off x="6746875" y="4340225"/>
            <a:ext cx="928688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empirically</a:t>
            </a: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92533" name="Rectangle 21"/>
          <p:cNvSpPr>
            <a:spLocks noChangeArrowheads="1"/>
          </p:cNvSpPr>
          <p:nvPr/>
        </p:nvSpPr>
        <p:spPr bwMode="auto">
          <a:xfrm>
            <a:off x="6746875" y="4554538"/>
            <a:ext cx="631825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derived</a:t>
            </a: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BBAB58-B957-4412-81BD-9E4976B353F0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COCOMO-II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smtClean="0"/>
              <a:t> COCOMO II is actually a hierarchy of estimation models that address the following areas:</a:t>
            </a:r>
          </a:p>
          <a:p>
            <a:pPr lvl="2" eaLnBrk="1" hangingPunct="1">
              <a:spcBef>
                <a:spcPts val="600"/>
              </a:spcBef>
            </a:pPr>
            <a:r>
              <a:rPr lang="en-US" sz="1800" i="1" smtClean="0">
                <a:solidFill>
                  <a:schemeClr val="folHlink"/>
                </a:solidFill>
              </a:rPr>
              <a:t>Application composition model. </a:t>
            </a:r>
            <a:r>
              <a:rPr lang="en-US" sz="1800" smtClean="0"/>
              <a:t>Used during the early stages of software engineering, when prototyping of user interfaces, consideration of software and system interaction, assessment of performance, and evaluation of technology maturity are paramount.</a:t>
            </a:r>
          </a:p>
          <a:p>
            <a:pPr lvl="2" eaLnBrk="1" hangingPunct="1">
              <a:spcBef>
                <a:spcPts val="300"/>
              </a:spcBef>
            </a:pPr>
            <a:r>
              <a:rPr lang="en-US" sz="1800" i="1" smtClean="0">
                <a:solidFill>
                  <a:schemeClr val="folHlink"/>
                </a:solidFill>
              </a:rPr>
              <a:t>Early design stage model.</a:t>
            </a:r>
            <a:r>
              <a:rPr lang="en-US" sz="1800" smtClean="0"/>
              <a:t> Used once requirements have been stabilized and basic software architecture has been established.</a:t>
            </a:r>
          </a:p>
          <a:p>
            <a:pPr lvl="2" eaLnBrk="1" hangingPunct="1"/>
            <a:r>
              <a:rPr lang="en-US" sz="1800" i="1" smtClean="0">
                <a:solidFill>
                  <a:schemeClr val="folHlink"/>
                </a:solidFill>
              </a:rPr>
              <a:t>Post-architecture-stage model.</a:t>
            </a:r>
            <a:r>
              <a:rPr lang="en-US" sz="1800" smtClean="0"/>
              <a:t> Used during the construction of the software.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2B4886-7A4B-4BC4-8B29-A545B8B5EDB3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3505200" y="2514600"/>
            <a:ext cx="4800600" cy="1063625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3429000" y="2438400"/>
            <a:ext cx="4800600" cy="1063625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Software Equation</a:t>
            </a: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1905000" y="1905000"/>
            <a:ext cx="7239000" cy="4357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i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A dynamic multivariable model</a:t>
            </a:r>
          </a:p>
          <a:p>
            <a:pPr>
              <a:spcBef>
                <a:spcPts val="300"/>
              </a:spcBef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		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E = [LOC x B</a:t>
            </a:r>
            <a:r>
              <a:rPr lang="en-US" b="1" baseline="30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0.333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/P]</a:t>
            </a:r>
            <a:r>
              <a:rPr lang="en-US" b="1" baseline="30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3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  x (1/t</a:t>
            </a:r>
            <a:r>
              <a:rPr lang="en-US" b="1" baseline="30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4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)</a:t>
            </a: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		</a:t>
            </a:r>
          </a:p>
          <a:p>
            <a:pPr>
              <a:spcBef>
                <a:spcPts val="3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where </a:t>
            </a:r>
          </a:p>
          <a:p>
            <a:pPr>
              <a:spcBef>
                <a:spcPts val="3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	E = effort in person-months or person-years</a:t>
            </a:r>
          </a:p>
          <a:p>
            <a:pPr>
              <a:spcBef>
                <a:spcPts val="3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	t = project duration in months or years</a:t>
            </a:r>
          </a:p>
          <a:p>
            <a:pPr>
              <a:spcBef>
                <a:spcPts val="3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	B = “special skills factor”</a:t>
            </a:r>
          </a:p>
          <a:p>
            <a:pPr>
              <a:spcBef>
                <a:spcPts val="300"/>
              </a:spcBef>
              <a:defRPr/>
            </a:pPr>
            <a:r>
              <a:rPr lang="en-US" sz="1800">
                <a:latin typeface="Helvetica" pitchFamily="-128" charset="0"/>
              </a:rPr>
              <a:t>	</a:t>
            </a: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P = “productivity parameter”</a:t>
            </a:r>
          </a:p>
          <a:p>
            <a:pPr>
              <a:defRPr/>
            </a:pPr>
            <a:endParaRPr lang="en-US" sz="1400">
              <a:latin typeface="Helvetica" pitchFamily="-12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endParaRPr lang="en-US" sz="1800" b="1">
              <a:latin typeface="Helvetica" pitchFamily="-12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A880D-8DEF-40EF-A398-52E171594986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990600"/>
            <a:ext cx="6705600" cy="685800"/>
          </a:xfrm>
        </p:spPr>
        <p:txBody>
          <a:bodyPr/>
          <a:lstStyle/>
          <a:p>
            <a:pPr eaLnBrk="1" hangingPunct="1"/>
            <a:r>
              <a:rPr lang="en-US" smtClean="0"/>
              <a:t>Estimation for OO Projects-I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905000"/>
            <a:ext cx="6934200" cy="4048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1800" smtClean="0"/>
              <a:t>Develop estimates using effort decomposition, FP analysis, and any other method that is applicable for conventional applications.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sz="1800" smtClean="0"/>
              <a:t>Using object-oriented requirements modeling (Chapter 6), develop use-cases and determine a count. 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sz="1800" smtClean="0"/>
              <a:t>From the analysis model, determine the number of key classes (called analysis classes in Chapter 6).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Categorize the type of interface for the application and develop a multiplier for support classes: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sz="1600" b="1" smtClean="0"/>
              <a:t>Interface type			Multiplier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sz="1600" smtClean="0"/>
              <a:t>No GUI			    	    2.0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sz="1600" smtClean="0"/>
              <a:t>Text-based user interface		    2.25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sz="1600" smtClean="0"/>
              <a:t>GUI			                    2.5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sz="1600" smtClean="0"/>
              <a:t>Complex GUI			    3.0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BEC3C5-0E1A-4409-AC6C-2E3C6AC8E5A6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Estimation for OO Projects-II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sz="2000" smtClean="0"/>
              <a:t>Multiply the number of key classes (step 3) by the multiplier to obtain an estimate for the number of support classes.</a:t>
            </a:r>
          </a:p>
          <a:p>
            <a:pPr eaLnBrk="1" hangingPunct="1">
              <a:spcBef>
                <a:spcPts val="300"/>
              </a:spcBef>
            </a:pPr>
            <a:r>
              <a:rPr lang="en-US" sz="2000" smtClean="0"/>
              <a:t>Multiply the total number of classes (key + support) by the average number of work-units per class. Lorenz and Kidd suggest 15 to 20 person-days per class.</a:t>
            </a:r>
          </a:p>
          <a:p>
            <a:pPr eaLnBrk="1" hangingPunct="1">
              <a:spcBef>
                <a:spcPts val="300"/>
              </a:spcBef>
            </a:pPr>
            <a:r>
              <a:rPr lang="en-US" sz="2000" smtClean="0"/>
              <a:t>Cross check the class-based estimate by multiplying the average number of work-units per use-case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63BA4-32B4-490F-B6E0-B8943F79049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Estimation for Agile Projects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05000"/>
            <a:ext cx="7024688" cy="4498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1800" smtClean="0"/>
              <a:t>Each user scenario (a mini-use-case) is considered separately for estimation purposes.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The scenario is decomposed into the set of software engineering tasks that will be required to develop it.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Each task is estimated separately. Note: estimation can be based on historical data, an empirical model, or “experience.”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>
                <a:solidFill>
                  <a:schemeClr val="folHlink"/>
                </a:solidFill>
              </a:rPr>
              <a:t>Alternatively, the ‘volume’ of the scenario can be estimated in LOC, FP or some other volume-oriented measure (e.g., use-case count).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Estimates for each task are summed to create an estimate for the scenario.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>
                <a:solidFill>
                  <a:schemeClr val="folHlink"/>
                </a:solidFill>
              </a:rPr>
              <a:t>Alternatively, the volume estimate for the scenario is translated into effort using historical data.</a:t>
            </a: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The effort estimates for all scenarios that are to be implemented for a given software increment are summed to develop the effort estimate for the increment.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997593-BFED-44CF-82EE-DD19E676B208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5519738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smtClean="0"/>
              <a:t>The Make-Buy Decision</a:t>
            </a:r>
          </a:p>
        </p:txBody>
      </p:sp>
      <p:pic>
        <p:nvPicPr>
          <p:cNvPr id="29701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828800"/>
            <a:ext cx="4483100" cy="428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13023-A3C1-462D-8881-3ADBDE60827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2435225" y="1993900"/>
            <a:ext cx="5867400" cy="1250950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990600"/>
            <a:ext cx="6191250" cy="633413"/>
          </a:xfrm>
        </p:spPr>
        <p:txBody>
          <a:bodyPr/>
          <a:lstStyle/>
          <a:p>
            <a:pPr eaLnBrk="1" hangingPunct="1"/>
            <a:r>
              <a:rPr lang="en-US" smtClean="0"/>
              <a:t>Computing Expected Cost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2933700" y="2543175"/>
            <a:ext cx="49688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    </a:t>
            </a:r>
            <a:r>
              <a:rPr lang="en-US" sz="1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(path probability)  </a:t>
            </a:r>
            <a:r>
              <a:rPr lang="en-US" sz="1800">
                <a:solidFill>
                  <a:schemeClr val="accent1"/>
                </a:solidFill>
                <a:latin typeface="Helvetica" pitchFamily="-128" charset="0"/>
              </a:rPr>
              <a:t>x</a:t>
            </a:r>
            <a:r>
              <a:rPr lang="en-US" sz="1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 (estimated path cost) </a:t>
            </a:r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5026025" y="2755900"/>
            <a:ext cx="2444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i</a:t>
            </a: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7769225" y="2755900"/>
            <a:ext cx="2444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i</a:t>
            </a:r>
          </a:p>
        </p:txBody>
      </p:sp>
      <p:sp>
        <p:nvSpPr>
          <p:cNvPr id="30729" name="Freeform 7"/>
          <p:cNvSpPr>
            <a:spLocks/>
          </p:cNvSpPr>
          <p:nvPr/>
        </p:nvSpPr>
        <p:spPr bwMode="auto">
          <a:xfrm>
            <a:off x="3044825" y="2527300"/>
            <a:ext cx="179388" cy="384175"/>
          </a:xfrm>
          <a:custGeom>
            <a:avLst/>
            <a:gdLst>
              <a:gd name="T0" fmla="*/ 112 w 113"/>
              <a:gd name="T1" fmla="*/ 0 h 215"/>
              <a:gd name="T2" fmla="*/ 0 w 113"/>
              <a:gd name="T3" fmla="*/ 0 h 215"/>
              <a:gd name="T4" fmla="*/ 65 w 113"/>
              <a:gd name="T5" fmla="*/ 113 h 215"/>
              <a:gd name="T6" fmla="*/ 9 w 113"/>
              <a:gd name="T7" fmla="*/ 214 h 215"/>
              <a:gd name="T8" fmla="*/ 103 w 113"/>
              <a:gd name="T9" fmla="*/ 214 h 2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"/>
              <a:gd name="T16" fmla="*/ 0 h 215"/>
              <a:gd name="T17" fmla="*/ 113 w 113"/>
              <a:gd name="T18" fmla="*/ 215 h 2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" h="215">
                <a:moveTo>
                  <a:pt x="112" y="0"/>
                </a:moveTo>
                <a:lnTo>
                  <a:pt x="0" y="0"/>
                </a:lnTo>
                <a:lnTo>
                  <a:pt x="65" y="113"/>
                </a:lnTo>
                <a:lnTo>
                  <a:pt x="9" y="214"/>
                </a:lnTo>
                <a:lnTo>
                  <a:pt x="103" y="214"/>
                </a:lnTo>
              </a:path>
            </a:pathLst>
          </a:custGeom>
          <a:noFill/>
          <a:ln w="50800" cap="rnd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9688" name="Rectangle 8"/>
          <p:cNvSpPr>
            <a:spLocks noChangeArrowheads="1"/>
          </p:cNvSpPr>
          <p:nvPr/>
        </p:nvSpPr>
        <p:spPr bwMode="auto">
          <a:xfrm>
            <a:off x="2057400" y="3276600"/>
            <a:ext cx="4291013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600" b="1" i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For example, the expected cost to build is:</a:t>
            </a:r>
          </a:p>
        </p:txBody>
      </p:sp>
      <p:sp>
        <p:nvSpPr>
          <p:cNvPr id="199689" name="Rectangle 9"/>
          <p:cNvSpPr>
            <a:spLocks noChangeArrowheads="1"/>
          </p:cNvSpPr>
          <p:nvPr/>
        </p:nvSpPr>
        <p:spPr bwMode="auto">
          <a:xfrm>
            <a:off x="6337300" y="3390900"/>
            <a:ext cx="180975" cy="577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sz="16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  <a:p>
            <a:pPr>
              <a:defRPr/>
            </a:pPr>
            <a:endParaRPr lang="en-US" sz="16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99690" name="Rectangle 10"/>
          <p:cNvSpPr>
            <a:spLocks noChangeArrowheads="1"/>
          </p:cNvSpPr>
          <p:nvPr/>
        </p:nvSpPr>
        <p:spPr bwMode="auto">
          <a:xfrm>
            <a:off x="2057400" y="3873500"/>
            <a:ext cx="180975" cy="577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sz="16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  <a:p>
            <a:pPr>
              <a:defRPr/>
            </a:pPr>
            <a:endParaRPr lang="en-US" sz="16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99691" name="Rectangle 11"/>
          <p:cNvSpPr>
            <a:spLocks noChangeArrowheads="1"/>
          </p:cNvSpPr>
          <p:nvPr/>
        </p:nvSpPr>
        <p:spPr bwMode="auto">
          <a:xfrm>
            <a:off x="2413000" y="3808413"/>
            <a:ext cx="4879975" cy="577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expected cost         = 0.30 ($380K) + 0.70 ($450K) </a:t>
            </a:r>
          </a:p>
          <a:p>
            <a:pPr>
              <a:defRPr/>
            </a:pPr>
            <a:endParaRPr lang="en-US" sz="16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99692" name="Rectangle 12"/>
          <p:cNvSpPr>
            <a:spLocks noChangeArrowheads="1"/>
          </p:cNvSpPr>
          <p:nvPr/>
        </p:nvSpPr>
        <p:spPr bwMode="auto">
          <a:xfrm>
            <a:off x="2057400" y="4254500"/>
            <a:ext cx="180975" cy="577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sz="16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  <a:p>
            <a:pPr>
              <a:defRPr/>
            </a:pPr>
            <a:endParaRPr lang="en-US" sz="16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199693" name="Rectangle 13"/>
          <p:cNvSpPr>
            <a:spLocks noChangeArrowheads="1"/>
          </p:cNvSpPr>
          <p:nvPr/>
        </p:nvSpPr>
        <p:spPr bwMode="auto">
          <a:xfrm>
            <a:off x="2057400" y="4419600"/>
            <a:ext cx="1062038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600" b="1" i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similarly,</a:t>
            </a:r>
          </a:p>
        </p:txBody>
      </p:sp>
      <p:sp>
        <p:nvSpPr>
          <p:cNvPr id="30736" name="Rectangle 14"/>
          <p:cNvSpPr>
            <a:spLocks noChangeArrowheads="1"/>
          </p:cNvSpPr>
          <p:nvPr/>
        </p:nvSpPr>
        <p:spPr bwMode="auto">
          <a:xfrm>
            <a:off x="2933700" y="4483100"/>
            <a:ext cx="180975" cy="577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endParaRPr lang="en-US" sz="1600" b="1">
              <a:solidFill>
                <a:schemeClr val="folHlink"/>
              </a:solidFill>
              <a:latin typeface="Helvetica" pitchFamily="-128" charset="0"/>
            </a:endParaRPr>
          </a:p>
          <a:p>
            <a:endParaRPr lang="en-US" sz="1600" b="1">
              <a:solidFill>
                <a:schemeClr val="folHlink"/>
              </a:solidFill>
              <a:latin typeface="Helvetica" pitchFamily="-128" charset="0"/>
            </a:endParaRPr>
          </a:p>
        </p:txBody>
      </p:sp>
      <p:sp>
        <p:nvSpPr>
          <p:cNvPr id="199695" name="Rectangle 15"/>
          <p:cNvSpPr>
            <a:spLocks noChangeArrowheads="1"/>
          </p:cNvSpPr>
          <p:nvPr/>
        </p:nvSpPr>
        <p:spPr bwMode="auto">
          <a:xfrm>
            <a:off x="2057400" y="4392613"/>
            <a:ext cx="180975" cy="577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endParaRPr lang="en-US" sz="16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  <a:p>
            <a:pPr>
              <a:defRPr/>
            </a:pPr>
            <a:endParaRPr lang="en-US" sz="1600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</p:txBody>
      </p:sp>
      <p:sp>
        <p:nvSpPr>
          <p:cNvPr id="30738" name="Rectangle 16"/>
          <p:cNvSpPr>
            <a:spLocks noChangeArrowheads="1"/>
          </p:cNvSpPr>
          <p:nvPr/>
        </p:nvSpPr>
        <p:spPr bwMode="auto">
          <a:xfrm>
            <a:off x="2057400" y="4876800"/>
            <a:ext cx="5907088" cy="577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r>
              <a:rPr lang="en-US" sz="1600" b="1">
                <a:solidFill>
                  <a:schemeClr val="folHlink"/>
                </a:solidFill>
                <a:latin typeface="Helvetica" pitchFamily="-128" charset="0"/>
              </a:rPr>
              <a:t>expected cost          = $382K</a:t>
            </a:r>
          </a:p>
          <a:p>
            <a:endParaRPr lang="en-US" sz="1600" b="1">
              <a:solidFill>
                <a:schemeClr val="folHlink"/>
              </a:solidFill>
              <a:latin typeface="Helvetica" pitchFamily="-128" charset="0"/>
            </a:endParaRPr>
          </a:p>
        </p:txBody>
      </p:sp>
      <p:sp>
        <p:nvSpPr>
          <p:cNvPr id="30739" name="Rectangle 17"/>
          <p:cNvSpPr>
            <a:spLocks noChangeArrowheads="1"/>
          </p:cNvSpPr>
          <p:nvPr/>
        </p:nvSpPr>
        <p:spPr bwMode="auto">
          <a:xfrm>
            <a:off x="2057400" y="4849813"/>
            <a:ext cx="180975" cy="577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endParaRPr lang="en-US" sz="1600" b="1">
              <a:solidFill>
                <a:schemeClr val="folHlink"/>
              </a:solidFill>
              <a:latin typeface="Helvetica" pitchFamily="-128" charset="0"/>
            </a:endParaRPr>
          </a:p>
          <a:p>
            <a:endParaRPr lang="en-US" sz="1600" b="1">
              <a:solidFill>
                <a:schemeClr val="folHlink"/>
              </a:solidFill>
              <a:latin typeface="Helvetica" pitchFamily="-128" charset="0"/>
            </a:endParaRPr>
          </a:p>
        </p:txBody>
      </p:sp>
      <p:sp>
        <p:nvSpPr>
          <p:cNvPr id="30740" name="Rectangle 18"/>
          <p:cNvSpPr>
            <a:spLocks noChangeArrowheads="1"/>
          </p:cNvSpPr>
          <p:nvPr/>
        </p:nvSpPr>
        <p:spPr bwMode="auto">
          <a:xfrm>
            <a:off x="2057400" y="5334000"/>
            <a:ext cx="5907088" cy="577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r>
              <a:rPr lang="en-US" sz="1600" b="1">
                <a:solidFill>
                  <a:schemeClr val="folHlink"/>
                </a:solidFill>
                <a:latin typeface="Helvetica" pitchFamily="-128" charset="0"/>
              </a:rPr>
              <a:t>expected cost          = $267K</a:t>
            </a:r>
          </a:p>
          <a:p>
            <a:endParaRPr lang="en-US" sz="1600" b="1">
              <a:solidFill>
                <a:schemeClr val="folHlink"/>
              </a:solidFill>
              <a:latin typeface="Helvetica" pitchFamily="-128" charset="0"/>
            </a:endParaRPr>
          </a:p>
        </p:txBody>
      </p:sp>
      <p:sp>
        <p:nvSpPr>
          <p:cNvPr id="30741" name="Rectangle 19"/>
          <p:cNvSpPr>
            <a:spLocks noChangeArrowheads="1"/>
          </p:cNvSpPr>
          <p:nvPr/>
        </p:nvSpPr>
        <p:spPr bwMode="auto">
          <a:xfrm>
            <a:off x="2057400" y="5307013"/>
            <a:ext cx="180975" cy="577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endParaRPr lang="en-US" sz="1600" b="1">
              <a:solidFill>
                <a:schemeClr val="folHlink"/>
              </a:solidFill>
              <a:latin typeface="Helvetica" pitchFamily="-128" charset="0"/>
            </a:endParaRPr>
          </a:p>
          <a:p>
            <a:endParaRPr lang="en-US" sz="1600" b="1">
              <a:solidFill>
                <a:schemeClr val="folHlink"/>
              </a:solidFill>
              <a:latin typeface="Helvetica" pitchFamily="-128" charset="0"/>
            </a:endParaRPr>
          </a:p>
        </p:txBody>
      </p:sp>
      <p:sp>
        <p:nvSpPr>
          <p:cNvPr id="30742" name="Rectangle 20"/>
          <p:cNvSpPr>
            <a:spLocks noChangeArrowheads="1"/>
          </p:cNvSpPr>
          <p:nvPr/>
        </p:nvSpPr>
        <p:spPr bwMode="auto">
          <a:xfrm>
            <a:off x="2057400" y="5775325"/>
            <a:ext cx="5678488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r>
              <a:rPr lang="en-US" sz="1600" b="1">
                <a:solidFill>
                  <a:schemeClr val="folHlink"/>
                </a:solidFill>
                <a:latin typeface="Helvetica" pitchFamily="-128" charset="0"/>
              </a:rPr>
              <a:t>expected cost          = $410K</a:t>
            </a:r>
          </a:p>
        </p:txBody>
      </p:sp>
      <p:sp>
        <p:nvSpPr>
          <p:cNvPr id="199701" name="Rectangle 21"/>
          <p:cNvSpPr>
            <a:spLocks noChangeArrowheads="1"/>
          </p:cNvSpPr>
          <p:nvPr/>
        </p:nvSpPr>
        <p:spPr bwMode="auto">
          <a:xfrm>
            <a:off x="3733800" y="3962400"/>
            <a:ext cx="666750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build</a:t>
            </a:r>
          </a:p>
        </p:txBody>
      </p:sp>
      <p:sp>
        <p:nvSpPr>
          <p:cNvPr id="30744" name="Rectangle 22"/>
          <p:cNvSpPr>
            <a:spLocks noChangeArrowheads="1"/>
          </p:cNvSpPr>
          <p:nvPr/>
        </p:nvSpPr>
        <p:spPr bwMode="auto">
          <a:xfrm>
            <a:off x="3429000" y="5029200"/>
            <a:ext cx="1028700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r>
              <a:rPr lang="en-US" sz="1600" b="1">
                <a:solidFill>
                  <a:schemeClr val="folHlink"/>
                </a:solidFill>
                <a:latin typeface="Helvetica" pitchFamily="-128" charset="0"/>
              </a:rPr>
              <a:t>reuse</a:t>
            </a:r>
          </a:p>
        </p:txBody>
      </p:sp>
      <p:sp>
        <p:nvSpPr>
          <p:cNvPr id="30745" name="Rectangle 23"/>
          <p:cNvSpPr>
            <a:spLocks noChangeArrowheads="1"/>
          </p:cNvSpPr>
          <p:nvPr/>
        </p:nvSpPr>
        <p:spPr bwMode="auto">
          <a:xfrm>
            <a:off x="3429000" y="5486400"/>
            <a:ext cx="868363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r>
              <a:rPr lang="en-US" sz="1600" b="1">
                <a:solidFill>
                  <a:schemeClr val="folHlink"/>
                </a:solidFill>
                <a:latin typeface="Helvetica" pitchFamily="-128" charset="0"/>
              </a:rPr>
              <a:t>buy</a:t>
            </a:r>
          </a:p>
        </p:txBody>
      </p:sp>
      <p:sp>
        <p:nvSpPr>
          <p:cNvPr id="30746" name="Rectangle 24"/>
          <p:cNvSpPr>
            <a:spLocks noChangeArrowheads="1"/>
          </p:cNvSpPr>
          <p:nvPr/>
        </p:nvSpPr>
        <p:spPr bwMode="auto">
          <a:xfrm>
            <a:off x="3429000" y="5943600"/>
            <a:ext cx="941388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r>
              <a:rPr lang="en-US" sz="1600" b="1">
                <a:solidFill>
                  <a:schemeClr val="folHlink"/>
                </a:solidFill>
                <a:latin typeface="Helvetica" pitchFamily="-128" charset="0"/>
              </a:rPr>
              <a:t>contr</a:t>
            </a:r>
          </a:p>
        </p:txBody>
      </p:sp>
      <p:sp>
        <p:nvSpPr>
          <p:cNvPr id="30747" name="Rectangle 25"/>
          <p:cNvSpPr>
            <a:spLocks noChangeArrowheads="1"/>
          </p:cNvSpPr>
          <p:nvPr/>
        </p:nvSpPr>
        <p:spPr bwMode="auto">
          <a:xfrm>
            <a:off x="2667000" y="2057400"/>
            <a:ext cx="1903413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Helvetica" pitchFamily="-128" charset="0"/>
              </a:rPr>
              <a:t>expected cost =</a:t>
            </a:r>
          </a:p>
        </p:txBody>
      </p:sp>
      <p:sp>
        <p:nvSpPr>
          <p:cNvPr id="199706" name="Rectangle 26"/>
          <p:cNvSpPr>
            <a:spLocks noChangeArrowheads="1"/>
          </p:cNvSpPr>
          <p:nvPr/>
        </p:nvSpPr>
        <p:spPr bwMode="auto">
          <a:xfrm>
            <a:off x="4267200" y="4191000"/>
            <a:ext cx="1011238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= $429 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E93BCE-10B7-46A8-97DF-545715616906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6705600" cy="633413"/>
          </a:xfrm>
        </p:spPr>
        <p:txBody>
          <a:bodyPr/>
          <a:lstStyle/>
          <a:p>
            <a:pPr eaLnBrk="1" hangingPunct="1"/>
            <a:r>
              <a:rPr lang="en-US" smtClean="0"/>
              <a:t>Project Planning Task Set-I</a:t>
            </a: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mtClean="0"/>
              <a:t>Establish project scope</a:t>
            </a:r>
          </a:p>
          <a:p>
            <a:pPr eaLnBrk="1" hangingPunct="1">
              <a:spcBef>
                <a:spcPts val="300"/>
              </a:spcBef>
            </a:pPr>
            <a:r>
              <a:rPr lang="en-US" smtClean="0"/>
              <a:t>Determine feasibility</a:t>
            </a:r>
          </a:p>
          <a:p>
            <a:pPr eaLnBrk="1" hangingPunct="1"/>
            <a:r>
              <a:rPr lang="en-US" smtClean="0"/>
              <a:t>Analyze risks</a:t>
            </a:r>
          </a:p>
          <a:p>
            <a:pPr lvl="1" eaLnBrk="1" hangingPunct="1"/>
            <a:r>
              <a:rPr lang="en-US" smtClean="0"/>
              <a:t> Risk analysis is considered in detail in Chapter 25.</a:t>
            </a:r>
          </a:p>
          <a:p>
            <a:pPr eaLnBrk="1" hangingPunct="1"/>
            <a:r>
              <a:rPr lang="en-US" smtClean="0"/>
              <a:t>Define required resources</a:t>
            </a:r>
          </a:p>
          <a:p>
            <a:pPr lvl="1" eaLnBrk="1" hangingPunct="1">
              <a:spcBef>
                <a:spcPts val="300"/>
              </a:spcBef>
            </a:pPr>
            <a:r>
              <a:rPr lang="en-US" smtClean="0"/>
              <a:t>Determine require human resources</a:t>
            </a:r>
          </a:p>
          <a:p>
            <a:pPr lvl="1" eaLnBrk="1" hangingPunct="1"/>
            <a:r>
              <a:rPr lang="en-US" smtClean="0"/>
              <a:t>Define reusable software resources</a:t>
            </a:r>
          </a:p>
          <a:p>
            <a:pPr lvl="1" eaLnBrk="1" hangingPunct="1"/>
            <a:r>
              <a:rPr lang="en-US" smtClean="0"/>
              <a:t>Identify environmental resources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A8705E-F384-4D39-845F-4FE2426AE632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Planning Task Set-II</a:t>
            </a: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smtClean="0"/>
              <a:t>Estimate cost and effort</a:t>
            </a:r>
          </a:p>
          <a:p>
            <a:pPr lvl="1" eaLnBrk="1" hangingPunct="1">
              <a:spcBef>
                <a:spcPts val="300"/>
              </a:spcBef>
            </a:pPr>
            <a:r>
              <a:rPr lang="en-US" smtClean="0"/>
              <a:t>Decompose the problem</a:t>
            </a:r>
          </a:p>
          <a:p>
            <a:pPr lvl="1" eaLnBrk="1" hangingPunct="1"/>
            <a:r>
              <a:rPr lang="en-US" smtClean="0"/>
              <a:t>Develop two or more estimates using size, function points, process tasks or use-cases</a:t>
            </a:r>
          </a:p>
          <a:p>
            <a:pPr lvl="1" eaLnBrk="1" hangingPunct="1"/>
            <a:r>
              <a:rPr lang="en-US" smtClean="0"/>
              <a:t>Reconcile the estimates</a:t>
            </a:r>
          </a:p>
          <a:p>
            <a:pPr eaLnBrk="1" hangingPunct="1">
              <a:spcBef>
                <a:spcPts val="300"/>
              </a:spcBef>
            </a:pPr>
            <a:r>
              <a:rPr lang="en-US" smtClean="0"/>
              <a:t>Develop a project schedule</a:t>
            </a:r>
          </a:p>
          <a:p>
            <a:pPr lvl="1" eaLnBrk="1" hangingPunct="1"/>
            <a:r>
              <a:rPr lang="en-US" smtClean="0"/>
              <a:t>Scheduling is considered in detail in Chapter 27.</a:t>
            </a:r>
          </a:p>
          <a:p>
            <a:pPr lvl="2" eaLnBrk="1" hangingPunct="1">
              <a:spcBef>
                <a:spcPts val="300"/>
              </a:spcBef>
            </a:pPr>
            <a:r>
              <a:rPr lang="en-US" sz="1800" smtClean="0"/>
              <a:t>Establish a meaningful task set</a:t>
            </a:r>
          </a:p>
          <a:p>
            <a:pPr lvl="2" eaLnBrk="1" hangingPunct="1"/>
            <a:r>
              <a:rPr lang="en-US" sz="1800" smtClean="0"/>
              <a:t>Define a task network</a:t>
            </a:r>
          </a:p>
          <a:p>
            <a:pPr lvl="2" eaLnBrk="1" hangingPunct="1"/>
            <a:r>
              <a:rPr lang="en-US" sz="1800" smtClean="0"/>
              <a:t>Use scheduling tools to develop a timeline chart</a:t>
            </a:r>
          </a:p>
          <a:p>
            <a:pPr lvl="2" eaLnBrk="1" hangingPunct="1"/>
            <a:r>
              <a:rPr lang="en-US" sz="1800" smtClean="0"/>
              <a:t>Define schedule tracking mechanisms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EF3F-2D7E-424B-958E-738A81D63356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Estimation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smtClean="0"/>
              <a:t>Estimation of resources, cost, and schedule for a software engineering effort requires </a:t>
            </a:r>
          </a:p>
          <a:p>
            <a:pPr lvl="1" eaLnBrk="1" hangingPunct="1">
              <a:spcBef>
                <a:spcPts val="300"/>
              </a:spcBef>
            </a:pPr>
            <a:r>
              <a:rPr lang="en-US" smtClean="0">
                <a:solidFill>
                  <a:schemeClr val="folHlink"/>
                </a:solidFill>
              </a:rPr>
              <a:t>experience</a:t>
            </a:r>
          </a:p>
          <a:p>
            <a:pPr lvl="1" eaLnBrk="1" hangingPunct="1">
              <a:spcBef>
                <a:spcPts val="300"/>
              </a:spcBef>
            </a:pPr>
            <a:r>
              <a:rPr lang="en-US" smtClean="0">
                <a:solidFill>
                  <a:schemeClr val="folHlink"/>
                </a:solidFill>
              </a:rPr>
              <a:t>access to good historical information (metrics)</a:t>
            </a:r>
          </a:p>
          <a:p>
            <a:pPr lvl="1" eaLnBrk="1" hangingPunct="1">
              <a:spcBef>
                <a:spcPts val="300"/>
              </a:spcBef>
            </a:pPr>
            <a:r>
              <a:rPr lang="en-US" smtClean="0">
                <a:solidFill>
                  <a:schemeClr val="folHlink"/>
                </a:solidFill>
              </a:rPr>
              <a:t>the courage to commit to quantitative predictions when qualitative information is all that exists</a:t>
            </a:r>
          </a:p>
          <a:p>
            <a:pPr eaLnBrk="1" hangingPunct="1">
              <a:spcBef>
                <a:spcPts val="300"/>
              </a:spcBef>
            </a:pPr>
            <a:r>
              <a:rPr lang="en-US" smtClean="0"/>
              <a:t>Estimation carries inherent risk and this risk leads to uncertainty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6D8AA1-A49B-462C-8DD2-275A59BCA78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5114925" cy="633413"/>
          </a:xfrm>
        </p:spPr>
        <p:txBody>
          <a:bodyPr/>
          <a:lstStyle/>
          <a:p>
            <a:pPr eaLnBrk="1" hangingPunct="1"/>
            <a:r>
              <a:rPr lang="en-US" smtClean="0"/>
              <a:t>Write it Down!</a:t>
            </a: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5943600" y="2362200"/>
            <a:ext cx="1917700" cy="3028950"/>
          </a:xfrm>
          <a:prstGeom prst="rect">
            <a:avLst/>
          </a:prstGeom>
          <a:solidFill>
            <a:srgbClr val="AD278D"/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196013" y="2874963"/>
            <a:ext cx="1468437" cy="1184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Software</a:t>
            </a:r>
          </a:p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Project</a:t>
            </a:r>
          </a:p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Plan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2247900" y="2519363"/>
            <a:ext cx="2667000" cy="2857500"/>
          </a:xfrm>
          <a:prstGeom prst="rect">
            <a:avLst/>
          </a:prstGeom>
          <a:solidFill>
            <a:schemeClr val="hlink"/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2347913" y="2817813"/>
            <a:ext cx="2535237" cy="1914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Project Scope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</a:endParaRPr>
          </a:p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Estimates</a:t>
            </a:r>
          </a:p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Risks</a:t>
            </a:r>
          </a:p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Schedule</a:t>
            </a:r>
          </a:p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Control strategy</a:t>
            </a:r>
          </a:p>
        </p:txBody>
      </p:sp>
      <p:sp>
        <p:nvSpPr>
          <p:cNvPr id="177159" name="AutoShape 7"/>
          <p:cNvSpPr>
            <a:spLocks noChangeArrowheads="1"/>
          </p:cNvSpPr>
          <p:nvPr/>
        </p:nvSpPr>
        <p:spPr bwMode="auto">
          <a:xfrm>
            <a:off x="4165600" y="2847975"/>
            <a:ext cx="1892300" cy="1952625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tx2"/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8FD29-207D-4AA0-94B6-D497B4A5547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6413500" cy="633413"/>
          </a:xfrm>
        </p:spPr>
        <p:txBody>
          <a:bodyPr/>
          <a:lstStyle/>
          <a:p>
            <a:pPr eaLnBrk="1" hangingPunct="1"/>
            <a:r>
              <a:rPr lang="en-US" smtClean="0"/>
              <a:t>To Understand Scope ...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828800"/>
            <a:ext cx="6400800" cy="43719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smtClean="0"/>
              <a:t>Understand the customers needs</a:t>
            </a:r>
          </a:p>
          <a:p>
            <a:pPr eaLnBrk="1" hangingPunct="1"/>
            <a:r>
              <a:rPr lang="en-US" smtClean="0"/>
              <a:t>understand the business context</a:t>
            </a:r>
          </a:p>
          <a:p>
            <a:pPr eaLnBrk="1" hangingPunct="1"/>
            <a:r>
              <a:rPr lang="en-US" smtClean="0"/>
              <a:t>understand the project boundaries</a:t>
            </a:r>
          </a:p>
          <a:p>
            <a:pPr eaLnBrk="1" hangingPunct="1"/>
            <a:r>
              <a:rPr lang="en-US" smtClean="0"/>
              <a:t>understand the customer’s motivation</a:t>
            </a:r>
          </a:p>
          <a:p>
            <a:pPr eaLnBrk="1" hangingPunct="1"/>
            <a:r>
              <a:rPr lang="en-US" smtClean="0"/>
              <a:t>understand the likely paths for change</a:t>
            </a:r>
          </a:p>
          <a:p>
            <a:pPr eaLnBrk="1" hangingPunct="1"/>
            <a:r>
              <a:rPr lang="en-US" smtClean="0"/>
              <a:t>understand that ...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3276600" y="4724400"/>
            <a:ext cx="4229100" cy="819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Even when you understand,</a:t>
            </a:r>
          </a:p>
          <a:p>
            <a:pPr>
              <a:defRPr/>
            </a:pPr>
            <a: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nothing is guaranteed!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BEDF8-C849-4D45-AB0B-AF21A91A7DF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Scope?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i="1" smtClean="0">
                <a:solidFill>
                  <a:schemeClr val="folHlink"/>
                </a:solidFill>
              </a:rPr>
              <a:t>Software scope</a:t>
            </a:r>
            <a:r>
              <a:rPr lang="en-US" smtClean="0">
                <a:solidFill>
                  <a:schemeClr val="folHlink"/>
                </a:solidFill>
              </a:rPr>
              <a:t> </a:t>
            </a:r>
            <a:r>
              <a:rPr lang="en-US" smtClean="0"/>
              <a:t>describes </a:t>
            </a:r>
          </a:p>
          <a:p>
            <a:pPr lvl="1" eaLnBrk="1" hangingPunct="1">
              <a:spcBef>
                <a:spcPts val="300"/>
              </a:spcBef>
            </a:pPr>
            <a:r>
              <a:rPr lang="en-US" smtClean="0"/>
              <a:t>the functions and features that are to be delivered to end-users</a:t>
            </a:r>
          </a:p>
          <a:p>
            <a:pPr lvl="1" eaLnBrk="1" hangingPunct="1">
              <a:spcBef>
                <a:spcPts val="300"/>
              </a:spcBef>
            </a:pPr>
            <a:r>
              <a:rPr lang="en-US" smtClean="0"/>
              <a:t>the data that are input and output</a:t>
            </a:r>
          </a:p>
          <a:p>
            <a:pPr lvl="1" eaLnBrk="1" hangingPunct="1">
              <a:spcBef>
                <a:spcPts val="300"/>
              </a:spcBef>
            </a:pPr>
            <a:r>
              <a:rPr lang="en-US" smtClean="0"/>
              <a:t>the “content” that is presented to users as a consequence of using the software</a:t>
            </a:r>
          </a:p>
          <a:p>
            <a:pPr lvl="1" eaLnBrk="1" hangingPunct="1">
              <a:spcBef>
                <a:spcPts val="300"/>
              </a:spcBef>
            </a:pPr>
            <a:r>
              <a:rPr lang="en-US" smtClean="0"/>
              <a:t>the performance, constraints, interfaces, and reliability that </a:t>
            </a:r>
            <a:r>
              <a:rPr lang="en-US" i="1" smtClean="0"/>
              <a:t>bound</a:t>
            </a:r>
            <a:r>
              <a:rPr lang="en-US" smtClean="0"/>
              <a:t> the system. </a:t>
            </a:r>
          </a:p>
          <a:p>
            <a:pPr eaLnBrk="1" hangingPunct="1">
              <a:spcBef>
                <a:spcPts val="300"/>
              </a:spcBef>
            </a:pPr>
            <a:r>
              <a:rPr lang="en-US" smtClean="0"/>
              <a:t>Scope is defined using one of two techniques:</a:t>
            </a:r>
          </a:p>
          <a:p>
            <a:pPr lvl="2" eaLnBrk="1" hangingPunct="1">
              <a:spcBef>
                <a:spcPts val="300"/>
              </a:spcBef>
            </a:pPr>
            <a:r>
              <a:rPr lang="en-US" sz="1800" smtClean="0"/>
              <a:t>A narrative description of software scope is developed after communication with all stakeholders.</a:t>
            </a:r>
          </a:p>
          <a:p>
            <a:pPr lvl="2" eaLnBrk="1" hangingPunct="1"/>
            <a:r>
              <a:rPr lang="en-US" sz="1800" smtClean="0"/>
              <a:t>A set of use-cases is developed by end-users.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C58DD-3939-4A66-B63C-C454B534D340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 2009). Slides copyright 2009 by Roger Pressman. 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Resources</a:t>
            </a:r>
          </a:p>
        </p:txBody>
      </p:sp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447800"/>
            <a:ext cx="4203700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2004:Templates:Presentations:Designs:Bold Stripes</Template>
  <TotalTime>18862</TotalTime>
  <Words>1938</Words>
  <Application>Microsoft PowerPoint</Application>
  <PresentationFormat>On-screen Show (4:3)</PresentationFormat>
  <Paragraphs>250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ＭＳ Ｐゴシック</vt:lpstr>
      <vt:lpstr>Helvetica</vt:lpstr>
      <vt:lpstr>Wingdings</vt:lpstr>
      <vt:lpstr>Palatino</vt:lpstr>
      <vt:lpstr>MathematicalPi 1</vt:lpstr>
      <vt:lpstr>Bold Stripes</vt:lpstr>
      <vt:lpstr>Chapter 26</vt:lpstr>
      <vt:lpstr>Software Project Planning</vt:lpstr>
      <vt:lpstr>Project Planning Task Set-I</vt:lpstr>
      <vt:lpstr>Project Planning Task Set-II</vt:lpstr>
      <vt:lpstr>Estimation</vt:lpstr>
      <vt:lpstr>Write it Down!</vt:lpstr>
      <vt:lpstr>To Understand Scope ...</vt:lpstr>
      <vt:lpstr>What is Scope?</vt:lpstr>
      <vt:lpstr>Resources</vt:lpstr>
      <vt:lpstr>Project Estimation</vt:lpstr>
      <vt:lpstr>Estimation Techniques</vt:lpstr>
      <vt:lpstr>Estimation Accuracy</vt:lpstr>
      <vt:lpstr>Functional Decomposition</vt:lpstr>
      <vt:lpstr>Conventional Methods: LOC/FP Approach</vt:lpstr>
      <vt:lpstr>Example: LOC Approach</vt:lpstr>
      <vt:lpstr>Example: FP Approach</vt:lpstr>
      <vt:lpstr>Process-Based Estimation</vt:lpstr>
      <vt:lpstr>Process-Based Estimation Example</vt:lpstr>
      <vt:lpstr>Tool-Based Estimation</vt:lpstr>
      <vt:lpstr>Estimation with Use-Cases</vt:lpstr>
      <vt:lpstr>Empirical Estimation Models</vt:lpstr>
      <vt:lpstr>COCOMO-II</vt:lpstr>
      <vt:lpstr>The Software Equation</vt:lpstr>
      <vt:lpstr>Estimation for OO Projects-I</vt:lpstr>
      <vt:lpstr>Estimation for OO Projects-II</vt:lpstr>
      <vt:lpstr>Estimation for Agile Projects</vt:lpstr>
      <vt:lpstr>The Make-Buy Decision</vt:lpstr>
      <vt:lpstr>Computing Expected Cost</vt:lpstr>
    </vt:vector>
  </TitlesOfParts>
  <Company>RS Pressman &amp; Associates,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Set to accompany Web Engineering: A Practitioner Approach</dc:title>
  <dc:creator>Roger Pressman</dc:creator>
  <cp:lastModifiedBy>Admin</cp:lastModifiedBy>
  <cp:revision>74</cp:revision>
  <dcterms:created xsi:type="dcterms:W3CDTF">2008-02-08T18:09:54Z</dcterms:created>
  <dcterms:modified xsi:type="dcterms:W3CDTF">2018-01-29T11:40:25Z</dcterms:modified>
</cp:coreProperties>
</file>