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39"/>
  </p:notesMasterIdLst>
  <p:sldIdLst>
    <p:sldId id="279" r:id="rId2"/>
    <p:sldId id="557" r:id="rId3"/>
    <p:sldId id="560" r:id="rId4"/>
    <p:sldId id="561" r:id="rId5"/>
    <p:sldId id="562" r:id="rId6"/>
    <p:sldId id="564" r:id="rId7"/>
    <p:sldId id="568" r:id="rId8"/>
    <p:sldId id="565" r:id="rId9"/>
    <p:sldId id="566" r:id="rId10"/>
    <p:sldId id="554" r:id="rId11"/>
    <p:sldId id="555" r:id="rId12"/>
    <p:sldId id="567" r:id="rId13"/>
    <p:sldId id="556" r:id="rId14"/>
    <p:sldId id="569" r:id="rId15"/>
    <p:sldId id="571" r:id="rId16"/>
    <p:sldId id="572" r:id="rId17"/>
    <p:sldId id="573" r:id="rId18"/>
    <p:sldId id="576" r:id="rId19"/>
    <p:sldId id="577" r:id="rId20"/>
    <p:sldId id="578" r:id="rId21"/>
    <p:sldId id="579" r:id="rId22"/>
    <p:sldId id="580" r:id="rId23"/>
    <p:sldId id="581" r:id="rId24"/>
    <p:sldId id="582" r:id="rId25"/>
    <p:sldId id="583" r:id="rId26"/>
    <p:sldId id="584" r:id="rId27"/>
    <p:sldId id="585" r:id="rId28"/>
    <p:sldId id="586" r:id="rId29"/>
    <p:sldId id="587" r:id="rId30"/>
    <p:sldId id="588" r:id="rId31"/>
    <p:sldId id="589" r:id="rId32"/>
    <p:sldId id="590" r:id="rId33"/>
    <p:sldId id="591" r:id="rId34"/>
    <p:sldId id="592" r:id="rId35"/>
    <p:sldId id="594" r:id="rId36"/>
    <p:sldId id="575" r:id="rId37"/>
    <p:sldId id="595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A8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264" autoAdjust="0"/>
    <p:restoredTop sz="94660"/>
  </p:normalViewPr>
  <p:slideViewPr>
    <p:cSldViewPr>
      <p:cViewPr>
        <p:scale>
          <a:sx n="60" d="100"/>
          <a:sy n="60" d="100"/>
        </p:scale>
        <p:origin x="-1338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1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28" charset="-128"/>
              </a:defRPr>
            </a:lvl1pPr>
          </a:lstStyle>
          <a:p>
            <a:pPr>
              <a:defRPr/>
            </a:pPr>
            <a:fld id="{991B9FED-37B7-4E07-8A8C-A25CC3FC2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>
              <a:ea typeface="ＭＳ Ｐゴシック" pitchFamily="34" charset="-128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C79F9-BF4D-454E-945A-D72E6AB04E46}" type="slidenum">
              <a:rPr lang="en-US" smtClean="0">
                <a:ea typeface="ＭＳ Ｐゴシック" pitchFamily="34" charset="-128"/>
              </a:rPr>
              <a:pPr/>
              <a:t>1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BCA3B7-09D5-42CA-A719-F2A5A4985392}" type="slidenum">
              <a:rPr lang="en-GB"/>
              <a:pPr/>
              <a:t>26</a:t>
            </a:fld>
            <a:endParaRPr lang="en-GB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8513"/>
            <a:ext cx="4270375" cy="3203575"/>
          </a:xfrm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7603"/>
            <a:ext cx="5028986" cy="38491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D1676-F19C-4AF5-9952-ABBD383225DD}" type="slidenum">
              <a:rPr lang="en-GB"/>
              <a:pPr/>
              <a:t>27</a:t>
            </a:fld>
            <a:endParaRPr lang="en-GB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8513"/>
            <a:ext cx="4270375" cy="3203575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7603"/>
            <a:ext cx="5028986" cy="38491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4FCC33-E11D-4E03-BBEB-2C0482A3531C}" type="slidenum">
              <a:rPr lang="en-GB"/>
              <a:pPr/>
              <a:t>29</a:t>
            </a:fld>
            <a:endParaRPr lang="en-GB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8513"/>
            <a:ext cx="4270375" cy="3203575"/>
          </a:xfrm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7603"/>
            <a:ext cx="5028986" cy="38491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01F64-43B9-4AEF-925F-F2F00234DC2F}" type="slidenum">
              <a:rPr lang="en-GB"/>
              <a:pPr/>
              <a:t>30</a:t>
            </a:fld>
            <a:endParaRPr lang="en-GB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8513"/>
            <a:ext cx="4270375" cy="3203575"/>
          </a:xfrm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7603"/>
            <a:ext cx="5028986" cy="38491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4AD25-89D6-46D2-9102-95DB96F4DFEA}" type="slidenum">
              <a:rPr lang="en-GB"/>
              <a:pPr/>
              <a:t>31</a:t>
            </a:fld>
            <a:endParaRPr lang="en-GB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8513"/>
            <a:ext cx="4270375" cy="3203575"/>
          </a:xfrm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7603"/>
            <a:ext cx="5028986" cy="38491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044D3-92F8-48A0-B359-8BDD1F8D81C7}" type="slidenum">
              <a:rPr lang="en-GB"/>
              <a:pPr/>
              <a:t>32</a:t>
            </a:fld>
            <a:endParaRPr lang="en-GB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508" y="4347603"/>
            <a:ext cx="5028986" cy="3849105"/>
          </a:xfrm>
          <a:noFill/>
          <a:ln/>
        </p:spPr>
        <p:txBody>
          <a:bodyPr lIns="91791" tIns="45090" rIns="91791" bIns="45090"/>
          <a:lstStyle/>
          <a:p>
            <a:r>
              <a:rPr lang="en-GB"/>
              <a:t>Another point to mention here is support for teams of developers, working on different parts of the same project.</a:t>
            </a:r>
          </a:p>
        </p:txBody>
      </p:sp>
      <p:sp>
        <p:nvSpPr>
          <p:cNvPr id="3686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6300"/>
          </a:xfrm>
          <a:ln w="12700"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50B14-540B-487F-96D1-06841C1A57BF}" type="slidenum">
              <a:rPr lang="en-GB"/>
              <a:pPr/>
              <a:t>34</a:t>
            </a:fld>
            <a:endParaRPr lang="en-GB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508" y="4347603"/>
            <a:ext cx="5028986" cy="3849105"/>
          </a:xfrm>
          <a:ln/>
        </p:spPr>
        <p:txBody>
          <a:bodyPr lIns="91791" tIns="45090" rIns="91791" bIns="45090"/>
          <a:lstStyle/>
          <a:p>
            <a:endParaRPr lang="en-US"/>
          </a:p>
        </p:txBody>
      </p:sp>
      <p:sp>
        <p:nvSpPr>
          <p:cNvPr id="3717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6300"/>
          </a:xfrm>
          <a:ln w="12700"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E6F24E-6F44-4B58-B1F0-FC812FEA2CFA}" type="slidenum">
              <a:rPr lang="en-GB"/>
              <a:pPr/>
              <a:t>35</a:t>
            </a:fld>
            <a:endParaRPr lang="en-GB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8513"/>
            <a:ext cx="4270375" cy="3203575"/>
          </a:xfrm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7603"/>
            <a:ext cx="5028986" cy="38491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/>
              <a:t>Oftentimes refactoring is a better solution than rewriting the software.</a:t>
            </a:r>
          </a:p>
          <a:p>
            <a:endParaRPr lang="en-US" altLang="en-US" smtClean="0"/>
          </a:p>
          <a:p>
            <a:r>
              <a:rPr lang="en-US" altLang="en-US" smtClean="0"/>
              <a:t>Refactoring = changing software in a way that doesn't change its functionality but does make it easier to understand, modify and extend. </a:t>
            </a:r>
            <a:r>
              <a:rPr lang="en-US" altLang="en-US" u="sng" smtClean="0"/>
              <a:t>External behavior stays the same internal structure is improved</a:t>
            </a:r>
            <a:r>
              <a:rPr lang="en-US" altLang="en-US" smtClean="0"/>
              <a:t>. We have talked a lot about techniques for writing good code. This is a technique to improve existing code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F7DF81-1C3C-472B-9267-091E24CD9AFB}" type="slidenum">
              <a:rPr lang="en-GB"/>
              <a:pPr/>
              <a:t>18</a:t>
            </a:fld>
            <a:endParaRPr lang="en-GB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8513"/>
            <a:ext cx="4270375" cy="3203575"/>
          </a:xfrm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7603"/>
            <a:ext cx="5028986" cy="38491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362E4D-96FF-492B-AA61-01781BC28B01}" type="slidenum">
              <a:rPr lang="en-GB"/>
              <a:pPr/>
              <a:t>19</a:t>
            </a:fld>
            <a:endParaRPr lang="en-GB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8513"/>
            <a:ext cx="4270375" cy="3203575"/>
          </a:xfrm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7603"/>
            <a:ext cx="5028986" cy="38491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F631DB-4C08-402E-A3EE-2C6DEE8FA283}" type="slidenum">
              <a:rPr lang="en-GB"/>
              <a:pPr/>
              <a:t>20</a:t>
            </a:fld>
            <a:endParaRPr lang="en-GB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8513"/>
            <a:ext cx="4270375" cy="3203575"/>
          </a:xfrm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7603"/>
            <a:ext cx="5028986" cy="38491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4FF49-2F11-40EB-AA48-A0F8D6E5D1D3}" type="slidenum">
              <a:rPr lang="en-GB"/>
              <a:pPr/>
              <a:t>21</a:t>
            </a:fld>
            <a:endParaRPr lang="en-GB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8513"/>
            <a:ext cx="4270375" cy="3203575"/>
          </a:xfrm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7603"/>
            <a:ext cx="5028986" cy="38491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98133-F4CD-48B6-83E8-28CB798E9B6E}" type="slidenum">
              <a:rPr lang="en-GB"/>
              <a:pPr/>
              <a:t>22</a:t>
            </a:fld>
            <a:endParaRPr lang="en-GB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8513"/>
            <a:ext cx="4270375" cy="3203575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7603"/>
            <a:ext cx="5028986" cy="38491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ADCDC-B104-414D-8504-1C888E33E95C}" type="slidenum">
              <a:rPr lang="en-GB"/>
              <a:pPr/>
              <a:t>24</a:t>
            </a:fld>
            <a:endParaRPr lang="en-GB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8513"/>
            <a:ext cx="4270375" cy="3203575"/>
          </a:xfrm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7603"/>
            <a:ext cx="5028986" cy="38491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Supplement 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CASE Tools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C63C9-E3D7-4881-8984-C10E6A201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Supplement 02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Tools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2CD19-C860-4F5B-9895-3353C0CBC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Supplement 02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Tools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D7384-D54C-429A-9676-590658888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Supplement 02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Tools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9CE66-B7F6-4487-B28F-4E66A9430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Supplement 02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Tools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A0686-B0DD-4E28-8720-65D605BCB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Supplement 02</a:t>
            </a: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Tools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E3633-DCCB-42B5-BA31-5190C8106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Supplement 02</a:t>
            </a:r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Tools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DB2CE-CA02-47A9-AF66-B8B207FB3E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Supplement 02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Tools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E7831-DF75-43EA-80D8-ECF417A8B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Supplement 02</a:t>
            </a:r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Tools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05D5B-50BF-46BD-863F-A82E5B6AC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Supplement 02</a:t>
            </a: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Tools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7291C-8423-4DDF-AA97-2B221F3F9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Supplement 02</a:t>
            </a: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Tools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3EB89-FCBF-4E49-AB90-BF0CD2703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ＭＳ Ｐゴシック" pitchFamily="-128" charset="-128"/>
              </a:defRPr>
            </a:lvl1pPr>
          </a:lstStyle>
          <a:p>
            <a:pPr>
              <a:defRPr/>
            </a:pPr>
            <a:r>
              <a:rPr lang="en-US" smtClean="0"/>
              <a:t>Supplement 02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ＭＳ Ｐゴシック" pitchFamily="-128" charset="-128"/>
              </a:defRPr>
            </a:lvl1pPr>
          </a:lstStyle>
          <a:p>
            <a:pPr>
              <a:defRPr/>
            </a:pPr>
            <a:r>
              <a:rPr lang="en-US" smtClean="0"/>
              <a:t>CASE Tools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ＭＳ Ｐゴシック" pitchFamily="-128" charset="-128"/>
              </a:defRPr>
            </a:lvl1pPr>
          </a:lstStyle>
          <a:p>
            <a:pPr>
              <a:defRPr/>
            </a:pPr>
            <a:fld id="{9DE705FA-48EE-4B04-8BF1-63B36C6F0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-306.ibm.com/software/awdtools/developer/plu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Ascent%20Files/InstallingAscent.do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6000" b="1" dirty="0" smtClean="0">
                <a:solidFill>
                  <a:schemeClr val="folHlink"/>
                </a:solidFill>
              </a:rPr>
              <a:t>Software Engineering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/>
        </p:spPr>
        <p:txBody>
          <a:bodyPr/>
          <a:lstStyle/>
          <a:p>
            <a:r>
              <a:rPr lang="en-GB" b="1" dirty="0"/>
              <a:t>Reverse engineering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486400"/>
          </a:xfrm>
          <a:noFill/>
          <a:ln/>
        </p:spPr>
        <p:txBody>
          <a:bodyPr/>
          <a:lstStyle/>
          <a:p>
            <a:pPr algn="just"/>
            <a:r>
              <a:rPr lang="en-GB" dirty="0"/>
              <a:t>Analysing software with a view to understanding its design and specification</a:t>
            </a:r>
          </a:p>
          <a:p>
            <a:pPr algn="just"/>
            <a:r>
              <a:rPr lang="en-GB" dirty="0"/>
              <a:t>May be part of a re-engineering process but may also be used to re-specify a system for re-implementation</a:t>
            </a:r>
          </a:p>
          <a:p>
            <a:pPr algn="just"/>
            <a:r>
              <a:rPr lang="en-GB" dirty="0"/>
              <a:t>Builds a program data base and generates information from this</a:t>
            </a:r>
          </a:p>
          <a:p>
            <a:pPr algn="just"/>
            <a:r>
              <a:rPr lang="en-GB" dirty="0"/>
              <a:t>Program understanding tools (browsers, cross-reference generators, etc.) may be used in this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/>
        </p:spPr>
        <p:txBody>
          <a:bodyPr/>
          <a:lstStyle/>
          <a:p>
            <a:r>
              <a:rPr lang="en-GB" b="1" dirty="0"/>
              <a:t>The reverse engineering process</a:t>
            </a:r>
          </a:p>
        </p:txBody>
      </p:sp>
      <p:graphicFrame>
        <p:nvGraphicFramePr>
          <p:cNvPr id="53248" name="Object 1024"/>
          <p:cNvGraphicFramePr>
            <a:graphicFrameLocks noChangeAspect="1"/>
          </p:cNvGraphicFramePr>
          <p:nvPr/>
        </p:nvGraphicFramePr>
        <p:xfrm>
          <a:off x="0" y="1676400"/>
          <a:ext cx="8915400" cy="3733799"/>
        </p:xfrm>
        <a:graphic>
          <a:graphicData uri="http://schemas.openxmlformats.org/presentationml/2006/ole">
            <p:oleObj spid="_x0000_s1026" name="Bitmap Image" r:id="rId3" imgW="8019048" imgH="2305372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noFill/>
          <a:ln/>
        </p:spPr>
        <p:txBody>
          <a:bodyPr/>
          <a:lstStyle/>
          <a:p>
            <a:r>
              <a:rPr lang="en-GB" b="1" dirty="0"/>
              <a:t>Reverse engineering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257800"/>
          </a:xfrm>
          <a:noFill/>
          <a:ln/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GB" sz="3600" b="1" dirty="0">
                <a:cs typeface="Times New Roman" pitchFamily="18" charset="0"/>
              </a:rPr>
              <a:t>“Reverse engineering </a:t>
            </a:r>
            <a:r>
              <a:rPr lang="en-GB" sz="3600" dirty="0">
                <a:cs typeface="Times New Roman" pitchFamily="18" charset="0"/>
              </a:rPr>
              <a:t>is the process of analyzing a subject system with two goals in mind</a:t>
            </a:r>
            <a:r>
              <a:rPr lang="en-GB" sz="3600" dirty="0" smtClean="0">
                <a:cs typeface="Times New Roman" pitchFamily="18" charset="0"/>
              </a:rPr>
              <a:t>:</a:t>
            </a:r>
          </a:p>
          <a:p>
            <a:pPr marL="533400" indent="-533400" algn="just">
              <a:lnSpc>
                <a:spcPct val="90000"/>
              </a:lnSpc>
              <a:buNone/>
            </a:pPr>
            <a:endParaRPr lang="en-GB" sz="1000" dirty="0">
              <a:cs typeface="Times New Roman" pitchFamily="18" charset="0"/>
            </a:endParaRPr>
          </a:p>
          <a:p>
            <a:pPr marL="533400" indent="-533400" algn="just">
              <a:lnSpc>
                <a:spcPct val="90000"/>
              </a:lnSpc>
              <a:buFont typeface="Zapf Dingbats" charset="2"/>
              <a:buNone/>
            </a:pPr>
            <a:r>
              <a:rPr lang="en-GB" sz="3600" dirty="0">
                <a:cs typeface="Times New Roman" pitchFamily="18" charset="0"/>
              </a:rPr>
              <a:t>(1) to identify the system's components and their interrelationships; and,</a:t>
            </a:r>
          </a:p>
          <a:p>
            <a:pPr marL="533400" indent="-533400" algn="just">
              <a:lnSpc>
                <a:spcPct val="90000"/>
              </a:lnSpc>
              <a:buFont typeface="Zapf Dingbats" charset="2"/>
              <a:buNone/>
            </a:pPr>
            <a:endParaRPr lang="en-GB" sz="1050" dirty="0">
              <a:cs typeface="Times New Roman" pitchFamily="18" charset="0"/>
            </a:endParaRPr>
          </a:p>
          <a:p>
            <a:pPr marL="533400" indent="-533400" algn="just">
              <a:lnSpc>
                <a:spcPct val="90000"/>
              </a:lnSpc>
              <a:buFont typeface="Zapf Dingbats" charset="2"/>
              <a:buNone/>
            </a:pPr>
            <a:r>
              <a:rPr lang="en-GB" sz="3600" dirty="0">
                <a:cs typeface="Times New Roman" pitchFamily="18" charset="0"/>
              </a:rPr>
              <a:t>(2) to create representations of the system in another form or at a higher level of abstraction." </a:t>
            </a:r>
          </a:p>
          <a:p>
            <a:pPr marL="533400" indent="-533400">
              <a:lnSpc>
                <a:spcPct val="90000"/>
              </a:lnSpc>
            </a:pPr>
            <a:endParaRPr lang="en-GB" sz="1600" dirty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buFont typeface="Zapf Dingbats" charset="2"/>
              <a:buNone/>
            </a:pPr>
            <a:r>
              <a:rPr lang="en-GB" sz="2400" dirty="0">
                <a:cs typeface="Times New Roman" pitchFamily="18" charset="0"/>
              </a:rPr>
              <a:t>	</a:t>
            </a:r>
          </a:p>
          <a:p>
            <a:pPr marL="533400" indent="-533400" algn="just">
              <a:lnSpc>
                <a:spcPct val="90000"/>
              </a:lnSpc>
              <a:buFont typeface="Zapf Dingbats" charset="2"/>
              <a:buNone/>
            </a:pPr>
            <a:endParaRPr lang="en-GB" sz="3600" dirty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GB" b="1" dirty="0"/>
              <a:t>Reverse engineering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839200" cy="5562600"/>
          </a:xfrm>
        </p:spPr>
        <p:txBody>
          <a:bodyPr/>
          <a:lstStyle/>
          <a:p>
            <a:pPr algn="just"/>
            <a:r>
              <a:rPr lang="en-GB" sz="3600" dirty="0"/>
              <a:t>Reverse engineering often precedes re-engineering but is sometimes worthwhile in its own right</a:t>
            </a:r>
          </a:p>
          <a:p>
            <a:pPr lvl="1" algn="just"/>
            <a:r>
              <a:rPr lang="en-GB" sz="3200" dirty="0"/>
              <a:t>The design and specification of a system may be reverse engineered so that they can be an input to the requirements specification process for the system’s replacement</a:t>
            </a:r>
          </a:p>
          <a:p>
            <a:pPr lvl="1" algn="just"/>
            <a:r>
              <a:rPr lang="en-GB" sz="3200" dirty="0"/>
              <a:t>The design and specification may be reverse engineered to support program maintenance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382000" cy="12954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Computer </a:t>
            </a:r>
            <a:r>
              <a:rPr lang="en-US" b="1" dirty="0" smtClean="0"/>
              <a:t>Aided </a:t>
            </a:r>
            <a:r>
              <a:rPr lang="en-US" b="1" dirty="0"/>
              <a:t>Software </a:t>
            </a:r>
            <a:r>
              <a:rPr lang="en-US" b="1" dirty="0" smtClean="0"/>
              <a:t>Engineering</a:t>
            </a:r>
            <a:br>
              <a:rPr lang="en-US" b="1" dirty="0" smtClean="0"/>
            </a:br>
            <a:r>
              <a:rPr lang="en-US" b="1" dirty="0" smtClean="0"/>
              <a:t>(CASE)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What is CASE?</a:t>
            </a:r>
            <a:endParaRPr lang="en-US" b="1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Computer Aided Software Engineering</a:t>
            </a:r>
            <a:r>
              <a:rPr lang="en-US" dirty="0" smtClean="0"/>
              <a:t> (</a:t>
            </a:r>
            <a:r>
              <a:rPr lang="en-US" b="1" dirty="0" smtClean="0"/>
              <a:t>CASE</a:t>
            </a:r>
            <a:r>
              <a:rPr lang="en-US" dirty="0" smtClean="0"/>
              <a:t>) is the use of software tools to assist in the development and maintenance of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/>
          <a:lstStyle/>
          <a:p>
            <a:pPr algn="just"/>
            <a:r>
              <a:rPr lang="en-US" dirty="0" smtClean="0"/>
              <a:t>To speed up the software system building process, a new concept of designing software is introduced in the '70s, called Computer Aided Software Engineering (CASE). </a:t>
            </a:r>
          </a:p>
          <a:p>
            <a:pPr algn="just"/>
            <a:r>
              <a:rPr lang="en-US" dirty="0" smtClean="0"/>
              <a:t>CASE term is used for a new generation of tools that applies rigorous engineering principles to the development and analysis of software.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Why is CASE important?</a:t>
            </a:r>
            <a:endParaRPr lang="en-US" b="1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3163"/>
          </a:xfrm>
        </p:spPr>
        <p:txBody>
          <a:bodyPr/>
          <a:lstStyle/>
          <a:p>
            <a:pPr algn="just"/>
            <a:r>
              <a:rPr lang="en-US" dirty="0" smtClean="0"/>
              <a:t>CASE allows for rapid development of software because of the increasing speed of changing market-demands new products replace old ones much earlier than before, so the development of new products has to go faster.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GB" b="1" dirty="0"/>
              <a:t>Integrated CASE Tools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562600"/>
          </a:xfrm>
        </p:spPr>
        <p:txBody>
          <a:bodyPr/>
          <a:lstStyle/>
          <a:p>
            <a:r>
              <a:rPr lang="en-GB" sz="2800" dirty="0"/>
              <a:t>Support activities occurring across several phases of the systems development lifecycle</a:t>
            </a:r>
          </a:p>
          <a:p>
            <a:r>
              <a:rPr lang="en-GB" sz="2800" dirty="0"/>
              <a:t>Integrated CASE provide</a:t>
            </a:r>
            <a:endParaRPr lang="en-GB" sz="3600" dirty="0"/>
          </a:p>
          <a:p>
            <a:pPr lvl="2"/>
            <a:r>
              <a:rPr lang="en-GB" dirty="0"/>
              <a:t>tools to create diagrams, forms &amp; report definitions</a:t>
            </a:r>
          </a:p>
          <a:p>
            <a:pPr lvl="2"/>
            <a:r>
              <a:rPr lang="en-GB" dirty="0"/>
              <a:t>facilities for analysis, reporting and code generation</a:t>
            </a:r>
          </a:p>
          <a:p>
            <a:pPr lvl="2"/>
            <a:r>
              <a:rPr lang="en-GB" dirty="0"/>
              <a:t>shares and integrates data across and between tools</a:t>
            </a:r>
          </a:p>
          <a:p>
            <a:r>
              <a:rPr lang="en-GB" sz="2800" dirty="0"/>
              <a:t>Rely on common terminology, notation and system development methods</a:t>
            </a:r>
          </a:p>
          <a:p>
            <a:r>
              <a:rPr lang="en-GB" sz="2800" dirty="0"/>
              <a:t>Use a common repository to allow data to be shared between tools and SDLC activities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GB" b="1" dirty="0"/>
              <a:t>Organisational use of CASE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</p:spPr>
        <p:txBody>
          <a:bodyPr/>
          <a:lstStyle/>
          <a:p>
            <a:pPr algn="just"/>
            <a:r>
              <a:rPr lang="en-GB" sz="3600" dirty="0"/>
              <a:t>Depending on the CASE tool, the following system development activities may be covered:</a:t>
            </a:r>
          </a:p>
          <a:p>
            <a:pPr lvl="2" algn="just"/>
            <a:r>
              <a:rPr lang="en-GB" sz="2800" b="1" dirty="0"/>
              <a:t>project identification and selection</a:t>
            </a:r>
          </a:p>
          <a:p>
            <a:pPr lvl="2" algn="just"/>
            <a:r>
              <a:rPr lang="en-GB" sz="2800" b="1" dirty="0"/>
              <a:t>project initiation and planning</a:t>
            </a:r>
          </a:p>
          <a:p>
            <a:pPr lvl="2" algn="just"/>
            <a:r>
              <a:rPr lang="en-GB" sz="2800" b="1" dirty="0"/>
              <a:t>analysis</a:t>
            </a:r>
          </a:p>
          <a:p>
            <a:pPr lvl="2" algn="just"/>
            <a:r>
              <a:rPr lang="en-GB" sz="2800" b="1" dirty="0"/>
              <a:t>design</a:t>
            </a:r>
          </a:p>
          <a:p>
            <a:pPr lvl="2" algn="just"/>
            <a:r>
              <a:rPr lang="en-GB" sz="2800" b="1" dirty="0"/>
              <a:t>implementation</a:t>
            </a:r>
          </a:p>
          <a:p>
            <a:pPr lvl="2" algn="just"/>
            <a:r>
              <a:rPr lang="en-GB" sz="2800" b="1" dirty="0"/>
              <a:t>maintenance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b="1" dirty="0"/>
              <a:t>Software re-engineering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804150" cy="4130675"/>
          </a:xfrm>
          <a:noFill/>
          <a:ln/>
        </p:spPr>
        <p:txBody>
          <a:bodyPr/>
          <a:lstStyle/>
          <a:p>
            <a:pPr algn="just"/>
            <a:r>
              <a:rPr lang="en-GB" sz="3600" dirty="0"/>
              <a:t>Reorganising and modifying existing software systems to make them more maintainable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GB" b="1" dirty="0"/>
              <a:t>Organisational use of CASE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059363"/>
          </a:xfrm>
        </p:spPr>
        <p:txBody>
          <a:bodyPr/>
          <a:lstStyle/>
          <a:p>
            <a:pPr algn="just"/>
            <a:r>
              <a:rPr lang="en-GB" sz="3600" dirty="0"/>
              <a:t>Objectives of CASE</a:t>
            </a:r>
            <a:endParaRPr lang="en-GB" sz="4000" dirty="0"/>
          </a:p>
          <a:p>
            <a:pPr lvl="2" algn="just"/>
            <a:r>
              <a:rPr lang="en-GB" sz="2800" dirty="0"/>
              <a:t>improve quality of developed systems</a:t>
            </a:r>
          </a:p>
          <a:p>
            <a:pPr lvl="2" algn="just"/>
            <a:r>
              <a:rPr lang="en-GB" sz="2800" dirty="0"/>
              <a:t>increase speed of systems development</a:t>
            </a:r>
          </a:p>
          <a:p>
            <a:pPr lvl="2" algn="just"/>
            <a:r>
              <a:rPr lang="en-GB" sz="2800" dirty="0"/>
              <a:t>improve testing process through automatic checking</a:t>
            </a:r>
          </a:p>
          <a:p>
            <a:pPr lvl="2" algn="just"/>
            <a:r>
              <a:rPr lang="en-GB" sz="2800" dirty="0"/>
              <a:t>integrate development activities (common methods)</a:t>
            </a:r>
          </a:p>
          <a:p>
            <a:pPr lvl="2" algn="just"/>
            <a:r>
              <a:rPr lang="en-GB" sz="2800" dirty="0"/>
              <a:t>improve documentation (quality and completeness)</a:t>
            </a:r>
          </a:p>
          <a:p>
            <a:pPr lvl="2" algn="just"/>
            <a:r>
              <a:rPr lang="en-GB" sz="2800" dirty="0"/>
              <a:t>standardise the development process</a:t>
            </a:r>
          </a:p>
          <a:p>
            <a:pPr lvl="2" algn="just"/>
            <a:r>
              <a:rPr lang="en-GB" sz="2800" dirty="0"/>
              <a:t>simplify program maintenance</a:t>
            </a:r>
          </a:p>
          <a:p>
            <a:pPr lvl="2" algn="just"/>
            <a:r>
              <a:rPr lang="en-GB" sz="2800" dirty="0"/>
              <a:t>promote reusability of modules &amp; documentation</a:t>
            </a:r>
          </a:p>
          <a:p>
            <a:pPr lvl="2" algn="just"/>
            <a:r>
              <a:rPr lang="en-GB" sz="2800" dirty="0"/>
              <a:t>improve software portability across environments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CASE Tool Components</a:t>
            </a:r>
            <a:r>
              <a:rPr lang="en-GB"/>
              <a:t> 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000"/>
              <a:t>Vary depending on which CASE tool is considered but in general will include:</a:t>
            </a:r>
          </a:p>
          <a:p>
            <a:pPr lvl="2"/>
            <a:r>
              <a:rPr lang="en-GB"/>
              <a:t>diagramming facilities</a:t>
            </a:r>
          </a:p>
          <a:p>
            <a:pPr lvl="2"/>
            <a:r>
              <a:rPr lang="en-GB"/>
              <a:t>means of describing/defining functional and data objects</a:t>
            </a:r>
          </a:p>
          <a:p>
            <a:pPr lvl="2"/>
            <a:r>
              <a:rPr lang="en-GB"/>
              <a:t>means of identifying relationships between system components</a:t>
            </a:r>
          </a:p>
          <a:p>
            <a:pPr lvl="2"/>
            <a:r>
              <a:rPr lang="en-GB"/>
              <a:t>central repository of system information</a:t>
            </a:r>
          </a:p>
          <a:p>
            <a:pPr lvl="2"/>
            <a:r>
              <a:rPr lang="en-GB"/>
              <a:t>error checking facilities (syntax errors)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CASE Tool Components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86800" cy="4267200"/>
          </a:xfrm>
        </p:spPr>
        <p:txBody>
          <a:bodyPr/>
          <a:lstStyle/>
          <a:p>
            <a:pPr lvl="2" algn="just"/>
            <a:r>
              <a:rPr lang="en-GB" dirty="0"/>
              <a:t>consistency and completeness checks</a:t>
            </a:r>
          </a:p>
          <a:p>
            <a:pPr lvl="2" algn="just"/>
            <a:r>
              <a:rPr lang="en-GB" dirty="0"/>
              <a:t>user interface generators</a:t>
            </a:r>
          </a:p>
          <a:p>
            <a:pPr lvl="2" algn="just"/>
            <a:r>
              <a:rPr lang="en-GB" dirty="0"/>
              <a:t>database specification</a:t>
            </a:r>
          </a:p>
          <a:p>
            <a:pPr lvl="2" algn="just"/>
            <a:r>
              <a:rPr lang="en-GB" dirty="0"/>
              <a:t>code generators</a:t>
            </a:r>
          </a:p>
          <a:p>
            <a:pPr lvl="2" algn="just"/>
            <a:r>
              <a:rPr lang="en-GB" dirty="0"/>
              <a:t>project management aids</a:t>
            </a:r>
          </a:p>
          <a:p>
            <a:pPr lvl="2" algn="just"/>
            <a:r>
              <a:rPr lang="en-GB" dirty="0"/>
              <a:t>documentation generators</a:t>
            </a:r>
          </a:p>
          <a:p>
            <a:pPr algn="just"/>
            <a:r>
              <a:rPr lang="en-GB" sz="3000" dirty="0"/>
              <a:t>May also provide features for group working, version control, interfacing facilities and security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GB" b="1" dirty="0"/>
              <a:t>CASE Diagramming Tools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4906963"/>
          </a:xfrm>
        </p:spPr>
        <p:txBody>
          <a:bodyPr/>
          <a:lstStyle/>
          <a:p>
            <a:r>
              <a:rPr lang="en-GB" sz="3600" dirty="0"/>
              <a:t>Diagramming facilities include:</a:t>
            </a:r>
          </a:p>
          <a:p>
            <a:pPr lvl="2"/>
            <a:r>
              <a:rPr lang="en-GB" sz="2800" dirty="0"/>
              <a:t>checks for syntactic correctness</a:t>
            </a:r>
          </a:p>
          <a:p>
            <a:pPr lvl="2"/>
            <a:r>
              <a:rPr lang="en-GB" sz="2800" dirty="0"/>
              <a:t>consistency &amp; completeness checks</a:t>
            </a:r>
          </a:p>
          <a:p>
            <a:pPr lvl="2"/>
            <a:r>
              <a:rPr lang="en-GB" sz="2800" dirty="0"/>
              <a:t>navigation to linked diagrams</a:t>
            </a:r>
          </a:p>
          <a:p>
            <a:pPr lvl="2"/>
            <a:r>
              <a:rPr lang="en-GB" sz="2800" dirty="0"/>
              <a:t>data dictionary support</a:t>
            </a:r>
          </a:p>
          <a:p>
            <a:pPr lvl="2"/>
            <a:r>
              <a:rPr lang="en-GB" sz="2800" dirty="0"/>
              <a:t>layering of system components</a:t>
            </a:r>
          </a:p>
          <a:p>
            <a:pPr lvl="2"/>
            <a:r>
              <a:rPr lang="en-GB" sz="2800" dirty="0"/>
              <a:t>traceability of requirements</a:t>
            </a:r>
          </a:p>
          <a:p>
            <a:pPr lvl="2"/>
            <a:r>
              <a:rPr lang="en-GB" sz="2800" dirty="0"/>
              <a:t>report generation</a:t>
            </a:r>
          </a:p>
          <a:p>
            <a:pPr lvl="2"/>
            <a:r>
              <a:rPr lang="en-GB" sz="2800" dirty="0"/>
              <a:t>system simulation/performance analysis (models)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GB" b="1" dirty="0"/>
              <a:t>CASE Repository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754563"/>
          </a:xfrm>
        </p:spPr>
        <p:txBody>
          <a:bodyPr/>
          <a:lstStyle/>
          <a:p>
            <a:pPr algn="just"/>
            <a:r>
              <a:rPr lang="en-GB" sz="3000" dirty="0"/>
              <a:t>A repository is a centralised database containing all models (diagrams), data dictionary entries, form &amp; report definitions and system &amp; organisational information</a:t>
            </a:r>
          </a:p>
          <a:p>
            <a:pPr algn="just"/>
            <a:r>
              <a:rPr lang="en-GB" sz="3000" dirty="0"/>
              <a:t>Holds complete information to develop a system from initiation to maintenance</a:t>
            </a:r>
          </a:p>
          <a:p>
            <a:pPr algn="just"/>
            <a:r>
              <a:rPr lang="en-GB" sz="3000" dirty="0"/>
              <a:t>Supports </a:t>
            </a:r>
            <a:r>
              <a:rPr lang="en-GB" sz="3000" b="1" i="1" dirty="0"/>
              <a:t>team</a:t>
            </a:r>
            <a:r>
              <a:rPr lang="en-GB" sz="3000" dirty="0"/>
              <a:t> IS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GB" b="1" dirty="0"/>
              <a:t>CASE Repository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990600" y="1371600"/>
            <a:ext cx="7391400" cy="5029200"/>
            <a:chOff x="1295400" y="1371600"/>
            <a:chExt cx="6705600" cy="4495800"/>
          </a:xfrm>
        </p:grpSpPr>
        <p:sp>
          <p:nvSpPr>
            <p:cNvPr id="355331" name="AutoShape 3"/>
            <p:cNvSpPr>
              <a:spLocks noChangeArrowheads="1"/>
            </p:cNvSpPr>
            <p:nvPr/>
          </p:nvSpPr>
          <p:spPr bwMode="auto">
            <a:xfrm>
              <a:off x="3962400" y="2895600"/>
              <a:ext cx="1220788" cy="1676400"/>
            </a:xfrm>
            <a:prstGeom prst="can">
              <a:avLst>
                <a:gd name="adj" fmla="val 34330"/>
              </a:avLst>
            </a:prstGeom>
            <a:solidFill>
              <a:srgbClr val="FFCC99">
                <a:alpha val="50000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5332" name="Oval 4"/>
            <p:cNvSpPr>
              <a:spLocks noChangeArrowheads="1"/>
            </p:cNvSpPr>
            <p:nvPr/>
          </p:nvSpPr>
          <p:spPr bwMode="auto">
            <a:xfrm>
              <a:off x="1981200" y="2057400"/>
              <a:ext cx="1371600" cy="990600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5333" name="Oval 5"/>
            <p:cNvSpPr>
              <a:spLocks noChangeArrowheads="1"/>
            </p:cNvSpPr>
            <p:nvPr/>
          </p:nvSpPr>
          <p:spPr bwMode="auto">
            <a:xfrm>
              <a:off x="1295400" y="3429000"/>
              <a:ext cx="1371600" cy="990600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5334" name="Oval 6"/>
            <p:cNvSpPr>
              <a:spLocks noChangeArrowheads="1"/>
            </p:cNvSpPr>
            <p:nvPr/>
          </p:nvSpPr>
          <p:spPr bwMode="auto">
            <a:xfrm>
              <a:off x="5867400" y="2057400"/>
              <a:ext cx="1371600" cy="990600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5335" name="Oval 7"/>
            <p:cNvSpPr>
              <a:spLocks noChangeArrowheads="1"/>
            </p:cNvSpPr>
            <p:nvPr/>
          </p:nvSpPr>
          <p:spPr bwMode="auto">
            <a:xfrm>
              <a:off x="2590800" y="4876800"/>
              <a:ext cx="1371600" cy="990600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5336" name="Oval 8"/>
            <p:cNvSpPr>
              <a:spLocks noChangeArrowheads="1"/>
            </p:cNvSpPr>
            <p:nvPr/>
          </p:nvSpPr>
          <p:spPr bwMode="auto">
            <a:xfrm>
              <a:off x="5257800" y="4876800"/>
              <a:ext cx="1371600" cy="990600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5337" name="Oval 9"/>
            <p:cNvSpPr>
              <a:spLocks noChangeArrowheads="1"/>
            </p:cNvSpPr>
            <p:nvPr/>
          </p:nvSpPr>
          <p:spPr bwMode="auto">
            <a:xfrm>
              <a:off x="6629400" y="3505200"/>
              <a:ext cx="1371600" cy="990600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5338" name="Oval 10"/>
            <p:cNvSpPr>
              <a:spLocks noChangeArrowheads="1"/>
            </p:cNvSpPr>
            <p:nvPr/>
          </p:nvSpPr>
          <p:spPr bwMode="auto">
            <a:xfrm>
              <a:off x="3886200" y="1371600"/>
              <a:ext cx="1371600" cy="990600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5339" name="Text Box 11"/>
            <p:cNvSpPr txBox="1">
              <a:spLocks noChangeArrowheads="1"/>
            </p:cNvSpPr>
            <p:nvPr/>
          </p:nvSpPr>
          <p:spPr bwMode="auto">
            <a:xfrm>
              <a:off x="4038600" y="3581400"/>
              <a:ext cx="1187450" cy="6413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1800">
                  <a:solidFill>
                    <a:schemeClr val="tx1"/>
                  </a:solidFill>
                  <a:latin typeface="Book Antiqua" pitchFamily="18" charset="0"/>
                </a:rPr>
                <a:t>   CASE</a:t>
              </a:r>
            </a:p>
            <a:p>
              <a:pPr algn="l" eaLnBrk="0" hangingPunct="0"/>
              <a:r>
                <a:rPr lang="en-GB" sz="1800">
                  <a:solidFill>
                    <a:schemeClr val="tx1"/>
                  </a:solidFill>
                  <a:latin typeface="Book Antiqua" pitchFamily="18" charset="0"/>
                </a:rPr>
                <a:t>Repository</a:t>
              </a:r>
            </a:p>
          </p:txBody>
        </p:sp>
        <p:sp>
          <p:nvSpPr>
            <p:cNvPr id="355340" name="Text Box 12"/>
            <p:cNvSpPr txBox="1">
              <a:spLocks noChangeArrowheads="1"/>
            </p:cNvSpPr>
            <p:nvPr/>
          </p:nvSpPr>
          <p:spPr bwMode="auto">
            <a:xfrm>
              <a:off x="4114800" y="1676400"/>
              <a:ext cx="976313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1600">
                  <a:solidFill>
                    <a:schemeClr val="tx1"/>
                  </a:solidFill>
                  <a:latin typeface="Book Antiqua" pitchFamily="18" charset="0"/>
                </a:rPr>
                <a:t>Diagrams</a:t>
              </a:r>
              <a:endParaRPr lang="en-GB" sz="180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355341" name="Text Box 13"/>
            <p:cNvSpPr txBox="1">
              <a:spLocks noChangeArrowheads="1"/>
            </p:cNvSpPr>
            <p:nvPr/>
          </p:nvSpPr>
          <p:spPr bwMode="auto">
            <a:xfrm>
              <a:off x="1981200" y="2386013"/>
              <a:ext cx="1439863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1600">
                  <a:solidFill>
                    <a:schemeClr val="tx1"/>
                  </a:solidFill>
                  <a:latin typeface="Book Antiqua" pitchFamily="18" charset="0"/>
                </a:rPr>
                <a:t>Documentation</a:t>
              </a:r>
              <a:endParaRPr lang="en-GB" sz="180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355342" name="Text Box 14"/>
            <p:cNvSpPr txBox="1">
              <a:spLocks noChangeArrowheads="1"/>
            </p:cNvSpPr>
            <p:nvPr/>
          </p:nvSpPr>
          <p:spPr bwMode="auto">
            <a:xfrm>
              <a:off x="6019800" y="2286000"/>
              <a:ext cx="1049338" cy="5810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1600">
                  <a:solidFill>
                    <a:schemeClr val="tx1"/>
                  </a:solidFill>
                  <a:latin typeface="Book Antiqua" pitchFamily="18" charset="0"/>
                </a:rPr>
                <a:t>Forms and</a:t>
              </a:r>
            </a:p>
            <a:p>
              <a:pPr algn="l" eaLnBrk="0" hangingPunct="0"/>
              <a:r>
                <a:rPr lang="en-GB" sz="1600">
                  <a:solidFill>
                    <a:schemeClr val="tx1"/>
                  </a:solidFill>
                  <a:latin typeface="Book Antiqua" pitchFamily="18" charset="0"/>
                </a:rPr>
                <a:t>   Reports</a:t>
              </a:r>
            </a:p>
          </p:txBody>
        </p:sp>
        <p:sp>
          <p:nvSpPr>
            <p:cNvPr id="355343" name="Text Box 15"/>
            <p:cNvSpPr txBox="1">
              <a:spLocks noChangeArrowheads="1"/>
            </p:cNvSpPr>
            <p:nvPr/>
          </p:nvSpPr>
          <p:spPr bwMode="auto">
            <a:xfrm>
              <a:off x="1431925" y="3567113"/>
              <a:ext cx="1158875" cy="5810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1600">
                  <a:solidFill>
                    <a:schemeClr val="tx1"/>
                  </a:solidFill>
                  <a:latin typeface="Book Antiqua" pitchFamily="18" charset="0"/>
                </a:rPr>
                <a:t>   Project</a:t>
              </a:r>
            </a:p>
            <a:p>
              <a:pPr algn="l" eaLnBrk="0" hangingPunct="0"/>
              <a:r>
                <a:rPr lang="en-GB" sz="1600">
                  <a:solidFill>
                    <a:schemeClr val="tx1"/>
                  </a:solidFill>
                  <a:latin typeface="Book Antiqua" pitchFamily="18" charset="0"/>
                </a:rPr>
                <a:t>Information</a:t>
              </a:r>
            </a:p>
          </p:txBody>
        </p:sp>
        <p:sp>
          <p:nvSpPr>
            <p:cNvPr id="355344" name="Text Box 16"/>
            <p:cNvSpPr txBox="1">
              <a:spLocks noChangeArrowheads="1"/>
            </p:cNvSpPr>
            <p:nvPr/>
          </p:nvSpPr>
          <p:spPr bwMode="auto">
            <a:xfrm>
              <a:off x="2667000" y="5105400"/>
              <a:ext cx="1206500" cy="5810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1600">
                  <a:solidFill>
                    <a:schemeClr val="tx1"/>
                  </a:solidFill>
                  <a:latin typeface="Book Antiqua" pitchFamily="18" charset="0"/>
                </a:rPr>
                <a:t> Source and</a:t>
              </a:r>
            </a:p>
            <a:p>
              <a:pPr algn="l" eaLnBrk="0" hangingPunct="0"/>
              <a:r>
                <a:rPr lang="en-GB" sz="1600">
                  <a:solidFill>
                    <a:schemeClr val="tx1"/>
                  </a:solidFill>
                  <a:latin typeface="Book Antiqua" pitchFamily="18" charset="0"/>
                </a:rPr>
                <a:t>Object Code</a:t>
              </a:r>
            </a:p>
          </p:txBody>
        </p:sp>
        <p:sp>
          <p:nvSpPr>
            <p:cNvPr id="355345" name="Text Box 17"/>
            <p:cNvSpPr txBox="1">
              <a:spLocks noChangeArrowheads="1"/>
            </p:cNvSpPr>
            <p:nvPr/>
          </p:nvSpPr>
          <p:spPr bwMode="auto">
            <a:xfrm>
              <a:off x="5486400" y="5105400"/>
              <a:ext cx="920750" cy="5810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1600">
                  <a:solidFill>
                    <a:schemeClr val="tx1"/>
                  </a:solidFill>
                  <a:latin typeface="Book Antiqua" pitchFamily="18" charset="0"/>
                </a:rPr>
                <a:t>Standard</a:t>
              </a:r>
            </a:p>
            <a:p>
              <a:pPr algn="l" eaLnBrk="0" hangingPunct="0"/>
              <a:r>
                <a:rPr lang="en-GB" sz="1600">
                  <a:solidFill>
                    <a:schemeClr val="tx1"/>
                  </a:solidFill>
                  <a:latin typeface="Book Antiqua" pitchFamily="18" charset="0"/>
                </a:rPr>
                <a:t>Libraries</a:t>
              </a:r>
            </a:p>
          </p:txBody>
        </p:sp>
        <p:sp>
          <p:nvSpPr>
            <p:cNvPr id="355346" name="Text Box 18"/>
            <p:cNvSpPr txBox="1">
              <a:spLocks noChangeArrowheads="1"/>
            </p:cNvSpPr>
            <p:nvPr/>
          </p:nvSpPr>
          <p:spPr bwMode="auto">
            <a:xfrm>
              <a:off x="6842125" y="3567113"/>
              <a:ext cx="1004888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1600">
                  <a:solidFill>
                    <a:schemeClr val="tx1"/>
                  </a:solidFill>
                  <a:latin typeface="Book Antiqua" pitchFamily="18" charset="0"/>
                </a:rPr>
                <a:t>Analysis</a:t>
              </a:r>
            </a:p>
            <a:p>
              <a:pPr algn="l" eaLnBrk="0" hangingPunct="0"/>
              <a:r>
                <a:rPr lang="en-GB" sz="1600">
                  <a:solidFill>
                    <a:schemeClr val="tx1"/>
                  </a:solidFill>
                  <a:latin typeface="Book Antiqua" pitchFamily="18" charset="0"/>
                </a:rPr>
                <a:t>&amp; Testing</a:t>
              </a:r>
            </a:p>
            <a:p>
              <a:pPr algn="l" eaLnBrk="0" hangingPunct="0"/>
              <a:r>
                <a:rPr lang="en-GB" sz="1600">
                  <a:solidFill>
                    <a:schemeClr val="tx1"/>
                  </a:solidFill>
                  <a:latin typeface="Book Antiqua" pitchFamily="18" charset="0"/>
                </a:rPr>
                <a:t>  Results</a:t>
              </a:r>
            </a:p>
          </p:txBody>
        </p:sp>
        <p:sp>
          <p:nvSpPr>
            <p:cNvPr id="355347" name="Line 19"/>
            <p:cNvSpPr>
              <a:spLocks noChangeShapeType="1"/>
            </p:cNvSpPr>
            <p:nvPr/>
          </p:nvSpPr>
          <p:spPr bwMode="auto">
            <a:xfrm>
              <a:off x="2665413" y="3881438"/>
              <a:ext cx="1296987" cy="47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5348" name="Line 20"/>
            <p:cNvSpPr>
              <a:spLocks noChangeShapeType="1"/>
            </p:cNvSpPr>
            <p:nvPr/>
          </p:nvSpPr>
          <p:spPr bwMode="auto">
            <a:xfrm>
              <a:off x="3276600" y="2819400"/>
              <a:ext cx="684213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5349" name="Line 21"/>
            <p:cNvSpPr>
              <a:spLocks noChangeShapeType="1"/>
            </p:cNvSpPr>
            <p:nvPr/>
          </p:nvSpPr>
          <p:spPr bwMode="auto">
            <a:xfrm flipH="1">
              <a:off x="3730625" y="4495800"/>
              <a:ext cx="384175" cy="4556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5350" name="Line 22"/>
            <p:cNvSpPr>
              <a:spLocks noChangeShapeType="1"/>
            </p:cNvSpPr>
            <p:nvPr/>
          </p:nvSpPr>
          <p:spPr bwMode="auto">
            <a:xfrm>
              <a:off x="4570413" y="2360613"/>
              <a:ext cx="0" cy="533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5351" name="Line 23"/>
            <p:cNvSpPr>
              <a:spLocks noChangeShapeType="1"/>
            </p:cNvSpPr>
            <p:nvPr/>
          </p:nvSpPr>
          <p:spPr bwMode="auto">
            <a:xfrm flipH="1">
              <a:off x="5181600" y="2895600"/>
              <a:ext cx="838200" cy="3063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5352" name="Line 24"/>
            <p:cNvSpPr>
              <a:spLocks noChangeShapeType="1"/>
            </p:cNvSpPr>
            <p:nvPr/>
          </p:nvSpPr>
          <p:spPr bwMode="auto">
            <a:xfrm flipH="1" flipV="1">
              <a:off x="5257800" y="3962400"/>
              <a:ext cx="13716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5353" name="Line 25"/>
            <p:cNvSpPr>
              <a:spLocks noChangeShapeType="1"/>
            </p:cNvSpPr>
            <p:nvPr/>
          </p:nvSpPr>
          <p:spPr bwMode="auto">
            <a:xfrm flipH="1" flipV="1">
              <a:off x="5105400" y="4495800"/>
              <a:ext cx="53340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GB" b="1" dirty="0"/>
              <a:t>CASE Analysis Tools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GB" sz="3600" dirty="0"/>
              <a:t>Help handle the complexities of building large complex systems</a:t>
            </a:r>
          </a:p>
          <a:p>
            <a:r>
              <a:rPr lang="en-GB" sz="3600" dirty="0"/>
              <a:t>Analyse items stored </a:t>
            </a:r>
            <a:r>
              <a:rPr lang="en-GB" sz="4000" dirty="0"/>
              <a:t>in</a:t>
            </a:r>
            <a:r>
              <a:rPr lang="en-GB" sz="3600" dirty="0"/>
              <a:t> the repository for consistency &amp; completeness</a:t>
            </a:r>
          </a:p>
          <a:p>
            <a:pPr lvl="2"/>
            <a:r>
              <a:rPr lang="en-GB" sz="2800" dirty="0"/>
              <a:t>includes diagrams, data, process flows and reports </a:t>
            </a:r>
          </a:p>
          <a:p>
            <a:pPr lvl="2"/>
            <a:r>
              <a:rPr lang="en-GB" sz="2800" dirty="0"/>
              <a:t>e.g. all classes in a sequence diagram are present in the class diagram and messages are consistent</a:t>
            </a:r>
          </a:p>
          <a:p>
            <a:r>
              <a:rPr lang="en-GB" sz="3600" dirty="0"/>
              <a:t>Analysis tools often may be customised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GB" sz="4200" b="1" dirty="0"/>
              <a:t>CASE Documentation Generators</a:t>
            </a:r>
            <a:endParaRPr lang="en-GB" b="1" dirty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915400" cy="5059363"/>
          </a:xfrm>
        </p:spPr>
        <p:txBody>
          <a:bodyPr/>
          <a:lstStyle/>
          <a:p>
            <a:r>
              <a:rPr lang="en-GB" sz="3600" dirty="0"/>
              <a:t>Create reports based on the Repository’s contents</a:t>
            </a:r>
          </a:p>
          <a:p>
            <a:pPr lvl="2"/>
            <a:r>
              <a:rPr lang="en-GB" sz="2800" dirty="0"/>
              <a:t>technical &amp; user documents in standard formats</a:t>
            </a:r>
          </a:p>
          <a:p>
            <a:r>
              <a:rPr lang="en-GB" sz="3600" dirty="0"/>
              <a:t>Benefits:</a:t>
            </a:r>
          </a:p>
          <a:p>
            <a:pPr lvl="2"/>
            <a:r>
              <a:rPr lang="en-GB" sz="2800" dirty="0"/>
              <a:t>helps manage large amounts of documentation generated during Systems Development Lifecycle</a:t>
            </a:r>
          </a:p>
          <a:p>
            <a:pPr lvl="2"/>
            <a:r>
              <a:rPr lang="en-GB" sz="2800" dirty="0"/>
              <a:t>reduces “retrospective” documenting of system</a:t>
            </a:r>
          </a:p>
          <a:p>
            <a:pPr lvl="2"/>
            <a:r>
              <a:rPr lang="en-GB" sz="2800" dirty="0"/>
              <a:t>high quality documentation reduces maintenance costs/effort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GB" b="1" dirty="0"/>
              <a:t>CASE Code Generators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86800" cy="5059363"/>
          </a:xfrm>
        </p:spPr>
        <p:txBody>
          <a:bodyPr/>
          <a:lstStyle/>
          <a:p>
            <a:r>
              <a:rPr lang="en-GB" sz="3600" dirty="0"/>
              <a:t>Automatic generation of program and database definition code from information stored in the Repository</a:t>
            </a:r>
          </a:p>
          <a:p>
            <a:r>
              <a:rPr lang="en-GB" sz="3600" dirty="0"/>
              <a:t>Produce </a:t>
            </a:r>
            <a:r>
              <a:rPr lang="en-GB" sz="3600" i="1" dirty="0"/>
              <a:t>source code</a:t>
            </a:r>
            <a:r>
              <a:rPr lang="en-GB" sz="3600" dirty="0"/>
              <a:t> (not compiled) allows generation for several environments</a:t>
            </a:r>
          </a:p>
          <a:p>
            <a:pPr lvl="1"/>
            <a:r>
              <a:rPr lang="en-GB" sz="3200" dirty="0"/>
              <a:t>standard programming language conventions</a:t>
            </a:r>
          </a:p>
          <a:p>
            <a:pPr lvl="1"/>
            <a:r>
              <a:rPr lang="en-GB" sz="3200" dirty="0"/>
              <a:t>compiled on different platforms with different operating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 b="1" dirty="0"/>
              <a:t>CASE Code Generators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486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GB" dirty="0"/>
              <a:t>e.g. the </a:t>
            </a:r>
            <a:r>
              <a:rPr lang="en-GB" dirty="0">
                <a:hlinkClick r:id="rId3"/>
              </a:rPr>
              <a:t>IBM Rational Rose </a:t>
            </a:r>
            <a:r>
              <a:rPr lang="en-GB" dirty="0"/>
              <a:t>suite includes tools which:</a:t>
            </a:r>
          </a:p>
          <a:p>
            <a:pPr lvl="1" algn="just">
              <a:lnSpc>
                <a:spcPct val="90000"/>
              </a:lnSpc>
              <a:buSzPct val="75000"/>
            </a:pPr>
            <a:r>
              <a:rPr lang="en-GB" dirty="0"/>
              <a:t>generate class definitions,</a:t>
            </a:r>
          </a:p>
          <a:p>
            <a:pPr lvl="2" algn="just">
              <a:lnSpc>
                <a:spcPct val="90000"/>
              </a:lnSpc>
            </a:pPr>
            <a:r>
              <a:rPr lang="en-GB" dirty="0"/>
              <a:t>in C++, Visual Basic, Java etc.;</a:t>
            </a:r>
          </a:p>
          <a:p>
            <a:pPr lvl="1" algn="just">
              <a:lnSpc>
                <a:spcPct val="90000"/>
              </a:lnSpc>
              <a:buSzPct val="75000"/>
            </a:pPr>
            <a:r>
              <a:rPr lang="en-GB" dirty="0"/>
              <a:t>generate ER model, SQL schema (e.g. Oracle8), CORBA IDL and Web Publisher;</a:t>
            </a:r>
          </a:p>
          <a:p>
            <a:pPr lvl="1" algn="just">
              <a:lnSpc>
                <a:spcPct val="90000"/>
              </a:lnSpc>
              <a:buSzPct val="75000"/>
            </a:pPr>
            <a:r>
              <a:rPr lang="en-GB" dirty="0"/>
              <a:t>reverse engineer from many of these;</a:t>
            </a:r>
          </a:p>
          <a:p>
            <a:pPr lvl="1" algn="just">
              <a:lnSpc>
                <a:spcPct val="90000"/>
              </a:lnSpc>
              <a:buSzPct val="75000"/>
            </a:pPr>
            <a:r>
              <a:rPr lang="en-GB" dirty="0"/>
              <a:t>trace requirements from model to code;</a:t>
            </a:r>
          </a:p>
          <a:p>
            <a:pPr lvl="2" algn="just">
              <a:lnSpc>
                <a:spcPct val="90000"/>
              </a:lnSpc>
              <a:buSzPct val="75000"/>
            </a:pPr>
            <a:r>
              <a:rPr lang="en-GB" dirty="0"/>
              <a:t>model integrator / check model</a:t>
            </a:r>
          </a:p>
          <a:p>
            <a:pPr lvl="1" algn="just">
              <a:lnSpc>
                <a:spcPct val="90000"/>
              </a:lnSpc>
              <a:buSzPct val="75000"/>
            </a:pPr>
            <a:r>
              <a:rPr lang="en-GB" dirty="0"/>
              <a:t>guide the development process.</a:t>
            </a:r>
          </a:p>
          <a:p>
            <a:pPr algn="just">
              <a:lnSpc>
                <a:spcPct val="90000"/>
              </a:lnSpc>
              <a:buSzPct val="75000"/>
            </a:pPr>
            <a:r>
              <a:rPr lang="en-GB" dirty="0"/>
              <a:t>e.g. the </a:t>
            </a:r>
            <a:r>
              <a:rPr lang="en-GB" dirty="0">
                <a:hlinkClick r:id="rId4" action="ppaction://hlinkfile"/>
              </a:rPr>
              <a:t>ASCENT</a:t>
            </a:r>
            <a:r>
              <a:rPr lang="en-GB" dirty="0"/>
              <a:t> suite developed at </a:t>
            </a:r>
            <a:r>
              <a:rPr lang="en-GB" dirty="0" err="1"/>
              <a:t>UoT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135563"/>
          </a:xfrm>
          <a:noFill/>
          <a:ln/>
        </p:spPr>
        <p:txBody>
          <a:bodyPr/>
          <a:lstStyle/>
          <a:p>
            <a:pPr algn="just"/>
            <a:r>
              <a:rPr lang="en-GB" dirty="0"/>
              <a:t>Re-structuring or re-writing part or all of a </a:t>
            </a:r>
            <a:br>
              <a:rPr lang="en-GB" dirty="0"/>
            </a:br>
            <a:r>
              <a:rPr lang="en-GB" dirty="0"/>
              <a:t>legacy system without changing its </a:t>
            </a:r>
            <a:br>
              <a:rPr lang="en-GB" dirty="0"/>
            </a:br>
            <a:r>
              <a:rPr lang="en-GB" dirty="0"/>
              <a:t>functionality</a:t>
            </a:r>
          </a:p>
          <a:p>
            <a:pPr algn="just"/>
            <a:r>
              <a:rPr lang="en-GB" dirty="0"/>
              <a:t>Applicable where some but not all sub-systems </a:t>
            </a:r>
            <a:br>
              <a:rPr lang="en-GB" dirty="0"/>
            </a:br>
            <a:r>
              <a:rPr lang="en-GB" dirty="0"/>
              <a:t>of a larger system require frequent </a:t>
            </a:r>
            <a:br>
              <a:rPr lang="en-GB" dirty="0"/>
            </a:br>
            <a:r>
              <a:rPr lang="en-GB" dirty="0"/>
              <a:t>maintenance</a:t>
            </a:r>
          </a:p>
          <a:p>
            <a:pPr algn="just"/>
            <a:r>
              <a:rPr lang="en-GB" dirty="0"/>
              <a:t>Re-engineering involves adding effort to make </a:t>
            </a:r>
            <a:br>
              <a:rPr lang="en-GB" dirty="0"/>
            </a:br>
            <a:r>
              <a:rPr lang="en-GB" dirty="0"/>
              <a:t>them easier to maintain. The system may be re-structured and re-documented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/>
        </p:spPr>
        <p:txBody>
          <a:bodyPr/>
          <a:lstStyle/>
          <a:p>
            <a:r>
              <a:rPr lang="en-GB" b="1" dirty="0"/>
              <a:t>System re-engineering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GB" sz="4000" b="1" dirty="0"/>
              <a:t>Benefits of using CASE Tools</a:t>
            </a:r>
            <a:endParaRPr lang="en-GB" b="1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839200" cy="5059363"/>
          </a:xfrm>
        </p:spPr>
        <p:txBody>
          <a:bodyPr/>
          <a:lstStyle/>
          <a:p>
            <a:pPr algn="just"/>
            <a:r>
              <a:rPr lang="en-GB" dirty="0"/>
              <a:t>Automation of tedious tasks</a:t>
            </a:r>
          </a:p>
          <a:p>
            <a:pPr algn="just"/>
            <a:r>
              <a:rPr lang="en-GB" dirty="0"/>
              <a:t>Syntax/completeness checks ensure consistency</a:t>
            </a:r>
          </a:p>
          <a:p>
            <a:pPr algn="just"/>
            <a:r>
              <a:rPr lang="en-GB" dirty="0"/>
              <a:t>Amending/updating achieved far more easily</a:t>
            </a:r>
          </a:p>
          <a:p>
            <a:pPr lvl="2" algn="just"/>
            <a:r>
              <a:rPr lang="en-GB" sz="2800" dirty="0"/>
              <a:t>documentation can be kept up-to-date</a:t>
            </a:r>
          </a:p>
          <a:p>
            <a:pPr lvl="2" algn="just"/>
            <a:r>
              <a:rPr lang="en-GB" sz="2800" dirty="0"/>
              <a:t>beneficial effect on maintenance</a:t>
            </a:r>
          </a:p>
          <a:p>
            <a:pPr algn="just"/>
            <a:r>
              <a:rPr lang="en-GB" dirty="0"/>
              <a:t>More rapid development</a:t>
            </a:r>
          </a:p>
          <a:p>
            <a:pPr lvl="2" algn="just"/>
            <a:r>
              <a:rPr lang="en-GB" sz="2800" dirty="0"/>
              <a:t>more feasible to develop &amp; evaluate alternative designs</a:t>
            </a:r>
          </a:p>
          <a:p>
            <a:pPr lvl="2" algn="just"/>
            <a:r>
              <a:rPr lang="en-GB" sz="2800" dirty="0"/>
              <a:t>an aid to prototyping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GB" sz="4000" b="1" dirty="0"/>
              <a:t>Benefits of using CASE Tools</a:t>
            </a:r>
            <a:endParaRPr lang="en-GB" b="1" dirty="0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GB" dirty="0"/>
              <a:t>Capture of system data for reuse</a:t>
            </a:r>
            <a:endParaRPr lang="en-GB" sz="3600" dirty="0"/>
          </a:p>
          <a:p>
            <a:pPr lvl="2"/>
            <a:r>
              <a:rPr lang="en-GB" sz="2800" dirty="0"/>
              <a:t>particularly important for OO development</a:t>
            </a:r>
          </a:p>
          <a:p>
            <a:r>
              <a:rPr lang="en-GB" dirty="0"/>
              <a:t>May guide the use of a methodology</a:t>
            </a:r>
          </a:p>
          <a:p>
            <a:r>
              <a:rPr lang="en-GB" dirty="0"/>
              <a:t>Clearer communication with users</a:t>
            </a:r>
          </a:p>
          <a:p>
            <a:r>
              <a:rPr lang="en-GB" dirty="0"/>
              <a:t>Continuity of development with changing staff</a:t>
            </a:r>
          </a:p>
          <a:p>
            <a:r>
              <a:rPr lang="en-GB" dirty="0"/>
              <a:t>Standardised quality assurance/test procedures</a:t>
            </a:r>
          </a:p>
          <a:p>
            <a:r>
              <a:rPr lang="en-GB" dirty="0"/>
              <a:t>Improvements in system quality</a:t>
            </a:r>
          </a:p>
          <a:p>
            <a:r>
              <a:rPr lang="en-GB" dirty="0"/>
              <a:t>Reduction in defects increases morale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  <a:ln/>
        </p:spPr>
        <p:txBody>
          <a:bodyPr lIns="90488" tIns="44450" rIns="90488" bIns="44450"/>
          <a:lstStyle/>
          <a:p>
            <a:r>
              <a:rPr lang="en-GB" sz="4000" b="1" dirty="0"/>
              <a:t>Role of CASE in Software Quality Assurance</a:t>
            </a:r>
            <a:endParaRPr lang="en-GB" b="1" dirty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5029200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CASE can help with:</a:t>
            </a:r>
            <a:endParaRPr lang="en-GB" sz="3600" dirty="0"/>
          </a:p>
          <a:p>
            <a:pPr lvl="1">
              <a:buSzPct val="75000"/>
            </a:pPr>
            <a:r>
              <a:rPr lang="en-GB" sz="2400" dirty="0"/>
              <a:t>adherence to standards,</a:t>
            </a:r>
          </a:p>
          <a:p>
            <a:pPr lvl="1">
              <a:buSzPct val="75000"/>
            </a:pPr>
            <a:r>
              <a:rPr lang="en-GB" sz="2400" dirty="0"/>
              <a:t>integrity of documentation,</a:t>
            </a:r>
          </a:p>
          <a:p>
            <a:pPr lvl="1">
              <a:buSzPct val="75000"/>
            </a:pPr>
            <a:r>
              <a:rPr lang="en-GB" sz="2400" dirty="0"/>
              <a:t>centrally held data dictionary,</a:t>
            </a:r>
          </a:p>
          <a:p>
            <a:pPr lvl="1">
              <a:buSzPct val="75000"/>
            </a:pPr>
            <a:r>
              <a:rPr lang="en-GB" sz="2400" dirty="0"/>
              <a:t>fast capture of requirements,</a:t>
            </a:r>
          </a:p>
          <a:p>
            <a:pPr lvl="1">
              <a:buSzPct val="75000"/>
            </a:pPr>
            <a:r>
              <a:rPr lang="en-GB" sz="2400" dirty="0"/>
              <a:t>quick modification to designs, </a:t>
            </a:r>
          </a:p>
          <a:p>
            <a:pPr lvl="1">
              <a:buSzPct val="75000"/>
            </a:pPr>
            <a:r>
              <a:rPr lang="en-GB" sz="2400" dirty="0"/>
              <a:t>trace requirements from model to code,</a:t>
            </a:r>
          </a:p>
          <a:p>
            <a:pPr lvl="1">
              <a:buSzPct val="75000"/>
            </a:pPr>
            <a:r>
              <a:rPr lang="en-GB" sz="2400" dirty="0"/>
              <a:t>guide the development process,</a:t>
            </a:r>
          </a:p>
          <a:p>
            <a:pPr lvl="1">
              <a:buSzPct val="75000"/>
            </a:pPr>
            <a:r>
              <a:rPr lang="en-GB" sz="2400" dirty="0"/>
              <a:t>easy, consistent code-generation.</a:t>
            </a:r>
          </a:p>
          <a:p>
            <a:r>
              <a:rPr lang="en-GB" dirty="0"/>
              <a:t>All important in maintaining quality</a:t>
            </a:r>
            <a:endParaRPr lang="en-GB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 b="1" dirty="0"/>
              <a:t>Limitations of CASE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4876800"/>
          </a:xfrm>
        </p:spPr>
        <p:txBody>
          <a:bodyPr/>
          <a:lstStyle/>
          <a:p>
            <a:pPr algn="just"/>
            <a:r>
              <a:rPr lang="en-GB" sz="3600" dirty="0"/>
              <a:t>Limited flexibility in documentation</a:t>
            </a:r>
          </a:p>
          <a:p>
            <a:pPr lvl="1" algn="just"/>
            <a:r>
              <a:rPr lang="en-GB" sz="3200" dirty="0"/>
              <a:t>standards may not suit organisation or project needs</a:t>
            </a:r>
          </a:p>
          <a:p>
            <a:pPr algn="just"/>
            <a:r>
              <a:rPr lang="en-GB" sz="3600" dirty="0"/>
              <a:t>Development approach limited to fit capabilities of the CASE tool</a:t>
            </a:r>
          </a:p>
          <a:p>
            <a:pPr lvl="1" algn="just"/>
            <a:r>
              <a:rPr lang="en-GB" sz="3200" dirty="0"/>
              <a:t>may not adhere to industry or organisational standards</a:t>
            </a:r>
          </a:p>
          <a:p>
            <a:pPr algn="just"/>
            <a:r>
              <a:rPr lang="en-GB" sz="3600" dirty="0"/>
              <a:t>Training and experience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  <a:ln/>
        </p:spPr>
        <p:txBody>
          <a:bodyPr lIns="90488" tIns="44450" rIns="90488" bIns="44450"/>
          <a:lstStyle/>
          <a:p>
            <a:r>
              <a:rPr lang="en-GB" b="1" dirty="0"/>
              <a:t>Limitations of CASE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915400" cy="5059363"/>
          </a:xfrm>
          <a:noFill/>
          <a:ln/>
        </p:spPr>
        <p:txBody>
          <a:bodyPr lIns="90488" tIns="44450" rIns="90488" bIns="44450"/>
          <a:lstStyle/>
          <a:p>
            <a:r>
              <a:rPr lang="en-GB" sz="3600" dirty="0"/>
              <a:t>Front loaded cost of installation of CASE tool &amp; training</a:t>
            </a:r>
          </a:p>
          <a:p>
            <a:pPr lvl="1"/>
            <a:r>
              <a:rPr lang="en-GB" sz="3200" dirty="0"/>
              <a:t>benefits may outweigh initial costs</a:t>
            </a:r>
          </a:p>
          <a:p>
            <a:r>
              <a:rPr lang="en-GB" sz="3600" dirty="0"/>
              <a:t>Incomplete coverage of syntax/ consistency checks</a:t>
            </a:r>
          </a:p>
          <a:p>
            <a:r>
              <a:rPr lang="en-GB" sz="3600" dirty="0"/>
              <a:t>Limited intelligence - no checks on overall quality or correctness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CASE Diagramming Tools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29600" cy="4525962"/>
          </a:xfrm>
        </p:spPr>
        <p:txBody>
          <a:bodyPr/>
          <a:lstStyle/>
          <a:p>
            <a:r>
              <a:rPr lang="en-GB"/>
              <a:t>Systems Development uses diagrams to represent various system components and their relationships</a:t>
            </a:r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0" y="2997200"/>
            <a:ext cx="9144000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GB" sz="3200">
                <a:solidFill>
                  <a:schemeClr val="tx1"/>
                </a:solidFill>
              </a:rPr>
              <a:t>Context Diagram </a:t>
            </a:r>
            <a:r>
              <a:rPr lang="en-GB" sz="2400">
                <a:solidFill>
                  <a:schemeClr val="tx1"/>
                </a:solidFill>
              </a:rPr>
              <a:t>supported by text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GB" sz="3200">
                <a:solidFill>
                  <a:schemeClr val="tx1"/>
                </a:solidFill>
              </a:rPr>
              <a:t>Event List </a:t>
            </a:r>
            <a:r>
              <a:rPr lang="en-GB" sz="2400">
                <a:solidFill>
                  <a:schemeClr val="tx1"/>
                </a:solidFill>
              </a:rPr>
              <a:t>supported by text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GB" sz="3200">
                <a:solidFill>
                  <a:schemeClr val="tx1"/>
                </a:solidFill>
              </a:rPr>
              <a:t>Data Flow Fragments </a:t>
            </a:r>
            <a:r>
              <a:rPr lang="en-GB" sz="2400">
                <a:solidFill>
                  <a:schemeClr val="tx1"/>
                </a:solidFill>
              </a:rPr>
              <a:t>supported by text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GB" sz="3200">
                <a:solidFill>
                  <a:schemeClr val="tx1"/>
                </a:solidFill>
              </a:rPr>
              <a:t>Top-Level Data Flow Diagram </a:t>
            </a:r>
            <a:r>
              <a:rPr lang="en-GB" sz="2400">
                <a:solidFill>
                  <a:schemeClr val="tx1"/>
                </a:solidFill>
              </a:rPr>
              <a:t>supported by text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GB" sz="3200">
                <a:solidFill>
                  <a:schemeClr val="tx1"/>
                </a:solidFill>
              </a:rPr>
              <a:t>Low-Level Data Flow Diagrams </a:t>
            </a:r>
            <a:r>
              <a:rPr lang="en-GB" sz="2400">
                <a:solidFill>
                  <a:schemeClr val="tx1"/>
                </a:solidFill>
              </a:rPr>
              <a:t>supported by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686800" cy="6172200"/>
          </a:xfrm>
        </p:spPr>
        <p:txBody>
          <a:bodyPr>
            <a:normAutofit fontScale="92500" lnSpcReduction="10000"/>
          </a:bodyPr>
          <a:lstStyle/>
          <a:p>
            <a:pPr marL="361950" indent="-361950" algn="just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en-US" dirty="0" smtClean="0"/>
              <a:t>Since the early days of writing software, there has been an awareness of the need for automated tools to help the software developer. </a:t>
            </a:r>
          </a:p>
          <a:p>
            <a:pPr marL="361950" indent="-361950" algn="just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en-US" dirty="0" smtClean="0"/>
              <a:t>Initially the concentration was on program support tools such as translators, compilers, assemblers, macro processors, and linkers and loaders. </a:t>
            </a:r>
          </a:p>
          <a:p>
            <a:pPr marL="361950" indent="-361950" algn="just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en-US" dirty="0" smtClean="0"/>
              <a:t>However, as computers became more powerful and the software that ran on them grew larger and more complex, the range of support tools began to expand. </a:t>
            </a:r>
          </a:p>
          <a:p>
            <a:pPr marL="361950" indent="-361950" algn="just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en-US" dirty="0" smtClean="0"/>
              <a:t>In particular, the use of interactive time-sharing systems for software development encouraged the development of program editors, debuggers, code analyzers, and program-pretty printers.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altLang="en-US" b="1" dirty="0" smtClean="0"/>
              <a:t>Refactoring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562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dirty="0" smtClean="0"/>
              <a:t>Code refactoring is the process of changing a computer program's internal structure without modifying its external functional behavior.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 smtClean="0"/>
              <a:t>Refactoring is a preventive change. It doesn’t change the programs functionality but it does make it easier to understand, modify and extend.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 smtClean="0"/>
              <a:t>Refactoring is a prescribed step in some methodologies. With TDD, developers </a:t>
            </a:r>
            <a:r>
              <a:rPr lang="en-US" altLang="en-US" sz="2800" dirty="0" err="1" smtClean="0"/>
              <a:t>refactor</a:t>
            </a:r>
            <a:r>
              <a:rPr lang="en-US" altLang="en-US" sz="2800" dirty="0" smtClean="0"/>
              <a:t> after getting a test to pass.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 smtClean="0"/>
              <a:t>Refactoring is a technique for dealing with software entropy. (Entropy = tendency for the structure or design of  a software system to deteriorate over time as it undergoes changes.)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059363"/>
          </a:xfrm>
          <a:noFill/>
          <a:ln/>
        </p:spPr>
        <p:txBody>
          <a:bodyPr/>
          <a:lstStyle/>
          <a:p>
            <a:pPr algn="just"/>
            <a:r>
              <a:rPr lang="en-GB" dirty="0"/>
              <a:t>When system changes are mostly confined to </a:t>
            </a:r>
            <a:br>
              <a:rPr lang="en-GB" dirty="0"/>
            </a:br>
            <a:r>
              <a:rPr lang="en-GB" dirty="0"/>
              <a:t>part of the system then re-engineer that part</a:t>
            </a:r>
          </a:p>
          <a:p>
            <a:pPr algn="just"/>
            <a:r>
              <a:rPr lang="en-GB" dirty="0"/>
              <a:t>When hardware or software support becomes </a:t>
            </a:r>
            <a:br>
              <a:rPr lang="en-GB" dirty="0"/>
            </a:br>
            <a:r>
              <a:rPr lang="en-GB" dirty="0"/>
              <a:t>obsolete</a:t>
            </a:r>
          </a:p>
          <a:p>
            <a:pPr algn="just"/>
            <a:r>
              <a:rPr lang="en-GB" dirty="0"/>
              <a:t>When tools to support re-structuring are </a:t>
            </a:r>
            <a:br>
              <a:rPr lang="en-GB" dirty="0"/>
            </a:br>
            <a:r>
              <a:rPr lang="en-GB" dirty="0"/>
              <a:t>available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noFill/>
          <a:ln/>
        </p:spPr>
        <p:txBody>
          <a:bodyPr/>
          <a:lstStyle/>
          <a:p>
            <a:r>
              <a:rPr lang="en-GB" b="1" dirty="0"/>
              <a:t>When to re-engineer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 b="1" dirty="0"/>
              <a:t>Re-engineering advantages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983163"/>
          </a:xfrm>
        </p:spPr>
        <p:txBody>
          <a:bodyPr/>
          <a:lstStyle/>
          <a:p>
            <a:pPr algn="just"/>
            <a:r>
              <a:rPr lang="en-GB" sz="3600" dirty="0"/>
              <a:t>Reduced risk</a:t>
            </a:r>
          </a:p>
          <a:p>
            <a:pPr lvl="1" algn="just"/>
            <a:r>
              <a:rPr lang="en-GB" sz="3200" dirty="0"/>
              <a:t>There is a high risk in new software development. There may be development problems, staffing problems and specification problems</a:t>
            </a:r>
          </a:p>
          <a:p>
            <a:pPr algn="just"/>
            <a:r>
              <a:rPr lang="en-GB" sz="3600" dirty="0"/>
              <a:t>Reduced cost</a:t>
            </a:r>
          </a:p>
          <a:p>
            <a:pPr lvl="1" algn="just"/>
            <a:r>
              <a:rPr lang="en-GB" sz="3200" dirty="0"/>
              <a:t>The cost of re-engineering is often significantly less than the costs of developing new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686800" cy="1143000"/>
          </a:xfrm>
          <a:noFill/>
          <a:ln/>
        </p:spPr>
        <p:txBody>
          <a:bodyPr/>
          <a:lstStyle/>
          <a:p>
            <a:r>
              <a:rPr lang="en-GB" sz="4000" b="1" dirty="0"/>
              <a:t>Forward engineering and re-engineering</a:t>
            </a:r>
            <a:endParaRPr lang="en-GB" sz="5400" b="1" dirty="0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52400" y="1676400"/>
          <a:ext cx="8915400" cy="3962400"/>
        </p:xfrm>
        <a:graphic>
          <a:graphicData uri="http://schemas.openxmlformats.org/presentationml/2006/ole">
            <p:oleObj spid="_x0000_s2050" name="Bitmap Image" r:id="rId3" imgW="7857143" imgH="2610214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839200" cy="868362"/>
          </a:xfrm>
          <a:noFill/>
          <a:ln/>
        </p:spPr>
        <p:txBody>
          <a:bodyPr/>
          <a:lstStyle/>
          <a:p>
            <a:r>
              <a:rPr lang="en-GB" sz="4000" b="1" dirty="0"/>
              <a:t>Forward engineering and re-engineering</a:t>
            </a:r>
            <a:endParaRPr lang="en-GB" sz="4800" b="1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04800" y="1295401"/>
            <a:ext cx="8610600" cy="27587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buClr>
                <a:schemeClr val="tx2"/>
              </a:buClr>
              <a:buSzPct val="50000"/>
              <a:buFont typeface="Zapf Dingbats" charset="2"/>
              <a:buNone/>
            </a:pPr>
            <a:r>
              <a:rPr lang="en-GB" sz="3200" b="1" dirty="0">
                <a:cs typeface="Times New Roman" pitchFamily="18" charset="0"/>
              </a:rPr>
              <a:t>“Forward engineering </a:t>
            </a:r>
            <a:r>
              <a:rPr lang="en-GB" sz="3200" dirty="0">
                <a:cs typeface="Times New Roman" pitchFamily="18" charset="0"/>
              </a:rPr>
              <a:t>is the traditional process of moving from high-level abstractions and logical, implementation-independent designs to the physical implementation of a system</a:t>
            </a:r>
            <a:r>
              <a:rPr lang="en-GB" sz="3200" dirty="0" smtClean="0">
                <a:cs typeface="Times New Roman" pitchFamily="18" charset="0"/>
              </a:rPr>
              <a:t>.“ </a:t>
            </a:r>
            <a:endParaRPr lang="en-GB" sz="3200" dirty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GB" b="1" dirty="0"/>
              <a:t>The re-engineering process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0" y="1295400"/>
          <a:ext cx="8915400" cy="4481513"/>
        </p:xfrm>
        <a:graphic>
          <a:graphicData uri="http://schemas.openxmlformats.org/presentationml/2006/ole">
            <p:oleObj spid="_x0000_s3074" name="Bitmap Image" r:id="rId3" imgW="7457143" imgH="3352381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noFill/>
          <a:ln/>
        </p:spPr>
        <p:txBody>
          <a:bodyPr/>
          <a:lstStyle/>
          <a:p>
            <a:r>
              <a:rPr lang="en-GB" b="1" dirty="0"/>
              <a:t>Re-engineering cost factors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noFill/>
          <a:ln/>
        </p:spPr>
        <p:txBody>
          <a:bodyPr/>
          <a:lstStyle/>
          <a:p>
            <a:pPr algn="just"/>
            <a:r>
              <a:rPr lang="en-GB" dirty="0"/>
              <a:t>The quality of the software to be re-engineered</a:t>
            </a:r>
          </a:p>
          <a:p>
            <a:pPr algn="just"/>
            <a:r>
              <a:rPr lang="en-GB" dirty="0"/>
              <a:t>The tool support available for re-engineering</a:t>
            </a:r>
          </a:p>
          <a:p>
            <a:pPr algn="just"/>
            <a:r>
              <a:rPr lang="en-GB" dirty="0"/>
              <a:t>The extent of the data conversion which is required</a:t>
            </a:r>
          </a:p>
          <a:p>
            <a:pPr algn="just"/>
            <a:r>
              <a:rPr lang="en-GB" dirty="0"/>
              <a:t>The availability of expert staff for re-engineering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17435</TotalTime>
  <Words>1561</Words>
  <Application>Microsoft PowerPoint</Application>
  <PresentationFormat>On-screen Show (4:3)</PresentationFormat>
  <Paragraphs>228</Paragraphs>
  <Slides>37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Bitmap Image</vt:lpstr>
      <vt:lpstr>Slide 1</vt:lpstr>
      <vt:lpstr>Software re-engineering</vt:lpstr>
      <vt:lpstr>System re-engineering</vt:lpstr>
      <vt:lpstr>When to re-engineer</vt:lpstr>
      <vt:lpstr>Re-engineering advantages</vt:lpstr>
      <vt:lpstr>Forward engineering and re-engineering</vt:lpstr>
      <vt:lpstr>Forward engineering and re-engineering</vt:lpstr>
      <vt:lpstr>The re-engineering process</vt:lpstr>
      <vt:lpstr>Re-engineering cost factors</vt:lpstr>
      <vt:lpstr>Reverse engineering</vt:lpstr>
      <vt:lpstr>The reverse engineering process</vt:lpstr>
      <vt:lpstr>Reverse engineering</vt:lpstr>
      <vt:lpstr>Reverse engineering</vt:lpstr>
      <vt:lpstr>Computer Aided Software Engineering (CASE) </vt:lpstr>
      <vt:lpstr>What is CASE?</vt:lpstr>
      <vt:lpstr>Background</vt:lpstr>
      <vt:lpstr>Why is CASE important?</vt:lpstr>
      <vt:lpstr>Integrated CASE Tools</vt:lpstr>
      <vt:lpstr>Organisational use of CASE</vt:lpstr>
      <vt:lpstr>Organisational use of CASE</vt:lpstr>
      <vt:lpstr>CASE Tool Components </vt:lpstr>
      <vt:lpstr>CASE Tool Components</vt:lpstr>
      <vt:lpstr>CASE Diagramming Tools</vt:lpstr>
      <vt:lpstr>CASE Repository</vt:lpstr>
      <vt:lpstr>CASE Repository</vt:lpstr>
      <vt:lpstr>CASE Analysis Tools</vt:lpstr>
      <vt:lpstr>CASE Documentation Generators</vt:lpstr>
      <vt:lpstr>CASE Code Generators</vt:lpstr>
      <vt:lpstr>CASE Code Generators</vt:lpstr>
      <vt:lpstr>Benefits of using CASE Tools</vt:lpstr>
      <vt:lpstr>Benefits of using CASE Tools</vt:lpstr>
      <vt:lpstr>Role of CASE in Software Quality Assurance</vt:lpstr>
      <vt:lpstr>Limitations of CASE</vt:lpstr>
      <vt:lpstr>Limitations of CASE</vt:lpstr>
      <vt:lpstr>CASE Diagramming Tools</vt:lpstr>
      <vt:lpstr>Tools</vt:lpstr>
      <vt:lpstr>Refactoring</vt:lpstr>
    </vt:vector>
  </TitlesOfParts>
  <Company>RS Pressman &amp; Associates,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Set to accompany Web Engineering: A Practitioner Approach</dc:title>
  <dc:creator>Roger Pressman</dc:creator>
  <cp:lastModifiedBy>Admin</cp:lastModifiedBy>
  <cp:revision>118</cp:revision>
  <dcterms:created xsi:type="dcterms:W3CDTF">2008-02-08T18:09:54Z</dcterms:created>
  <dcterms:modified xsi:type="dcterms:W3CDTF">2018-04-03T05:08:02Z</dcterms:modified>
</cp:coreProperties>
</file>