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22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64" autoAdjust="0"/>
    <p:restoredTop sz="94660"/>
  </p:normalViewPr>
  <p:slideViewPr>
    <p:cSldViewPr>
      <p:cViewPr>
        <p:scale>
          <a:sx n="100" d="100"/>
          <a:sy n="100" d="100"/>
        </p:scale>
        <p:origin x="-14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B76282D-5634-464D-9192-54B1D1103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304825-E8FC-4109-BCBA-D28B64BF0B3A}" type="datetime1">
              <a:rPr lang="en-US" smtClean="0"/>
              <a:pPr>
                <a:defRPr/>
              </a:pPr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9948E-2A40-4A85-9213-4C314C877A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3E0E8-BE31-45FF-9497-9955E94B2783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27AB9-034D-4D3E-A4E3-78AD5BEC9C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AC2D9-8B62-4381-85AD-6B7FEEF319F4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821D95-3497-4848-9A8D-6B9B4F892D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0023-F6B3-4879-92F7-1D0182888167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C9CFCD-1F87-4525-B300-74A0C1A411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9844F-E17D-40B3-988F-B5CCF7A25347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B9C2E-7891-4A85-8EAA-DA2688845C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77D9-8D3D-4A2F-9DB1-8476977A40C6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1474CC-B909-4112-A76A-6D4101D803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5B054-7660-4B13-B865-0D6AC2D68D2A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305E8-CC50-4AF4-A8BB-CB23F7E4FA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39C4-BF0A-412D-861E-9AE1E487F60D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DD4A2-E9A6-4AD4-BE11-A37070685A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616-3B22-4588-AECE-C4402C0ECD2D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F7C8C5-B0AC-4622-BD62-991F797388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9C5E-2167-4459-B166-47612C560A1E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FAE4-D133-4DA4-977B-803C91B1CA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02F0-C3A0-4D20-8FBD-C241FAFBB92A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4B779-40A0-4DAE-A1AD-A4E24272AF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72FE-3A55-40FB-8FAA-79303EE6938A}" type="datetime1">
              <a:rPr lang="en-US" smtClean="0"/>
              <a:pPr/>
              <a:t>1/30/2018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1452C-04B4-41E8-9A70-9B3A619BEB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6.doc"/><Relationship Id="rId3" Type="http://schemas.openxmlformats.org/officeDocument/2006/relationships/oleObject" Target="../embeddings/Microsoft_Office_Word_97_-_2003_Document1.doc"/><Relationship Id="rId7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3.doc"/><Relationship Id="rId10" Type="http://schemas.openxmlformats.org/officeDocument/2006/relationships/oleObject" Target="../embeddings/Microsoft_Office_Word_97_-_2003_Document8.doc"/><Relationship Id="rId4" Type="http://schemas.openxmlformats.org/officeDocument/2006/relationships/oleObject" Target="../embeddings/Microsoft_Office_Word_97_-_2003_Document2.doc"/><Relationship Id="rId9" Type="http://schemas.openxmlformats.org/officeDocument/2006/relationships/oleObject" Target="../embeddings/Microsoft_Office_Word_97_-_2003_Document7.doc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1295400"/>
          </a:xfrm>
        </p:spPr>
        <p:txBody>
          <a:bodyPr>
            <a:normAutofit/>
          </a:bodyPr>
          <a:lstStyle/>
          <a:p>
            <a:pPr algn="ctr" eaLnBrk="1" hangingPunct="1">
              <a:buNone/>
            </a:pPr>
            <a:r>
              <a:rPr lang="en-US" sz="5400" b="1" dirty="0" smtClean="0">
                <a:solidFill>
                  <a:schemeClr val="folHlink"/>
                </a:solidFill>
              </a:rPr>
              <a:t>Process and Project Metrics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7DF68-D0FF-419E-A8B7-A8A381AA98D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457200"/>
            <a:ext cx="4305300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 smtClean="0"/>
              <a:t>Metrics Guidelines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4724400"/>
          </a:xfrm>
          <a:noFill/>
        </p:spPr>
        <p:txBody>
          <a:bodyPr lIns="90487" tIns="44450" rIns="90487" bIns="44450">
            <a:noAutofit/>
          </a:bodyPr>
          <a:lstStyle/>
          <a:p>
            <a:pPr algn="just" eaLnBrk="1" hangingPunct="1"/>
            <a:r>
              <a:rPr lang="en-US" sz="2400" dirty="0" smtClean="0"/>
              <a:t>Use common sense and organizational sensitivity when interpreting metrics data.</a:t>
            </a:r>
          </a:p>
          <a:p>
            <a:pPr algn="just" eaLnBrk="1" hangingPunct="1"/>
            <a:r>
              <a:rPr lang="en-US" sz="2400" dirty="0" smtClean="0"/>
              <a:t>Provide regular feedback to the individuals and teams who have worked to collect measures and metrics.</a:t>
            </a:r>
          </a:p>
          <a:p>
            <a:pPr algn="just" eaLnBrk="1" hangingPunct="1"/>
            <a:r>
              <a:rPr lang="en-US" sz="2400" dirty="0" smtClean="0"/>
              <a:t>Don’t use metrics to appraise individuals.</a:t>
            </a:r>
          </a:p>
          <a:p>
            <a:pPr algn="just" eaLnBrk="1" hangingPunct="1"/>
            <a:r>
              <a:rPr lang="en-US" sz="2400" dirty="0" smtClean="0"/>
              <a:t>Work with practitioners and teams to set clear goals and metrics that will be used to achieve them.</a:t>
            </a:r>
          </a:p>
          <a:p>
            <a:pPr algn="just" eaLnBrk="1" hangingPunct="1"/>
            <a:r>
              <a:rPr lang="en-US" sz="2400" dirty="0" smtClean="0"/>
              <a:t>Never use metrics to threaten individuals or teams.</a:t>
            </a:r>
          </a:p>
          <a:p>
            <a:pPr algn="just" eaLnBrk="1" hangingPunct="1"/>
            <a:r>
              <a:rPr lang="en-US" sz="2400" dirty="0" smtClean="0"/>
              <a:t>Metrics data that indicate a problem area should not be considered “negative.” These data are merely an indicator for process improvement.</a:t>
            </a:r>
          </a:p>
          <a:p>
            <a:pPr algn="just" eaLnBrk="1" hangingPunct="1"/>
            <a:r>
              <a:rPr lang="en-US" sz="2400" dirty="0" smtClean="0"/>
              <a:t>Don’t obsess on a single metric to the exclusion of other important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54711-4B34-4E8B-896A-43F6C70FA4A1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6922472" cy="7284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Typical Size-Oriented Metrics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3970338"/>
          </a:xfrm>
          <a:noFill/>
        </p:spPr>
        <p:txBody>
          <a:bodyPr lIns="90487" tIns="44450" rIns="90487" bIns="44450">
            <a:normAutofit/>
          </a:bodyPr>
          <a:lstStyle/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errors per KLOC (thousand lines of code)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defects per KLOC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$ per LOC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pages of documentation per KLOC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errors per person-month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errors per review hour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LOC per person-month</a:t>
            </a:r>
          </a:p>
          <a:p>
            <a:pPr marL="285750" indent="-285750" eaLnBrk="1" hangingPunct="1">
              <a:lnSpc>
                <a:spcPct val="90000"/>
              </a:lnSpc>
            </a:pPr>
            <a:r>
              <a:rPr lang="en-US" sz="2800" dirty="0" smtClean="0"/>
              <a:t>$ per page of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5EA7D3-37CF-4DB9-8531-72D45313AEF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61438" cy="7284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Typical Function-Oriented Metrics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7326313" cy="3614738"/>
          </a:xfrm>
          <a:noFill/>
        </p:spPr>
        <p:txBody>
          <a:bodyPr lIns="90487" tIns="44450" rIns="90487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errors per FP (thousand lines of code)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defects per FP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$ per FP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pages of documentation per FP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FP per person-month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A7E67-4526-4D28-9019-356B93FC604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28587"/>
            <a:ext cx="67056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Comparing LOC and FP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1DB6-3F99-4888-9DFC-C93A35F3E6B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1036" name="Rectangle 2"/>
          <p:cNvSpPr>
            <a:spLocks noChangeArrowheads="1"/>
          </p:cNvSpPr>
          <p:nvPr/>
        </p:nvSpPr>
        <p:spPr bwMode="auto">
          <a:xfrm>
            <a:off x="1447800" y="1643063"/>
            <a:ext cx="5494338" cy="2873375"/>
          </a:xfrm>
          <a:prstGeom prst="rect">
            <a:avLst/>
          </a:prstGeom>
          <a:solidFill>
            <a:srgbClr val="96E3FE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36700" y="1143000"/>
          <a:ext cx="6192838" cy="446088"/>
        </p:xfrm>
        <a:graphic>
          <a:graphicData uri="http://schemas.openxmlformats.org/presentationml/2006/ole">
            <p:oleObj spid="_x0000_s1026" name="Document" r:id="rId3" imgW="5486400" imgH="396240" progId="Word.Document.8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606550" y="1692275"/>
          <a:ext cx="6140450" cy="179388"/>
        </p:xfrm>
        <a:graphic>
          <a:graphicData uri="http://schemas.openxmlformats.org/presentationml/2006/ole">
            <p:oleObj spid="_x0000_s1027" name="Document" r:id="rId4" imgW="5486400" imgH="161544" progId="Word.Document.8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1587500" y="1895475"/>
          <a:ext cx="6176963" cy="541338"/>
        </p:xfrm>
        <a:graphic>
          <a:graphicData uri="http://schemas.openxmlformats.org/presentationml/2006/ole">
            <p:oleObj spid="_x0000_s1028" name="Document" r:id="rId5" imgW="5486400" imgH="481584" progId="Word.Document.8">
              <p:embed/>
            </p:oleObj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1565275" y="2495550"/>
          <a:ext cx="6194425" cy="180975"/>
        </p:xfrm>
        <a:graphic>
          <a:graphicData uri="http://schemas.openxmlformats.org/presentationml/2006/ole">
            <p:oleObj spid="_x0000_s1029" name="Document" r:id="rId6" imgW="5486400" imgH="161544" progId="Word.Document.8">
              <p:embed/>
            </p:oleObj>
          </a:graphicData>
        </a:graphic>
      </p:graphicFrame>
      <p:graphicFrame>
        <p:nvGraphicFramePr>
          <p:cNvPr id="1030" name="Object 8"/>
          <p:cNvGraphicFramePr>
            <a:graphicFrameLocks noChangeAspect="1"/>
          </p:cNvGraphicFramePr>
          <p:nvPr/>
        </p:nvGraphicFramePr>
        <p:xfrm>
          <a:off x="1576388" y="2678113"/>
          <a:ext cx="6170612" cy="358775"/>
        </p:xfrm>
        <a:graphic>
          <a:graphicData uri="http://schemas.openxmlformats.org/presentationml/2006/ole">
            <p:oleObj spid="_x0000_s1030" name="Document" r:id="rId7" imgW="5486400" imgH="320040" progId="Word.Document.8">
              <p:embed/>
            </p:oleObj>
          </a:graphicData>
        </a:graphic>
      </p:graphicFrame>
      <p:graphicFrame>
        <p:nvGraphicFramePr>
          <p:cNvPr id="1031" name="Object 9"/>
          <p:cNvGraphicFramePr>
            <a:graphicFrameLocks noChangeAspect="1"/>
          </p:cNvGraphicFramePr>
          <p:nvPr/>
        </p:nvGraphicFramePr>
        <p:xfrm>
          <a:off x="1573213" y="3052763"/>
          <a:ext cx="6176962" cy="541337"/>
        </p:xfrm>
        <a:graphic>
          <a:graphicData uri="http://schemas.openxmlformats.org/presentationml/2006/ole">
            <p:oleObj spid="_x0000_s1031" name="Document" r:id="rId8" imgW="5486400" imgH="481584" progId="Word.Document.8">
              <p:embed/>
            </p:oleObj>
          </a:graphicData>
        </a:graphic>
      </p:graphicFrame>
      <p:graphicFrame>
        <p:nvGraphicFramePr>
          <p:cNvPr id="1032" name="Object 10"/>
          <p:cNvGraphicFramePr>
            <a:graphicFrameLocks noChangeAspect="1"/>
          </p:cNvGraphicFramePr>
          <p:nvPr/>
        </p:nvGraphicFramePr>
        <p:xfrm>
          <a:off x="1573213" y="3598863"/>
          <a:ext cx="6176962" cy="541337"/>
        </p:xfrm>
        <a:graphic>
          <a:graphicData uri="http://schemas.openxmlformats.org/presentationml/2006/ole">
            <p:oleObj spid="_x0000_s1032" name="Document" r:id="rId9" imgW="5486400" imgH="481584" progId="Word.Document.8">
              <p:embed/>
            </p:oleObj>
          </a:graphicData>
        </a:graphic>
      </p:graphicFrame>
      <p:graphicFrame>
        <p:nvGraphicFramePr>
          <p:cNvPr id="1033" name="Object 11"/>
          <p:cNvGraphicFramePr>
            <a:graphicFrameLocks noChangeAspect="1"/>
          </p:cNvGraphicFramePr>
          <p:nvPr/>
        </p:nvGraphicFramePr>
        <p:xfrm>
          <a:off x="1592263" y="4164013"/>
          <a:ext cx="6140450" cy="179387"/>
        </p:xfrm>
        <a:graphic>
          <a:graphicData uri="http://schemas.openxmlformats.org/presentationml/2006/ole">
            <p:oleObj spid="_x0000_s1033" name="Document" r:id="rId10" imgW="5486400" imgH="161544" progId="Word.Document.8">
              <p:embed/>
            </p:oleObj>
          </a:graphicData>
        </a:graphic>
      </p:graphicFrame>
      <p:sp>
        <p:nvSpPr>
          <p:cNvPr id="1038" name="Text Box 12"/>
          <p:cNvSpPr txBox="1">
            <a:spLocks noChangeArrowheads="1"/>
          </p:cNvSpPr>
          <p:nvPr/>
        </p:nvSpPr>
        <p:spPr bwMode="auto">
          <a:xfrm>
            <a:off x="3051175" y="4637088"/>
            <a:ext cx="370205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latin typeface="Helvetica" pitchFamily="-128" charset="0"/>
              </a:rPr>
              <a:t>Representative values developed by QSM</a:t>
            </a:r>
            <a:endParaRPr lang="en-US" sz="1800" b="1">
              <a:latin typeface="Helvetica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Why Opt for FP?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Programming language independent</a:t>
            </a:r>
          </a:p>
          <a:p>
            <a:pPr eaLnBrk="1" hangingPunct="1"/>
            <a:r>
              <a:rPr lang="en-US" dirty="0" smtClean="0"/>
              <a:t>Used readily countable characteristics that are determined early in the software process</a:t>
            </a:r>
          </a:p>
          <a:p>
            <a:pPr eaLnBrk="1" hangingPunct="1"/>
            <a:r>
              <a:rPr lang="en-US" dirty="0" smtClean="0"/>
              <a:t>Does not “penalize” inventive (short) implementations that use fewer LOC that other more clumsy versions</a:t>
            </a:r>
          </a:p>
          <a:p>
            <a:pPr eaLnBrk="1" hangingPunct="1"/>
            <a:r>
              <a:rPr lang="en-US" dirty="0" smtClean="0"/>
              <a:t>Makes it easier to measure the impact of reusable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2641E-6B7B-4489-89CC-F8D3EB95955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Object-Oriented Metrics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Number of</a:t>
            </a:r>
            <a:r>
              <a:rPr lang="en-US" dirty="0" smtClean="0">
                <a:solidFill>
                  <a:schemeClr val="folHlink"/>
                </a:solidFill>
              </a:rPr>
              <a:t> scenario scripts </a:t>
            </a:r>
            <a:r>
              <a:rPr lang="en-US" dirty="0" smtClean="0"/>
              <a:t>(use-cases)</a:t>
            </a:r>
          </a:p>
          <a:p>
            <a:pPr eaLnBrk="1" hangingPunct="1"/>
            <a:r>
              <a:rPr lang="en-US" dirty="0" smtClean="0"/>
              <a:t>Number of </a:t>
            </a:r>
            <a:r>
              <a:rPr lang="en-US" dirty="0" smtClean="0">
                <a:solidFill>
                  <a:schemeClr val="folHlink"/>
                </a:solidFill>
              </a:rPr>
              <a:t>support classes</a:t>
            </a:r>
            <a:r>
              <a:rPr lang="en-US" dirty="0" smtClean="0"/>
              <a:t> (required to implement the system but are not immediately related to the problem domain)</a:t>
            </a:r>
          </a:p>
          <a:p>
            <a:pPr eaLnBrk="1" hangingPunct="1"/>
            <a:r>
              <a:rPr lang="en-US" dirty="0" smtClean="0"/>
              <a:t>Average number of </a:t>
            </a:r>
            <a:r>
              <a:rPr lang="en-US" dirty="0" smtClean="0">
                <a:solidFill>
                  <a:schemeClr val="folHlink"/>
                </a:solidFill>
              </a:rPr>
              <a:t>support classes per key class </a:t>
            </a:r>
            <a:r>
              <a:rPr lang="en-US" dirty="0" smtClean="0"/>
              <a:t>(analysis class)</a:t>
            </a:r>
          </a:p>
          <a:p>
            <a:pPr eaLnBrk="1" hangingPunct="1"/>
            <a:r>
              <a:rPr lang="en-US" dirty="0" smtClean="0"/>
              <a:t>Number of</a:t>
            </a:r>
            <a:r>
              <a:rPr lang="en-US" dirty="0" smtClean="0">
                <a:solidFill>
                  <a:srgbClr val="F3FF07"/>
                </a:solidFill>
              </a:rPr>
              <a:t> </a:t>
            </a:r>
            <a:r>
              <a:rPr lang="en-US" dirty="0" smtClean="0">
                <a:solidFill>
                  <a:schemeClr val="folHlink"/>
                </a:solidFill>
              </a:rPr>
              <a:t>subsystems</a:t>
            </a:r>
            <a:r>
              <a:rPr lang="en-US" dirty="0" smtClean="0"/>
              <a:t> (an aggregation of classes that support a function that is visible to the end-user of a system)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4631A-1F44-433E-9899-2CDF23F04C8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 err="1" smtClean="0"/>
              <a:t>WebApp</a:t>
            </a:r>
            <a:r>
              <a:rPr lang="en-US" dirty="0" smtClean="0"/>
              <a:t> Project Metrics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static Web pages</a:t>
            </a:r>
            <a:r>
              <a:rPr lang="en-US" sz="1800" dirty="0" smtClean="0"/>
              <a:t> (the end-user has no control over the content displayed on the page)</a:t>
            </a:r>
          </a:p>
          <a:p>
            <a:pPr eaLnBrk="1" hangingPunct="1"/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dynamic Web pages </a:t>
            </a:r>
            <a:r>
              <a:rPr lang="en-US" sz="1800" dirty="0" smtClean="0"/>
              <a:t>(end-user actions result in customized content displayed on the page)</a:t>
            </a:r>
          </a:p>
          <a:p>
            <a:pPr eaLnBrk="1" hangingPunct="1"/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internal page links</a:t>
            </a:r>
            <a:r>
              <a:rPr lang="en-US" sz="1800" dirty="0" smtClean="0"/>
              <a:t> (internal page links are pointers that provide a hyperlink to some other Web page within the </a:t>
            </a:r>
            <a:r>
              <a:rPr lang="en-US" sz="1800" dirty="0" err="1" smtClean="0"/>
              <a:t>WebApp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persistent data objects</a:t>
            </a:r>
          </a:p>
          <a:p>
            <a:pPr eaLnBrk="1" hangingPunct="1"/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external systems interfaced</a:t>
            </a:r>
          </a:p>
          <a:p>
            <a:pPr eaLnBrk="1" hangingPunct="1"/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static content objects</a:t>
            </a:r>
          </a:p>
          <a:p>
            <a:pPr eaLnBrk="1" hangingPunct="1"/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dynamic content objects</a:t>
            </a:r>
          </a:p>
          <a:p>
            <a:pPr eaLnBrk="1" hangingPunct="1"/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executable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ACD06-2342-4D60-8AFA-AD941C2EE845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550" y="228600"/>
            <a:ext cx="431165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Measuring Quality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Correctness </a:t>
            </a:r>
            <a:r>
              <a:rPr lang="en-US" smtClean="0"/>
              <a:t>— the degree to which a program operates according to specification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Maintainability</a:t>
            </a:r>
            <a:r>
              <a:rPr lang="en-US" smtClean="0"/>
              <a:t>—the degree to which a program is amenable to change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Integrity</a:t>
            </a:r>
            <a:r>
              <a:rPr lang="en-US" smtClean="0"/>
              <a:t>—the degree to which a program is impervious to outside attack</a:t>
            </a:r>
          </a:p>
          <a:p>
            <a:pPr eaLnBrk="1" hangingPunct="1"/>
            <a:r>
              <a:rPr lang="en-US" smtClean="0">
                <a:solidFill>
                  <a:schemeClr val="folHlink"/>
                </a:solidFill>
              </a:rPr>
              <a:t>Usability</a:t>
            </a:r>
            <a:r>
              <a:rPr lang="en-US" smtClean="0"/>
              <a:t>—the degree to which a program is easy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EB62C-92EC-4DD2-8B24-BFA83F402B0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1501775" y="762000"/>
            <a:ext cx="6154738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Defect Removal Efficiency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2FCD4-A27F-4832-B1ED-C9D31F61030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0484" name="Rectangle 7"/>
          <p:cNvSpPr>
            <a:spLocks noChangeArrowheads="1"/>
          </p:cNvSpPr>
          <p:nvPr/>
        </p:nvSpPr>
        <p:spPr bwMode="auto">
          <a:xfrm>
            <a:off x="2590800" y="2133600"/>
            <a:ext cx="41910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2057400" y="3352800"/>
            <a:ext cx="5959475" cy="2241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i="1">
                <a:latin typeface="Palatino" pitchFamily="-128" charset="0"/>
              </a:rPr>
              <a:t>where:</a:t>
            </a:r>
            <a:endParaRPr lang="en-US" i="1">
              <a:solidFill>
                <a:schemeClr val="folHlink"/>
              </a:solidFill>
              <a:latin typeface="Palatino" pitchFamily="-128" charset="0"/>
            </a:endParaRPr>
          </a:p>
          <a:p>
            <a:pPr>
              <a:spcBef>
                <a:spcPts val="300"/>
              </a:spcBef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E</a:t>
            </a:r>
            <a:r>
              <a:rPr lang="en-US">
                <a:latin typeface="Palatino" pitchFamily="-128" charset="0"/>
              </a:rPr>
              <a:t> is the number of errors found before delivery of the software to the end-user </a:t>
            </a:r>
          </a:p>
          <a:p>
            <a:pPr>
              <a:spcBef>
                <a:spcPts val="300"/>
              </a:spcBef>
            </a:pPr>
            <a:r>
              <a:rPr lang="en-US" i="1">
                <a:solidFill>
                  <a:schemeClr val="folHlink"/>
                </a:solidFill>
                <a:latin typeface="Palatino" pitchFamily="-128" charset="0"/>
              </a:rPr>
              <a:t>D</a:t>
            </a:r>
            <a:r>
              <a:rPr lang="en-US">
                <a:latin typeface="Palatino" pitchFamily="-128" charset="0"/>
              </a:rPr>
              <a:t> is the number of defects found after delivery.</a:t>
            </a:r>
          </a:p>
          <a:p>
            <a:pPr>
              <a:lnSpc>
                <a:spcPct val="90000"/>
              </a:lnSpc>
            </a:pPr>
            <a:endParaRPr lang="en-US" sz="1800" b="1">
              <a:latin typeface="Helvetica" pitchFamily="-128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514600" y="2057400"/>
            <a:ext cx="41910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4"/>
          <p:cNvSpPr txBox="1">
            <a:spLocks noChangeArrowheads="1"/>
          </p:cNvSpPr>
          <p:nvPr/>
        </p:nvSpPr>
        <p:spPr bwMode="auto">
          <a:xfrm>
            <a:off x="3352800" y="2362200"/>
            <a:ext cx="2520950" cy="420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  <a:latin typeface="Helvetica" pitchFamily="-128" charset="0"/>
              </a:rPr>
              <a:t>DRE = </a:t>
            </a:r>
            <a:r>
              <a:rPr lang="en-US" b="1" i="1">
                <a:solidFill>
                  <a:schemeClr val="accent1"/>
                </a:solidFill>
                <a:latin typeface="Helvetica" pitchFamily="-128" charset="0"/>
              </a:rPr>
              <a:t>E</a:t>
            </a:r>
            <a:r>
              <a:rPr lang="en-US" b="1">
                <a:solidFill>
                  <a:schemeClr val="accent1"/>
                </a:solidFill>
                <a:latin typeface="Helvetica" pitchFamily="-128" charset="0"/>
              </a:rPr>
              <a:t> /(</a:t>
            </a:r>
            <a:r>
              <a:rPr lang="en-US" b="1" i="1">
                <a:solidFill>
                  <a:schemeClr val="accent1"/>
                </a:solidFill>
                <a:latin typeface="Helvetica" pitchFamily="-128" charset="0"/>
              </a:rPr>
              <a:t>E</a:t>
            </a:r>
            <a:r>
              <a:rPr lang="en-US" b="1">
                <a:solidFill>
                  <a:schemeClr val="accent1"/>
                </a:solidFill>
                <a:latin typeface="Helvetica" pitchFamily="-128" charset="0"/>
              </a:rPr>
              <a:t> + </a:t>
            </a:r>
            <a:r>
              <a:rPr lang="en-US" b="1" i="1">
                <a:solidFill>
                  <a:schemeClr val="accent1"/>
                </a:solidFill>
                <a:latin typeface="Helvetica" pitchFamily="-128" charset="0"/>
              </a:rPr>
              <a:t>D</a:t>
            </a:r>
            <a:r>
              <a:rPr lang="en-US" b="1">
                <a:solidFill>
                  <a:schemeClr val="accent1"/>
                </a:solidFill>
                <a:latin typeface="Helvetica" pitchFamily="-12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6200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Metrics for Small Organizations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534400" cy="521176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000" dirty="0" smtClean="0"/>
              <a:t>time (hours or days) elapsed from the time a request is made until evaluation is complete,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queue</a:t>
            </a:r>
            <a:r>
              <a:rPr lang="en-US" sz="2000" dirty="0" smtClean="0"/>
              <a:t>.</a:t>
            </a:r>
          </a:p>
          <a:p>
            <a:pPr eaLnBrk="1" hangingPunct="1">
              <a:spcBef>
                <a:spcPts val="300"/>
              </a:spcBef>
            </a:pPr>
            <a:r>
              <a:rPr lang="en-US" sz="2000" dirty="0" smtClean="0"/>
              <a:t>effort (person-hours) to perform the evaluation, </a:t>
            </a:r>
            <a:r>
              <a:rPr lang="en-US" sz="2000" i="1" dirty="0" err="1" smtClean="0"/>
              <a:t>W</a:t>
            </a:r>
            <a:r>
              <a:rPr lang="en-US" sz="2000" i="1" baseline="-25000" dirty="0" err="1" smtClean="0"/>
              <a:t>eval</a:t>
            </a:r>
            <a:r>
              <a:rPr lang="en-US" sz="2000" dirty="0" smtClean="0"/>
              <a:t>.</a:t>
            </a:r>
          </a:p>
          <a:p>
            <a:pPr eaLnBrk="1" hangingPunct="1"/>
            <a:r>
              <a:rPr lang="en-US" sz="2000" dirty="0" smtClean="0"/>
              <a:t>time (hours or days) elapsed from completion of evaluation to assignment of change order to personnel,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eval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effort (person-hours) required to make the change, </a:t>
            </a:r>
            <a:r>
              <a:rPr lang="en-US" sz="2000" i="1" dirty="0" err="1" smtClean="0"/>
              <a:t>W</a:t>
            </a:r>
            <a:r>
              <a:rPr lang="en-US" sz="2000" i="1" baseline="-25000" dirty="0" err="1" smtClean="0"/>
              <a:t>change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time required (hours or days) to make the change,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change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errors uncovered during work to make change, </a:t>
            </a:r>
            <a:r>
              <a:rPr lang="en-US" sz="2000" i="1" dirty="0" err="1" smtClean="0"/>
              <a:t>E</a:t>
            </a:r>
            <a:r>
              <a:rPr lang="en-US" sz="2000" i="1" baseline="-25000" dirty="0" err="1" smtClean="0"/>
              <a:t>change</a:t>
            </a:r>
            <a:r>
              <a:rPr lang="en-US" sz="2000" i="1" dirty="0" smtClean="0"/>
              <a:t>.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defects uncovered after change is released to the customer base, </a:t>
            </a:r>
            <a:r>
              <a:rPr lang="en-US" sz="2000" i="1" dirty="0" err="1" smtClean="0"/>
              <a:t>D</a:t>
            </a:r>
            <a:r>
              <a:rPr lang="en-US" sz="2000" i="1" baseline="-25000" dirty="0" err="1" smtClean="0"/>
              <a:t>change</a:t>
            </a:r>
            <a:r>
              <a:rPr lang="en-US" sz="2000" i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5EBAE-9904-4579-A25F-8A6557612FD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609600"/>
            <a:ext cx="6508578" cy="7284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b="1" dirty="0" smtClean="0"/>
              <a:t>A Good Manager Measures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4FA18-60D9-4A48-96B1-8C8EEC9D82D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1905000" y="2057400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process</a:t>
            </a:r>
          </a:p>
        </p:txBody>
      </p:sp>
      <p:sp>
        <p:nvSpPr>
          <p:cNvPr id="173059" name="Oval 3"/>
          <p:cNvSpPr>
            <a:spLocks noChangeArrowheads="1"/>
          </p:cNvSpPr>
          <p:nvPr/>
        </p:nvSpPr>
        <p:spPr bwMode="auto">
          <a:xfrm>
            <a:off x="2851150" y="2438400"/>
            <a:ext cx="2540000" cy="2046288"/>
          </a:xfrm>
          <a:prstGeom prst="ellipse">
            <a:avLst/>
          </a:prstGeom>
          <a:solidFill>
            <a:schemeClr val="folHlink"/>
          </a:solidFill>
          <a:ln w="12700">
            <a:noFill/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7" name="Oval 4"/>
          <p:cNvSpPr>
            <a:spLocks noChangeArrowheads="1"/>
          </p:cNvSpPr>
          <p:nvPr/>
        </p:nvSpPr>
        <p:spPr bwMode="auto">
          <a:xfrm>
            <a:off x="2851150" y="2438400"/>
            <a:ext cx="2540000" cy="2046288"/>
          </a:xfrm>
          <a:prstGeom prst="ellipse">
            <a:avLst/>
          </a:prstGeom>
          <a:noFill/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4151313" y="4235450"/>
            <a:ext cx="2097087" cy="20462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4151313" y="4235450"/>
            <a:ext cx="1901825" cy="2046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3181350" y="3178175"/>
            <a:ext cx="21637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measurement</a:t>
            </a:r>
            <a:endParaRPr lang="en-US" b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4173538" y="4344988"/>
            <a:ext cx="1790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What do we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5" name="Rectangle 9"/>
          <p:cNvSpPr>
            <a:spLocks noChangeArrowheads="1"/>
          </p:cNvSpPr>
          <p:nvPr/>
        </p:nvSpPr>
        <p:spPr bwMode="auto">
          <a:xfrm>
            <a:off x="4197350" y="4659313"/>
            <a:ext cx="1333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use as a</a:t>
            </a:r>
          </a:p>
          <a:p>
            <a:pPr>
              <a:defRPr/>
            </a:pPr>
            <a:endParaRPr 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4208463" y="5000625"/>
            <a:ext cx="1062037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basis?</a:t>
            </a:r>
          </a:p>
          <a:p>
            <a:pPr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7" name="Rectangle 11"/>
          <p:cNvSpPr>
            <a:spLocks noChangeArrowheads="1"/>
          </p:cNvSpPr>
          <p:nvPr/>
        </p:nvSpPr>
        <p:spPr bwMode="auto">
          <a:xfrm>
            <a:off x="4149725" y="5314950"/>
            <a:ext cx="1422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 •  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size?</a:t>
            </a:r>
          </a:p>
          <a:p>
            <a:pPr>
              <a:defRPr/>
            </a:pP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4149725" y="5643563"/>
            <a:ext cx="19478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  •   </a:t>
            </a:r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-128" charset="0"/>
              </a:rPr>
              <a:t>function?</a:t>
            </a:r>
            <a:endParaRPr lang="en-US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-128" charset="0"/>
            </a:endParaRP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5945188" y="2889250"/>
            <a:ext cx="2366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project metrics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5443538" y="2286000"/>
            <a:ext cx="25193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process metrics</a:t>
            </a:r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1828800" y="4191000"/>
            <a:ext cx="13160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product</a:t>
            </a:r>
          </a:p>
        </p:txBody>
      </p:sp>
      <p:sp>
        <p:nvSpPr>
          <p:cNvPr id="5139" name="Arc 17"/>
          <p:cNvSpPr>
            <a:spLocks/>
          </p:cNvSpPr>
          <p:nvPr/>
        </p:nvSpPr>
        <p:spPr bwMode="auto">
          <a:xfrm>
            <a:off x="3181350" y="2309813"/>
            <a:ext cx="650875" cy="511175"/>
          </a:xfrm>
          <a:custGeom>
            <a:avLst/>
            <a:gdLst>
              <a:gd name="T0" fmla="*/ 0 w 21600"/>
              <a:gd name="T1" fmla="*/ 0 h 21600"/>
              <a:gd name="T2" fmla="*/ 650875 w 21600"/>
              <a:gd name="T3" fmla="*/ 511175 h 21600"/>
              <a:gd name="T4" fmla="*/ 0 w 21600"/>
              <a:gd name="T5" fmla="*/ 51117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Line 18"/>
          <p:cNvSpPr>
            <a:spLocks noChangeShapeType="1"/>
          </p:cNvSpPr>
          <p:nvPr/>
        </p:nvSpPr>
        <p:spPr bwMode="auto">
          <a:xfrm flipV="1">
            <a:off x="4895850" y="2517775"/>
            <a:ext cx="449263" cy="341313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1" name="Line 19"/>
          <p:cNvSpPr>
            <a:spLocks noChangeShapeType="1"/>
          </p:cNvSpPr>
          <p:nvPr/>
        </p:nvSpPr>
        <p:spPr bwMode="auto">
          <a:xfrm flipV="1">
            <a:off x="5249863" y="3133725"/>
            <a:ext cx="638175" cy="131763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5142" name="Arc 20"/>
          <p:cNvSpPr>
            <a:spLocks/>
          </p:cNvSpPr>
          <p:nvPr/>
        </p:nvSpPr>
        <p:spPr bwMode="auto">
          <a:xfrm>
            <a:off x="3159125" y="3894138"/>
            <a:ext cx="519113" cy="473075"/>
          </a:xfrm>
          <a:custGeom>
            <a:avLst/>
            <a:gdLst>
              <a:gd name="T0" fmla="*/ 519113 w 21600"/>
              <a:gd name="T1" fmla="*/ 0 h 21600"/>
              <a:gd name="T2" fmla="*/ 0 w 21600"/>
              <a:gd name="T3" fmla="*/ 473075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Freeform 21"/>
          <p:cNvSpPr>
            <a:spLocks/>
          </p:cNvSpPr>
          <p:nvPr/>
        </p:nvSpPr>
        <p:spPr bwMode="auto">
          <a:xfrm>
            <a:off x="4032250" y="3751263"/>
            <a:ext cx="2216150" cy="515937"/>
          </a:xfrm>
          <a:custGeom>
            <a:avLst/>
            <a:gdLst>
              <a:gd name="T0" fmla="*/ 0 w 1393"/>
              <a:gd name="T1" fmla="*/ 0 h 300"/>
              <a:gd name="T2" fmla="*/ 1392 w 1393"/>
              <a:gd name="T3" fmla="*/ 299 h 300"/>
              <a:gd name="T4" fmla="*/ 96 w 1393"/>
              <a:gd name="T5" fmla="*/ 299 h 300"/>
              <a:gd name="T6" fmla="*/ 0 w 1393"/>
              <a:gd name="T7" fmla="*/ 0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1393"/>
              <a:gd name="T13" fmla="*/ 0 h 300"/>
              <a:gd name="T14" fmla="*/ 1393 w 1393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3" h="300">
                <a:moveTo>
                  <a:pt x="0" y="0"/>
                </a:moveTo>
                <a:lnTo>
                  <a:pt x="1392" y="299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4" name="Freeform 22"/>
          <p:cNvSpPr>
            <a:spLocks/>
          </p:cNvSpPr>
          <p:nvPr/>
        </p:nvSpPr>
        <p:spPr bwMode="auto">
          <a:xfrm>
            <a:off x="4032250" y="3751263"/>
            <a:ext cx="144463" cy="2519362"/>
          </a:xfrm>
          <a:custGeom>
            <a:avLst/>
            <a:gdLst>
              <a:gd name="T0" fmla="*/ 0 w 97"/>
              <a:gd name="T1" fmla="*/ 0 h 1537"/>
              <a:gd name="T2" fmla="*/ 48 w 97"/>
              <a:gd name="T3" fmla="*/ 1536 h 1537"/>
              <a:gd name="T4" fmla="*/ 96 w 97"/>
              <a:gd name="T5" fmla="*/ 299 h 1537"/>
              <a:gd name="T6" fmla="*/ 0 w 97"/>
              <a:gd name="T7" fmla="*/ 0 h 1537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537"/>
              <a:gd name="T14" fmla="*/ 97 w 97"/>
              <a:gd name="T15" fmla="*/ 1537 h 1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537">
                <a:moveTo>
                  <a:pt x="0" y="0"/>
                </a:moveTo>
                <a:lnTo>
                  <a:pt x="48" y="1536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chemeClr val="tx1"/>
          </a:solidFill>
          <a:ln w="12700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5751513" y="3571875"/>
            <a:ext cx="24844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</a:rPr>
              <a:t>product metrics</a:t>
            </a:r>
          </a:p>
        </p:txBody>
      </p:sp>
      <p:sp>
        <p:nvSpPr>
          <p:cNvPr id="5146" name="Line 24"/>
          <p:cNvSpPr>
            <a:spLocks noChangeShapeType="1"/>
          </p:cNvSpPr>
          <p:nvPr/>
        </p:nvSpPr>
        <p:spPr bwMode="auto">
          <a:xfrm>
            <a:off x="5178425" y="3751263"/>
            <a:ext cx="531813" cy="381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Establishing a Metrics Program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534400" cy="548957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 smtClean="0"/>
              <a:t>Identify your business goals.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what you want to know or learn.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your </a:t>
            </a:r>
            <a:r>
              <a:rPr lang="en-US" sz="2400" dirty="0" err="1" smtClean="0"/>
              <a:t>subgoals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the entities and attributes related to your </a:t>
            </a:r>
            <a:r>
              <a:rPr lang="en-US" sz="2400" dirty="0" err="1" smtClean="0"/>
              <a:t>subgoals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Formalize your measurement goals.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quantifiable questions and the related indicators that you will use to help you achieve your measurement goals.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the data elements that you will collect to construct the indicators that help answer your questions.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Define the measures to be used, and make these definitions operational.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Identify the actions that you will take to implement the measures.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Prepare a plan for implementing the 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09622-562A-4185-BAB6-4F33124FA49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72465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Why Do We Measure?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assess the status of an ongoing project</a:t>
            </a:r>
          </a:p>
          <a:p>
            <a:pPr eaLnBrk="1" hangingPunct="1"/>
            <a:r>
              <a:rPr lang="en-US" dirty="0" smtClean="0"/>
              <a:t>track potential risks</a:t>
            </a:r>
          </a:p>
          <a:p>
            <a:pPr eaLnBrk="1" hangingPunct="1"/>
            <a:r>
              <a:rPr lang="en-US" dirty="0" smtClean="0"/>
              <a:t>uncover problem areas before they go “critical,”</a:t>
            </a:r>
          </a:p>
          <a:p>
            <a:pPr eaLnBrk="1" hangingPunct="1"/>
            <a:r>
              <a:rPr lang="en-US" dirty="0" smtClean="0"/>
              <a:t>adjust work flow or tasks, </a:t>
            </a:r>
          </a:p>
          <a:p>
            <a:pPr eaLnBrk="1" hangingPunct="1"/>
            <a:r>
              <a:rPr lang="en-US" dirty="0" smtClean="0"/>
              <a:t>evaluate the project team’s ability to control quality of software work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FF06B-1B81-452E-9FE2-D01CF6342BBC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7056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Measurement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257799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We measure the efficacy of a software process indirectly.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That is, we derive a set of metrics based on the outcomes that can be derived from the process.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dirty="0" smtClean="0"/>
              <a:t>Outcomes include 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measures of errors uncovered before release of the software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defects delivered to and reported by end-users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work products delivered (productivity)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human effort expended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calendar time expended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schedule conformance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folHlink"/>
                </a:solidFill>
              </a:rPr>
              <a:t> other measures. 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We also derive process metrics by measuring the characteristics of specific software engineering tasks.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2F493-6D76-4C94-973C-371CCB5F549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Process Metrics Guidelines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2400" dirty="0" smtClean="0"/>
              <a:t>Use common sense and organizational sensitivity when interpreting metrics data.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 regular feedback to the individuals and teams who collect measures and metrics.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folHlink"/>
                </a:solidFill>
              </a:rPr>
              <a:t>Don’t use metrics to appraise individuals.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Work with practitioners and teams to set clear goals and metrics that will be used to achieve them.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solidFill>
                  <a:schemeClr val="folHlink"/>
                </a:solidFill>
              </a:rPr>
              <a:t>Never use metrics to threaten individuals or teams.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Metrics data that indicate a problem area should not be considered “negative.” These data are merely an indicator for process improvement.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Don’t obsess on a single metric to the exclusion of other important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AA428-6218-4E4E-B651-D2721A3DD7F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Software Process Improvement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1C896-6838-4C8B-84FA-84C61DD2627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>
            <a:off x="3983038" y="2362200"/>
            <a:ext cx="2041525" cy="2390775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4400" b="1">
                <a:solidFill>
                  <a:schemeClr val="accent1"/>
                </a:solidFill>
                <a:latin typeface="Helvetica" pitchFamily="-128" charset="0"/>
              </a:rPr>
              <a:t>SPI</a:t>
            </a:r>
            <a:endParaRPr lang="en-US" sz="1800" b="1">
              <a:solidFill>
                <a:schemeClr val="folHlink"/>
              </a:solidFill>
              <a:latin typeface="Helvetica" pitchFamily="-128" charset="0"/>
            </a:endParaRPr>
          </a:p>
        </p:txBody>
      </p:sp>
      <p:sp>
        <p:nvSpPr>
          <p:cNvPr id="177156" name="AutoShape 4"/>
          <p:cNvSpPr>
            <a:spLocks noChangeArrowheads="1"/>
          </p:cNvSpPr>
          <p:nvPr/>
        </p:nvSpPr>
        <p:spPr bwMode="auto">
          <a:xfrm>
            <a:off x="2743200" y="2743200"/>
            <a:ext cx="1141413" cy="334963"/>
          </a:xfrm>
          <a:prstGeom prst="rightArrow">
            <a:avLst>
              <a:gd name="adj1" fmla="val 50000"/>
              <a:gd name="adj2" fmla="val 85189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1530350" y="2362200"/>
            <a:ext cx="180975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Process model</a:t>
            </a:r>
          </a:p>
        </p:txBody>
      </p:sp>
      <p:sp>
        <p:nvSpPr>
          <p:cNvPr id="177158" name="AutoShape 6"/>
          <p:cNvSpPr>
            <a:spLocks noChangeArrowheads="1"/>
          </p:cNvSpPr>
          <p:nvPr/>
        </p:nvSpPr>
        <p:spPr bwMode="auto">
          <a:xfrm>
            <a:off x="2781300" y="3506788"/>
            <a:ext cx="1141413" cy="336550"/>
          </a:xfrm>
          <a:prstGeom prst="rightArrow">
            <a:avLst>
              <a:gd name="adj1" fmla="val 50000"/>
              <a:gd name="adj2" fmla="val 84788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5" name="Text Box 7"/>
          <p:cNvSpPr txBox="1">
            <a:spLocks noChangeArrowheads="1"/>
          </p:cNvSpPr>
          <p:nvPr/>
        </p:nvSpPr>
        <p:spPr bwMode="auto">
          <a:xfrm>
            <a:off x="1544638" y="3135313"/>
            <a:ext cx="2279650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Improvement goals</a:t>
            </a:r>
          </a:p>
        </p:txBody>
      </p:sp>
      <p:sp>
        <p:nvSpPr>
          <p:cNvPr id="177160" name="AutoShape 8"/>
          <p:cNvSpPr>
            <a:spLocks noChangeArrowheads="1"/>
          </p:cNvSpPr>
          <p:nvPr/>
        </p:nvSpPr>
        <p:spPr bwMode="auto">
          <a:xfrm>
            <a:off x="2776538" y="4257675"/>
            <a:ext cx="1141412" cy="334963"/>
          </a:xfrm>
          <a:prstGeom prst="rightArrow">
            <a:avLst>
              <a:gd name="adj1" fmla="val 50000"/>
              <a:gd name="adj2" fmla="val 85189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7" name="Text Box 9"/>
          <p:cNvSpPr txBox="1">
            <a:spLocks noChangeArrowheads="1"/>
          </p:cNvSpPr>
          <p:nvPr/>
        </p:nvSpPr>
        <p:spPr bwMode="auto">
          <a:xfrm>
            <a:off x="1539875" y="3886200"/>
            <a:ext cx="1951038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>
                <a:solidFill>
                  <a:schemeClr val="folHlink"/>
                </a:solidFill>
                <a:latin typeface="Helvetica" pitchFamily="-128" charset="0"/>
              </a:rPr>
              <a:t>Process metrics</a:t>
            </a:r>
          </a:p>
        </p:txBody>
      </p:sp>
      <p:sp>
        <p:nvSpPr>
          <p:cNvPr id="177162" name="AutoShape 10"/>
          <p:cNvSpPr>
            <a:spLocks noChangeArrowheads="1"/>
          </p:cNvSpPr>
          <p:nvPr/>
        </p:nvSpPr>
        <p:spPr bwMode="auto">
          <a:xfrm>
            <a:off x="5795963" y="3522663"/>
            <a:ext cx="1141412" cy="336550"/>
          </a:xfrm>
          <a:prstGeom prst="rightArrow">
            <a:avLst>
              <a:gd name="adj1" fmla="val 50000"/>
              <a:gd name="adj2" fmla="val 84788"/>
            </a:avLst>
          </a:prstGeom>
          <a:solidFill>
            <a:schemeClr val="tx2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9" name="Text Box 11"/>
          <p:cNvSpPr txBox="1">
            <a:spLocks noChangeArrowheads="1"/>
          </p:cNvSpPr>
          <p:nvPr/>
        </p:nvSpPr>
        <p:spPr bwMode="auto">
          <a:xfrm>
            <a:off x="6172200" y="2895600"/>
            <a:ext cx="2573338" cy="587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Process improvement</a:t>
            </a:r>
          </a:p>
          <a:p>
            <a:pPr algn="ctr">
              <a:lnSpc>
                <a:spcPct val="90000"/>
              </a:lnSpc>
            </a:pPr>
            <a:r>
              <a:rPr lang="en-US" sz="1800" b="1">
                <a:latin typeface="Helvetica" pitchFamily="-128" charset="0"/>
              </a:rPr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6172200" cy="479425"/>
          </a:xfrm>
          <a:noFill/>
        </p:spPr>
        <p:txBody>
          <a:bodyPr lIns="90487" tIns="44450" rIns="90487" bIns="44450" anchor="ctr">
            <a:normAutofit fontScale="90000"/>
          </a:bodyPr>
          <a:lstStyle/>
          <a:p>
            <a:pPr eaLnBrk="1" hangingPunct="1"/>
            <a:r>
              <a:rPr lang="en-US" b="1" dirty="0" smtClean="0"/>
              <a:t>Process Metrics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4870450"/>
          </a:xfrm>
          <a:noFill/>
        </p:spPr>
        <p:txBody>
          <a:bodyPr lIns="90487" tIns="44450" rIns="90487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Quality-related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focus on quality of work products and deliverables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Productivity-related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Production of work-products related to effort expended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Statistical SQA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error categorization &amp; analysis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Defect removal efficiency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propagation of errors from process activity to activity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folHlink"/>
                </a:solidFill>
              </a:rPr>
              <a:t>Reuse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number of components produced and their degree of reusability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091588-8969-4A36-8054-4A86AB5DCBB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Project Metrics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used to minimize the development schedule by making the adjustments necessary to avoid delays and mitigate potential problems and risks</a:t>
            </a:r>
          </a:p>
          <a:p>
            <a:pPr eaLnBrk="1" hangingPunct="1"/>
            <a:r>
              <a:rPr lang="en-US" sz="2800" dirty="0" smtClean="0"/>
              <a:t>used to assess product quality on an ongoing basis and, when necessary, modify the technical approach to improve quality.</a:t>
            </a:r>
          </a:p>
          <a:p>
            <a:pPr eaLnBrk="1" hangingPunct="1">
              <a:spcBef>
                <a:spcPts val="300"/>
              </a:spcBef>
            </a:pPr>
            <a:r>
              <a:rPr lang="en-US" sz="2800" dirty="0" smtClean="0"/>
              <a:t>every project should measure:</a:t>
            </a:r>
          </a:p>
          <a:p>
            <a:pPr lvl="1" eaLnBrk="1" hangingPunct="1">
              <a:spcBef>
                <a:spcPts val="600"/>
              </a:spcBef>
            </a:pPr>
            <a:r>
              <a:rPr lang="en-US" sz="2400" i="1" dirty="0" smtClean="0"/>
              <a:t>inputs</a:t>
            </a:r>
            <a:r>
              <a:rPr lang="en-US" sz="2400" dirty="0" smtClean="0"/>
              <a:t>—measures of the resources (e.g., people, tools) required to do the work.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400" i="1" dirty="0" smtClean="0"/>
              <a:t>outputs</a:t>
            </a:r>
            <a:r>
              <a:rPr lang="en-US" sz="2400" dirty="0" smtClean="0"/>
              <a:t>—measures of the deliverables or work products created during the software engineering process.</a:t>
            </a:r>
          </a:p>
          <a:p>
            <a:pPr lvl="1" eaLnBrk="1" hangingPunct="1"/>
            <a:r>
              <a:rPr lang="en-US" sz="2400" i="1" dirty="0" smtClean="0"/>
              <a:t>results</a:t>
            </a:r>
            <a:r>
              <a:rPr lang="en-US" sz="2400" dirty="0" smtClean="0"/>
              <a:t>—measures that indicate the effectiveness of the deliverables.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E0BCA-00B8-444B-9F67-ED7A6727ECF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6357938" cy="509588"/>
          </a:xfrm>
          <a:noFill/>
        </p:spPr>
        <p:txBody>
          <a:bodyPr lIns="90487" tIns="44450" rIns="90487" bIns="44450" anchor="ctr">
            <a:normAutofit fontScale="90000"/>
          </a:bodyPr>
          <a:lstStyle/>
          <a:p>
            <a:pPr eaLnBrk="1" hangingPunct="1"/>
            <a:r>
              <a:rPr lang="en-US" b="1" dirty="0" smtClean="0"/>
              <a:t>Typical Project Metrics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038600"/>
          </a:xfrm>
          <a:noFill/>
        </p:spPr>
        <p:txBody>
          <a:bodyPr lIns="90487" tIns="44450" rIns="90487" bIns="44450">
            <a:normAutofit/>
          </a:bodyPr>
          <a:lstStyle/>
          <a:p>
            <a:pPr eaLnBrk="1" hangingPunct="1"/>
            <a:r>
              <a:rPr lang="en-US" dirty="0" smtClean="0"/>
              <a:t>Effort/time per software engineering task</a:t>
            </a:r>
          </a:p>
          <a:p>
            <a:pPr eaLnBrk="1" hangingPunct="1"/>
            <a:r>
              <a:rPr lang="en-US" dirty="0" smtClean="0"/>
              <a:t>Errors uncovered per review hour</a:t>
            </a:r>
          </a:p>
          <a:p>
            <a:pPr eaLnBrk="1" hangingPunct="1"/>
            <a:r>
              <a:rPr lang="en-US" dirty="0" smtClean="0"/>
              <a:t>Scheduled vs. actual milestone dates</a:t>
            </a:r>
          </a:p>
          <a:p>
            <a:pPr eaLnBrk="1" hangingPunct="1"/>
            <a:r>
              <a:rPr lang="en-US" dirty="0" smtClean="0"/>
              <a:t>Changes (number) and their characteristics</a:t>
            </a:r>
          </a:p>
          <a:p>
            <a:pPr eaLnBrk="1" hangingPunct="1"/>
            <a:r>
              <a:rPr lang="en-US" dirty="0" smtClean="0"/>
              <a:t>Distribution of effort on software engineering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A1CFA-48E5-4F0B-8494-63B0DAFD90C7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17772</TotalTime>
  <Words>1138</Words>
  <Application>Microsoft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Document</vt:lpstr>
      <vt:lpstr>Slide 1</vt:lpstr>
      <vt:lpstr>A Good Manager Measures</vt:lpstr>
      <vt:lpstr>Why Do We Measure?</vt:lpstr>
      <vt:lpstr>Process Measurement</vt:lpstr>
      <vt:lpstr>Process Metrics Guidelines</vt:lpstr>
      <vt:lpstr>Software Process Improvement</vt:lpstr>
      <vt:lpstr>Process Metrics</vt:lpstr>
      <vt:lpstr>Project Metrics</vt:lpstr>
      <vt:lpstr>Typical Project Metrics</vt:lpstr>
      <vt:lpstr>Metrics Guidelines</vt:lpstr>
      <vt:lpstr>Typical Size-Oriented Metrics</vt:lpstr>
      <vt:lpstr>Typical Function-Oriented Metrics</vt:lpstr>
      <vt:lpstr>Comparing LOC and FP</vt:lpstr>
      <vt:lpstr>Why Opt for FP?</vt:lpstr>
      <vt:lpstr>Object-Oriented Metrics</vt:lpstr>
      <vt:lpstr>WebApp Project Metrics</vt:lpstr>
      <vt:lpstr>Measuring Quality</vt:lpstr>
      <vt:lpstr>Defect Removal Efficiency</vt:lpstr>
      <vt:lpstr>Metrics for Small Organizations</vt:lpstr>
      <vt:lpstr>Establishing a Metrics Program</vt:lpstr>
    </vt:vector>
  </TitlesOfParts>
  <Company>RS Pressman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lastModifiedBy>Admin</cp:lastModifiedBy>
  <cp:revision>76</cp:revision>
  <dcterms:created xsi:type="dcterms:W3CDTF">2008-02-08T18:09:54Z</dcterms:created>
  <dcterms:modified xsi:type="dcterms:W3CDTF">2018-01-30T06:05:59Z</dcterms:modified>
</cp:coreProperties>
</file>