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02"/>
  </p:notesMasterIdLst>
  <p:sldIdLst>
    <p:sldId id="256" r:id="rId3"/>
    <p:sldId id="258" r:id="rId4"/>
    <p:sldId id="257" r:id="rId5"/>
    <p:sldId id="259" r:id="rId6"/>
    <p:sldId id="276" r:id="rId7"/>
    <p:sldId id="261" r:id="rId8"/>
    <p:sldId id="262" r:id="rId9"/>
    <p:sldId id="263" r:id="rId10"/>
    <p:sldId id="264" r:id="rId11"/>
    <p:sldId id="265" r:id="rId12"/>
    <p:sldId id="266" r:id="rId13"/>
    <p:sldId id="277" r:id="rId14"/>
    <p:sldId id="268" r:id="rId15"/>
    <p:sldId id="269" r:id="rId16"/>
    <p:sldId id="270" r:id="rId17"/>
    <p:sldId id="271" r:id="rId18"/>
    <p:sldId id="272" r:id="rId19"/>
    <p:sldId id="279" r:id="rId20"/>
    <p:sldId id="273" r:id="rId21"/>
    <p:sldId id="278" r:id="rId22"/>
    <p:sldId id="274" r:id="rId23"/>
    <p:sldId id="280" r:id="rId24"/>
    <p:sldId id="275" r:id="rId25"/>
    <p:sldId id="283" r:id="rId26"/>
    <p:sldId id="284" r:id="rId27"/>
    <p:sldId id="282" r:id="rId28"/>
    <p:sldId id="286" r:id="rId29"/>
    <p:sldId id="307" r:id="rId30"/>
    <p:sldId id="287" r:id="rId31"/>
    <p:sldId id="308" r:id="rId32"/>
    <p:sldId id="310" r:id="rId33"/>
    <p:sldId id="309" r:id="rId34"/>
    <p:sldId id="311" r:id="rId35"/>
    <p:sldId id="288" r:id="rId36"/>
    <p:sldId id="289" r:id="rId37"/>
    <p:sldId id="290" r:id="rId38"/>
    <p:sldId id="291" r:id="rId39"/>
    <p:sldId id="292" r:id="rId40"/>
    <p:sldId id="293" r:id="rId41"/>
    <p:sldId id="294" r:id="rId42"/>
    <p:sldId id="312" r:id="rId43"/>
    <p:sldId id="295" r:id="rId44"/>
    <p:sldId id="296" r:id="rId45"/>
    <p:sldId id="297" r:id="rId46"/>
    <p:sldId id="298" r:id="rId47"/>
    <p:sldId id="299" r:id="rId48"/>
    <p:sldId id="300" r:id="rId49"/>
    <p:sldId id="301" r:id="rId50"/>
    <p:sldId id="302" r:id="rId51"/>
    <p:sldId id="303" r:id="rId52"/>
    <p:sldId id="321" r:id="rId53"/>
    <p:sldId id="322" r:id="rId54"/>
    <p:sldId id="323" r:id="rId55"/>
    <p:sldId id="324" r:id="rId56"/>
    <p:sldId id="325" r:id="rId57"/>
    <p:sldId id="327" r:id="rId58"/>
    <p:sldId id="328" r:id="rId59"/>
    <p:sldId id="304" r:id="rId60"/>
    <p:sldId id="305" r:id="rId61"/>
    <p:sldId id="306" r:id="rId62"/>
    <p:sldId id="313" r:id="rId63"/>
    <p:sldId id="314" r:id="rId64"/>
    <p:sldId id="315" r:id="rId65"/>
    <p:sldId id="316" r:id="rId66"/>
    <p:sldId id="317" r:id="rId67"/>
    <p:sldId id="318" r:id="rId68"/>
    <p:sldId id="319" r:id="rId69"/>
    <p:sldId id="320" r:id="rId70"/>
    <p:sldId id="329" r:id="rId71"/>
    <p:sldId id="330" r:id="rId72"/>
    <p:sldId id="331" r:id="rId73"/>
    <p:sldId id="332" r:id="rId74"/>
    <p:sldId id="333"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35" r:id="rId90"/>
    <p:sldId id="336" r:id="rId91"/>
    <p:sldId id="337" r:id="rId92"/>
    <p:sldId id="338" r:id="rId93"/>
    <p:sldId id="357" r:id="rId94"/>
    <p:sldId id="339" r:id="rId95"/>
    <p:sldId id="340" r:id="rId96"/>
    <p:sldId id="341" r:id="rId97"/>
    <p:sldId id="342" r:id="rId98"/>
    <p:sldId id="358" r:id="rId99"/>
    <p:sldId id="359" r:id="rId100"/>
    <p:sldId id="36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2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69E0CC-C056-44E7-A237-C2DDCFA09F0E}" type="datetimeFigureOut">
              <a:rPr lang="en-US" smtClean="0"/>
              <a:pPr/>
              <a:t>4/2/2019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2C6465-838A-4F27-A4DC-4C60AF68641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39BA10C-B1F9-415C-8873-8E8108C3A951}" type="slidenum">
              <a:rPr lang="en-US" altLang="en-US" smtClean="0">
                <a:latin typeface="Arial" charset="0"/>
                <a:cs typeface="Arial" charset="0"/>
              </a:rPr>
              <a:pPr/>
              <a:t>69</a:t>
            </a:fld>
            <a:endParaRPr lang="en-US" altLang="en-US" smtClean="0">
              <a:latin typeface="Arial" charset="0"/>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GB" alt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ar-SA" alt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B4CB9B6-408F-46AA-95FC-602D527E383A}" type="slidenum">
              <a:rPr lang="en-US" altLang="en-US" smtClean="0">
                <a:latin typeface="Arial" charset="0"/>
                <a:cs typeface="Arial" charset="0"/>
              </a:rPr>
              <a:pPr/>
              <a:t>72</a:t>
            </a:fld>
            <a:endParaRPr lang="en-US" altLang="en-US" smtClean="0">
              <a:latin typeface="Arial" charset="0"/>
              <a:cs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GB" alt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en-GB" alt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5945BC8D-176A-411D-B7BD-B53EFB81610C}" type="slidenum">
              <a:rPr lang="en-US" smtClean="0"/>
              <a:pPr/>
              <a:t>83</a:t>
            </a:fld>
            <a:endParaRPr lang="en-US" smtClean="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Dummy tasks always have 0  duration.</a:t>
            </a:r>
          </a:p>
          <a:p>
            <a:pPr eaLnBrk="1" hangingPunct="1"/>
            <a:endParaRPr lang="en-US" smtClean="0"/>
          </a:p>
          <a:p>
            <a:pPr eaLnBrk="1" hangingPunct="1"/>
            <a:r>
              <a:rPr lang="en-US" smtClean="0"/>
              <a:t>From this, we can calculate ECTs and LCTs</a:t>
            </a:r>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en-GB" alt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endParaRPr lang="en-GB" alt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1066800" y="1371600"/>
            <a:ext cx="7543800" cy="4800600"/>
          </a:xfrm>
        </p:spPr>
        <p:txBody>
          <a:bodyPr/>
          <a:lstStyle/>
          <a:p>
            <a:pPr lvl="0"/>
            <a:endParaRPr lang="en-CA" noProof="0" smtClean="0"/>
          </a:p>
        </p:txBody>
      </p:sp>
      <p:sp>
        <p:nvSpPr>
          <p:cNvPr id="4" name="Rectangle 5"/>
          <p:cNvSpPr>
            <a:spLocks noGrp="1" noChangeArrowheads="1"/>
          </p:cNvSpPr>
          <p:nvPr>
            <p:ph type="dt" sz="half" idx="10"/>
          </p:nvPr>
        </p:nvSpPr>
        <p:spPr>
          <a:ln/>
        </p:spPr>
        <p:txBody>
          <a:bodyPr/>
          <a:lstStyle>
            <a:lvl1pPr>
              <a:defRPr/>
            </a:lvl1pPr>
          </a:lstStyle>
          <a:p>
            <a:pPr>
              <a:defRPr/>
            </a:pPr>
            <a:r>
              <a:rPr lang="en-US"/>
              <a:t>© Lethbridge/Laganière 2005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Chapter 11: Managing the Software Process</a:t>
            </a:r>
          </a:p>
        </p:txBody>
      </p:sp>
      <p:sp>
        <p:nvSpPr>
          <p:cNvPr id="6" name="Rectangle 7"/>
          <p:cNvSpPr>
            <a:spLocks noGrp="1" noChangeArrowheads="1"/>
          </p:cNvSpPr>
          <p:nvPr>
            <p:ph type="sldNum" sz="quarter" idx="12"/>
          </p:nvPr>
        </p:nvSpPr>
        <p:spPr>
          <a:ln/>
        </p:spPr>
        <p:txBody>
          <a:bodyPr/>
          <a:lstStyle>
            <a:lvl1pPr>
              <a:defRPr/>
            </a:lvl1pPr>
          </a:lstStyle>
          <a:p>
            <a:pPr>
              <a:defRPr/>
            </a:pPr>
            <a:fld id="{C52A3E69-6DCD-4F0D-98AB-51C60B81C5F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lstStyle/>
          <a:p>
            <a:r>
              <a:rPr lang="en-US" smtClean="0"/>
              <a:t>Click to edit Master title style</a:t>
            </a:r>
            <a:endParaRPr lang="en-CA"/>
          </a:p>
        </p:txBody>
      </p:sp>
      <p:sp>
        <p:nvSpPr>
          <p:cNvPr id="3" name="Chart Placeholder 2"/>
          <p:cNvSpPr>
            <a:spLocks noGrp="1"/>
          </p:cNvSpPr>
          <p:nvPr>
            <p:ph type="chart" idx="1"/>
          </p:nvPr>
        </p:nvSpPr>
        <p:spPr>
          <a:xfrm>
            <a:off x="1066800" y="1371600"/>
            <a:ext cx="7543800" cy="4800600"/>
          </a:xfrm>
        </p:spPr>
        <p:txBody>
          <a:bodyPr/>
          <a:lstStyle/>
          <a:p>
            <a:pPr lvl="0"/>
            <a:endParaRPr lang="en-CA" noProof="0" smtClean="0"/>
          </a:p>
        </p:txBody>
      </p:sp>
      <p:sp>
        <p:nvSpPr>
          <p:cNvPr id="4" name="Rectangle 5"/>
          <p:cNvSpPr>
            <a:spLocks noGrp="1" noChangeArrowheads="1"/>
          </p:cNvSpPr>
          <p:nvPr>
            <p:ph type="dt" sz="half" idx="10"/>
          </p:nvPr>
        </p:nvSpPr>
        <p:spPr>
          <a:ln/>
        </p:spPr>
        <p:txBody>
          <a:bodyPr/>
          <a:lstStyle>
            <a:lvl1pPr>
              <a:defRPr/>
            </a:lvl1pPr>
          </a:lstStyle>
          <a:p>
            <a:pPr>
              <a:defRPr/>
            </a:pPr>
            <a:r>
              <a:rPr lang="en-US"/>
              <a:t>© Lethbridge/Laganière 2005</a:t>
            </a:r>
          </a:p>
        </p:txBody>
      </p:sp>
      <p:sp>
        <p:nvSpPr>
          <p:cNvPr id="5" name="Rectangle 6"/>
          <p:cNvSpPr>
            <a:spLocks noGrp="1" noChangeArrowheads="1"/>
          </p:cNvSpPr>
          <p:nvPr>
            <p:ph type="ftr" sz="quarter" idx="11"/>
          </p:nvPr>
        </p:nvSpPr>
        <p:spPr>
          <a:ln/>
        </p:spPr>
        <p:txBody>
          <a:bodyPr/>
          <a:lstStyle>
            <a:lvl1pPr>
              <a:defRPr/>
            </a:lvl1pPr>
          </a:lstStyle>
          <a:p>
            <a:pPr>
              <a:defRPr/>
            </a:pPr>
            <a:r>
              <a:rPr lang="en-US"/>
              <a:t>Chapter 11: Managing the Software Process</a:t>
            </a:r>
          </a:p>
        </p:txBody>
      </p:sp>
      <p:sp>
        <p:nvSpPr>
          <p:cNvPr id="6" name="Rectangle 7"/>
          <p:cNvSpPr>
            <a:spLocks noGrp="1" noChangeArrowheads="1"/>
          </p:cNvSpPr>
          <p:nvPr>
            <p:ph type="sldNum" sz="quarter" idx="12"/>
          </p:nvPr>
        </p:nvSpPr>
        <p:spPr>
          <a:ln/>
        </p:spPr>
        <p:txBody>
          <a:bodyPr/>
          <a:lstStyle>
            <a:lvl1pPr>
              <a:defRPr/>
            </a:lvl1pPr>
          </a:lstStyle>
          <a:p>
            <a:pPr>
              <a:defRPr/>
            </a:pPr>
            <a:fld id="{4A08FF7F-AD60-4F07-9A41-6EF4653CD0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Microsoft_Office_Word_97_-_2003_Document6.doc"/><Relationship Id="rId3" Type="http://schemas.openxmlformats.org/officeDocument/2006/relationships/oleObject" Target="../embeddings/Microsoft_Office_Word_97_-_2003_Document1.doc"/><Relationship Id="rId7"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Microsoft_Office_Word_97_-_2003_Document4.doc"/><Relationship Id="rId5" Type="http://schemas.openxmlformats.org/officeDocument/2006/relationships/oleObject" Target="../embeddings/Microsoft_Office_Word_97_-_2003_Document3.doc"/><Relationship Id="rId10" Type="http://schemas.openxmlformats.org/officeDocument/2006/relationships/oleObject" Target="../embeddings/Microsoft_Office_Word_97_-_2003_Document8.doc"/><Relationship Id="rId4" Type="http://schemas.openxmlformats.org/officeDocument/2006/relationships/oleObject" Target="../embeddings/Microsoft_Office_Word_97_-_2003_Document2.doc"/><Relationship Id="rId9" Type="http://schemas.openxmlformats.org/officeDocument/2006/relationships/oleObject" Target="../embeddings/Microsoft_Office_Word_97_-_2003_Document7.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oogle.co.in/url?sa=i&amp;rct=j&amp;q=&amp;esrc=s&amp;source=images&amp;cd=&amp;cad=rja&amp;uact=8&amp;ved=0ahUKEwij7rTt4o7ZAhXIK48KHa6GAFEQjRwIBw&amp;url=http://slideplayer.com/slide/7458274/&amp;psig=AOvVaw1Gk2xDb1cY90nx8MIo0QqP&amp;ust=151791999182335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666999"/>
          </a:xfrm>
        </p:spPr>
        <p:txBody>
          <a:bodyPr/>
          <a:lstStyle/>
          <a:p>
            <a:r>
              <a:rPr lang="en-IN" b="1" dirty="0" smtClean="0"/>
              <a:t>Project Planning, Estimation and Scheduling</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b="1" dirty="0" smtClean="0">
                <a:latin typeface="+mn-lt"/>
              </a:rPr>
              <a:t>Function Point Analysis</a:t>
            </a:r>
            <a:endParaRPr lang="en-US" b="1" dirty="0">
              <a:latin typeface="+mn-lt"/>
            </a:endParaRPr>
          </a:p>
        </p:txBody>
      </p:sp>
      <p:sp>
        <p:nvSpPr>
          <p:cNvPr id="3" name="Content Placeholder 2"/>
          <p:cNvSpPr>
            <a:spLocks noGrp="1"/>
          </p:cNvSpPr>
          <p:nvPr>
            <p:ph idx="1"/>
          </p:nvPr>
        </p:nvSpPr>
        <p:spPr>
          <a:xfrm>
            <a:off x="228600" y="1143000"/>
            <a:ext cx="8686800" cy="4983163"/>
          </a:xfrm>
        </p:spPr>
        <p:txBody>
          <a:bodyPr>
            <a:normAutofit fontScale="85000" lnSpcReduction="10000"/>
          </a:bodyPr>
          <a:lstStyle/>
          <a:p>
            <a:pPr algn="just"/>
            <a:r>
              <a:rPr lang="en-US" dirty="0" smtClean="0"/>
              <a:t>Alan Albrecht proposed another size estimation technique called the function point (FP) analysis.</a:t>
            </a:r>
          </a:p>
          <a:p>
            <a:pPr algn="just"/>
            <a:r>
              <a:rPr lang="en-US" dirty="0" smtClean="0"/>
              <a:t>In the FP analysis, the size of the project is estimated on the basis of functions or services requested by the customer in the requirement specification.</a:t>
            </a:r>
          </a:p>
          <a:p>
            <a:pPr algn="just"/>
            <a:r>
              <a:rPr lang="en-US" dirty="0" smtClean="0"/>
              <a:t>It is a structured technique that decomposes systems down into smaller components so that they can be better understood and analyzed.</a:t>
            </a:r>
          </a:p>
          <a:p>
            <a:pPr algn="just"/>
            <a:r>
              <a:rPr lang="en-US" dirty="0" smtClean="0"/>
              <a:t>It does not deal with the size of the source line of code, which may be underestimated or overestimated by the analyst.</a:t>
            </a:r>
          </a:p>
          <a:p>
            <a:pPr algn="just"/>
            <a:r>
              <a:rPr lang="en-US" dirty="0" smtClean="0"/>
              <a:t>It relies on the product features delivered to the customer.</a:t>
            </a:r>
          </a:p>
          <a:p>
            <a:pPr marL="0" indent="0" algn="just">
              <a:buNone/>
            </a:pPr>
            <a:endParaRPr lang="en-US" dirty="0" smtClean="0"/>
          </a:p>
          <a:p>
            <a:pPr algn="just"/>
            <a:endParaRPr lang="en-US" dirty="0" smtClean="0"/>
          </a:p>
          <a:p>
            <a:pPr algn="just"/>
            <a:endParaRPr lang="en-US" dirty="0"/>
          </a:p>
        </p:txBody>
      </p:sp>
    </p:spTree>
    <p:extLst>
      <p:ext uri="{BB962C8B-B14F-4D97-AF65-F5344CB8AC3E}">
        <p14:creationId xmlns="" xmlns:p14="http://schemas.microsoft.com/office/powerpoint/2010/main" val="25137490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15000"/>
          </a:xfrm>
        </p:spPr>
        <p:txBody>
          <a:bodyPr>
            <a:normAutofit lnSpcReduction="10000"/>
          </a:bodyPr>
          <a:lstStyle/>
          <a:p>
            <a:pPr algn="just">
              <a:buNone/>
            </a:pPr>
            <a:r>
              <a:rPr lang="en-US" dirty="0" smtClean="0"/>
              <a:t>Advantages over </a:t>
            </a:r>
            <a:r>
              <a:rPr lang="en-US" dirty="0" err="1" smtClean="0"/>
              <a:t>LoC</a:t>
            </a:r>
            <a:r>
              <a:rPr lang="en-US" dirty="0" smtClean="0"/>
              <a:t>:</a:t>
            </a:r>
          </a:p>
          <a:p>
            <a:pPr algn="just"/>
            <a:r>
              <a:rPr lang="en-US" dirty="0" smtClean="0"/>
              <a:t>FP measurement is programming language independent and programmer independent.</a:t>
            </a:r>
          </a:p>
          <a:p>
            <a:pPr algn="just"/>
            <a:r>
              <a:rPr lang="en-US" dirty="0" smtClean="0"/>
              <a:t>It does not have any constraint specific to the hardware, procedural or non-procedural languages.</a:t>
            </a:r>
          </a:p>
          <a:p>
            <a:pPr algn="just"/>
            <a:r>
              <a:rPr lang="en-US" dirty="0" smtClean="0"/>
              <a:t>An important aspect of FP is the consideration of user’s view through requirement specification or problem description along with developer’s view during requirement decomposition for the FP analysis.</a:t>
            </a:r>
          </a:p>
          <a:p>
            <a:pPr marL="0" indent="0">
              <a:buNone/>
            </a:pPr>
            <a:endParaRPr lang="en-US" dirty="0"/>
          </a:p>
        </p:txBody>
      </p:sp>
    </p:spTree>
    <p:extLst>
      <p:ext uri="{BB962C8B-B14F-4D97-AF65-F5344CB8AC3E}">
        <p14:creationId xmlns="" xmlns:p14="http://schemas.microsoft.com/office/powerpoint/2010/main" val="2818365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 name="Rectangle 3"/>
          <p:cNvSpPr>
            <a:spLocks noGrp="1" noChangeArrowheads="1"/>
          </p:cNvSpPr>
          <p:nvPr>
            <p:ph type="title"/>
          </p:nvPr>
        </p:nvSpPr>
        <p:spPr>
          <a:xfrm>
            <a:off x="1219200" y="128587"/>
            <a:ext cx="6705600" cy="633413"/>
          </a:xfrm>
        </p:spPr>
        <p:txBody>
          <a:bodyPr>
            <a:normAutofit fontScale="90000"/>
          </a:bodyPr>
          <a:lstStyle/>
          <a:p>
            <a:pPr eaLnBrk="1" hangingPunct="1"/>
            <a:r>
              <a:rPr lang="en-US" b="1" dirty="0" smtClean="0"/>
              <a:t>Comparing LOC and FP</a:t>
            </a:r>
          </a:p>
        </p:txBody>
      </p:sp>
      <p:sp>
        <p:nvSpPr>
          <p:cNvPr id="13" name="Slide Number Placeholder 3"/>
          <p:cNvSpPr>
            <a:spLocks noGrp="1"/>
          </p:cNvSpPr>
          <p:nvPr>
            <p:ph type="sldNum" sz="quarter" idx="12"/>
          </p:nvPr>
        </p:nvSpPr>
        <p:spPr/>
        <p:txBody>
          <a:bodyPr/>
          <a:lstStyle/>
          <a:p>
            <a:pPr>
              <a:defRPr/>
            </a:pPr>
            <a:fld id="{9C2F1DB6-3F99-4888-9DFC-C93A35F3E6BB}" type="slidenum">
              <a:rPr lang="en-US"/>
              <a:pPr>
                <a:defRPr/>
              </a:pPr>
              <a:t>12</a:t>
            </a:fld>
            <a:endParaRPr lang="en-US"/>
          </a:p>
        </p:txBody>
      </p:sp>
      <p:sp>
        <p:nvSpPr>
          <p:cNvPr id="1036" name="Rectangle 2"/>
          <p:cNvSpPr>
            <a:spLocks noChangeArrowheads="1"/>
          </p:cNvSpPr>
          <p:nvPr/>
        </p:nvSpPr>
        <p:spPr bwMode="auto">
          <a:xfrm>
            <a:off x="1447800" y="1643063"/>
            <a:ext cx="5494338" cy="2873375"/>
          </a:xfrm>
          <a:prstGeom prst="rect">
            <a:avLst/>
          </a:prstGeom>
          <a:solidFill>
            <a:srgbClr val="96E3FE"/>
          </a:solidFill>
          <a:ln w="12700">
            <a:solidFill>
              <a:schemeClr val="tx1"/>
            </a:solidFill>
            <a:miter lim="800000"/>
            <a:headEnd/>
            <a:tailEnd/>
          </a:ln>
        </p:spPr>
        <p:txBody>
          <a:bodyPr wrap="none" anchor="ctr"/>
          <a:lstStyle/>
          <a:p>
            <a:endParaRPr lang="en-US"/>
          </a:p>
        </p:txBody>
      </p:sp>
      <p:graphicFrame>
        <p:nvGraphicFramePr>
          <p:cNvPr id="1026" name="Object 4"/>
          <p:cNvGraphicFramePr>
            <a:graphicFrameLocks noChangeAspect="1"/>
          </p:cNvGraphicFramePr>
          <p:nvPr/>
        </p:nvGraphicFramePr>
        <p:xfrm>
          <a:off x="1536700" y="1143000"/>
          <a:ext cx="6192838" cy="446088"/>
        </p:xfrm>
        <a:graphic>
          <a:graphicData uri="http://schemas.openxmlformats.org/presentationml/2006/ole">
            <p:oleObj spid="_x0000_s1026" name="Document" r:id="rId3" imgW="5486400" imgH="396240" progId="Word.Document.8">
              <p:embed/>
            </p:oleObj>
          </a:graphicData>
        </a:graphic>
      </p:graphicFrame>
      <p:graphicFrame>
        <p:nvGraphicFramePr>
          <p:cNvPr id="1027" name="Object 5"/>
          <p:cNvGraphicFramePr>
            <a:graphicFrameLocks noChangeAspect="1"/>
          </p:cNvGraphicFramePr>
          <p:nvPr/>
        </p:nvGraphicFramePr>
        <p:xfrm>
          <a:off x="1606550" y="1692275"/>
          <a:ext cx="6140450" cy="179388"/>
        </p:xfrm>
        <a:graphic>
          <a:graphicData uri="http://schemas.openxmlformats.org/presentationml/2006/ole">
            <p:oleObj spid="_x0000_s1027" name="Document" r:id="rId4" imgW="5486400" imgH="161544" progId="Word.Document.8">
              <p:embed/>
            </p:oleObj>
          </a:graphicData>
        </a:graphic>
      </p:graphicFrame>
      <p:graphicFrame>
        <p:nvGraphicFramePr>
          <p:cNvPr id="1028" name="Object 6"/>
          <p:cNvGraphicFramePr>
            <a:graphicFrameLocks noChangeAspect="1"/>
          </p:cNvGraphicFramePr>
          <p:nvPr/>
        </p:nvGraphicFramePr>
        <p:xfrm>
          <a:off x="1587500" y="1895475"/>
          <a:ext cx="6176963" cy="541338"/>
        </p:xfrm>
        <a:graphic>
          <a:graphicData uri="http://schemas.openxmlformats.org/presentationml/2006/ole">
            <p:oleObj spid="_x0000_s1028" name="Document" r:id="rId5" imgW="5486400" imgH="481584" progId="Word.Document.8">
              <p:embed/>
            </p:oleObj>
          </a:graphicData>
        </a:graphic>
      </p:graphicFrame>
      <p:graphicFrame>
        <p:nvGraphicFramePr>
          <p:cNvPr id="1029" name="Object 7"/>
          <p:cNvGraphicFramePr>
            <a:graphicFrameLocks noChangeAspect="1"/>
          </p:cNvGraphicFramePr>
          <p:nvPr/>
        </p:nvGraphicFramePr>
        <p:xfrm>
          <a:off x="1565275" y="2495550"/>
          <a:ext cx="6194425" cy="180975"/>
        </p:xfrm>
        <a:graphic>
          <a:graphicData uri="http://schemas.openxmlformats.org/presentationml/2006/ole">
            <p:oleObj spid="_x0000_s1029" name="Document" r:id="rId6" imgW="5486400" imgH="161544" progId="Word.Document.8">
              <p:embed/>
            </p:oleObj>
          </a:graphicData>
        </a:graphic>
      </p:graphicFrame>
      <p:graphicFrame>
        <p:nvGraphicFramePr>
          <p:cNvPr id="1030" name="Object 8"/>
          <p:cNvGraphicFramePr>
            <a:graphicFrameLocks noChangeAspect="1"/>
          </p:cNvGraphicFramePr>
          <p:nvPr/>
        </p:nvGraphicFramePr>
        <p:xfrm>
          <a:off x="1576388" y="2678113"/>
          <a:ext cx="6170612" cy="358775"/>
        </p:xfrm>
        <a:graphic>
          <a:graphicData uri="http://schemas.openxmlformats.org/presentationml/2006/ole">
            <p:oleObj spid="_x0000_s1030" name="Document" r:id="rId7" imgW="5486400" imgH="320040" progId="Word.Document.8">
              <p:embed/>
            </p:oleObj>
          </a:graphicData>
        </a:graphic>
      </p:graphicFrame>
      <p:graphicFrame>
        <p:nvGraphicFramePr>
          <p:cNvPr id="1031" name="Object 9"/>
          <p:cNvGraphicFramePr>
            <a:graphicFrameLocks noChangeAspect="1"/>
          </p:cNvGraphicFramePr>
          <p:nvPr/>
        </p:nvGraphicFramePr>
        <p:xfrm>
          <a:off x="1573213" y="3052763"/>
          <a:ext cx="6176962" cy="541337"/>
        </p:xfrm>
        <a:graphic>
          <a:graphicData uri="http://schemas.openxmlformats.org/presentationml/2006/ole">
            <p:oleObj spid="_x0000_s1031" name="Document" r:id="rId8" imgW="5486400" imgH="481584" progId="Word.Document.8">
              <p:embed/>
            </p:oleObj>
          </a:graphicData>
        </a:graphic>
      </p:graphicFrame>
      <p:graphicFrame>
        <p:nvGraphicFramePr>
          <p:cNvPr id="1032" name="Object 10"/>
          <p:cNvGraphicFramePr>
            <a:graphicFrameLocks noChangeAspect="1"/>
          </p:cNvGraphicFramePr>
          <p:nvPr/>
        </p:nvGraphicFramePr>
        <p:xfrm>
          <a:off x="1573213" y="3598863"/>
          <a:ext cx="6176962" cy="541337"/>
        </p:xfrm>
        <a:graphic>
          <a:graphicData uri="http://schemas.openxmlformats.org/presentationml/2006/ole">
            <p:oleObj spid="_x0000_s1032" name="Document" r:id="rId9" imgW="5486400" imgH="481584" progId="Word.Document.8">
              <p:embed/>
            </p:oleObj>
          </a:graphicData>
        </a:graphic>
      </p:graphicFrame>
      <p:graphicFrame>
        <p:nvGraphicFramePr>
          <p:cNvPr id="1033" name="Object 11"/>
          <p:cNvGraphicFramePr>
            <a:graphicFrameLocks noChangeAspect="1"/>
          </p:cNvGraphicFramePr>
          <p:nvPr/>
        </p:nvGraphicFramePr>
        <p:xfrm>
          <a:off x="1592263" y="4164013"/>
          <a:ext cx="6140450" cy="179387"/>
        </p:xfrm>
        <a:graphic>
          <a:graphicData uri="http://schemas.openxmlformats.org/presentationml/2006/ole">
            <p:oleObj spid="_x0000_s1033" name="Document" r:id="rId10" imgW="5486400" imgH="161544" progId="Word.Document.8">
              <p:embed/>
            </p:oleObj>
          </a:graphicData>
        </a:graphic>
      </p:graphicFrame>
      <p:sp>
        <p:nvSpPr>
          <p:cNvPr id="1038" name="Text Box 12"/>
          <p:cNvSpPr txBox="1">
            <a:spLocks noChangeArrowheads="1"/>
          </p:cNvSpPr>
          <p:nvPr/>
        </p:nvSpPr>
        <p:spPr bwMode="auto">
          <a:xfrm>
            <a:off x="3051175" y="4637088"/>
            <a:ext cx="3702050" cy="284162"/>
          </a:xfrm>
          <a:prstGeom prst="rect">
            <a:avLst/>
          </a:prstGeom>
          <a:noFill/>
          <a:ln w="12700">
            <a:noFill/>
            <a:miter lim="800000"/>
            <a:headEnd/>
            <a:tailEnd/>
          </a:ln>
        </p:spPr>
        <p:txBody>
          <a:bodyPr wrap="none">
            <a:spAutoFit/>
          </a:bodyPr>
          <a:lstStyle/>
          <a:p>
            <a:pPr>
              <a:lnSpc>
                <a:spcPct val="90000"/>
              </a:lnSpc>
            </a:pPr>
            <a:r>
              <a:rPr lang="en-US" sz="1400" b="1">
                <a:latin typeface="Helvetica" pitchFamily="-128" charset="0"/>
              </a:rPr>
              <a:t>Representative values developed by QSM</a:t>
            </a:r>
            <a:endParaRPr lang="en-US" sz="1800" b="1">
              <a:latin typeface="Helvetica" pitchFamily="-12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a:bodyPr>
          <a:lstStyle/>
          <a:p>
            <a:pPr algn="just"/>
            <a:r>
              <a:rPr lang="en-US" dirty="0" smtClean="0"/>
              <a:t>FP based estimation are based on the following five information domain values and their complexities in a particular project:</a:t>
            </a:r>
          </a:p>
          <a:p>
            <a:pPr marL="514350" indent="-514350" algn="just">
              <a:buAutoNum type="arabicPeriod"/>
            </a:pPr>
            <a:r>
              <a:rPr lang="en-US" dirty="0" smtClean="0"/>
              <a:t>Number of inputs</a:t>
            </a:r>
          </a:p>
          <a:p>
            <a:pPr marL="514350" indent="-514350" algn="just">
              <a:buAutoNum type="arabicPeriod"/>
            </a:pPr>
            <a:r>
              <a:rPr lang="en-US" dirty="0" smtClean="0"/>
              <a:t>Number of outputs</a:t>
            </a:r>
          </a:p>
          <a:p>
            <a:pPr marL="514350" indent="-514350" algn="just">
              <a:buAutoNum type="arabicPeriod"/>
            </a:pPr>
            <a:r>
              <a:rPr lang="en-US" dirty="0" smtClean="0"/>
              <a:t>Number of inquires</a:t>
            </a:r>
          </a:p>
          <a:p>
            <a:pPr marL="514350" indent="-514350" algn="just">
              <a:buAutoNum type="arabicPeriod"/>
            </a:pPr>
            <a:r>
              <a:rPr lang="en-US" dirty="0" smtClean="0"/>
              <a:t>Number of internal logical files</a:t>
            </a:r>
          </a:p>
          <a:p>
            <a:pPr marL="514350" indent="-514350" algn="just">
              <a:buAutoNum type="arabicPeriod"/>
            </a:pPr>
            <a:r>
              <a:rPr lang="en-US" dirty="0" smtClean="0"/>
              <a:t>Number of external files</a:t>
            </a:r>
            <a:endParaRPr lang="en-US" dirty="0"/>
          </a:p>
        </p:txBody>
      </p:sp>
    </p:spTree>
    <p:extLst>
      <p:ext uri="{BB962C8B-B14F-4D97-AF65-F5344CB8AC3E}">
        <p14:creationId xmlns="" xmlns:p14="http://schemas.microsoft.com/office/powerpoint/2010/main" val="292050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248400"/>
          </a:xfrm>
        </p:spPr>
        <p:txBody>
          <a:bodyPr>
            <a:normAutofit fontScale="77500" lnSpcReduction="20000"/>
          </a:bodyPr>
          <a:lstStyle/>
          <a:p>
            <a:pPr marL="177800" indent="-177800" algn="just"/>
            <a:r>
              <a:rPr lang="en-US" b="1" dirty="0"/>
              <a:t>Number of </a:t>
            </a:r>
            <a:r>
              <a:rPr lang="en-US" b="1" dirty="0" smtClean="0"/>
              <a:t>inputs</a:t>
            </a:r>
            <a:r>
              <a:rPr lang="en-US" dirty="0" smtClean="0"/>
              <a:t>: </a:t>
            </a:r>
            <a:r>
              <a:rPr lang="en-US" dirty="0"/>
              <a:t>Each user input that provides distinct </a:t>
            </a:r>
            <a:r>
              <a:rPr lang="en-US" dirty="0" smtClean="0"/>
              <a:t>application oriented data </a:t>
            </a:r>
            <a:r>
              <a:rPr lang="en-US" dirty="0"/>
              <a:t>to the software is counted. Inputs should be distinguished </a:t>
            </a:r>
            <a:r>
              <a:rPr lang="en-US" dirty="0" smtClean="0"/>
              <a:t>from inquiries</a:t>
            </a:r>
            <a:r>
              <a:rPr lang="en-US" dirty="0"/>
              <a:t>, which are counted separately.</a:t>
            </a:r>
          </a:p>
          <a:p>
            <a:pPr marL="177800" indent="-177800" algn="just"/>
            <a:r>
              <a:rPr lang="en-US" b="1" dirty="0"/>
              <a:t>Number of </a:t>
            </a:r>
            <a:r>
              <a:rPr lang="en-US" b="1" dirty="0" smtClean="0"/>
              <a:t>outputs</a:t>
            </a:r>
            <a:r>
              <a:rPr lang="en-US" dirty="0" smtClean="0"/>
              <a:t>: </a:t>
            </a:r>
            <a:r>
              <a:rPr lang="en-US" dirty="0"/>
              <a:t>Each user output that provides </a:t>
            </a:r>
            <a:r>
              <a:rPr lang="en-US" dirty="0" smtClean="0"/>
              <a:t>application oriented information </a:t>
            </a:r>
            <a:r>
              <a:rPr lang="en-US" dirty="0"/>
              <a:t>to the user is counted. In this context output refers </a:t>
            </a:r>
            <a:r>
              <a:rPr lang="en-US" dirty="0" smtClean="0"/>
              <a:t>to reports</a:t>
            </a:r>
            <a:r>
              <a:rPr lang="en-US" dirty="0"/>
              <a:t>, screens, error messages, etc. Individual data items within a </a:t>
            </a:r>
            <a:r>
              <a:rPr lang="en-US" dirty="0" smtClean="0"/>
              <a:t>report are </a:t>
            </a:r>
            <a:r>
              <a:rPr lang="en-US" dirty="0"/>
              <a:t>not counted separately.</a:t>
            </a:r>
          </a:p>
          <a:p>
            <a:pPr marL="177800" indent="-177800" algn="just"/>
            <a:r>
              <a:rPr lang="en-US" b="1" dirty="0"/>
              <a:t>Number of </a:t>
            </a:r>
            <a:r>
              <a:rPr lang="en-US" b="1" dirty="0" smtClean="0"/>
              <a:t>inquiries: </a:t>
            </a:r>
            <a:r>
              <a:rPr lang="en-US" dirty="0"/>
              <a:t>An inquiry is defined as an on-line input </a:t>
            </a:r>
            <a:r>
              <a:rPr lang="en-US" dirty="0" smtClean="0"/>
              <a:t>that results </a:t>
            </a:r>
            <a:r>
              <a:rPr lang="en-US" dirty="0"/>
              <a:t>in the generation of some immediate software response in the form </a:t>
            </a:r>
            <a:r>
              <a:rPr lang="en-US" dirty="0" smtClean="0"/>
              <a:t>of an </a:t>
            </a:r>
            <a:r>
              <a:rPr lang="en-US" dirty="0"/>
              <a:t>on-line output. Each distinct inquiry is counted.</a:t>
            </a:r>
          </a:p>
          <a:p>
            <a:pPr marL="177800" indent="-177800" algn="just"/>
            <a:r>
              <a:rPr lang="en-US" b="1" dirty="0"/>
              <a:t>Number </a:t>
            </a:r>
            <a:r>
              <a:rPr lang="en-US" b="1" dirty="0" smtClean="0"/>
              <a:t>of internal logical files: </a:t>
            </a:r>
            <a:r>
              <a:rPr lang="en-US" dirty="0"/>
              <a:t>Each logical master file (i.e., a logical grouping of data </a:t>
            </a:r>
            <a:r>
              <a:rPr lang="en-US" dirty="0" smtClean="0"/>
              <a:t>that may </a:t>
            </a:r>
            <a:r>
              <a:rPr lang="en-US" dirty="0"/>
              <a:t>be one part of a large database or a separate file) is counted.</a:t>
            </a:r>
          </a:p>
          <a:p>
            <a:pPr marL="177800" indent="-177800" algn="just"/>
            <a:r>
              <a:rPr lang="en-US" b="1" dirty="0"/>
              <a:t>Number of external </a:t>
            </a:r>
            <a:r>
              <a:rPr lang="en-US" b="1" dirty="0" smtClean="0"/>
              <a:t>interfaces:</a:t>
            </a:r>
            <a:r>
              <a:rPr lang="en-US" dirty="0" smtClean="0"/>
              <a:t> </a:t>
            </a:r>
            <a:r>
              <a:rPr lang="en-US" dirty="0"/>
              <a:t>All machine readable interfaces (e.g., </a:t>
            </a:r>
            <a:r>
              <a:rPr lang="en-US" dirty="0" smtClean="0"/>
              <a:t>data files </a:t>
            </a:r>
            <a:r>
              <a:rPr lang="en-US" dirty="0"/>
              <a:t>on storage media) that are used to transmit information to another </a:t>
            </a:r>
            <a:r>
              <a:rPr lang="en-US" dirty="0" smtClean="0"/>
              <a:t>system are </a:t>
            </a:r>
            <a:r>
              <a:rPr lang="en-US" dirty="0"/>
              <a:t>counted.</a:t>
            </a:r>
          </a:p>
        </p:txBody>
      </p:sp>
    </p:spTree>
    <p:extLst>
      <p:ext uri="{BB962C8B-B14F-4D97-AF65-F5344CB8AC3E}">
        <p14:creationId xmlns="" xmlns:p14="http://schemas.microsoft.com/office/powerpoint/2010/main" val="3652696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lgn="just"/>
            <a:r>
              <a:rPr lang="en-US" dirty="0" smtClean="0"/>
              <a:t>The values of each of these five information domains is collected and a subjective evaluation is performed to categorize them as simple, average, and complex.</a:t>
            </a:r>
          </a:p>
          <a:p>
            <a:pPr algn="just"/>
            <a:r>
              <a:rPr lang="en-US" dirty="0" smtClean="0"/>
              <a:t>There are certain weights assigned at each complexity level to the information domain.</a:t>
            </a:r>
            <a:endParaRPr lang="en-US" dirty="0"/>
          </a:p>
        </p:txBody>
      </p:sp>
    </p:spTree>
    <p:extLst>
      <p:ext uri="{BB962C8B-B14F-4D97-AF65-F5344CB8AC3E}">
        <p14:creationId xmlns="" xmlns:p14="http://schemas.microsoft.com/office/powerpoint/2010/main" val="3216140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 xmlns:p14="http://schemas.microsoft.com/office/powerpoint/2010/main" val="2276219971"/>
              </p:ext>
            </p:extLst>
          </p:nvPr>
        </p:nvGraphicFramePr>
        <p:xfrm>
          <a:off x="457200" y="890239"/>
          <a:ext cx="8458200" cy="5129561"/>
        </p:xfrm>
        <a:graphic>
          <a:graphicData uri="http://schemas.openxmlformats.org/drawingml/2006/table">
            <a:tbl>
              <a:tblPr firstRow="1" bandRow="1">
                <a:tableStyleId>{5940675A-B579-460E-94D1-54222C63F5DA}</a:tableStyleId>
              </a:tblPr>
              <a:tblGrid>
                <a:gridCol w="2584450"/>
                <a:gridCol w="1644650"/>
                <a:gridCol w="2114550"/>
                <a:gridCol w="2114550"/>
              </a:tblGrid>
              <a:tr h="481733">
                <a:tc rowSpan="2">
                  <a:txBody>
                    <a:bodyPr/>
                    <a:lstStyle/>
                    <a:p>
                      <a:pPr algn="ctr"/>
                      <a:r>
                        <a:rPr lang="en-US" sz="2400" dirty="0" smtClean="0"/>
                        <a:t>Information</a:t>
                      </a:r>
                      <a:r>
                        <a:rPr lang="en-US" sz="2400" baseline="0" dirty="0" smtClean="0"/>
                        <a:t> Domain</a:t>
                      </a:r>
                      <a:endParaRPr lang="en-US" sz="2400" b="1" dirty="0">
                        <a:solidFill>
                          <a:schemeClr val="tx1"/>
                        </a:solidFill>
                        <a:latin typeface="+mn-lt"/>
                      </a:endParaRPr>
                    </a:p>
                  </a:txBody>
                  <a:tcPr/>
                </a:tc>
                <a:tc gridSpan="3">
                  <a:txBody>
                    <a:bodyPr/>
                    <a:lstStyle/>
                    <a:p>
                      <a:pPr algn="ctr"/>
                      <a:r>
                        <a:rPr lang="en-US" sz="2400" dirty="0" smtClean="0"/>
                        <a:t>Weights</a:t>
                      </a:r>
                      <a:endParaRPr lang="en-US" sz="2400" b="1" dirty="0">
                        <a:solidFill>
                          <a:schemeClr val="tx1"/>
                        </a:solidFill>
                        <a:latin typeface="+mn-lt"/>
                      </a:endParaRPr>
                    </a:p>
                  </a:txBody>
                  <a:tcPr/>
                </a:tc>
                <a:tc hMerge="1">
                  <a:txBody>
                    <a:bodyPr/>
                    <a:lstStyle/>
                    <a:p>
                      <a:endParaRPr lang="en-US" dirty="0"/>
                    </a:p>
                  </a:txBody>
                  <a:tcPr/>
                </a:tc>
                <a:tc hMerge="1">
                  <a:txBody>
                    <a:bodyPr/>
                    <a:lstStyle/>
                    <a:p>
                      <a:endParaRPr lang="en-US" dirty="0"/>
                    </a:p>
                  </a:txBody>
                  <a:tcPr/>
                </a:tc>
              </a:tr>
              <a:tr h="481733">
                <a:tc vMerge="1">
                  <a:txBody>
                    <a:bodyPr/>
                    <a:lstStyle/>
                    <a:p>
                      <a:endParaRPr lang="en-US"/>
                    </a:p>
                  </a:txBody>
                  <a:tcPr/>
                </a:tc>
                <a:tc>
                  <a:txBody>
                    <a:bodyPr/>
                    <a:lstStyle/>
                    <a:p>
                      <a:pPr marL="0" algn="ctr" defTabSz="914400" rtl="0" eaLnBrk="1" latinLnBrk="0" hangingPunct="1"/>
                      <a:r>
                        <a:rPr lang="en-US" sz="2400" kern="1200" dirty="0" smtClean="0"/>
                        <a:t>Simple</a:t>
                      </a: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r>
                        <a:rPr lang="en-US" sz="2400" kern="1200" dirty="0" smtClean="0"/>
                        <a:t>Average</a:t>
                      </a:r>
                      <a:endParaRPr lang="en-US" sz="2400" b="1" kern="1200" dirty="0">
                        <a:solidFill>
                          <a:schemeClr val="tx1"/>
                        </a:solidFill>
                        <a:latin typeface="+mn-lt"/>
                        <a:ea typeface="+mn-ea"/>
                        <a:cs typeface="+mn-cs"/>
                      </a:endParaRPr>
                    </a:p>
                  </a:txBody>
                  <a:tcPr/>
                </a:tc>
                <a:tc>
                  <a:txBody>
                    <a:bodyPr/>
                    <a:lstStyle/>
                    <a:p>
                      <a:pPr marL="0" algn="ctr" defTabSz="914400" rtl="0" eaLnBrk="1" latinLnBrk="0" hangingPunct="1"/>
                      <a:r>
                        <a:rPr lang="en-US" sz="2400" kern="1200" dirty="0" smtClean="0"/>
                        <a:t>Complex</a:t>
                      </a:r>
                      <a:endParaRPr lang="en-US" sz="2400" b="1" kern="1200" dirty="0">
                        <a:solidFill>
                          <a:schemeClr val="tx1"/>
                        </a:solidFill>
                        <a:latin typeface="+mn-lt"/>
                        <a:ea typeface="+mn-ea"/>
                        <a:cs typeface="+mn-cs"/>
                      </a:endParaRPr>
                    </a:p>
                  </a:txBody>
                  <a:tcPr/>
                </a:tc>
              </a:tr>
              <a:tr h="488423">
                <a:tc>
                  <a:txBody>
                    <a:bodyPr/>
                    <a:lstStyle/>
                    <a:p>
                      <a:pPr algn="l"/>
                      <a:r>
                        <a:rPr lang="en-US" sz="2400" dirty="0" smtClean="0"/>
                        <a:t>Number of Inputs</a:t>
                      </a:r>
                      <a:endParaRPr lang="en-US" sz="2400" b="1" dirty="0">
                        <a:solidFill>
                          <a:schemeClr val="tx1"/>
                        </a:solidFill>
                        <a:latin typeface="+mn-lt"/>
                      </a:endParaRPr>
                    </a:p>
                  </a:txBody>
                  <a:tcPr/>
                </a:tc>
                <a:tc>
                  <a:txBody>
                    <a:bodyPr/>
                    <a:lstStyle/>
                    <a:p>
                      <a:pPr algn="ctr"/>
                      <a:r>
                        <a:rPr lang="en-US" sz="2400" dirty="0" smtClean="0"/>
                        <a:t>3</a:t>
                      </a:r>
                      <a:endParaRPr lang="en-US" sz="2400" b="1" dirty="0">
                        <a:solidFill>
                          <a:schemeClr val="tx1"/>
                        </a:solidFill>
                        <a:latin typeface="+mn-lt"/>
                      </a:endParaRPr>
                    </a:p>
                  </a:txBody>
                  <a:tcPr/>
                </a:tc>
                <a:tc>
                  <a:txBody>
                    <a:bodyPr/>
                    <a:lstStyle/>
                    <a:p>
                      <a:pPr algn="ctr"/>
                      <a:r>
                        <a:rPr lang="en-US" sz="2400" dirty="0" smtClean="0"/>
                        <a:t>4</a:t>
                      </a:r>
                      <a:endParaRPr lang="en-US" sz="2400" b="1" dirty="0">
                        <a:solidFill>
                          <a:schemeClr val="tx1"/>
                        </a:solidFill>
                        <a:latin typeface="+mn-lt"/>
                      </a:endParaRPr>
                    </a:p>
                  </a:txBody>
                  <a:tcPr/>
                </a:tc>
                <a:tc>
                  <a:txBody>
                    <a:bodyPr/>
                    <a:lstStyle/>
                    <a:p>
                      <a:pPr algn="ctr"/>
                      <a:r>
                        <a:rPr lang="en-US" sz="2400" dirty="0" smtClean="0"/>
                        <a:t>6</a:t>
                      </a:r>
                      <a:endParaRPr lang="en-US" sz="2400" b="1" dirty="0">
                        <a:solidFill>
                          <a:schemeClr val="tx1"/>
                        </a:solidFill>
                        <a:latin typeface="+mn-lt"/>
                      </a:endParaRPr>
                    </a:p>
                  </a:txBody>
                  <a:tcPr/>
                </a:tc>
              </a:tr>
              <a:tr h="488423">
                <a:tc>
                  <a:txBody>
                    <a:bodyPr/>
                    <a:lstStyle/>
                    <a:p>
                      <a:pPr algn="l"/>
                      <a:r>
                        <a:rPr lang="en-US" sz="2400" dirty="0" smtClean="0"/>
                        <a:t>Number of Outputs</a:t>
                      </a:r>
                      <a:endParaRPr lang="en-US" sz="2400" b="1" dirty="0">
                        <a:solidFill>
                          <a:schemeClr val="tx1"/>
                        </a:solidFill>
                        <a:latin typeface="+mn-lt"/>
                      </a:endParaRPr>
                    </a:p>
                  </a:txBody>
                  <a:tcPr/>
                </a:tc>
                <a:tc>
                  <a:txBody>
                    <a:bodyPr/>
                    <a:lstStyle/>
                    <a:p>
                      <a:pPr algn="ctr"/>
                      <a:r>
                        <a:rPr lang="en-US" sz="2400" dirty="0" smtClean="0"/>
                        <a:t>4</a:t>
                      </a:r>
                      <a:endParaRPr lang="en-US" sz="2400" b="1" dirty="0">
                        <a:solidFill>
                          <a:schemeClr val="tx1"/>
                        </a:solidFill>
                        <a:latin typeface="+mn-lt"/>
                      </a:endParaRPr>
                    </a:p>
                  </a:txBody>
                  <a:tcPr/>
                </a:tc>
                <a:tc>
                  <a:txBody>
                    <a:bodyPr/>
                    <a:lstStyle/>
                    <a:p>
                      <a:pPr algn="ctr"/>
                      <a:r>
                        <a:rPr lang="en-US" sz="2400" dirty="0" smtClean="0"/>
                        <a:t>5</a:t>
                      </a:r>
                      <a:endParaRPr lang="en-US" sz="2400" b="1" dirty="0">
                        <a:solidFill>
                          <a:schemeClr val="tx1"/>
                        </a:solidFill>
                        <a:latin typeface="+mn-lt"/>
                      </a:endParaRPr>
                    </a:p>
                  </a:txBody>
                  <a:tcPr/>
                </a:tc>
                <a:tc>
                  <a:txBody>
                    <a:bodyPr/>
                    <a:lstStyle/>
                    <a:p>
                      <a:pPr algn="ctr"/>
                      <a:r>
                        <a:rPr lang="en-US" sz="2400" dirty="0" smtClean="0"/>
                        <a:t>7</a:t>
                      </a:r>
                      <a:endParaRPr lang="en-US" sz="2400" b="1" dirty="0">
                        <a:solidFill>
                          <a:schemeClr val="tx1"/>
                        </a:solidFill>
                        <a:latin typeface="+mn-lt"/>
                      </a:endParaRPr>
                    </a:p>
                  </a:txBody>
                  <a:tcPr/>
                </a:tc>
              </a:tr>
              <a:tr h="488423">
                <a:tc>
                  <a:txBody>
                    <a:bodyPr/>
                    <a:lstStyle/>
                    <a:p>
                      <a:pPr algn="l"/>
                      <a:r>
                        <a:rPr lang="en-US" sz="2400" dirty="0" smtClean="0"/>
                        <a:t>Number of Inquiries</a:t>
                      </a:r>
                      <a:endParaRPr lang="en-US" sz="2400" b="1" dirty="0">
                        <a:solidFill>
                          <a:schemeClr val="tx1"/>
                        </a:solidFill>
                        <a:latin typeface="+mn-lt"/>
                      </a:endParaRPr>
                    </a:p>
                  </a:txBody>
                  <a:tcPr/>
                </a:tc>
                <a:tc>
                  <a:txBody>
                    <a:bodyPr/>
                    <a:lstStyle/>
                    <a:p>
                      <a:pPr algn="ctr"/>
                      <a:r>
                        <a:rPr lang="en-US" sz="2400" dirty="0" smtClean="0"/>
                        <a:t>3</a:t>
                      </a:r>
                      <a:endParaRPr lang="en-US" sz="2400" b="1" dirty="0">
                        <a:solidFill>
                          <a:schemeClr val="tx1"/>
                        </a:solidFill>
                        <a:latin typeface="+mn-lt"/>
                      </a:endParaRPr>
                    </a:p>
                  </a:txBody>
                  <a:tcPr/>
                </a:tc>
                <a:tc>
                  <a:txBody>
                    <a:bodyPr/>
                    <a:lstStyle/>
                    <a:p>
                      <a:pPr algn="ctr"/>
                      <a:r>
                        <a:rPr lang="en-US" sz="2400" dirty="0" smtClean="0"/>
                        <a:t>4</a:t>
                      </a:r>
                      <a:endParaRPr lang="en-US" sz="2400" b="1" dirty="0">
                        <a:solidFill>
                          <a:schemeClr val="tx1"/>
                        </a:solidFill>
                        <a:latin typeface="+mn-lt"/>
                      </a:endParaRPr>
                    </a:p>
                  </a:txBody>
                  <a:tcPr/>
                </a:tc>
                <a:tc>
                  <a:txBody>
                    <a:bodyPr/>
                    <a:lstStyle/>
                    <a:p>
                      <a:pPr algn="ctr"/>
                      <a:r>
                        <a:rPr lang="en-US" sz="2400" dirty="0" smtClean="0"/>
                        <a:t>6</a:t>
                      </a:r>
                      <a:endParaRPr lang="en-US" sz="2400" b="1" dirty="0">
                        <a:solidFill>
                          <a:schemeClr val="tx1"/>
                        </a:solidFill>
                        <a:latin typeface="+mn-lt"/>
                      </a:endParaRPr>
                    </a:p>
                  </a:txBody>
                  <a:tcPr/>
                </a:tc>
              </a:tr>
              <a:tr h="843032">
                <a:tc>
                  <a:txBody>
                    <a:bodyPr/>
                    <a:lstStyle/>
                    <a:p>
                      <a:pPr algn="l"/>
                      <a:r>
                        <a:rPr lang="en-US" sz="2400" dirty="0" smtClean="0"/>
                        <a:t>Number of External</a:t>
                      </a:r>
                      <a:r>
                        <a:rPr lang="en-US" sz="2400" baseline="0" dirty="0" smtClean="0"/>
                        <a:t> Logical Files</a:t>
                      </a:r>
                      <a:endParaRPr lang="en-US" sz="2400" b="1" dirty="0">
                        <a:solidFill>
                          <a:schemeClr val="tx1"/>
                        </a:solidFill>
                        <a:latin typeface="+mn-lt"/>
                      </a:endParaRPr>
                    </a:p>
                  </a:txBody>
                  <a:tcPr/>
                </a:tc>
                <a:tc>
                  <a:txBody>
                    <a:bodyPr/>
                    <a:lstStyle/>
                    <a:p>
                      <a:pPr algn="ctr"/>
                      <a:r>
                        <a:rPr lang="en-US" sz="2400" dirty="0" smtClean="0"/>
                        <a:t>7</a:t>
                      </a:r>
                      <a:endParaRPr lang="en-US" sz="2400" b="1" dirty="0">
                        <a:solidFill>
                          <a:schemeClr val="tx1"/>
                        </a:solidFill>
                        <a:latin typeface="+mn-lt"/>
                      </a:endParaRPr>
                    </a:p>
                  </a:txBody>
                  <a:tcPr/>
                </a:tc>
                <a:tc>
                  <a:txBody>
                    <a:bodyPr/>
                    <a:lstStyle/>
                    <a:p>
                      <a:pPr algn="ctr"/>
                      <a:r>
                        <a:rPr lang="en-US" sz="2400" dirty="0" smtClean="0"/>
                        <a:t>10</a:t>
                      </a:r>
                      <a:endParaRPr lang="en-US" sz="2400" b="1" dirty="0">
                        <a:solidFill>
                          <a:schemeClr val="tx1"/>
                        </a:solidFill>
                        <a:latin typeface="+mn-lt"/>
                      </a:endParaRPr>
                    </a:p>
                  </a:txBody>
                  <a:tcPr/>
                </a:tc>
                <a:tc>
                  <a:txBody>
                    <a:bodyPr/>
                    <a:lstStyle/>
                    <a:p>
                      <a:pPr algn="ctr"/>
                      <a:r>
                        <a:rPr lang="en-US" sz="2400" dirty="0" smtClean="0"/>
                        <a:t>15</a:t>
                      </a:r>
                      <a:endParaRPr lang="en-US" sz="2400" b="1" dirty="0">
                        <a:solidFill>
                          <a:schemeClr val="tx1"/>
                        </a:solidFill>
                        <a:latin typeface="+mn-lt"/>
                      </a:endParaRPr>
                    </a:p>
                  </a:txBody>
                  <a:tcPr/>
                </a:tc>
              </a:tr>
              <a:tr h="843032">
                <a:tc>
                  <a:txBody>
                    <a:bodyPr/>
                    <a:lstStyle/>
                    <a:p>
                      <a:pPr algn="l"/>
                      <a:r>
                        <a:rPr lang="en-US" sz="2400" dirty="0" smtClean="0"/>
                        <a:t>Number of External Interfaces</a:t>
                      </a:r>
                      <a:endParaRPr lang="en-US" sz="2400" b="1" dirty="0">
                        <a:solidFill>
                          <a:schemeClr val="tx1"/>
                        </a:solidFill>
                        <a:latin typeface="+mn-lt"/>
                      </a:endParaRPr>
                    </a:p>
                  </a:txBody>
                  <a:tcPr/>
                </a:tc>
                <a:tc>
                  <a:txBody>
                    <a:bodyPr/>
                    <a:lstStyle/>
                    <a:p>
                      <a:pPr algn="ctr"/>
                      <a:r>
                        <a:rPr lang="en-US" sz="2400" dirty="0" smtClean="0"/>
                        <a:t>5</a:t>
                      </a:r>
                      <a:endParaRPr lang="en-US" sz="2400" b="1" dirty="0">
                        <a:solidFill>
                          <a:schemeClr val="tx1"/>
                        </a:solidFill>
                        <a:latin typeface="+mn-lt"/>
                      </a:endParaRPr>
                    </a:p>
                  </a:txBody>
                  <a:tcPr/>
                </a:tc>
                <a:tc>
                  <a:txBody>
                    <a:bodyPr/>
                    <a:lstStyle/>
                    <a:p>
                      <a:pPr algn="ctr"/>
                      <a:r>
                        <a:rPr lang="en-US" sz="2400" dirty="0" smtClean="0"/>
                        <a:t>7</a:t>
                      </a:r>
                      <a:endParaRPr lang="en-US" sz="2400" b="1" dirty="0">
                        <a:solidFill>
                          <a:schemeClr val="tx1"/>
                        </a:solidFill>
                        <a:latin typeface="+mn-lt"/>
                      </a:endParaRPr>
                    </a:p>
                  </a:txBody>
                  <a:tcPr/>
                </a:tc>
                <a:tc>
                  <a:txBody>
                    <a:bodyPr/>
                    <a:lstStyle/>
                    <a:p>
                      <a:pPr algn="ctr"/>
                      <a:r>
                        <a:rPr lang="en-US" sz="2400" dirty="0" smtClean="0"/>
                        <a:t>10</a:t>
                      </a:r>
                      <a:endParaRPr lang="en-US" sz="2400" b="1" dirty="0">
                        <a:solidFill>
                          <a:schemeClr val="tx1"/>
                        </a:solidFill>
                        <a:latin typeface="+mn-lt"/>
                      </a:endParaRPr>
                    </a:p>
                  </a:txBody>
                  <a:tcPr/>
                </a:tc>
              </a:tr>
            </a:tbl>
          </a:graphicData>
        </a:graphic>
      </p:graphicFrame>
      <p:sp>
        <p:nvSpPr>
          <p:cNvPr id="3" name="TextBox 2"/>
          <p:cNvSpPr txBox="1"/>
          <p:nvPr/>
        </p:nvSpPr>
        <p:spPr>
          <a:xfrm>
            <a:off x="1524000" y="152400"/>
            <a:ext cx="6248400" cy="523220"/>
          </a:xfrm>
          <a:prstGeom prst="rect">
            <a:avLst/>
          </a:prstGeom>
          <a:noFill/>
        </p:spPr>
        <p:txBody>
          <a:bodyPr wrap="square" rtlCol="0">
            <a:spAutoFit/>
          </a:bodyPr>
          <a:lstStyle/>
          <a:p>
            <a:pPr algn="ctr"/>
            <a:r>
              <a:rPr lang="en-IN" sz="2800" b="1" dirty="0" smtClean="0"/>
              <a:t>Information Domain and their Weights</a:t>
            </a:r>
            <a:endParaRPr lang="en-IN" sz="2800" b="1" dirty="0"/>
          </a:p>
        </p:txBody>
      </p:sp>
    </p:spTree>
    <p:extLst>
      <p:ext uri="{BB962C8B-B14F-4D97-AF65-F5344CB8AC3E}">
        <p14:creationId xmlns="" xmlns:p14="http://schemas.microsoft.com/office/powerpoint/2010/main" val="3386072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a:bodyPr>
          <a:lstStyle/>
          <a:p>
            <a:pPr algn="just"/>
            <a:r>
              <a:rPr lang="en-US" dirty="0"/>
              <a:t>Once these data have been collected, a </a:t>
            </a:r>
            <a:r>
              <a:rPr lang="en-US" dirty="0" smtClean="0"/>
              <a:t>complexity </a:t>
            </a:r>
            <a:r>
              <a:rPr lang="en-US" dirty="0"/>
              <a:t>value is associated with </a:t>
            </a:r>
            <a:r>
              <a:rPr lang="en-US" dirty="0" smtClean="0"/>
              <a:t>each count.</a:t>
            </a:r>
          </a:p>
          <a:p>
            <a:pPr algn="just"/>
            <a:r>
              <a:rPr lang="en-US" dirty="0" smtClean="0"/>
              <a:t>Organizations </a:t>
            </a:r>
            <a:r>
              <a:rPr lang="en-US" dirty="0"/>
              <a:t>that use function point methods develop criteria for </a:t>
            </a:r>
            <a:r>
              <a:rPr lang="en-US" dirty="0" smtClean="0"/>
              <a:t>determining whether </a:t>
            </a:r>
            <a:r>
              <a:rPr lang="en-US" dirty="0"/>
              <a:t>a particular entry is simple, average, or complex</a:t>
            </a:r>
            <a:r>
              <a:rPr lang="en-US" dirty="0" smtClean="0"/>
              <a:t>.</a:t>
            </a:r>
          </a:p>
          <a:p>
            <a:pPr algn="just"/>
            <a:r>
              <a:rPr lang="en-US" dirty="0" smtClean="0"/>
              <a:t>The determination of </a:t>
            </a:r>
            <a:r>
              <a:rPr lang="en-US" dirty="0"/>
              <a:t>complexity is </a:t>
            </a:r>
            <a:r>
              <a:rPr lang="en-US" dirty="0" smtClean="0"/>
              <a:t>subjective. </a:t>
            </a:r>
          </a:p>
          <a:p>
            <a:pPr algn="just"/>
            <a:r>
              <a:rPr lang="en-US" dirty="0" smtClean="0"/>
              <a:t>To </a:t>
            </a:r>
            <a:r>
              <a:rPr lang="en-US" dirty="0"/>
              <a:t>compute function points (FP), the following relationship is used:</a:t>
            </a:r>
          </a:p>
          <a:p>
            <a:pPr marL="0" indent="0" algn="ctr">
              <a:buNone/>
            </a:pPr>
            <a:r>
              <a:rPr lang="en-US" b="1" i="1" dirty="0"/>
              <a:t>FP = count total </a:t>
            </a:r>
            <a:r>
              <a:rPr lang="en-US" b="1" i="1" dirty="0" smtClean="0"/>
              <a:t> *  </a:t>
            </a:r>
            <a:r>
              <a:rPr lang="en-US" b="1" i="1" dirty="0"/>
              <a:t>[0.65 + 0.01  Σ(Fi</a:t>
            </a:r>
            <a:r>
              <a:rPr lang="en-US" b="1" i="1" dirty="0" smtClean="0"/>
              <a:t>)]</a:t>
            </a:r>
          </a:p>
          <a:p>
            <a:pPr marL="0" indent="0" algn="just">
              <a:buNone/>
            </a:pPr>
            <a:r>
              <a:rPr lang="en-US" dirty="0"/>
              <a:t>where </a:t>
            </a:r>
            <a:r>
              <a:rPr lang="en-US" i="1" dirty="0"/>
              <a:t>count total </a:t>
            </a:r>
            <a:r>
              <a:rPr lang="en-US" dirty="0"/>
              <a:t>is the sum of all FP entries </a:t>
            </a:r>
            <a:r>
              <a:rPr lang="en-US" dirty="0" smtClean="0"/>
              <a:t>obtained from the table.</a:t>
            </a:r>
          </a:p>
          <a:p>
            <a:pPr marL="0" indent="0" algn="ctr">
              <a:buNone/>
            </a:pPr>
            <a:endParaRPr lang="en-US" i="1" dirty="0"/>
          </a:p>
        </p:txBody>
      </p:sp>
    </p:spTree>
    <p:extLst>
      <p:ext uri="{BB962C8B-B14F-4D97-AF65-F5344CB8AC3E}">
        <p14:creationId xmlns="" xmlns:p14="http://schemas.microsoft.com/office/powerpoint/2010/main" val="1952591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alculating function point in software engineering">
            <a:hlinkClick r:id="rId2"/>
          </p:cNvPr>
          <p:cNvPicPr>
            <a:picLocks noChangeAspect="1" noChangeArrowheads="1"/>
          </p:cNvPicPr>
          <p:nvPr/>
        </p:nvPicPr>
        <p:blipFill>
          <a:blip r:embed="rId3"/>
          <a:srcRect/>
          <a:stretch>
            <a:fillRect/>
          </a:stretch>
        </p:blipFill>
        <p:spPr bwMode="auto">
          <a:xfrm>
            <a:off x="304800" y="304800"/>
            <a:ext cx="8610600" cy="6324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marL="0" indent="0" algn="just">
              <a:buNone/>
            </a:pPr>
            <a:r>
              <a:rPr lang="en-US" sz="2000" dirty="0"/>
              <a:t>The </a:t>
            </a:r>
            <a:r>
              <a:rPr lang="en-US" sz="2000" i="1" dirty="0"/>
              <a:t>Fi </a:t>
            </a:r>
            <a:r>
              <a:rPr lang="en-US" sz="2000" dirty="0"/>
              <a:t>(</a:t>
            </a:r>
            <a:r>
              <a:rPr lang="en-US" sz="2000" i="1" dirty="0" err="1"/>
              <a:t>i</a:t>
            </a:r>
            <a:r>
              <a:rPr lang="en-US" sz="2000" i="1" dirty="0"/>
              <a:t> </a:t>
            </a:r>
            <a:r>
              <a:rPr lang="en-US" sz="2000" dirty="0"/>
              <a:t>= 1 to 14) are "complexity adjustment values" based on responses to the following </a:t>
            </a:r>
            <a:r>
              <a:rPr lang="en-US" sz="2000" dirty="0" smtClean="0"/>
              <a:t>questions:</a:t>
            </a:r>
          </a:p>
          <a:p>
            <a:pPr marL="514350" indent="-514350" algn="just">
              <a:buFont typeface="+mj-lt"/>
              <a:buAutoNum type="arabicPeriod"/>
            </a:pPr>
            <a:r>
              <a:rPr lang="en-US" sz="2000" dirty="0" smtClean="0"/>
              <a:t>Does </a:t>
            </a:r>
            <a:r>
              <a:rPr lang="en-US" sz="2000" dirty="0"/>
              <a:t>the system require reliable backup and recovery?</a:t>
            </a:r>
          </a:p>
          <a:p>
            <a:pPr marL="514350" indent="-514350" algn="just">
              <a:buFont typeface="+mj-lt"/>
              <a:buAutoNum type="arabicPeriod"/>
            </a:pPr>
            <a:r>
              <a:rPr lang="en-US" sz="2000" dirty="0" smtClean="0"/>
              <a:t>Are </a:t>
            </a:r>
            <a:r>
              <a:rPr lang="en-US" sz="2000" dirty="0"/>
              <a:t>data communications required?</a:t>
            </a:r>
          </a:p>
          <a:p>
            <a:pPr marL="514350" indent="-514350" algn="just">
              <a:buFont typeface="+mj-lt"/>
              <a:buAutoNum type="arabicPeriod"/>
            </a:pPr>
            <a:r>
              <a:rPr lang="en-US" sz="2000" dirty="0" smtClean="0"/>
              <a:t>Are </a:t>
            </a:r>
            <a:r>
              <a:rPr lang="en-US" sz="2000" dirty="0"/>
              <a:t>there distributed processing functions?</a:t>
            </a:r>
          </a:p>
          <a:p>
            <a:pPr marL="514350" indent="-514350" algn="just">
              <a:buFont typeface="+mj-lt"/>
              <a:buAutoNum type="arabicPeriod"/>
            </a:pPr>
            <a:r>
              <a:rPr lang="en-US" sz="2000" dirty="0" smtClean="0"/>
              <a:t>Is </a:t>
            </a:r>
            <a:r>
              <a:rPr lang="en-US" sz="2000" dirty="0"/>
              <a:t>performance critical?</a:t>
            </a:r>
          </a:p>
          <a:p>
            <a:pPr marL="514350" indent="-514350" algn="just">
              <a:buFont typeface="+mj-lt"/>
              <a:buAutoNum type="arabicPeriod"/>
            </a:pPr>
            <a:r>
              <a:rPr lang="en-US" sz="2000" dirty="0" smtClean="0"/>
              <a:t>Will </a:t>
            </a:r>
            <a:r>
              <a:rPr lang="en-US" sz="2000" dirty="0"/>
              <a:t>the system run in an existing, heavily utilized operational environment?</a:t>
            </a:r>
          </a:p>
          <a:p>
            <a:pPr marL="514350" indent="-514350" algn="just">
              <a:buFont typeface="+mj-lt"/>
              <a:buAutoNum type="arabicPeriod"/>
            </a:pPr>
            <a:r>
              <a:rPr lang="en-US" sz="2000" dirty="0" smtClean="0"/>
              <a:t>Does </a:t>
            </a:r>
            <a:r>
              <a:rPr lang="en-US" sz="2000" dirty="0"/>
              <a:t>the system require on-line data entry?</a:t>
            </a:r>
          </a:p>
          <a:p>
            <a:pPr marL="514350" indent="-514350" algn="just">
              <a:buFont typeface="+mj-lt"/>
              <a:buAutoNum type="arabicPeriod"/>
            </a:pPr>
            <a:r>
              <a:rPr lang="en-US" sz="2000" dirty="0" smtClean="0"/>
              <a:t>Does </a:t>
            </a:r>
            <a:r>
              <a:rPr lang="en-US" sz="2000" dirty="0"/>
              <a:t>the on-line data entry require the input transaction to be built over </a:t>
            </a:r>
            <a:r>
              <a:rPr lang="en-US" sz="2000" dirty="0" smtClean="0"/>
              <a:t>multiple screens </a:t>
            </a:r>
            <a:r>
              <a:rPr lang="en-US" sz="2000" dirty="0"/>
              <a:t>or operations?</a:t>
            </a:r>
          </a:p>
          <a:p>
            <a:pPr marL="514350" indent="-514350" algn="just">
              <a:buFont typeface="+mj-lt"/>
              <a:buAutoNum type="arabicPeriod"/>
            </a:pPr>
            <a:r>
              <a:rPr lang="en-US" sz="2000" dirty="0" smtClean="0"/>
              <a:t>Are </a:t>
            </a:r>
            <a:r>
              <a:rPr lang="en-US" sz="2000" dirty="0"/>
              <a:t>the master files updated on-line?</a:t>
            </a:r>
          </a:p>
          <a:p>
            <a:pPr marL="514350" indent="-514350" algn="just">
              <a:buFont typeface="+mj-lt"/>
              <a:buAutoNum type="arabicPeriod"/>
            </a:pPr>
            <a:r>
              <a:rPr lang="en-US" sz="2000" dirty="0" smtClean="0"/>
              <a:t>Are </a:t>
            </a:r>
            <a:r>
              <a:rPr lang="en-US" sz="2000" dirty="0"/>
              <a:t>the inputs, outputs, files, or inquiries complex?</a:t>
            </a:r>
          </a:p>
          <a:p>
            <a:pPr marL="514350" indent="-514350" algn="just">
              <a:buFont typeface="+mj-lt"/>
              <a:buAutoNum type="arabicPeriod"/>
            </a:pPr>
            <a:r>
              <a:rPr lang="en-US" sz="2000" dirty="0" smtClean="0"/>
              <a:t>Is </a:t>
            </a:r>
            <a:r>
              <a:rPr lang="en-US" sz="2000" dirty="0"/>
              <a:t>the internal processing complex?</a:t>
            </a:r>
          </a:p>
          <a:p>
            <a:pPr marL="514350" indent="-514350" algn="just">
              <a:buFont typeface="+mj-lt"/>
              <a:buAutoNum type="arabicPeriod"/>
            </a:pPr>
            <a:r>
              <a:rPr lang="en-US" sz="2000" dirty="0" smtClean="0"/>
              <a:t>Is </a:t>
            </a:r>
            <a:r>
              <a:rPr lang="en-US" sz="2000" dirty="0"/>
              <a:t>the code designed to be reusable?</a:t>
            </a:r>
          </a:p>
          <a:p>
            <a:pPr marL="514350" indent="-514350" algn="just">
              <a:buFont typeface="+mj-lt"/>
              <a:buAutoNum type="arabicPeriod"/>
            </a:pPr>
            <a:r>
              <a:rPr lang="en-US" sz="2000" dirty="0" smtClean="0"/>
              <a:t>Are </a:t>
            </a:r>
            <a:r>
              <a:rPr lang="en-US" sz="2000" dirty="0"/>
              <a:t>conversion and installation included in the design?</a:t>
            </a:r>
          </a:p>
          <a:p>
            <a:pPr marL="514350" indent="-514350" algn="just">
              <a:buFont typeface="+mj-lt"/>
              <a:buAutoNum type="arabicPeriod"/>
            </a:pPr>
            <a:r>
              <a:rPr lang="en-US" sz="2000" dirty="0" smtClean="0"/>
              <a:t>Is </a:t>
            </a:r>
            <a:r>
              <a:rPr lang="en-US" sz="2000" dirty="0"/>
              <a:t>the system designed for multiple installations in different organizations?</a:t>
            </a:r>
          </a:p>
          <a:p>
            <a:pPr marL="514350" indent="-514350" algn="just">
              <a:buFont typeface="+mj-lt"/>
              <a:buAutoNum type="arabicPeriod"/>
            </a:pPr>
            <a:r>
              <a:rPr lang="en-US" sz="2000" dirty="0" smtClean="0"/>
              <a:t>Is </a:t>
            </a:r>
            <a:r>
              <a:rPr lang="en-US" sz="2000" dirty="0"/>
              <a:t>the application designed to facilitate change and ease of use by the user</a:t>
            </a:r>
            <a:r>
              <a:rPr lang="en-US" sz="2000" dirty="0" smtClean="0"/>
              <a:t>?</a:t>
            </a:r>
          </a:p>
          <a:p>
            <a:pPr marL="0" indent="0" algn="just">
              <a:buNone/>
            </a:pPr>
            <a:endParaRPr lang="en-US" sz="2000" dirty="0" smtClean="0"/>
          </a:p>
          <a:p>
            <a:pPr marL="0" indent="0" algn="just">
              <a:buNone/>
            </a:pPr>
            <a:r>
              <a:rPr lang="en-US" sz="2000" dirty="0" smtClean="0"/>
              <a:t>	</a:t>
            </a:r>
            <a:endParaRPr lang="en-US" sz="2000" dirty="0"/>
          </a:p>
        </p:txBody>
      </p:sp>
    </p:spTree>
    <p:extLst>
      <p:ext uri="{BB962C8B-B14F-4D97-AF65-F5344CB8AC3E}">
        <p14:creationId xmlns="" xmlns:p14="http://schemas.microsoft.com/office/powerpoint/2010/main" val="73941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219200" y="685800"/>
            <a:ext cx="6724650" cy="633413"/>
          </a:xfrm>
        </p:spPr>
        <p:txBody>
          <a:bodyPr>
            <a:normAutofit fontScale="90000"/>
          </a:bodyPr>
          <a:lstStyle/>
          <a:p>
            <a:pPr eaLnBrk="1" hangingPunct="1"/>
            <a:r>
              <a:rPr lang="en-US" b="1" dirty="0" smtClean="0"/>
              <a:t>Why Do We Measure?</a:t>
            </a:r>
          </a:p>
        </p:txBody>
      </p:sp>
      <p:sp>
        <p:nvSpPr>
          <p:cNvPr id="6149" name="Rectangle 3"/>
          <p:cNvSpPr>
            <a:spLocks noGrp="1" noChangeArrowheads="1"/>
          </p:cNvSpPr>
          <p:nvPr>
            <p:ph idx="1"/>
          </p:nvPr>
        </p:nvSpPr>
        <p:spPr>
          <a:xfrm>
            <a:off x="304800" y="1524000"/>
            <a:ext cx="8610600" cy="3600450"/>
          </a:xfrm>
        </p:spPr>
        <p:txBody>
          <a:bodyPr>
            <a:normAutofit/>
          </a:bodyPr>
          <a:lstStyle/>
          <a:p>
            <a:pPr eaLnBrk="1" hangingPunct="1"/>
            <a:r>
              <a:rPr lang="en-US" dirty="0" smtClean="0"/>
              <a:t>assess the status of an ongoing project</a:t>
            </a:r>
          </a:p>
          <a:p>
            <a:pPr eaLnBrk="1" hangingPunct="1"/>
            <a:r>
              <a:rPr lang="en-US" dirty="0" smtClean="0"/>
              <a:t>track potential risks</a:t>
            </a:r>
          </a:p>
          <a:p>
            <a:pPr eaLnBrk="1" hangingPunct="1"/>
            <a:r>
              <a:rPr lang="en-US" dirty="0" smtClean="0"/>
              <a:t>uncover problem areas before they go “critical,”</a:t>
            </a:r>
          </a:p>
          <a:p>
            <a:pPr eaLnBrk="1" hangingPunct="1"/>
            <a:r>
              <a:rPr lang="en-US" dirty="0" smtClean="0"/>
              <a:t>adjust work flow or tasks, </a:t>
            </a:r>
          </a:p>
          <a:p>
            <a:pPr eaLnBrk="1" hangingPunct="1"/>
            <a:r>
              <a:rPr lang="en-US" dirty="0" smtClean="0"/>
              <a:t>evaluate the project team’s ability to control quality of software work products.</a:t>
            </a:r>
          </a:p>
        </p:txBody>
      </p:sp>
      <p:sp>
        <p:nvSpPr>
          <p:cNvPr id="4" name="Slide Number Placeholder 3"/>
          <p:cNvSpPr>
            <a:spLocks noGrp="1"/>
          </p:cNvSpPr>
          <p:nvPr>
            <p:ph type="sldNum" sz="quarter" idx="12"/>
          </p:nvPr>
        </p:nvSpPr>
        <p:spPr/>
        <p:txBody>
          <a:bodyPr/>
          <a:lstStyle/>
          <a:p>
            <a:pPr>
              <a:defRPr/>
            </a:pPr>
            <a:fld id="{49DFF06B-1B81-452E-9FE2-D01CF6342BBC}"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fontScale="85000" lnSpcReduction="20000"/>
          </a:bodyPr>
          <a:lstStyle/>
          <a:p>
            <a:pPr marL="0" indent="0" algn="just">
              <a:buNone/>
            </a:pPr>
            <a:r>
              <a:rPr lang="en-US" dirty="0" smtClean="0"/>
              <a:t>Each </a:t>
            </a:r>
            <a:r>
              <a:rPr lang="en-US" dirty="0"/>
              <a:t>of these questions is answered using a scale that ranges from </a:t>
            </a:r>
            <a:endParaRPr lang="en-US" dirty="0" smtClean="0"/>
          </a:p>
          <a:p>
            <a:pPr marL="0" indent="0" algn="just">
              <a:buNone/>
            </a:pPr>
            <a:r>
              <a:rPr lang="en-US" dirty="0" smtClean="0"/>
              <a:t>0 </a:t>
            </a:r>
            <a:r>
              <a:rPr lang="en-US" dirty="0"/>
              <a:t>(not </a:t>
            </a:r>
            <a:r>
              <a:rPr lang="en-US" dirty="0" smtClean="0"/>
              <a:t>important or </a:t>
            </a:r>
            <a:r>
              <a:rPr lang="en-US" dirty="0"/>
              <a:t>applicable</a:t>
            </a:r>
            <a:r>
              <a:rPr lang="en-US" dirty="0" smtClean="0"/>
              <a:t>), </a:t>
            </a:r>
          </a:p>
          <a:p>
            <a:pPr marL="0" indent="0" algn="just">
              <a:buNone/>
            </a:pPr>
            <a:r>
              <a:rPr lang="en-US" dirty="0" smtClean="0"/>
              <a:t>1(incidental), </a:t>
            </a:r>
          </a:p>
          <a:p>
            <a:pPr marL="0" indent="0" algn="just">
              <a:buNone/>
            </a:pPr>
            <a:r>
              <a:rPr lang="en-US" dirty="0" smtClean="0"/>
              <a:t>2(moderate), </a:t>
            </a:r>
          </a:p>
          <a:p>
            <a:pPr marL="0" indent="0" algn="just">
              <a:buNone/>
            </a:pPr>
            <a:r>
              <a:rPr lang="en-US" dirty="0" smtClean="0"/>
              <a:t>3(average), </a:t>
            </a:r>
          </a:p>
          <a:p>
            <a:pPr marL="0" indent="0" algn="just">
              <a:buNone/>
            </a:pPr>
            <a:r>
              <a:rPr lang="en-US" dirty="0" smtClean="0"/>
              <a:t>4(significant) and </a:t>
            </a:r>
          </a:p>
          <a:p>
            <a:pPr marL="0" indent="0" algn="just">
              <a:buNone/>
            </a:pPr>
            <a:r>
              <a:rPr lang="en-US" dirty="0" smtClean="0"/>
              <a:t>5 </a:t>
            </a:r>
            <a:r>
              <a:rPr lang="en-US" dirty="0"/>
              <a:t>(absolutely essential</a:t>
            </a:r>
            <a:r>
              <a:rPr lang="en-US" dirty="0" smtClean="0"/>
              <a:t>). </a:t>
            </a:r>
          </a:p>
          <a:p>
            <a:pPr marL="0" indent="0" algn="just">
              <a:buNone/>
            </a:pPr>
            <a:r>
              <a:rPr lang="en-US" dirty="0" smtClean="0"/>
              <a:t>When FPs </a:t>
            </a:r>
            <a:r>
              <a:rPr lang="en-US" dirty="0"/>
              <a:t>have been calculated, they are used in a manner </a:t>
            </a:r>
            <a:r>
              <a:rPr lang="en-US" dirty="0" smtClean="0"/>
              <a:t>analogous to </a:t>
            </a:r>
            <a:r>
              <a:rPr lang="en-US" dirty="0"/>
              <a:t>LOC as a way to normalize measures for software productivity, quality, and </a:t>
            </a:r>
            <a:r>
              <a:rPr lang="en-US" dirty="0" smtClean="0"/>
              <a:t>other attributes</a:t>
            </a:r>
            <a:r>
              <a:rPr lang="en-US" dirty="0"/>
              <a:t>:</a:t>
            </a:r>
          </a:p>
          <a:p>
            <a:pPr marL="0" indent="0" algn="just">
              <a:buNone/>
            </a:pPr>
            <a:r>
              <a:rPr lang="en-US" dirty="0"/>
              <a:t>• Errors per FP.</a:t>
            </a:r>
          </a:p>
          <a:p>
            <a:pPr marL="0" indent="0" algn="just">
              <a:buNone/>
            </a:pPr>
            <a:r>
              <a:rPr lang="en-US" dirty="0"/>
              <a:t>• Defects per FP.</a:t>
            </a:r>
          </a:p>
          <a:p>
            <a:pPr marL="0" indent="0" algn="just">
              <a:buNone/>
            </a:pPr>
            <a:r>
              <a:rPr lang="en-US" dirty="0"/>
              <a:t>• $ per FP.</a:t>
            </a:r>
          </a:p>
          <a:p>
            <a:pPr marL="0" indent="0" algn="just">
              <a:buNone/>
            </a:pPr>
            <a:r>
              <a:rPr lang="fr-FR" dirty="0"/>
              <a:t>• Pages of documentation per FP.</a:t>
            </a:r>
          </a:p>
          <a:p>
            <a:pPr marL="0" indent="0" algn="just">
              <a:buNone/>
            </a:pPr>
            <a:r>
              <a:rPr lang="en-US" dirty="0"/>
              <a:t>• FP per person-month.</a:t>
            </a:r>
            <a:endParaRPr lang="en-US" dirty="0" smtClean="0"/>
          </a:p>
          <a:p>
            <a:pPr marL="0" indent="0">
              <a:buNone/>
            </a:pPr>
            <a:endParaRPr lang="en-US" i="1" dirty="0"/>
          </a:p>
          <a:p>
            <a:endParaRPr lang="en-US" dirty="0"/>
          </a:p>
        </p:txBody>
      </p:sp>
    </p:spTree>
    <p:extLst>
      <p:ext uri="{BB962C8B-B14F-4D97-AF65-F5344CB8AC3E}">
        <p14:creationId xmlns="" xmlns:p14="http://schemas.microsoft.com/office/powerpoint/2010/main" val="7394168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181600"/>
          </a:xfrm>
        </p:spPr>
        <p:txBody>
          <a:bodyPr/>
          <a:lstStyle/>
          <a:p>
            <a:pPr marL="0" indent="0" algn="just">
              <a:buNone/>
            </a:pPr>
            <a:r>
              <a:rPr lang="en-US" dirty="0" smtClean="0"/>
              <a:t>Compute the FP value for the grade calculation of students. Assume that it is an average complexity size project. The information domain values are as follows: number of inputs = 13, number of outputs = 4, number  of inquiries =2, number of files = 5, and number of external interfaces = 2. The total value of complexity adjustment attributes is 13. </a:t>
            </a:r>
          </a:p>
        </p:txBody>
      </p:sp>
      <p:sp>
        <p:nvSpPr>
          <p:cNvPr id="4" name="TextBox 3"/>
          <p:cNvSpPr txBox="1"/>
          <p:nvPr/>
        </p:nvSpPr>
        <p:spPr>
          <a:xfrm>
            <a:off x="2514600" y="228600"/>
            <a:ext cx="4267200" cy="646331"/>
          </a:xfrm>
          <a:prstGeom prst="rect">
            <a:avLst/>
          </a:prstGeom>
          <a:noFill/>
        </p:spPr>
        <p:txBody>
          <a:bodyPr wrap="square" rtlCol="0">
            <a:spAutoFit/>
          </a:bodyPr>
          <a:lstStyle/>
          <a:p>
            <a:pPr algn="ctr"/>
            <a:r>
              <a:rPr lang="en-IN" sz="3600" b="1" dirty="0" smtClean="0"/>
              <a:t>Problem 1</a:t>
            </a:r>
            <a:endParaRPr lang="en-IN" sz="3600" b="1" dirty="0"/>
          </a:p>
        </p:txBody>
      </p:sp>
    </p:spTree>
    <p:extLst>
      <p:ext uri="{BB962C8B-B14F-4D97-AF65-F5344CB8AC3E}">
        <p14:creationId xmlns="" xmlns:p14="http://schemas.microsoft.com/office/powerpoint/2010/main" val="1783459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638800"/>
          </a:xfrm>
        </p:spPr>
        <p:txBody>
          <a:bodyPr>
            <a:normAutofit/>
          </a:bodyPr>
          <a:lstStyle/>
          <a:p>
            <a:pPr marL="360363" lvl="1" indent="-265113" algn="just">
              <a:buFont typeface="Wingdings" pitchFamily="2" charset="2"/>
              <a:buChar char="§"/>
            </a:pPr>
            <a:r>
              <a:rPr lang="en-US" sz="2400" dirty="0" smtClean="0"/>
              <a:t>Calculation of count total for average complexity size project:</a:t>
            </a:r>
          </a:p>
          <a:p>
            <a:pPr marL="0" indent="0" algn="just">
              <a:buNone/>
            </a:pPr>
            <a:r>
              <a:rPr lang="en-US" sz="2400" dirty="0" smtClean="0"/>
              <a:t>Count Total = Number of Inputs * 4 +</a:t>
            </a:r>
          </a:p>
          <a:p>
            <a:pPr marL="0" indent="0" algn="just">
              <a:buNone/>
            </a:pPr>
            <a:r>
              <a:rPr lang="en-US" sz="2400" dirty="0"/>
              <a:t> </a:t>
            </a:r>
            <a:r>
              <a:rPr lang="en-US" sz="2400" dirty="0" smtClean="0"/>
              <a:t>                        Number of Outputs * 5 +</a:t>
            </a:r>
          </a:p>
          <a:p>
            <a:pPr marL="0" indent="0" algn="just">
              <a:buNone/>
            </a:pPr>
            <a:r>
              <a:rPr lang="en-US" sz="2400" dirty="0"/>
              <a:t> </a:t>
            </a:r>
            <a:r>
              <a:rPr lang="en-US" sz="2400" dirty="0" smtClean="0"/>
              <a:t>                        Number of Inquiries * 4 +</a:t>
            </a:r>
          </a:p>
          <a:p>
            <a:pPr marL="0" indent="0" algn="just">
              <a:buNone/>
            </a:pPr>
            <a:r>
              <a:rPr lang="en-US" sz="2400" dirty="0"/>
              <a:t> </a:t>
            </a:r>
            <a:r>
              <a:rPr lang="en-US" sz="2400" dirty="0" smtClean="0"/>
              <a:t>                        Number of Files * 10 +</a:t>
            </a:r>
          </a:p>
          <a:p>
            <a:pPr marL="0" indent="0" algn="just">
              <a:buNone/>
            </a:pPr>
            <a:r>
              <a:rPr lang="en-US" sz="2400" dirty="0"/>
              <a:t> </a:t>
            </a:r>
            <a:r>
              <a:rPr lang="en-US" sz="2400" dirty="0" smtClean="0"/>
              <a:t>                        Number of Interfaces * 7 </a:t>
            </a:r>
          </a:p>
          <a:p>
            <a:pPr marL="0" indent="0" algn="just">
              <a:buNone/>
            </a:pPr>
            <a:r>
              <a:rPr lang="en-US" sz="2400" dirty="0"/>
              <a:t> </a:t>
            </a:r>
            <a:r>
              <a:rPr lang="en-US" sz="2400" dirty="0" smtClean="0"/>
              <a:t>                     = 13 * 4 + 4 * 5 + 2 * 4 + 5 * 10 + 2 * 7 = 144</a:t>
            </a:r>
          </a:p>
          <a:p>
            <a:pPr marL="0" indent="0" algn="just">
              <a:buNone/>
            </a:pPr>
            <a:endParaRPr lang="en-US" sz="2400" dirty="0"/>
          </a:p>
          <a:p>
            <a:pPr marL="0" indent="0" algn="just">
              <a:buNone/>
            </a:pPr>
            <a:r>
              <a:rPr lang="en-US" sz="2400" dirty="0" smtClean="0"/>
              <a:t>FP = count total * </a:t>
            </a:r>
            <a:r>
              <a:rPr lang="el-GR" sz="2400" dirty="0" smtClean="0"/>
              <a:t>[0.65 + 0.01  Σ(</a:t>
            </a:r>
            <a:r>
              <a:rPr lang="en-US" sz="2400" dirty="0" err="1" smtClean="0"/>
              <a:t>Fi</a:t>
            </a:r>
            <a:r>
              <a:rPr lang="en-US" sz="2400" dirty="0" smtClean="0"/>
              <a:t>)]</a:t>
            </a:r>
          </a:p>
          <a:p>
            <a:pPr marL="0" indent="0" algn="just">
              <a:buNone/>
            </a:pPr>
            <a:r>
              <a:rPr lang="en-US" sz="2400" dirty="0"/>
              <a:t> </a:t>
            </a:r>
            <a:r>
              <a:rPr lang="en-US" sz="2400" dirty="0" smtClean="0"/>
              <a:t>     = 144 * [ 0.65 + 0.01 * 13 ]</a:t>
            </a:r>
          </a:p>
          <a:p>
            <a:pPr marL="0" indent="0" algn="just">
              <a:buNone/>
            </a:pPr>
            <a:r>
              <a:rPr lang="en-US" sz="2400" dirty="0"/>
              <a:t> </a:t>
            </a:r>
            <a:r>
              <a:rPr lang="en-US" sz="2400" dirty="0" smtClean="0"/>
              <a:t>     = 112</a:t>
            </a:r>
          </a:p>
          <a:p>
            <a:pPr marL="0" indent="0" algn="just">
              <a:buNone/>
            </a:pPr>
            <a:endParaRPr lang="en-US" sz="2400" dirty="0" smtClean="0"/>
          </a:p>
        </p:txBody>
      </p:sp>
      <p:sp>
        <p:nvSpPr>
          <p:cNvPr id="4" name="TextBox 3"/>
          <p:cNvSpPr txBox="1"/>
          <p:nvPr/>
        </p:nvSpPr>
        <p:spPr>
          <a:xfrm>
            <a:off x="2514600" y="228600"/>
            <a:ext cx="4267200" cy="646331"/>
          </a:xfrm>
          <a:prstGeom prst="rect">
            <a:avLst/>
          </a:prstGeom>
          <a:noFill/>
        </p:spPr>
        <p:txBody>
          <a:bodyPr wrap="square" rtlCol="0">
            <a:spAutoFit/>
          </a:bodyPr>
          <a:lstStyle/>
          <a:p>
            <a:pPr algn="ctr"/>
            <a:r>
              <a:rPr lang="en-IN" sz="3600" b="1" dirty="0" smtClean="0"/>
              <a:t>Solution 1</a:t>
            </a:r>
            <a:endParaRPr lang="en-IN" sz="3600" b="1" dirty="0"/>
          </a:p>
        </p:txBody>
      </p:sp>
    </p:spTree>
    <p:extLst>
      <p:ext uri="{BB962C8B-B14F-4D97-AF65-F5344CB8AC3E}">
        <p14:creationId xmlns="" xmlns:p14="http://schemas.microsoft.com/office/powerpoint/2010/main" val="17834591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lstStyle/>
          <a:p>
            <a:pPr marL="0" indent="0" algn="just">
              <a:buNone/>
            </a:pPr>
            <a:r>
              <a:rPr lang="en-US" dirty="0" smtClean="0"/>
              <a:t>Compute the FP value for vehicle registration at you nearest RTO office. Assume that it is an average complexity size project. The information domain values are as follows: number of inputs = 6, number of outputs = 7, number of inquiries = 5, number of external files = 9, number of interfaces = 4. The total value of complexity adjustment attributes is 9.</a:t>
            </a:r>
          </a:p>
          <a:p>
            <a:pPr marL="0" indent="0">
              <a:buNone/>
            </a:pPr>
            <a:endParaRPr lang="en-US" dirty="0"/>
          </a:p>
        </p:txBody>
      </p:sp>
      <p:sp>
        <p:nvSpPr>
          <p:cNvPr id="4" name="TextBox 3"/>
          <p:cNvSpPr txBox="1"/>
          <p:nvPr/>
        </p:nvSpPr>
        <p:spPr>
          <a:xfrm>
            <a:off x="2514600" y="228600"/>
            <a:ext cx="4267200" cy="646331"/>
          </a:xfrm>
          <a:prstGeom prst="rect">
            <a:avLst/>
          </a:prstGeom>
          <a:noFill/>
        </p:spPr>
        <p:txBody>
          <a:bodyPr wrap="square" rtlCol="0">
            <a:spAutoFit/>
          </a:bodyPr>
          <a:lstStyle/>
          <a:p>
            <a:pPr algn="ctr"/>
            <a:r>
              <a:rPr lang="en-IN" sz="3600" b="1" dirty="0" smtClean="0"/>
              <a:t>Problem 2</a:t>
            </a:r>
            <a:endParaRPr lang="en-IN" sz="3600" b="1" dirty="0"/>
          </a:p>
        </p:txBody>
      </p:sp>
    </p:spTree>
    <p:extLst>
      <p:ext uri="{BB962C8B-B14F-4D97-AF65-F5344CB8AC3E}">
        <p14:creationId xmlns="" xmlns:p14="http://schemas.microsoft.com/office/powerpoint/2010/main" val="1040196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Feature Point Metric</a:t>
            </a:r>
          </a:p>
        </p:txBody>
      </p:sp>
      <p:sp>
        <p:nvSpPr>
          <p:cNvPr id="17413" name="Rectangle 3"/>
          <p:cNvSpPr>
            <a:spLocks noGrp="1" noChangeArrowheads="1"/>
          </p:cNvSpPr>
          <p:nvPr>
            <p:ph idx="1"/>
          </p:nvPr>
        </p:nvSpPr>
        <p:spPr>
          <a:xfrm>
            <a:off x="152400" y="1143000"/>
            <a:ext cx="8686800" cy="4953000"/>
          </a:xfrm>
        </p:spPr>
        <p:txBody>
          <a:bodyPr>
            <a:noAutofit/>
          </a:bodyPr>
          <a:lstStyle/>
          <a:p>
            <a:pPr algn="just" eaLnBrk="1" hangingPunct="1"/>
            <a:r>
              <a:rPr lang="en-US" dirty="0" smtClean="0"/>
              <a:t>Extension of FP that includes the algorithmic complexity of the software</a:t>
            </a:r>
          </a:p>
          <a:p>
            <a:pPr algn="just" eaLnBrk="1" hangingPunct="1"/>
            <a:r>
              <a:rPr lang="en-US" dirty="0" smtClean="0"/>
              <a:t>An algorithm is a stepwise procedure with defined rules which are designed to solve a significant computational problem.</a:t>
            </a:r>
          </a:p>
          <a:p>
            <a:pPr lvl="1" algn="just"/>
            <a:r>
              <a:rPr lang="en-US" dirty="0" err="1" smtClean="0"/>
              <a:t>Eg</a:t>
            </a:r>
            <a:r>
              <a:rPr lang="en-US" dirty="0" smtClean="0"/>
              <a:t>: sine routine</a:t>
            </a:r>
          </a:p>
          <a:p>
            <a:pPr algn="just" eaLnBrk="1" hangingPunct="1"/>
            <a:r>
              <a:rPr lang="en-US" dirty="0" smtClean="0"/>
              <a:t>Each algorithm is assigned a weight ranging from 1 (elementary) to 10 (sophisticated algorithms)</a:t>
            </a:r>
          </a:p>
          <a:p>
            <a:pPr algn="just" eaLnBrk="1" hangingPunct="1"/>
            <a:r>
              <a:rPr lang="en-US" dirty="0" smtClean="0"/>
              <a:t>Feature Point Metric is the weighted sum of algorithms plus the FPs. </a:t>
            </a:r>
          </a:p>
        </p:txBody>
      </p:sp>
      <p:sp>
        <p:nvSpPr>
          <p:cNvPr id="4" name="Slide Number Placeholder 3"/>
          <p:cNvSpPr>
            <a:spLocks noGrp="1"/>
          </p:cNvSpPr>
          <p:nvPr>
            <p:ph type="sldNum" sz="quarter" idx="12"/>
          </p:nvPr>
        </p:nvSpPr>
        <p:spPr/>
        <p:txBody>
          <a:bodyPr/>
          <a:lstStyle/>
          <a:p>
            <a:pPr>
              <a:defRPr/>
            </a:pPr>
            <a:fld id="{F884631A-1F44-433E-9899-2CDF23F04C88}"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Feature Point Metric and FP</a:t>
            </a:r>
          </a:p>
        </p:txBody>
      </p:sp>
      <p:sp>
        <p:nvSpPr>
          <p:cNvPr id="17413" name="Rectangle 3"/>
          <p:cNvSpPr>
            <a:spLocks noGrp="1" noChangeArrowheads="1"/>
          </p:cNvSpPr>
          <p:nvPr>
            <p:ph idx="1"/>
          </p:nvPr>
        </p:nvSpPr>
        <p:spPr>
          <a:xfrm>
            <a:off x="152400" y="1143000"/>
            <a:ext cx="8686800" cy="4953000"/>
          </a:xfrm>
        </p:spPr>
        <p:txBody>
          <a:bodyPr>
            <a:normAutofit lnSpcReduction="10000"/>
          </a:bodyPr>
          <a:lstStyle/>
          <a:p>
            <a:pPr algn="just" eaLnBrk="1" hangingPunct="1"/>
            <a:r>
              <a:rPr lang="en-US" dirty="0" smtClean="0"/>
              <a:t>FPs are mainly discovered to assess the classical information system, which are different from real-time, process-control, and embedded software applications, which have high algorithmic complexity.</a:t>
            </a:r>
          </a:p>
          <a:p>
            <a:pPr algn="just" eaLnBrk="1" hangingPunct="1"/>
            <a:r>
              <a:rPr lang="en-US" dirty="0" smtClean="0"/>
              <a:t>Feature Point measurement is especially useful for systems with a few inputs/outputs and a high algorithmic complexity, such as mathematical software, CAD, AI, Discrete Simulations and military applications.</a:t>
            </a:r>
          </a:p>
        </p:txBody>
      </p:sp>
      <p:sp>
        <p:nvSpPr>
          <p:cNvPr id="4" name="Slide Number Placeholder 3"/>
          <p:cNvSpPr>
            <a:spLocks noGrp="1"/>
          </p:cNvSpPr>
          <p:nvPr>
            <p:ph type="sldNum" sz="quarter" idx="12"/>
          </p:nvPr>
        </p:nvSpPr>
        <p:spPr/>
        <p:txBody>
          <a:bodyPr/>
          <a:lstStyle/>
          <a:p>
            <a:pPr>
              <a:defRPr/>
            </a:pPr>
            <a:fld id="{F884631A-1F44-433E-9899-2CDF23F04C88}"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Object-Oriented Metrics</a:t>
            </a:r>
          </a:p>
        </p:txBody>
      </p:sp>
      <p:sp>
        <p:nvSpPr>
          <p:cNvPr id="17413" name="Rectangle 3"/>
          <p:cNvSpPr>
            <a:spLocks noGrp="1" noChangeArrowheads="1"/>
          </p:cNvSpPr>
          <p:nvPr>
            <p:ph idx="1"/>
          </p:nvPr>
        </p:nvSpPr>
        <p:spPr>
          <a:xfrm>
            <a:off x="152400" y="1143000"/>
            <a:ext cx="8686800" cy="4953000"/>
          </a:xfrm>
        </p:spPr>
        <p:txBody>
          <a:bodyPr>
            <a:normAutofit/>
          </a:bodyPr>
          <a:lstStyle/>
          <a:p>
            <a:pPr algn="just" eaLnBrk="1" hangingPunct="1"/>
            <a:r>
              <a:rPr lang="en-US" dirty="0" smtClean="0"/>
              <a:t>Number of scenario scripts (use-cases)</a:t>
            </a:r>
          </a:p>
          <a:p>
            <a:pPr algn="just" eaLnBrk="1" hangingPunct="1"/>
            <a:r>
              <a:rPr lang="en-US" dirty="0" smtClean="0"/>
              <a:t>Number of support classes (required to implement the system but are not immediately related to the problem domain)</a:t>
            </a:r>
          </a:p>
          <a:p>
            <a:pPr algn="just" eaLnBrk="1" hangingPunct="1"/>
            <a:r>
              <a:rPr lang="en-US" dirty="0" smtClean="0"/>
              <a:t>Average number of support classes per key class (analysis class)</a:t>
            </a:r>
          </a:p>
          <a:p>
            <a:pPr algn="just" eaLnBrk="1" hangingPunct="1"/>
            <a:r>
              <a:rPr lang="en-US" dirty="0" smtClean="0"/>
              <a:t>Number of subsystems (an aggregation of classes that support a function that is visible to the end-user of a system) </a:t>
            </a:r>
          </a:p>
        </p:txBody>
      </p:sp>
      <p:sp>
        <p:nvSpPr>
          <p:cNvPr id="4" name="Slide Number Placeholder 3"/>
          <p:cNvSpPr>
            <a:spLocks noGrp="1"/>
          </p:cNvSpPr>
          <p:nvPr>
            <p:ph type="sldNum" sz="quarter" idx="12"/>
          </p:nvPr>
        </p:nvSpPr>
        <p:spPr/>
        <p:txBody>
          <a:bodyPr/>
          <a:lstStyle/>
          <a:p>
            <a:pPr>
              <a:defRPr/>
            </a:pPr>
            <a:fld id="{F884631A-1F44-433E-9899-2CDF23F04C88}"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b="1" dirty="0" smtClean="0">
                <a:latin typeface="+mn-lt"/>
              </a:rPr>
              <a:t>Effort Estimation Techniques</a:t>
            </a:r>
            <a:endParaRPr lang="en-IN" b="1" dirty="0">
              <a:latin typeface="+mn-lt"/>
            </a:endParaRPr>
          </a:p>
        </p:txBody>
      </p:sp>
      <p:sp>
        <p:nvSpPr>
          <p:cNvPr id="3" name="Content Placeholder 2"/>
          <p:cNvSpPr>
            <a:spLocks noGrp="1"/>
          </p:cNvSpPr>
          <p:nvPr>
            <p:ph idx="1"/>
          </p:nvPr>
        </p:nvSpPr>
        <p:spPr>
          <a:xfrm>
            <a:off x="228600" y="1066800"/>
            <a:ext cx="8686800" cy="5410200"/>
          </a:xfrm>
        </p:spPr>
        <p:txBody>
          <a:bodyPr>
            <a:normAutofit/>
          </a:bodyPr>
          <a:lstStyle/>
          <a:p>
            <a:pPr algn="just"/>
            <a:r>
              <a:rPr lang="en-IN" dirty="0" smtClean="0"/>
              <a:t>Effort estimation predicts how much time is required to complete a project, how much it costs, and how many engineers are required for completing the project.</a:t>
            </a:r>
          </a:p>
          <a:p>
            <a:pPr algn="just"/>
            <a:r>
              <a:rPr lang="en-IN" dirty="0" smtClean="0"/>
              <a:t>These estimation are done before development begins.</a:t>
            </a:r>
          </a:p>
          <a:p>
            <a:pPr algn="just"/>
            <a:r>
              <a:rPr lang="en-IN" dirty="0" smtClean="0"/>
              <a:t>Cost estimation can be done in bottom-up or top-down manner. </a:t>
            </a:r>
          </a:p>
          <a:p>
            <a:pPr algn="just">
              <a:buNone/>
            </a:pPr>
            <a:endParaRPr lang="en-IN" dirty="0" smtClean="0"/>
          </a:p>
          <a:p>
            <a:pPr algn="just"/>
            <a:endParaRPr lang="en-IN" dirty="0"/>
          </a:p>
        </p:txBody>
      </p:sp>
    </p:spTree>
    <p:extLst>
      <p:ext uri="{BB962C8B-B14F-4D97-AF65-F5344CB8AC3E}">
        <p14:creationId xmlns="" xmlns:p14="http://schemas.microsoft.com/office/powerpoint/2010/main" val="2104788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a:t>
            </a:r>
            <a:endParaRPr lang="en-IN" b="1" dirty="0"/>
          </a:p>
        </p:txBody>
      </p:sp>
      <p:sp>
        <p:nvSpPr>
          <p:cNvPr id="3" name="Content Placeholder 2"/>
          <p:cNvSpPr>
            <a:spLocks noGrp="1"/>
          </p:cNvSpPr>
          <p:nvPr>
            <p:ph idx="1"/>
          </p:nvPr>
        </p:nvSpPr>
        <p:spPr/>
        <p:txBody>
          <a:bodyPr/>
          <a:lstStyle/>
          <a:p>
            <a:pPr algn="just"/>
            <a:r>
              <a:rPr lang="en-IN" dirty="0" smtClean="0"/>
              <a:t>There are different techniques for effort estimation:</a:t>
            </a:r>
          </a:p>
          <a:p>
            <a:pPr marL="514350" indent="-514350" algn="just">
              <a:buAutoNum type="arabicPeriod"/>
            </a:pPr>
            <a:r>
              <a:rPr lang="en-IN" dirty="0" smtClean="0"/>
              <a:t>Estimation by Analogy</a:t>
            </a:r>
          </a:p>
          <a:p>
            <a:pPr marL="514350" indent="-514350" algn="just">
              <a:buAutoNum type="arabicPeriod"/>
            </a:pPr>
            <a:r>
              <a:rPr lang="en-IN" dirty="0" smtClean="0"/>
              <a:t>Delphi Estimation</a:t>
            </a:r>
          </a:p>
          <a:p>
            <a:pPr marL="514350" indent="-514350" algn="just">
              <a:buAutoNum type="arabicPeriod"/>
            </a:pPr>
            <a:r>
              <a:rPr lang="en-IN" dirty="0" smtClean="0"/>
              <a:t>Algorithmic Cost Modelling </a:t>
            </a:r>
          </a:p>
          <a:p>
            <a:pPr marL="514350" indent="-514350" algn="just">
              <a:buAutoNum type="arabicPeriod"/>
            </a:pPr>
            <a:r>
              <a:rPr lang="en-IN" dirty="0" smtClean="0"/>
              <a:t>Analytical Techniques</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5592763"/>
          </a:xfrm>
        </p:spPr>
        <p:txBody>
          <a:bodyPr>
            <a:normAutofit/>
          </a:bodyPr>
          <a:lstStyle/>
          <a:p>
            <a:pPr algn="just"/>
            <a:r>
              <a:rPr lang="en-IN" dirty="0" smtClean="0"/>
              <a:t>The estimation by analogy is based on the experience of the past projects.</a:t>
            </a:r>
          </a:p>
          <a:p>
            <a:pPr algn="just"/>
            <a:r>
              <a:rPr lang="en-IN" dirty="0" smtClean="0"/>
              <a:t>Delphi estimation is based on the group expert judgement to assess the project.</a:t>
            </a:r>
          </a:p>
          <a:p>
            <a:pPr algn="just"/>
            <a:r>
              <a:rPr lang="en-IN" dirty="0" smtClean="0"/>
              <a:t>Algorithmic cost model use the size estimation model, which is based upon certain project parameters.</a:t>
            </a:r>
          </a:p>
          <a:p>
            <a:pPr algn="just"/>
            <a:r>
              <a:rPr lang="en-IN" dirty="0" smtClean="0"/>
              <a:t>Analytical techniques are based upon assumptions.</a:t>
            </a:r>
          </a:p>
          <a:p>
            <a:pPr marL="0" indent="0" algn="just">
              <a:buNone/>
            </a:pPr>
            <a:r>
              <a:rPr lang="en-IN" dirty="0" smtClean="0"/>
              <a:t> </a:t>
            </a:r>
            <a:endParaRPr lang="en-IN" dirty="0"/>
          </a:p>
        </p:txBody>
      </p:sp>
    </p:spTree>
    <p:extLst>
      <p:ext uri="{BB962C8B-B14F-4D97-AF65-F5344CB8AC3E}">
        <p14:creationId xmlns="" xmlns:p14="http://schemas.microsoft.com/office/powerpoint/2010/main" val="2214667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dirty="0" smtClean="0"/>
              <a:t>Metrics</a:t>
            </a:r>
            <a:endParaRPr lang="en-IN" dirty="0"/>
          </a:p>
        </p:txBody>
      </p:sp>
      <p:sp>
        <p:nvSpPr>
          <p:cNvPr id="3" name="Content Placeholder 2"/>
          <p:cNvSpPr>
            <a:spLocks noGrp="1"/>
          </p:cNvSpPr>
          <p:nvPr>
            <p:ph idx="1"/>
          </p:nvPr>
        </p:nvSpPr>
        <p:spPr>
          <a:xfrm>
            <a:off x="152400" y="990600"/>
            <a:ext cx="8839200" cy="5135563"/>
          </a:xfrm>
        </p:spPr>
        <p:txBody>
          <a:bodyPr>
            <a:noAutofit/>
          </a:bodyPr>
          <a:lstStyle/>
          <a:p>
            <a:pPr algn="just"/>
            <a:r>
              <a:rPr lang="en-IN" sz="2800" dirty="0" smtClean="0"/>
              <a:t>Product Metrics: </a:t>
            </a:r>
          </a:p>
          <a:p>
            <a:pPr lvl="1" algn="just">
              <a:buFont typeface="Wingdings" pitchFamily="2" charset="2"/>
              <a:buChar char="Ø"/>
            </a:pPr>
            <a:r>
              <a:rPr lang="en-IN" dirty="0" smtClean="0"/>
              <a:t>Used to measure product characteristics like quality factors, such as reliability, maintainability, defects, and product operational characteristics.</a:t>
            </a:r>
          </a:p>
          <a:p>
            <a:pPr marL="355600" lvl="1" indent="-355600" algn="just">
              <a:buFont typeface="Arial" pitchFamily="34" charset="0"/>
              <a:buChar char="•"/>
            </a:pPr>
            <a:r>
              <a:rPr lang="en-IN" dirty="0" smtClean="0"/>
              <a:t>Process Metrics: </a:t>
            </a:r>
          </a:p>
          <a:p>
            <a:pPr marL="755650" lvl="2" indent="-355600" algn="just">
              <a:buFont typeface="Wingdings" pitchFamily="2" charset="2"/>
              <a:buChar char="Ø"/>
            </a:pPr>
            <a:r>
              <a:rPr lang="en-IN" sz="2800" dirty="0" smtClean="0"/>
              <a:t>Assess the effectiveness of software processes and ensure conformance to standards and guidelines.</a:t>
            </a:r>
          </a:p>
          <a:p>
            <a:pPr marL="355600" lvl="1" indent="-355600" algn="just">
              <a:buFont typeface="Arial" pitchFamily="34" charset="0"/>
              <a:buChar char="•"/>
            </a:pPr>
            <a:r>
              <a:rPr lang="en-IN" dirty="0" smtClean="0"/>
              <a:t>Project Metrics:</a:t>
            </a:r>
          </a:p>
          <a:p>
            <a:pPr marL="755650" lvl="2" indent="-355600" algn="just">
              <a:buFont typeface="Wingdings" pitchFamily="2" charset="2"/>
              <a:buChar char="Ø"/>
            </a:pPr>
            <a:r>
              <a:rPr lang="en-IN" sz="2800" dirty="0" smtClean="0"/>
              <a:t>Used to monitor project plan, track progress, and estimate the project attributes.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marL="514350" indent="-514350"/>
            <a:r>
              <a:rPr lang="en-IN" b="1" dirty="0" smtClean="0"/>
              <a:t>Estimation by Analogy</a:t>
            </a:r>
          </a:p>
        </p:txBody>
      </p:sp>
      <p:sp>
        <p:nvSpPr>
          <p:cNvPr id="3" name="Content Placeholder 2"/>
          <p:cNvSpPr>
            <a:spLocks noGrp="1"/>
          </p:cNvSpPr>
          <p:nvPr>
            <p:ph idx="1"/>
          </p:nvPr>
        </p:nvSpPr>
        <p:spPr>
          <a:xfrm>
            <a:off x="457200" y="1219200"/>
            <a:ext cx="8382000" cy="4906963"/>
          </a:xfrm>
        </p:spPr>
        <p:txBody>
          <a:bodyPr/>
          <a:lstStyle/>
          <a:p>
            <a:pPr algn="just"/>
            <a:r>
              <a:rPr lang="en-IN" dirty="0" smtClean="0"/>
              <a:t>Involves an expert for finding the analogous situations so as to give his opinion</a:t>
            </a:r>
          </a:p>
          <a:p>
            <a:pPr algn="just"/>
            <a:r>
              <a:rPr lang="en-IN" dirty="0" smtClean="0"/>
              <a:t>Follows top-down estimation approach</a:t>
            </a:r>
          </a:p>
          <a:p>
            <a:pPr algn="just"/>
            <a:r>
              <a:rPr lang="en-IN" dirty="0" smtClean="0"/>
              <a:t>Straightforward technique</a:t>
            </a:r>
          </a:p>
          <a:p>
            <a:pPr algn="just"/>
            <a:r>
              <a:rPr lang="en-IN" dirty="0" smtClean="0"/>
              <a:t>Estimation is based on actual project characteristic data</a:t>
            </a:r>
          </a:p>
          <a:p>
            <a:pPr algn="just"/>
            <a:r>
              <a:rPr lang="en-IN" dirty="0" smtClean="0"/>
              <a:t>Estimators apply their past experience and the knowledge</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5668963"/>
          </a:xfrm>
        </p:spPr>
        <p:txBody>
          <a:bodyPr/>
          <a:lstStyle/>
          <a:p>
            <a:pPr algn="just">
              <a:buNone/>
            </a:pPr>
            <a:r>
              <a:rPr lang="en-IN" dirty="0" smtClean="0"/>
              <a:t>Disadvantages-</a:t>
            </a:r>
          </a:p>
          <a:p>
            <a:pPr algn="just"/>
            <a:r>
              <a:rPr lang="en-IN" dirty="0" smtClean="0"/>
              <a:t>The estimators have to determine how best they can characterize the projects</a:t>
            </a:r>
          </a:p>
          <a:p>
            <a:pPr algn="just"/>
            <a:r>
              <a:rPr lang="en-IN" dirty="0" smtClean="0"/>
              <a:t>Determining similarity: how much confidence can be placed in the analogies and how many projects needs to be compared</a:t>
            </a:r>
          </a:p>
          <a:p>
            <a:pPr algn="just"/>
            <a:r>
              <a:rPr lang="en-IN" dirty="0" smtClean="0"/>
              <a:t>It is very difficult to identify what variables should be considered to estimate new projects with known effort values from the analogous projects</a:t>
            </a:r>
          </a:p>
          <a:p>
            <a:pPr algn="just"/>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marL="514350" indent="-514350"/>
            <a:r>
              <a:rPr lang="en-IN" b="1" dirty="0" smtClean="0"/>
              <a:t>Expert Judgement with Delphi</a:t>
            </a:r>
          </a:p>
        </p:txBody>
      </p:sp>
      <p:sp>
        <p:nvSpPr>
          <p:cNvPr id="3" name="Content Placeholder 2"/>
          <p:cNvSpPr>
            <a:spLocks noGrp="1"/>
          </p:cNvSpPr>
          <p:nvPr>
            <p:ph idx="1"/>
          </p:nvPr>
        </p:nvSpPr>
        <p:spPr>
          <a:xfrm>
            <a:off x="457200" y="1219200"/>
            <a:ext cx="8382000" cy="4906963"/>
          </a:xfrm>
        </p:spPr>
        <p:txBody>
          <a:bodyPr/>
          <a:lstStyle/>
          <a:p>
            <a:pPr algn="just"/>
            <a:r>
              <a:rPr lang="en-IN" dirty="0" smtClean="0"/>
              <a:t>Group Consensus technique</a:t>
            </a:r>
          </a:p>
          <a:p>
            <a:pPr algn="just"/>
            <a:r>
              <a:rPr lang="en-IN" dirty="0" smtClean="0"/>
              <a:t>Relies on expert judgement</a:t>
            </a:r>
          </a:p>
          <a:p>
            <a:pPr algn="just"/>
            <a:r>
              <a:rPr lang="en-IN" dirty="0" smtClean="0"/>
              <a:t>Follows top-down estimation approach</a:t>
            </a:r>
          </a:p>
          <a:p>
            <a:pPr algn="just"/>
            <a:r>
              <a:rPr lang="en-IN" dirty="0" smtClean="0"/>
              <a:t>Coordinators interacts with experts for providing necessary information and documents</a:t>
            </a:r>
          </a:p>
          <a:p>
            <a:pPr algn="just"/>
            <a:endParaRPr lang="en-IN" dirty="0" smtClean="0"/>
          </a:p>
          <a:p>
            <a:pPr algn="just"/>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lstStyle/>
          <a:p>
            <a:pPr algn="just">
              <a:buNone/>
            </a:pPr>
            <a:r>
              <a:rPr lang="en-IN" dirty="0" smtClean="0"/>
              <a:t>Drawbacks:</a:t>
            </a:r>
          </a:p>
          <a:p>
            <a:pPr algn="just"/>
            <a:r>
              <a:rPr lang="en-IN" dirty="0" smtClean="0"/>
              <a:t>The team may take pain in collecting the information some information that may not be useful for estimation in the proposed project</a:t>
            </a:r>
          </a:p>
          <a:p>
            <a:pPr algn="just"/>
            <a:r>
              <a:rPr lang="en-IN" dirty="0" smtClean="0"/>
              <a:t>It is hard to document the factors used by the experts or expert groups</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CoCoMo Algorithmic Cost Model</a:t>
            </a:r>
            <a:endParaRPr lang="en-IN" b="1" dirty="0">
              <a:latin typeface="+mn-lt"/>
            </a:endParaRPr>
          </a:p>
        </p:txBody>
      </p:sp>
      <p:sp>
        <p:nvSpPr>
          <p:cNvPr id="3" name="Content Placeholder 2"/>
          <p:cNvSpPr>
            <a:spLocks noGrp="1"/>
          </p:cNvSpPr>
          <p:nvPr>
            <p:ph idx="1"/>
          </p:nvPr>
        </p:nvSpPr>
        <p:spPr/>
        <p:txBody>
          <a:bodyPr>
            <a:normAutofit lnSpcReduction="10000"/>
          </a:bodyPr>
          <a:lstStyle/>
          <a:p>
            <a:pPr algn="just"/>
            <a:r>
              <a:rPr lang="en-IN" dirty="0" smtClean="0"/>
              <a:t>CoCoMo (Constructive Cost Model) is an algorithmic cost estimation technique proposed by Boehm, which works in a bottom up manner.</a:t>
            </a:r>
          </a:p>
          <a:p>
            <a:pPr algn="just"/>
            <a:r>
              <a:rPr lang="en-IN" dirty="0" smtClean="0"/>
              <a:t>It is designed to provide some mathematical equations to estimate the software projects.</a:t>
            </a:r>
          </a:p>
          <a:p>
            <a:pPr algn="just"/>
            <a:r>
              <a:rPr lang="en-IN" dirty="0" smtClean="0"/>
              <a:t>These mathematical equations are based on historical data and use project size in the from of </a:t>
            </a:r>
            <a:r>
              <a:rPr lang="en-IN" dirty="0" err="1" smtClean="0"/>
              <a:t>KLoC</a:t>
            </a:r>
            <a:r>
              <a:rPr lang="en-IN" dirty="0" smtClean="0"/>
              <a:t>.</a:t>
            </a:r>
          </a:p>
          <a:p>
            <a:pPr algn="just"/>
            <a:endParaRPr lang="en-IN" dirty="0" smtClean="0"/>
          </a:p>
          <a:p>
            <a:pPr algn="just"/>
            <a:endParaRPr lang="en-IN" dirty="0"/>
          </a:p>
        </p:txBody>
      </p:sp>
    </p:spTree>
    <p:extLst>
      <p:ext uri="{BB962C8B-B14F-4D97-AF65-F5344CB8AC3E}">
        <p14:creationId xmlns="" xmlns:p14="http://schemas.microsoft.com/office/powerpoint/2010/main" val="52093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248400"/>
          </a:xfrm>
        </p:spPr>
        <p:txBody>
          <a:bodyPr>
            <a:normAutofit fontScale="92500" lnSpcReduction="10000"/>
          </a:bodyPr>
          <a:lstStyle/>
          <a:p>
            <a:pPr algn="just"/>
            <a:r>
              <a:rPr lang="en-IN" dirty="0" smtClean="0"/>
              <a:t>The CoCoMo model uses a multivariable size estimation model for effort estimation.</a:t>
            </a:r>
          </a:p>
          <a:p>
            <a:pPr algn="just"/>
            <a:r>
              <a:rPr lang="en-IN" dirty="0" smtClean="0"/>
              <a:t>A multivariable model depends on several variables such as development environment, user involvement, memory constraints, techniques used.</a:t>
            </a:r>
          </a:p>
          <a:p>
            <a:pPr algn="just"/>
            <a:r>
              <a:rPr lang="en-IN" dirty="0" smtClean="0"/>
              <a:t>A single variable model is based only on the size of the project, Which is given as follows:</a:t>
            </a:r>
          </a:p>
          <a:p>
            <a:pPr marL="0" indent="0" algn="ctr">
              <a:buNone/>
            </a:pPr>
            <a:r>
              <a:rPr lang="en-IN" b="1" dirty="0" smtClean="0"/>
              <a:t>Effort = a * </a:t>
            </a:r>
            <a:r>
              <a:rPr lang="en-IN" b="1" dirty="0" err="1" smtClean="0"/>
              <a:t>Size</a:t>
            </a:r>
            <a:r>
              <a:rPr lang="en-IN" b="1" baseline="30000" dirty="0" err="1" smtClean="0"/>
              <a:t>b</a:t>
            </a:r>
            <a:r>
              <a:rPr lang="en-IN" dirty="0" smtClean="0"/>
              <a:t> </a:t>
            </a:r>
          </a:p>
          <a:p>
            <a:pPr marL="0" indent="0" algn="just">
              <a:buNone/>
            </a:pPr>
            <a:r>
              <a:rPr lang="en-IN" dirty="0" smtClean="0"/>
              <a:t>Size is measured in terms of </a:t>
            </a:r>
            <a:r>
              <a:rPr lang="en-IN" dirty="0" err="1" smtClean="0"/>
              <a:t>KLoC</a:t>
            </a:r>
            <a:r>
              <a:rPr lang="en-IN" dirty="0" smtClean="0"/>
              <a:t> per Person Month(PM). The constants ‘a’ and ‘b’ are derived from the historical data of the past projects in the organizations.</a:t>
            </a:r>
          </a:p>
          <a:p>
            <a:pPr marL="0" indent="0" algn="just">
              <a:buNone/>
            </a:pPr>
            <a:r>
              <a:rPr lang="en-IN" dirty="0" smtClean="0"/>
              <a:t>  </a:t>
            </a:r>
            <a:endParaRPr lang="en-IN" dirty="0"/>
          </a:p>
        </p:txBody>
      </p:sp>
    </p:spTree>
    <p:extLst>
      <p:ext uri="{BB962C8B-B14F-4D97-AF65-F5344CB8AC3E}">
        <p14:creationId xmlns="" xmlns:p14="http://schemas.microsoft.com/office/powerpoint/2010/main" val="3450126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248400"/>
          </a:xfrm>
        </p:spPr>
        <p:txBody>
          <a:bodyPr/>
          <a:lstStyle/>
          <a:p>
            <a:pPr algn="just"/>
            <a:r>
              <a:rPr lang="en-IN" dirty="0" smtClean="0"/>
              <a:t>The value of ‘a’ and ‘b’ in the CoCoMo model vary across the three categories of projects: Organic, Semidetached and Embedded.</a:t>
            </a:r>
          </a:p>
          <a:p>
            <a:pPr algn="just"/>
            <a:endParaRPr lang="en-IN" dirty="0"/>
          </a:p>
          <a:p>
            <a:pPr algn="just"/>
            <a:endParaRPr lang="en-IN" dirty="0" smtClean="0"/>
          </a:p>
          <a:p>
            <a:pPr algn="just"/>
            <a:endParaRPr lang="en-IN" dirty="0"/>
          </a:p>
          <a:p>
            <a:pPr algn="just"/>
            <a:endParaRPr lang="en-IN" dirty="0" smtClean="0"/>
          </a:p>
          <a:p>
            <a:pPr algn="just"/>
            <a:endParaRPr lang="en-IN" dirty="0" smtClean="0"/>
          </a:p>
          <a:p>
            <a:pPr algn="just"/>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036015645"/>
              </p:ext>
            </p:extLst>
          </p:nvPr>
        </p:nvGraphicFramePr>
        <p:xfrm>
          <a:off x="1447800" y="2362200"/>
          <a:ext cx="6096000" cy="1478280"/>
        </p:xfrm>
        <a:graphic>
          <a:graphicData uri="http://schemas.openxmlformats.org/drawingml/2006/table">
            <a:tbl>
              <a:tblPr firstRow="1" bandRow="1">
                <a:tableStyleId>{5C22544A-7EE6-4342-B048-85BDC9FD1C3A}</a:tableStyleId>
              </a:tblPr>
              <a:tblGrid>
                <a:gridCol w="2032000"/>
                <a:gridCol w="2032000"/>
                <a:gridCol w="2032000"/>
              </a:tblGrid>
              <a:tr h="0">
                <a:tc>
                  <a:txBody>
                    <a:bodyPr/>
                    <a:lstStyle/>
                    <a:p>
                      <a:r>
                        <a:rPr lang="en-IN" dirty="0" smtClean="0"/>
                        <a:t>Project</a:t>
                      </a:r>
                      <a:r>
                        <a:rPr lang="en-IN" baseline="0" dirty="0" smtClean="0"/>
                        <a:t> Category</a:t>
                      </a:r>
                      <a:endParaRPr lang="en-IN" dirty="0"/>
                    </a:p>
                  </a:txBody>
                  <a:tcPr/>
                </a:tc>
                <a:tc>
                  <a:txBody>
                    <a:bodyPr/>
                    <a:lstStyle/>
                    <a:p>
                      <a:r>
                        <a:rPr lang="en-IN" dirty="0" smtClean="0"/>
                        <a:t>a</a:t>
                      </a:r>
                      <a:endParaRPr lang="en-IN" dirty="0"/>
                    </a:p>
                  </a:txBody>
                  <a:tcPr/>
                </a:tc>
                <a:tc>
                  <a:txBody>
                    <a:bodyPr/>
                    <a:lstStyle/>
                    <a:p>
                      <a:r>
                        <a:rPr lang="en-IN" dirty="0" smtClean="0"/>
                        <a:t>b</a:t>
                      </a:r>
                      <a:endParaRPr lang="en-IN" dirty="0"/>
                    </a:p>
                  </a:txBody>
                  <a:tcPr/>
                </a:tc>
              </a:tr>
              <a:tr h="370840">
                <a:tc>
                  <a:txBody>
                    <a:bodyPr/>
                    <a:lstStyle/>
                    <a:p>
                      <a:r>
                        <a:rPr lang="en-IN" dirty="0" smtClean="0"/>
                        <a:t>Organic</a:t>
                      </a:r>
                      <a:endParaRPr lang="en-IN" dirty="0"/>
                    </a:p>
                  </a:txBody>
                  <a:tcPr/>
                </a:tc>
                <a:tc>
                  <a:txBody>
                    <a:bodyPr/>
                    <a:lstStyle/>
                    <a:p>
                      <a:r>
                        <a:rPr lang="en-IN" dirty="0" smtClean="0"/>
                        <a:t>3.2</a:t>
                      </a:r>
                      <a:endParaRPr lang="en-IN" dirty="0"/>
                    </a:p>
                  </a:txBody>
                  <a:tcPr/>
                </a:tc>
                <a:tc>
                  <a:txBody>
                    <a:bodyPr/>
                    <a:lstStyle/>
                    <a:p>
                      <a:r>
                        <a:rPr lang="en-IN" dirty="0" smtClean="0"/>
                        <a:t>1.05</a:t>
                      </a:r>
                      <a:endParaRPr lang="en-IN" dirty="0"/>
                    </a:p>
                  </a:txBody>
                  <a:tcPr/>
                </a:tc>
              </a:tr>
              <a:tr h="370840">
                <a:tc>
                  <a:txBody>
                    <a:bodyPr/>
                    <a:lstStyle/>
                    <a:p>
                      <a:r>
                        <a:rPr lang="en-IN" dirty="0" smtClean="0"/>
                        <a:t>Semidetached</a:t>
                      </a:r>
                      <a:endParaRPr lang="en-IN" dirty="0"/>
                    </a:p>
                  </a:txBody>
                  <a:tcPr/>
                </a:tc>
                <a:tc>
                  <a:txBody>
                    <a:bodyPr/>
                    <a:lstStyle/>
                    <a:p>
                      <a:r>
                        <a:rPr lang="en-IN" dirty="0" smtClean="0"/>
                        <a:t>3.0</a:t>
                      </a:r>
                      <a:endParaRPr lang="en-IN" dirty="0"/>
                    </a:p>
                  </a:txBody>
                  <a:tcPr/>
                </a:tc>
                <a:tc>
                  <a:txBody>
                    <a:bodyPr/>
                    <a:lstStyle/>
                    <a:p>
                      <a:r>
                        <a:rPr lang="en-IN" dirty="0" smtClean="0"/>
                        <a:t>1.12</a:t>
                      </a:r>
                      <a:endParaRPr lang="en-IN" dirty="0"/>
                    </a:p>
                  </a:txBody>
                  <a:tcPr/>
                </a:tc>
              </a:tr>
              <a:tr h="370840">
                <a:tc>
                  <a:txBody>
                    <a:bodyPr/>
                    <a:lstStyle/>
                    <a:p>
                      <a:r>
                        <a:rPr lang="en-IN" dirty="0" smtClean="0"/>
                        <a:t>Embedded</a:t>
                      </a:r>
                      <a:endParaRPr lang="en-IN" dirty="0"/>
                    </a:p>
                  </a:txBody>
                  <a:tcPr/>
                </a:tc>
                <a:tc>
                  <a:txBody>
                    <a:bodyPr/>
                    <a:lstStyle/>
                    <a:p>
                      <a:r>
                        <a:rPr lang="en-IN" dirty="0" smtClean="0"/>
                        <a:t>2.8</a:t>
                      </a:r>
                      <a:endParaRPr lang="en-IN" dirty="0"/>
                    </a:p>
                  </a:txBody>
                  <a:tcPr/>
                </a:tc>
                <a:tc>
                  <a:txBody>
                    <a:bodyPr/>
                    <a:lstStyle/>
                    <a:p>
                      <a:r>
                        <a:rPr lang="en-IN" dirty="0" smtClean="0"/>
                        <a:t>1.20</a:t>
                      </a:r>
                      <a:endParaRPr lang="en-IN" dirty="0"/>
                    </a:p>
                  </a:txBody>
                  <a:tcPr/>
                </a:tc>
              </a:tr>
            </a:tbl>
          </a:graphicData>
        </a:graphic>
      </p:graphicFrame>
    </p:spTree>
    <p:extLst>
      <p:ext uri="{BB962C8B-B14F-4D97-AF65-F5344CB8AC3E}">
        <p14:creationId xmlns="" xmlns:p14="http://schemas.microsoft.com/office/powerpoint/2010/main" val="2505053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324600"/>
          </a:xfrm>
        </p:spPr>
        <p:txBody>
          <a:bodyPr>
            <a:normAutofit fontScale="92500" lnSpcReduction="20000"/>
          </a:bodyPr>
          <a:lstStyle/>
          <a:p>
            <a:pPr algn="just"/>
            <a:r>
              <a:rPr lang="en-IN" dirty="0"/>
              <a:t>Organic projects are very simple and can be developed with a small size team. A simple data processing software is an example of the organic project</a:t>
            </a:r>
            <a:r>
              <a:rPr lang="en-IN" dirty="0" smtClean="0"/>
              <a:t>.</a:t>
            </a:r>
          </a:p>
          <a:p>
            <a:pPr algn="just"/>
            <a:r>
              <a:rPr lang="en-IN" dirty="0" smtClean="0"/>
              <a:t>Embedded projects are very complex and have stringent constraints, for example flight control system for aircraft.</a:t>
            </a:r>
          </a:p>
          <a:p>
            <a:pPr algn="just"/>
            <a:r>
              <a:rPr lang="en-IN" dirty="0" smtClean="0"/>
              <a:t>Semidetached projects are intermediate in size and complexity. A transaction processing system with fixed requirements for terminal hardware and database software is an example of semidetached category.  </a:t>
            </a:r>
          </a:p>
          <a:p>
            <a:pPr algn="just">
              <a:buFont typeface="Wingdings" pitchFamily="2" charset="2"/>
              <a:buChar char="Ø"/>
            </a:pPr>
            <a:r>
              <a:rPr lang="en-IN" b="1" dirty="0" smtClean="0"/>
              <a:t>CoCoMo estimation is a family of hierarchical models, which includes basic, intermediate, and detailed CoCoMo Model. Each of these models initially estimates the effort based on the total estimated </a:t>
            </a:r>
            <a:r>
              <a:rPr lang="en-IN" b="1" dirty="0" err="1" smtClean="0"/>
              <a:t>KLoC</a:t>
            </a:r>
            <a:r>
              <a:rPr lang="en-IN" dirty="0" smtClean="0"/>
              <a:t>.</a:t>
            </a:r>
            <a:endParaRPr lang="en-IN" dirty="0"/>
          </a:p>
        </p:txBody>
      </p:sp>
    </p:spTree>
    <p:extLst>
      <p:ext uri="{BB962C8B-B14F-4D97-AF65-F5344CB8AC3E}">
        <p14:creationId xmlns="" xmlns:p14="http://schemas.microsoft.com/office/powerpoint/2010/main" val="3074633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mn-lt"/>
              </a:rPr>
              <a:t>Basic CoCoMo Model</a:t>
            </a:r>
            <a:endParaRPr lang="en-IN" b="1" dirty="0">
              <a:latin typeface="+mn-lt"/>
            </a:endParaRPr>
          </a:p>
        </p:txBody>
      </p:sp>
      <p:sp>
        <p:nvSpPr>
          <p:cNvPr id="3" name="Content Placeholder 2"/>
          <p:cNvSpPr>
            <a:spLocks noGrp="1"/>
          </p:cNvSpPr>
          <p:nvPr>
            <p:ph idx="1"/>
          </p:nvPr>
        </p:nvSpPr>
        <p:spPr/>
        <p:txBody>
          <a:bodyPr>
            <a:normAutofit fontScale="85000" lnSpcReduction="10000"/>
          </a:bodyPr>
          <a:lstStyle/>
          <a:p>
            <a:pPr algn="just"/>
            <a:r>
              <a:rPr lang="en-IN" dirty="0" smtClean="0"/>
              <a:t>The basic CoCoMo model estimate the effort in a function of the estimated </a:t>
            </a:r>
            <a:r>
              <a:rPr lang="en-IN" dirty="0" err="1" smtClean="0"/>
              <a:t>KLoC</a:t>
            </a:r>
            <a:r>
              <a:rPr lang="en-IN" dirty="0" smtClean="0"/>
              <a:t> in the proposed project.</a:t>
            </a:r>
          </a:p>
          <a:p>
            <a:pPr algn="just"/>
            <a:r>
              <a:rPr lang="en-IN" dirty="0"/>
              <a:t>The basic CoCoMo </a:t>
            </a:r>
            <a:r>
              <a:rPr lang="en-IN" dirty="0" smtClean="0"/>
              <a:t>model is very simple, quick, and applicable to small to medium organic type projects.</a:t>
            </a:r>
          </a:p>
          <a:p>
            <a:pPr algn="just"/>
            <a:r>
              <a:rPr lang="en-IN" dirty="0" smtClean="0"/>
              <a:t>It is given as follows:</a:t>
            </a:r>
          </a:p>
          <a:p>
            <a:pPr marL="0" indent="0">
              <a:buNone/>
            </a:pPr>
            <a:r>
              <a:rPr lang="en-IN" dirty="0" smtClean="0"/>
              <a:t>	</a:t>
            </a:r>
            <a:r>
              <a:rPr lang="en-IN" b="1" dirty="0" smtClean="0"/>
              <a:t>Development Effort (E) 	=  a X (</a:t>
            </a:r>
            <a:r>
              <a:rPr lang="en-IN" b="1" dirty="0" err="1" smtClean="0"/>
              <a:t>KLoC</a:t>
            </a:r>
            <a:r>
              <a:rPr lang="en-IN" b="1" dirty="0" smtClean="0"/>
              <a:t>)</a:t>
            </a:r>
            <a:r>
              <a:rPr lang="en-IN" b="1" baseline="30000" dirty="0" smtClean="0"/>
              <a:t>b</a:t>
            </a:r>
            <a:r>
              <a:rPr lang="en-IN" b="1" dirty="0" smtClean="0"/>
              <a:t> </a:t>
            </a:r>
          </a:p>
          <a:p>
            <a:pPr marL="0" indent="0">
              <a:buNone/>
            </a:pPr>
            <a:r>
              <a:rPr lang="en-IN" b="1" dirty="0" smtClean="0"/>
              <a:t>	Development Time 	=  c X (E)</a:t>
            </a:r>
            <a:r>
              <a:rPr lang="en-IN" b="1" baseline="30000" dirty="0" smtClean="0"/>
              <a:t>d</a:t>
            </a:r>
          </a:p>
          <a:p>
            <a:pPr marL="0" indent="0" algn="just">
              <a:buNone/>
            </a:pPr>
            <a:endParaRPr lang="en-IN" baseline="30000" dirty="0"/>
          </a:p>
          <a:p>
            <a:pPr marL="0" indent="0" algn="just">
              <a:buNone/>
            </a:pPr>
            <a:r>
              <a:rPr lang="en-IN" dirty="0" smtClean="0"/>
              <a:t>Where a, b, c and d are constants and these values are derived from the historical data of the past projects.</a:t>
            </a:r>
            <a:endParaRPr lang="en-IN" baseline="30000" dirty="0"/>
          </a:p>
        </p:txBody>
      </p:sp>
    </p:spTree>
    <p:extLst>
      <p:ext uri="{BB962C8B-B14F-4D97-AF65-F5344CB8AC3E}">
        <p14:creationId xmlns="" xmlns:p14="http://schemas.microsoft.com/office/powerpoint/2010/main" val="2005907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 xmlns:p14="http://schemas.microsoft.com/office/powerpoint/2010/main" val="1365396121"/>
              </p:ext>
            </p:extLst>
          </p:nvPr>
        </p:nvGraphicFramePr>
        <p:xfrm>
          <a:off x="1586355" y="1295399"/>
          <a:ext cx="6096000" cy="2357760"/>
        </p:xfrm>
        <a:graphic>
          <a:graphicData uri="http://schemas.openxmlformats.org/drawingml/2006/table">
            <a:tbl>
              <a:tblPr firstRow="1" bandRow="1">
                <a:tableStyleId>{5C22544A-7EE6-4342-B048-85BDC9FD1C3A}</a:tableStyleId>
              </a:tblPr>
              <a:tblGrid>
                <a:gridCol w="2032000"/>
                <a:gridCol w="2032000"/>
                <a:gridCol w="2032000"/>
              </a:tblGrid>
              <a:tr h="504591">
                <a:tc>
                  <a:txBody>
                    <a:bodyPr/>
                    <a:lstStyle/>
                    <a:p>
                      <a:pPr algn="ctr"/>
                      <a:r>
                        <a:rPr lang="en-IN" sz="2400" b="1" dirty="0" smtClean="0"/>
                        <a:t>Project</a:t>
                      </a:r>
                      <a:r>
                        <a:rPr lang="en-IN" sz="2400" b="1" baseline="0" dirty="0" smtClean="0"/>
                        <a:t> Category</a:t>
                      </a:r>
                      <a:endParaRPr lang="en-IN" sz="2400" b="1" dirty="0"/>
                    </a:p>
                  </a:txBody>
                  <a:tcPr/>
                </a:tc>
                <a:tc>
                  <a:txBody>
                    <a:bodyPr/>
                    <a:lstStyle/>
                    <a:p>
                      <a:pPr algn="ctr"/>
                      <a:r>
                        <a:rPr lang="en-IN" sz="2400" b="1" dirty="0" smtClean="0"/>
                        <a:t>c</a:t>
                      </a:r>
                      <a:endParaRPr lang="en-IN" sz="2400" b="1" dirty="0"/>
                    </a:p>
                  </a:txBody>
                  <a:tcPr/>
                </a:tc>
                <a:tc>
                  <a:txBody>
                    <a:bodyPr/>
                    <a:lstStyle/>
                    <a:p>
                      <a:pPr algn="ctr"/>
                      <a:r>
                        <a:rPr lang="en-IN" sz="2400" b="1" dirty="0" smtClean="0"/>
                        <a:t>d</a:t>
                      </a:r>
                      <a:endParaRPr lang="en-IN" sz="2400" b="1" dirty="0"/>
                    </a:p>
                  </a:txBody>
                  <a:tcPr/>
                </a:tc>
              </a:tr>
              <a:tr h="511600">
                <a:tc>
                  <a:txBody>
                    <a:bodyPr/>
                    <a:lstStyle/>
                    <a:p>
                      <a:pPr algn="ctr"/>
                      <a:r>
                        <a:rPr lang="en-IN" sz="2400" b="1" dirty="0" smtClean="0"/>
                        <a:t>Organic</a:t>
                      </a:r>
                      <a:endParaRPr lang="en-IN" sz="2400" b="1" dirty="0"/>
                    </a:p>
                  </a:txBody>
                  <a:tcPr/>
                </a:tc>
                <a:tc>
                  <a:txBody>
                    <a:bodyPr/>
                    <a:lstStyle/>
                    <a:p>
                      <a:pPr algn="ctr"/>
                      <a:r>
                        <a:rPr lang="en-IN" sz="2400" b="1" dirty="0" smtClean="0"/>
                        <a:t>2.5</a:t>
                      </a:r>
                      <a:endParaRPr lang="en-IN" sz="2400" b="1" dirty="0"/>
                    </a:p>
                  </a:txBody>
                  <a:tcPr/>
                </a:tc>
                <a:tc>
                  <a:txBody>
                    <a:bodyPr/>
                    <a:lstStyle/>
                    <a:p>
                      <a:pPr algn="ctr"/>
                      <a:r>
                        <a:rPr lang="en-IN" sz="2400" b="1" dirty="0" smtClean="0"/>
                        <a:t>0.38</a:t>
                      </a:r>
                      <a:endParaRPr lang="en-IN" sz="2400" b="1" dirty="0"/>
                    </a:p>
                  </a:txBody>
                  <a:tcPr/>
                </a:tc>
              </a:tr>
              <a:tr h="511600">
                <a:tc>
                  <a:txBody>
                    <a:bodyPr/>
                    <a:lstStyle/>
                    <a:p>
                      <a:pPr algn="ctr"/>
                      <a:r>
                        <a:rPr lang="en-IN" sz="2400" b="1" dirty="0" smtClean="0"/>
                        <a:t>Semidetached</a:t>
                      </a:r>
                      <a:endParaRPr lang="en-IN" sz="2400" b="1" dirty="0"/>
                    </a:p>
                  </a:txBody>
                  <a:tcPr/>
                </a:tc>
                <a:tc>
                  <a:txBody>
                    <a:bodyPr/>
                    <a:lstStyle/>
                    <a:p>
                      <a:pPr algn="ctr"/>
                      <a:r>
                        <a:rPr lang="en-IN" sz="2400" b="1" dirty="0" smtClean="0"/>
                        <a:t>2.5</a:t>
                      </a:r>
                      <a:endParaRPr lang="en-IN" sz="2400" b="1" dirty="0"/>
                    </a:p>
                  </a:txBody>
                  <a:tcPr/>
                </a:tc>
                <a:tc>
                  <a:txBody>
                    <a:bodyPr/>
                    <a:lstStyle/>
                    <a:p>
                      <a:pPr algn="ctr"/>
                      <a:r>
                        <a:rPr lang="en-IN" sz="2400" b="1" dirty="0" smtClean="0"/>
                        <a:t>0.35</a:t>
                      </a:r>
                      <a:endParaRPr lang="en-IN" sz="2400" b="1" dirty="0"/>
                    </a:p>
                  </a:txBody>
                  <a:tcPr/>
                </a:tc>
              </a:tr>
              <a:tr h="511600">
                <a:tc>
                  <a:txBody>
                    <a:bodyPr/>
                    <a:lstStyle/>
                    <a:p>
                      <a:pPr algn="ctr"/>
                      <a:r>
                        <a:rPr lang="en-IN" sz="2400" b="1" dirty="0" smtClean="0"/>
                        <a:t>Embedded</a:t>
                      </a:r>
                      <a:endParaRPr lang="en-IN" sz="2400" b="1" dirty="0"/>
                    </a:p>
                  </a:txBody>
                  <a:tcPr/>
                </a:tc>
                <a:tc>
                  <a:txBody>
                    <a:bodyPr/>
                    <a:lstStyle/>
                    <a:p>
                      <a:pPr algn="ctr"/>
                      <a:r>
                        <a:rPr lang="en-IN" sz="2400" b="1" dirty="0" smtClean="0"/>
                        <a:t>2.5</a:t>
                      </a:r>
                      <a:endParaRPr lang="en-IN" sz="2400" b="1" dirty="0"/>
                    </a:p>
                  </a:txBody>
                  <a:tcPr/>
                </a:tc>
                <a:tc>
                  <a:txBody>
                    <a:bodyPr/>
                    <a:lstStyle/>
                    <a:p>
                      <a:pPr algn="ctr"/>
                      <a:r>
                        <a:rPr lang="en-IN" sz="2400" b="1" dirty="0" smtClean="0"/>
                        <a:t>0.32</a:t>
                      </a:r>
                      <a:endParaRPr lang="en-IN" sz="2400" b="1" dirty="0"/>
                    </a:p>
                  </a:txBody>
                  <a:tcPr/>
                </a:tc>
              </a:tr>
            </a:tbl>
          </a:graphicData>
        </a:graphic>
      </p:graphicFrame>
    </p:spTree>
    <p:extLst>
      <p:ext uri="{BB962C8B-B14F-4D97-AF65-F5344CB8AC3E}">
        <p14:creationId xmlns="" xmlns:p14="http://schemas.microsoft.com/office/powerpoint/2010/main" val="1080397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askerville Old Face" panose="02020602080505020303" pitchFamily="18" charset="0"/>
              </a:rPr>
              <a:t>Project Metrics</a:t>
            </a:r>
            <a:endParaRPr lang="en-US" b="1" dirty="0">
              <a:latin typeface="Baskerville Old Face" panose="02020602080505020303"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mj-lt"/>
              </a:rPr>
              <a:t>Measure the size, cost, efforts, schedule, and risks.</a:t>
            </a:r>
          </a:p>
          <a:p>
            <a:pPr algn="just"/>
            <a:r>
              <a:rPr lang="en-US" dirty="0" smtClean="0">
                <a:latin typeface="+mj-lt"/>
              </a:rPr>
              <a:t>Projects are generally assessed on the basis of past project </a:t>
            </a:r>
            <a:r>
              <a:rPr lang="en-US" dirty="0" smtClean="0"/>
              <a:t>experiences</a:t>
            </a:r>
            <a:r>
              <a:rPr lang="en-US" dirty="0" smtClean="0">
                <a:latin typeface="+mj-lt"/>
              </a:rPr>
              <a:t> and data.</a:t>
            </a:r>
          </a:p>
          <a:p>
            <a:pPr algn="just"/>
            <a:r>
              <a:rPr lang="en-US" dirty="0" smtClean="0">
                <a:latin typeface="+mj-lt"/>
              </a:rPr>
              <a:t>Minimize the project schedule and the required efforts in the project.</a:t>
            </a:r>
          </a:p>
          <a:p>
            <a:pPr algn="just"/>
            <a:r>
              <a:rPr lang="en-US" dirty="0" smtClean="0">
                <a:latin typeface="+mj-lt"/>
              </a:rPr>
              <a:t>It is a fact that product quality can be achieved only if project is delivered on time and within budget.</a:t>
            </a:r>
          </a:p>
          <a:p>
            <a:endParaRPr lang="en-US" dirty="0" smtClean="0">
              <a:latin typeface="+mj-lt"/>
            </a:endParaRPr>
          </a:p>
          <a:p>
            <a:endParaRPr lang="en-US" dirty="0">
              <a:latin typeface="+mj-lt"/>
            </a:endParaRPr>
          </a:p>
        </p:txBody>
      </p:sp>
    </p:spTree>
    <p:extLst>
      <p:ext uri="{BB962C8B-B14F-4D97-AF65-F5344CB8AC3E}">
        <p14:creationId xmlns="" xmlns:p14="http://schemas.microsoft.com/office/powerpoint/2010/main" val="32364184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324600"/>
          </a:xfrm>
        </p:spPr>
        <p:txBody>
          <a:bodyPr>
            <a:normAutofit/>
          </a:bodyPr>
          <a:lstStyle/>
          <a:p>
            <a:pPr marL="0" indent="0" algn="just">
              <a:buNone/>
            </a:pPr>
            <a:r>
              <a:rPr lang="en-IN" sz="3600" b="1" dirty="0" smtClean="0"/>
              <a:t>Example: Assume that a system for simple student registration in a course is planned to be developed and its estimated size is approximately 10,000 lines of code. The organization is proposed to pay 25,000 RS per month to software engineers. Compute the development effort, development time, and total cost for product development.</a:t>
            </a:r>
          </a:p>
        </p:txBody>
      </p:sp>
    </p:spTree>
    <p:extLst>
      <p:ext uri="{BB962C8B-B14F-4D97-AF65-F5344CB8AC3E}">
        <p14:creationId xmlns="" xmlns:p14="http://schemas.microsoft.com/office/powerpoint/2010/main" val="2799510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34400" cy="6324600"/>
          </a:xfrm>
        </p:spPr>
        <p:txBody>
          <a:bodyPr>
            <a:normAutofit fontScale="92500" lnSpcReduction="20000"/>
          </a:bodyPr>
          <a:lstStyle/>
          <a:p>
            <a:pPr marL="0" indent="0" algn="just">
              <a:buNone/>
            </a:pPr>
            <a:r>
              <a:rPr lang="en-IN" b="1" dirty="0" smtClean="0"/>
              <a:t>Solution: </a:t>
            </a:r>
          </a:p>
          <a:p>
            <a:pPr marL="0" indent="0" algn="just">
              <a:buNone/>
            </a:pPr>
            <a:r>
              <a:rPr lang="en-IN" b="1" dirty="0" smtClean="0"/>
              <a:t>This seems to be an organic project.</a:t>
            </a:r>
          </a:p>
          <a:p>
            <a:pPr marL="0" indent="0" algn="just">
              <a:buNone/>
            </a:pPr>
            <a:r>
              <a:rPr lang="en-IN" b="1" dirty="0" smtClean="0"/>
              <a:t>Development effort (E)		= 	a X (</a:t>
            </a:r>
            <a:r>
              <a:rPr lang="en-IN" b="1" dirty="0" err="1" smtClean="0"/>
              <a:t>KLoC</a:t>
            </a:r>
            <a:r>
              <a:rPr lang="en-IN" b="1" dirty="0" smtClean="0"/>
              <a:t>) </a:t>
            </a:r>
            <a:r>
              <a:rPr lang="en-IN" b="1" baseline="30000" dirty="0" smtClean="0"/>
              <a:t>b </a:t>
            </a:r>
          </a:p>
          <a:p>
            <a:pPr marL="0" indent="0" algn="just">
              <a:buNone/>
            </a:pPr>
            <a:r>
              <a:rPr lang="en-IN" b="1" dirty="0"/>
              <a:t>	</a:t>
            </a:r>
            <a:r>
              <a:rPr lang="en-IN" b="1" dirty="0" smtClean="0"/>
              <a:t>			= 	3.2 X (10)</a:t>
            </a:r>
            <a:r>
              <a:rPr lang="en-IN" b="1" baseline="30000" dirty="0" smtClean="0"/>
              <a:t>1.05</a:t>
            </a:r>
          </a:p>
          <a:p>
            <a:pPr marL="0" indent="0" algn="just">
              <a:buNone/>
            </a:pPr>
            <a:r>
              <a:rPr lang="en-IN" b="1" baseline="30000" dirty="0"/>
              <a:t>	</a:t>
            </a:r>
            <a:r>
              <a:rPr lang="en-IN" b="1" baseline="30000" dirty="0" smtClean="0"/>
              <a:t>			</a:t>
            </a:r>
            <a:r>
              <a:rPr lang="en-IN" b="1" dirty="0"/>
              <a:t>= </a:t>
            </a:r>
            <a:r>
              <a:rPr lang="en-IN" b="1" dirty="0" smtClean="0"/>
              <a:t> 	35.90 Person Month</a:t>
            </a:r>
          </a:p>
          <a:p>
            <a:pPr marL="0" indent="0" algn="just">
              <a:buNone/>
            </a:pPr>
            <a:endParaRPr lang="en-IN" b="1" baseline="30000" dirty="0"/>
          </a:p>
          <a:p>
            <a:pPr marL="0" indent="0" algn="just">
              <a:buNone/>
            </a:pPr>
            <a:r>
              <a:rPr lang="en-IN" b="1" dirty="0" smtClean="0"/>
              <a:t>Development Time(T)	               = 	c X (E) </a:t>
            </a:r>
            <a:r>
              <a:rPr lang="en-IN" b="1" baseline="30000" dirty="0" smtClean="0"/>
              <a:t>d</a:t>
            </a:r>
            <a:r>
              <a:rPr lang="en-IN" b="1" dirty="0" smtClean="0"/>
              <a:t> </a:t>
            </a:r>
          </a:p>
          <a:p>
            <a:pPr marL="0" indent="0" algn="just">
              <a:buNone/>
            </a:pPr>
            <a:r>
              <a:rPr lang="en-IN" b="1" dirty="0"/>
              <a:t>	</a:t>
            </a:r>
            <a:r>
              <a:rPr lang="en-IN" b="1" dirty="0" smtClean="0"/>
              <a:t>			=	2.5 X (35.90)</a:t>
            </a:r>
            <a:r>
              <a:rPr lang="en-IN" b="1" baseline="30000" dirty="0" smtClean="0"/>
              <a:t>0.38</a:t>
            </a:r>
          </a:p>
          <a:p>
            <a:pPr marL="0" indent="0" algn="just">
              <a:buNone/>
            </a:pPr>
            <a:r>
              <a:rPr lang="en-IN" b="1" baseline="30000" dirty="0" smtClean="0"/>
              <a:t>				</a:t>
            </a:r>
            <a:r>
              <a:rPr lang="en-IN" sz="4000" b="1" baseline="30000" dirty="0" smtClean="0"/>
              <a:t>=                9.747 months</a:t>
            </a:r>
          </a:p>
          <a:p>
            <a:pPr marL="0" indent="0" algn="just">
              <a:buNone/>
            </a:pPr>
            <a:endParaRPr lang="en-IN" b="1" dirty="0"/>
          </a:p>
          <a:p>
            <a:pPr marL="0" indent="0" algn="just">
              <a:buNone/>
            </a:pPr>
            <a:r>
              <a:rPr lang="en-IN" b="1" dirty="0" smtClean="0"/>
              <a:t>Total Product Development Cost = Development time X Salaries of Engineers </a:t>
            </a:r>
          </a:p>
          <a:p>
            <a:pPr marL="0" indent="0" algn="just">
              <a:buNone/>
            </a:pPr>
            <a:r>
              <a:rPr lang="en-IN" b="1" dirty="0"/>
              <a:t>	</a:t>
            </a:r>
            <a:r>
              <a:rPr lang="en-IN" b="1" dirty="0" smtClean="0"/>
              <a:t>			=   9.747 X 25,000</a:t>
            </a:r>
          </a:p>
          <a:p>
            <a:pPr marL="0" indent="0" algn="just">
              <a:buNone/>
            </a:pPr>
            <a:r>
              <a:rPr lang="en-IN" b="1" dirty="0"/>
              <a:t>	</a:t>
            </a:r>
            <a:r>
              <a:rPr lang="en-IN" b="1" dirty="0" smtClean="0"/>
              <a:t>			=   2,43,675 RS.</a:t>
            </a:r>
            <a:endParaRPr lang="en-IN" b="1" dirty="0"/>
          </a:p>
        </p:txBody>
      </p:sp>
    </p:spTree>
    <p:extLst>
      <p:ext uri="{BB962C8B-B14F-4D97-AF65-F5344CB8AC3E}">
        <p14:creationId xmlns="" xmlns:p14="http://schemas.microsoft.com/office/powerpoint/2010/main" val="2799510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93"/>
            <a:ext cx="8229600" cy="750607"/>
          </a:xfrm>
        </p:spPr>
        <p:txBody>
          <a:bodyPr>
            <a:normAutofit fontScale="90000"/>
          </a:bodyPr>
          <a:lstStyle/>
          <a:p>
            <a:r>
              <a:rPr lang="en-IN" b="1" dirty="0" smtClean="0">
                <a:latin typeface="+mn-lt"/>
              </a:rPr>
              <a:t>Intermediate CoCoMo Model</a:t>
            </a:r>
            <a:endParaRPr lang="en-IN" b="1" dirty="0">
              <a:latin typeface="+mn-lt"/>
            </a:endParaRPr>
          </a:p>
        </p:txBody>
      </p:sp>
      <p:sp>
        <p:nvSpPr>
          <p:cNvPr id="3" name="Content Placeholder 2"/>
          <p:cNvSpPr>
            <a:spLocks noGrp="1"/>
          </p:cNvSpPr>
          <p:nvPr>
            <p:ph idx="1"/>
          </p:nvPr>
        </p:nvSpPr>
        <p:spPr>
          <a:xfrm>
            <a:off x="0" y="685800"/>
            <a:ext cx="9144000" cy="6179127"/>
          </a:xfrm>
        </p:spPr>
        <p:txBody>
          <a:bodyPr>
            <a:noAutofit/>
          </a:bodyPr>
          <a:lstStyle/>
          <a:p>
            <a:pPr algn="just"/>
            <a:r>
              <a:rPr lang="en-IN" sz="2600" dirty="0" smtClean="0"/>
              <a:t>The basic </a:t>
            </a:r>
            <a:r>
              <a:rPr lang="en-IN" sz="2600" dirty="0" err="1" smtClean="0"/>
              <a:t>CoCoMo</a:t>
            </a:r>
            <a:r>
              <a:rPr lang="en-IN" sz="2600" dirty="0" smtClean="0"/>
              <a:t> model determines the effort and time on the basis of project size. There are certain other factors that can affect the project size and hence the development effort and time.</a:t>
            </a:r>
          </a:p>
          <a:p>
            <a:pPr algn="just"/>
            <a:r>
              <a:rPr lang="en-IN" sz="2600" dirty="0" smtClean="0"/>
              <a:t>Therefore, Boehm has introduced 15 cost drivers, considering the various aspects of product development environment.</a:t>
            </a:r>
          </a:p>
          <a:p>
            <a:pPr algn="just"/>
            <a:r>
              <a:rPr lang="en-IN" sz="2600" dirty="0" smtClean="0"/>
              <a:t>These cost drivers are used to adjust project complexity for estimation of effort and these are termed as Effort Adjustment Factors(EAF). And are classified as computer attributes, product attributes, project attributes, and personal attributes. </a:t>
            </a:r>
          </a:p>
          <a:p>
            <a:pPr algn="just"/>
            <a:r>
              <a:rPr lang="en-IN" sz="2600" dirty="0" smtClean="0"/>
              <a:t>The value of each cost attribute is rated by the project manager in the specified project. </a:t>
            </a:r>
          </a:p>
          <a:p>
            <a:pPr algn="just"/>
            <a:r>
              <a:rPr lang="en-IN" sz="2600" dirty="0" smtClean="0"/>
              <a:t>These values vary with the project nature and the development environment. </a:t>
            </a:r>
          </a:p>
          <a:p>
            <a:pPr marL="0" indent="0" algn="just">
              <a:buNone/>
            </a:pPr>
            <a:endParaRPr lang="en-IN" sz="2600" dirty="0"/>
          </a:p>
        </p:txBody>
      </p:sp>
    </p:spTree>
    <p:extLst>
      <p:ext uri="{BB962C8B-B14F-4D97-AF65-F5344CB8AC3E}">
        <p14:creationId xmlns="" xmlns:p14="http://schemas.microsoft.com/office/powerpoint/2010/main" val="19169558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790" y="221670"/>
            <a:ext cx="9067800" cy="655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09476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a:bodyPr>
          <a:lstStyle/>
          <a:p>
            <a:pPr marL="0" indent="0" algn="just">
              <a:buNone/>
            </a:pPr>
            <a:r>
              <a:rPr lang="en-IN" sz="3600" b="1" dirty="0" smtClean="0"/>
              <a:t>	Development Effort: </a:t>
            </a:r>
          </a:p>
          <a:p>
            <a:pPr marL="0" indent="0" algn="just">
              <a:buNone/>
            </a:pPr>
            <a:r>
              <a:rPr lang="en-IN" sz="3600" b="1" dirty="0" smtClean="0"/>
              <a:t>	Initial Effort (E) = </a:t>
            </a:r>
            <a:r>
              <a:rPr lang="en-IN" sz="3600" b="1" dirty="0"/>
              <a:t>a X (</a:t>
            </a:r>
            <a:r>
              <a:rPr lang="en-IN" sz="3600" b="1" dirty="0" err="1" smtClean="0"/>
              <a:t>KLoC</a:t>
            </a:r>
            <a:r>
              <a:rPr lang="en-IN" sz="3600" b="1" dirty="0" smtClean="0"/>
              <a:t>)</a:t>
            </a:r>
            <a:r>
              <a:rPr lang="en-IN" sz="3600" b="1" baseline="30000" dirty="0" smtClean="0"/>
              <a:t>b </a:t>
            </a:r>
          </a:p>
          <a:p>
            <a:pPr marL="0" indent="0" algn="just">
              <a:buNone/>
            </a:pPr>
            <a:r>
              <a:rPr lang="en-IN" sz="3600" b="1" dirty="0" smtClean="0"/>
              <a:t>	EAF = EAF</a:t>
            </a:r>
            <a:r>
              <a:rPr lang="en-IN" sz="3600" b="1" baseline="-25000" dirty="0" smtClean="0"/>
              <a:t>1</a:t>
            </a:r>
            <a:r>
              <a:rPr lang="en-IN" sz="3600" b="1" dirty="0" smtClean="0"/>
              <a:t> X EAF</a:t>
            </a:r>
            <a:r>
              <a:rPr lang="en-IN" sz="3600" b="1" baseline="-25000" dirty="0"/>
              <a:t>2</a:t>
            </a:r>
            <a:r>
              <a:rPr lang="en-IN" sz="3600" b="1" dirty="0" smtClean="0"/>
              <a:t> X EAF</a:t>
            </a:r>
            <a:r>
              <a:rPr lang="en-IN" sz="3600" b="1" baseline="-25000" dirty="0"/>
              <a:t>3</a:t>
            </a:r>
            <a:r>
              <a:rPr lang="en-IN" sz="3600" b="1" dirty="0" smtClean="0"/>
              <a:t>……………EAF</a:t>
            </a:r>
            <a:r>
              <a:rPr lang="en-IN" sz="3600" b="1" baseline="-25000" dirty="0"/>
              <a:t>15</a:t>
            </a:r>
          </a:p>
          <a:p>
            <a:pPr marL="0" indent="0" algn="just">
              <a:buNone/>
            </a:pPr>
            <a:r>
              <a:rPr lang="en-IN" sz="3600" b="1" dirty="0" smtClean="0"/>
              <a:t>	Total Development Effort (E) = E X EAF</a:t>
            </a:r>
          </a:p>
          <a:p>
            <a:pPr marL="0" indent="0" algn="just">
              <a:buNone/>
            </a:pPr>
            <a:r>
              <a:rPr lang="en-IN" sz="3600" b="1" dirty="0" smtClean="0"/>
              <a:t>	Development Time = </a:t>
            </a:r>
            <a:r>
              <a:rPr lang="en-IN" sz="3600" b="1" dirty="0"/>
              <a:t>c X (</a:t>
            </a:r>
            <a:r>
              <a:rPr lang="en-IN" sz="3600" b="1" dirty="0" smtClean="0"/>
              <a:t>E)</a:t>
            </a:r>
            <a:r>
              <a:rPr lang="en-IN" sz="3600" b="1" baseline="30000" dirty="0" smtClean="0"/>
              <a:t>d</a:t>
            </a:r>
            <a:r>
              <a:rPr lang="en-IN" sz="3600" b="1" dirty="0" smtClean="0"/>
              <a:t> </a:t>
            </a:r>
            <a:endParaRPr lang="en-IN" sz="3600" b="1" dirty="0"/>
          </a:p>
          <a:p>
            <a:pPr marL="0" indent="0" algn="just">
              <a:buNone/>
            </a:pPr>
            <a:endParaRPr lang="en-IN" sz="3600" baseline="30000" dirty="0"/>
          </a:p>
          <a:p>
            <a:pPr marL="0" indent="0" algn="just">
              <a:buNone/>
            </a:pPr>
            <a:endParaRPr lang="en-IN" sz="3600" dirty="0"/>
          </a:p>
        </p:txBody>
      </p:sp>
    </p:spTree>
    <p:extLst>
      <p:ext uri="{BB962C8B-B14F-4D97-AF65-F5344CB8AC3E}">
        <p14:creationId xmlns="" xmlns:p14="http://schemas.microsoft.com/office/powerpoint/2010/main" val="16350932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fontScale="92500" lnSpcReduction="20000"/>
          </a:bodyPr>
          <a:lstStyle/>
          <a:p>
            <a:pPr marL="0" indent="0" algn="just">
              <a:buNone/>
            </a:pPr>
            <a:r>
              <a:rPr lang="en-IN" b="1" dirty="0" smtClean="0"/>
              <a:t>Example: Suppose a library management system is to be designed for an academic institution. From the project proposal, the following five major components are identified:</a:t>
            </a:r>
          </a:p>
          <a:p>
            <a:pPr marL="0" indent="0" algn="just">
              <a:buNone/>
            </a:pPr>
            <a:r>
              <a:rPr lang="en-IN" b="1" dirty="0" smtClean="0"/>
              <a:t>Online Data Enter	=	1.0 </a:t>
            </a:r>
            <a:r>
              <a:rPr lang="en-IN" b="1" dirty="0" err="1" smtClean="0"/>
              <a:t>KLoC</a:t>
            </a:r>
            <a:endParaRPr lang="en-IN" b="1" dirty="0" smtClean="0"/>
          </a:p>
          <a:p>
            <a:pPr marL="0" indent="0" algn="just">
              <a:buNone/>
            </a:pPr>
            <a:r>
              <a:rPr lang="en-IN" b="1" dirty="0" smtClean="0"/>
              <a:t>Data Update		=	2.0 </a:t>
            </a:r>
            <a:r>
              <a:rPr lang="en-IN" b="1" dirty="0" err="1" smtClean="0"/>
              <a:t>KLoC</a:t>
            </a:r>
            <a:endParaRPr lang="en-IN" b="1" dirty="0" smtClean="0"/>
          </a:p>
          <a:p>
            <a:pPr marL="0" indent="0" algn="just">
              <a:buNone/>
            </a:pPr>
            <a:r>
              <a:rPr lang="en-IN" b="1" dirty="0" smtClean="0"/>
              <a:t>File Input and Output	= 	1.5 </a:t>
            </a:r>
            <a:r>
              <a:rPr lang="en-IN" b="1" dirty="0" err="1" smtClean="0"/>
              <a:t>KLoC</a:t>
            </a:r>
            <a:endParaRPr lang="en-IN" b="1" dirty="0" smtClean="0"/>
          </a:p>
          <a:p>
            <a:pPr marL="0" indent="0" algn="just">
              <a:buNone/>
            </a:pPr>
            <a:r>
              <a:rPr lang="en-IN" b="1" dirty="0" smtClean="0"/>
              <a:t>Library Reports 		= 	2.0 </a:t>
            </a:r>
            <a:r>
              <a:rPr lang="en-IN" b="1" dirty="0" err="1" smtClean="0"/>
              <a:t>KLoC</a:t>
            </a:r>
            <a:endParaRPr lang="en-IN" b="1" dirty="0" smtClean="0"/>
          </a:p>
          <a:p>
            <a:pPr marL="0" indent="0" algn="just">
              <a:buNone/>
            </a:pPr>
            <a:r>
              <a:rPr lang="en-IN" b="1" dirty="0" smtClean="0"/>
              <a:t>Query and Search  	= 	0.5 </a:t>
            </a:r>
            <a:r>
              <a:rPr lang="en-IN" b="1" dirty="0" err="1" smtClean="0"/>
              <a:t>KLoC</a:t>
            </a:r>
            <a:endParaRPr lang="en-IN" b="1" dirty="0" smtClean="0"/>
          </a:p>
          <a:p>
            <a:pPr marL="0" indent="0" algn="just">
              <a:buNone/>
            </a:pPr>
            <a:r>
              <a:rPr lang="en-IN" b="1" dirty="0" smtClean="0"/>
              <a:t>The database size and application experience are very important in this project. The use of software tool and the main storage is highly considerable. The virtual machine experience and its capability can be kept low. All other cost drivers have minimal requirements. Use the CoCoMo model to estimate the development effort and the development time.</a:t>
            </a:r>
            <a:endParaRPr lang="en-IN" b="1" dirty="0"/>
          </a:p>
        </p:txBody>
      </p:sp>
    </p:spTree>
    <p:extLst>
      <p:ext uri="{BB962C8B-B14F-4D97-AF65-F5344CB8AC3E}">
        <p14:creationId xmlns="" xmlns:p14="http://schemas.microsoft.com/office/powerpoint/2010/main" val="21869800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172200"/>
          </a:xfrm>
        </p:spPr>
        <p:txBody>
          <a:bodyPr>
            <a:normAutofit fontScale="92500" lnSpcReduction="20000"/>
          </a:bodyPr>
          <a:lstStyle/>
          <a:p>
            <a:pPr marL="0" indent="0" algn="just">
              <a:buNone/>
            </a:pPr>
            <a:r>
              <a:rPr lang="en-IN" b="1" dirty="0" smtClean="0"/>
              <a:t>Solution: </a:t>
            </a:r>
            <a:r>
              <a:rPr lang="en-IN" b="1" dirty="0"/>
              <a:t>This seems to be an </a:t>
            </a:r>
            <a:r>
              <a:rPr lang="en-IN" b="1" dirty="0" smtClean="0"/>
              <a:t>organic category project. The total size of the project is 7 </a:t>
            </a:r>
            <a:r>
              <a:rPr lang="en-IN" b="1" dirty="0" err="1" smtClean="0"/>
              <a:t>KLoC</a:t>
            </a:r>
            <a:r>
              <a:rPr lang="en-IN" b="1" dirty="0" smtClean="0"/>
              <a:t>.</a:t>
            </a:r>
          </a:p>
          <a:p>
            <a:pPr marL="0" indent="0" algn="just">
              <a:buNone/>
            </a:pPr>
            <a:r>
              <a:rPr lang="en-IN" b="1" dirty="0" smtClean="0"/>
              <a:t>Development Effort:</a:t>
            </a:r>
          </a:p>
          <a:p>
            <a:pPr marL="0" indent="0" algn="just">
              <a:buNone/>
            </a:pPr>
            <a:r>
              <a:rPr lang="en-IN" b="1" dirty="0" smtClean="0"/>
              <a:t>Initial Effort	= 3.2 X (7)</a:t>
            </a:r>
            <a:r>
              <a:rPr lang="en-IN" b="1" baseline="30000" dirty="0" smtClean="0"/>
              <a:t>1.05</a:t>
            </a:r>
            <a:r>
              <a:rPr lang="en-IN" b="1" dirty="0" smtClean="0"/>
              <a:t> </a:t>
            </a:r>
            <a:endParaRPr lang="en-IN" b="1" dirty="0"/>
          </a:p>
          <a:p>
            <a:pPr marL="0" indent="0" algn="just">
              <a:buNone/>
            </a:pPr>
            <a:r>
              <a:rPr lang="en-IN" b="1" dirty="0" smtClean="0"/>
              <a:t>			= 24.6889PM</a:t>
            </a:r>
          </a:p>
          <a:p>
            <a:pPr marL="0" indent="0" algn="just">
              <a:buNone/>
            </a:pPr>
            <a:r>
              <a:rPr lang="en-IN" b="1" dirty="0" smtClean="0"/>
              <a:t>EAF	= 1.16 X 0.82 X 0.91 X 1.06 X 1.10 X 0.87</a:t>
            </a:r>
          </a:p>
          <a:p>
            <a:pPr marL="0" indent="0" algn="just">
              <a:buNone/>
            </a:pPr>
            <a:r>
              <a:rPr lang="en-IN" b="1" dirty="0"/>
              <a:t>	</a:t>
            </a:r>
            <a:r>
              <a:rPr lang="en-IN" b="1" dirty="0" smtClean="0"/>
              <a:t>= 0.8780</a:t>
            </a:r>
          </a:p>
          <a:p>
            <a:pPr marL="0" indent="0" algn="just">
              <a:buNone/>
            </a:pPr>
            <a:r>
              <a:rPr lang="en-IN" b="1" dirty="0" smtClean="0"/>
              <a:t>Total Effort		= E X EAF</a:t>
            </a:r>
          </a:p>
          <a:p>
            <a:pPr marL="0" indent="0" algn="just">
              <a:buNone/>
            </a:pPr>
            <a:r>
              <a:rPr lang="en-IN" b="1" dirty="0"/>
              <a:t>	</a:t>
            </a:r>
            <a:r>
              <a:rPr lang="en-IN" b="1" dirty="0" smtClean="0"/>
              <a:t>		= 24.6889 X 0.8780</a:t>
            </a:r>
          </a:p>
          <a:p>
            <a:pPr marL="0" indent="0" algn="just">
              <a:buNone/>
            </a:pPr>
            <a:r>
              <a:rPr lang="en-IN" b="1" dirty="0"/>
              <a:t>	</a:t>
            </a:r>
            <a:r>
              <a:rPr lang="en-IN" b="1" dirty="0" smtClean="0"/>
              <a:t>		= 21.6785 PM</a:t>
            </a:r>
          </a:p>
          <a:p>
            <a:pPr marL="0" indent="0" algn="just">
              <a:buNone/>
            </a:pPr>
            <a:r>
              <a:rPr lang="en-IN" b="1" dirty="0" smtClean="0"/>
              <a:t>Development Time = 2.5 X (E)0.38</a:t>
            </a:r>
          </a:p>
          <a:p>
            <a:pPr marL="0" indent="0" algn="just">
              <a:buNone/>
            </a:pPr>
            <a:r>
              <a:rPr lang="en-IN" b="1" dirty="0"/>
              <a:t>	</a:t>
            </a:r>
            <a:r>
              <a:rPr lang="en-IN" b="1" dirty="0" smtClean="0"/>
              <a:t>		   = 2.5 X (21.6785)0.38 months</a:t>
            </a:r>
          </a:p>
          <a:p>
            <a:pPr marL="0" indent="0" algn="just">
              <a:buNone/>
            </a:pPr>
            <a:r>
              <a:rPr lang="en-IN" b="1" dirty="0"/>
              <a:t>	</a:t>
            </a:r>
            <a:r>
              <a:rPr lang="en-IN" b="1" dirty="0" smtClean="0"/>
              <a:t>		   = 8.0469 months</a:t>
            </a:r>
          </a:p>
          <a:p>
            <a:pPr marL="0" indent="0" algn="just">
              <a:buNone/>
            </a:pPr>
            <a:endParaRPr lang="en-IN" b="1" dirty="0" smtClean="0"/>
          </a:p>
          <a:p>
            <a:pPr marL="0" indent="0" algn="just">
              <a:buNone/>
            </a:pPr>
            <a:endParaRPr lang="en-IN" b="1" dirty="0" smtClean="0"/>
          </a:p>
          <a:p>
            <a:pPr marL="0" indent="0" algn="just">
              <a:buNone/>
            </a:pPr>
            <a:endParaRPr lang="en-IN" b="1" dirty="0"/>
          </a:p>
          <a:p>
            <a:pPr marL="0" indent="0" algn="just">
              <a:buNone/>
            </a:pPr>
            <a:endParaRPr lang="en-IN" b="1" dirty="0"/>
          </a:p>
        </p:txBody>
      </p:sp>
    </p:spTree>
    <p:extLst>
      <p:ext uri="{BB962C8B-B14F-4D97-AF65-F5344CB8AC3E}">
        <p14:creationId xmlns="" xmlns:p14="http://schemas.microsoft.com/office/powerpoint/2010/main" val="3965414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mn-lt"/>
              </a:rPr>
              <a:t>Detailed CoCoMo Model</a:t>
            </a:r>
            <a:br>
              <a:rPr lang="en-IN" b="1" dirty="0" smtClean="0">
                <a:latin typeface="+mn-lt"/>
              </a:rPr>
            </a:br>
            <a:endParaRPr lang="en-IN" b="1" dirty="0">
              <a:latin typeface="+mn-lt"/>
            </a:endParaRPr>
          </a:p>
        </p:txBody>
      </p:sp>
      <p:sp>
        <p:nvSpPr>
          <p:cNvPr id="3" name="Content Placeholder 2"/>
          <p:cNvSpPr>
            <a:spLocks noGrp="1"/>
          </p:cNvSpPr>
          <p:nvPr>
            <p:ph idx="1"/>
          </p:nvPr>
        </p:nvSpPr>
        <p:spPr>
          <a:xfrm>
            <a:off x="228600" y="990600"/>
            <a:ext cx="8686800" cy="5638800"/>
          </a:xfrm>
        </p:spPr>
        <p:txBody>
          <a:bodyPr>
            <a:normAutofit lnSpcReduction="10000"/>
          </a:bodyPr>
          <a:lstStyle/>
          <a:p>
            <a:pPr algn="just"/>
            <a:r>
              <a:rPr lang="en-IN" dirty="0" smtClean="0"/>
              <a:t>The detailed CoCoMo model inherits all the features of the intermediate CoCoMo Model for the overall estimation of the project cost.</a:t>
            </a:r>
          </a:p>
          <a:p>
            <a:pPr algn="just"/>
            <a:r>
              <a:rPr lang="en-IN" dirty="0" smtClean="0"/>
              <a:t>For detailed planning and scheduling, it is necessary to assess the impact of the cost drivers in phased manner. </a:t>
            </a:r>
          </a:p>
          <a:p>
            <a:pPr algn="just"/>
            <a:r>
              <a:rPr lang="en-IN" dirty="0" smtClean="0"/>
              <a:t>The detailed CoCoMo model uses different effort multipliers (cost drivers) for each phase of the project. </a:t>
            </a:r>
          </a:p>
          <a:p>
            <a:pPr algn="just"/>
            <a:r>
              <a:rPr lang="en-IN" dirty="0" smtClean="0"/>
              <a:t>Phase wise effort multipliers provide better estimates than the intermediate model. </a:t>
            </a:r>
          </a:p>
          <a:p>
            <a:pPr algn="just"/>
            <a:endParaRPr lang="en-IN" dirty="0"/>
          </a:p>
        </p:txBody>
      </p:sp>
    </p:spTree>
    <p:extLst>
      <p:ext uri="{BB962C8B-B14F-4D97-AF65-F5344CB8AC3E}">
        <p14:creationId xmlns="" xmlns:p14="http://schemas.microsoft.com/office/powerpoint/2010/main" val="9636270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410200"/>
          </a:xfrm>
        </p:spPr>
        <p:txBody>
          <a:bodyPr>
            <a:normAutofit/>
          </a:bodyPr>
          <a:lstStyle/>
          <a:p>
            <a:pPr algn="just"/>
            <a:r>
              <a:rPr lang="en-IN" dirty="0"/>
              <a:t>The detailed CoCoMo </a:t>
            </a:r>
            <a:r>
              <a:rPr lang="en-IN" dirty="0" smtClean="0"/>
              <a:t>model defines the five life cycle phases for effort estimation: </a:t>
            </a:r>
          </a:p>
          <a:p>
            <a:pPr marL="971550" lvl="1" indent="-514350" algn="just">
              <a:buFont typeface="+mj-lt"/>
              <a:buAutoNum type="arabicPeriod"/>
            </a:pPr>
            <a:r>
              <a:rPr lang="en-IN" dirty="0" smtClean="0"/>
              <a:t>Plan and requirement, </a:t>
            </a:r>
          </a:p>
          <a:p>
            <a:pPr marL="971550" lvl="1" indent="-514350" algn="just">
              <a:buFont typeface="+mj-lt"/>
              <a:buAutoNum type="arabicPeriod"/>
            </a:pPr>
            <a:r>
              <a:rPr lang="en-IN" dirty="0" smtClean="0"/>
              <a:t>system design, </a:t>
            </a:r>
          </a:p>
          <a:p>
            <a:pPr marL="971550" lvl="1" indent="-514350" algn="just">
              <a:buFont typeface="+mj-lt"/>
              <a:buAutoNum type="arabicPeriod"/>
            </a:pPr>
            <a:r>
              <a:rPr lang="en-IN" dirty="0" smtClean="0"/>
              <a:t>detailed design, </a:t>
            </a:r>
          </a:p>
          <a:p>
            <a:pPr marL="971550" lvl="1" indent="-514350" algn="just">
              <a:buFont typeface="+mj-lt"/>
              <a:buAutoNum type="arabicPeriod"/>
            </a:pPr>
            <a:r>
              <a:rPr lang="en-IN" dirty="0" smtClean="0"/>
              <a:t>code and unit test, and </a:t>
            </a:r>
          </a:p>
          <a:p>
            <a:pPr marL="971550" lvl="1" indent="-514350" algn="just">
              <a:buFont typeface="+mj-lt"/>
              <a:buAutoNum type="arabicPeriod"/>
            </a:pPr>
            <a:r>
              <a:rPr lang="en-IN" dirty="0" smtClean="0"/>
              <a:t>integration and test.</a:t>
            </a:r>
          </a:p>
          <a:p>
            <a:pPr algn="just"/>
            <a:r>
              <a:rPr lang="en-IN" dirty="0" smtClean="0"/>
              <a:t>The percentage of effort in a phase varies with the project size and the project nature.</a:t>
            </a:r>
          </a:p>
          <a:p>
            <a:pPr algn="just"/>
            <a:endParaRPr lang="en-IN" dirty="0" smtClean="0"/>
          </a:p>
          <a:p>
            <a:pPr algn="just"/>
            <a:endParaRPr lang="en-IN" dirty="0"/>
          </a:p>
        </p:txBody>
      </p:sp>
    </p:spTree>
    <p:extLst>
      <p:ext uri="{BB962C8B-B14F-4D97-AF65-F5344CB8AC3E}">
        <p14:creationId xmlns="" xmlns:p14="http://schemas.microsoft.com/office/powerpoint/2010/main" val="135539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838200"/>
            <a:ext cx="9144000" cy="571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Content Placeholder 2"/>
          <p:cNvSpPr>
            <a:spLocks noGrp="1"/>
          </p:cNvSpPr>
          <p:nvPr>
            <p:ph idx="1"/>
          </p:nvPr>
        </p:nvSpPr>
        <p:spPr>
          <a:xfrm>
            <a:off x="457200" y="304800"/>
            <a:ext cx="8229600" cy="533400"/>
          </a:xfrm>
        </p:spPr>
        <p:txBody>
          <a:bodyPr>
            <a:normAutofit lnSpcReduction="10000"/>
          </a:bodyPr>
          <a:lstStyle/>
          <a:p>
            <a:pPr algn="ctr">
              <a:buNone/>
            </a:pPr>
            <a:r>
              <a:rPr lang="en-IN" b="1" dirty="0" smtClean="0">
                <a:latin typeface="Baskerville Old Face" panose="02020602080505020303" pitchFamily="18" charset="0"/>
              </a:rPr>
              <a:t>Distribution of the Development Effort</a:t>
            </a:r>
            <a:endParaRPr lang="en-IN" b="1" dirty="0">
              <a:latin typeface="Baskerville Old Face" panose="02020602080505020303" pitchFamily="18" charset="0"/>
            </a:endParaRPr>
          </a:p>
        </p:txBody>
      </p:sp>
    </p:spTree>
    <p:extLst>
      <p:ext uri="{BB962C8B-B14F-4D97-AF65-F5344CB8AC3E}">
        <p14:creationId xmlns="" xmlns:p14="http://schemas.microsoft.com/office/powerpoint/2010/main" val="2723490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latin typeface="Baskerville Old Face" panose="02020602080505020303" pitchFamily="18" charset="0"/>
              </a:rPr>
              <a:t>Project Size Estimation</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304800" y="1295400"/>
            <a:ext cx="8610600" cy="4830763"/>
          </a:xfrm>
        </p:spPr>
        <p:txBody>
          <a:bodyPr>
            <a:noAutofit/>
          </a:bodyPr>
          <a:lstStyle/>
          <a:p>
            <a:pPr algn="just"/>
            <a:r>
              <a:rPr lang="en-US" sz="2800" dirty="0" smtClean="0"/>
              <a:t>Size measurement is the initial step for estimating the other attributes of the software.</a:t>
            </a:r>
          </a:p>
          <a:p>
            <a:pPr algn="just"/>
            <a:r>
              <a:rPr lang="en-US" sz="2800" dirty="0" smtClean="0"/>
              <a:t>It is a direct measurement, which is based on the problem size.</a:t>
            </a:r>
          </a:p>
          <a:p>
            <a:pPr algn="just"/>
            <a:r>
              <a:rPr lang="en-US" sz="2800" dirty="0" smtClean="0"/>
              <a:t>Program written in any programming language have some size, whether the program is an assembly code, a high level language code, a GUI code, or a component of a programming language.</a:t>
            </a:r>
          </a:p>
          <a:p>
            <a:pPr algn="just"/>
            <a:r>
              <a:rPr lang="en-US" sz="2800" dirty="0" smtClean="0"/>
              <a:t>There are various units of size measurement such as Lines of Code(LoC), Function Point(FP), Token Count(TC), Object or Class Count(OC) and many more.</a:t>
            </a:r>
          </a:p>
          <a:p>
            <a:endParaRPr lang="en-US" sz="2800" dirty="0"/>
          </a:p>
        </p:txBody>
      </p:sp>
    </p:spTree>
    <p:extLst>
      <p:ext uri="{BB962C8B-B14F-4D97-AF65-F5344CB8AC3E}">
        <p14:creationId xmlns="" xmlns:p14="http://schemas.microsoft.com/office/powerpoint/2010/main" val="24878942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762000"/>
          </a:xfrm>
        </p:spPr>
        <p:txBody>
          <a:bodyPr>
            <a:normAutofit/>
          </a:bodyPr>
          <a:lstStyle/>
          <a:p>
            <a:pPr algn="ctr">
              <a:buNone/>
            </a:pPr>
            <a:r>
              <a:rPr lang="en-IN" b="1" dirty="0">
                <a:latin typeface="Baskerville Old Face" panose="02020602080505020303" pitchFamily="18" charset="0"/>
              </a:rPr>
              <a:t>Distribution of the Development </a:t>
            </a:r>
            <a:r>
              <a:rPr lang="en-IN" b="1" dirty="0" smtClean="0">
                <a:latin typeface="Baskerville Old Face" panose="02020602080505020303" pitchFamily="18" charset="0"/>
              </a:rPr>
              <a:t>Time</a:t>
            </a:r>
            <a:endParaRPr lang="en-IN" b="1" dirty="0">
              <a:latin typeface="Baskerville Old Face" panose="02020602080505020303" pitchFamily="18"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762000"/>
            <a:ext cx="8726738" cy="5867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7465126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763000" cy="5867400"/>
          </a:xfrm>
        </p:spPr>
        <p:txBody>
          <a:bodyPr>
            <a:normAutofit lnSpcReduction="10000"/>
          </a:bodyPr>
          <a:lstStyle/>
          <a:p>
            <a:pPr algn="just">
              <a:buNone/>
            </a:pPr>
            <a:r>
              <a:rPr lang="en-IN" b="1" dirty="0" smtClean="0"/>
              <a:t>Question:</a:t>
            </a:r>
          </a:p>
          <a:p>
            <a:pPr marL="0" indent="0" algn="just">
              <a:buNone/>
            </a:pPr>
            <a:r>
              <a:rPr lang="en-IN" b="1" dirty="0" smtClean="0"/>
              <a:t>A new project with estimated 400 KLOC embedded system has to be developed. Project manager has a choice of hiring from two pools of developers: </a:t>
            </a:r>
          </a:p>
          <a:p>
            <a:pPr marL="514350" indent="-514350" algn="just">
              <a:buFont typeface="+mj-lt"/>
              <a:buAutoNum type="arabicPeriod"/>
            </a:pPr>
            <a:r>
              <a:rPr lang="en-IN" b="1" dirty="0" smtClean="0"/>
              <a:t>Very highly capable with very little experience in the programming language being used.</a:t>
            </a:r>
          </a:p>
          <a:p>
            <a:pPr algn="just">
              <a:buNone/>
            </a:pPr>
            <a:r>
              <a:rPr lang="en-IN" b="1" dirty="0" smtClean="0"/>
              <a:t>Or</a:t>
            </a:r>
          </a:p>
          <a:p>
            <a:pPr marL="514350" indent="-514350" algn="just">
              <a:buFont typeface="+mj-lt"/>
              <a:buAutoNum type="arabicPeriod" startAt="2"/>
            </a:pPr>
            <a:r>
              <a:rPr lang="en-IN" b="1" dirty="0" smtClean="0"/>
              <a:t>Developers of low quality but a lot of experience with the programming language.</a:t>
            </a:r>
          </a:p>
          <a:p>
            <a:pPr marL="0" indent="0" algn="just">
              <a:buNone/>
            </a:pPr>
            <a:r>
              <a:rPr lang="en-IN" b="1" dirty="0" smtClean="0"/>
              <a:t>What is the impact of hiring all developers from one or the other pool ?</a:t>
            </a:r>
          </a:p>
          <a:p>
            <a:pPr algn="just"/>
            <a:endParaRPr lang="en-IN"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763000" cy="5867400"/>
          </a:xfrm>
        </p:spPr>
        <p:txBody>
          <a:bodyPr>
            <a:normAutofit fontScale="92500"/>
          </a:bodyPr>
          <a:lstStyle/>
          <a:p>
            <a:pPr algn="just">
              <a:buNone/>
            </a:pPr>
            <a:r>
              <a:rPr lang="en-IN" b="1" dirty="0" smtClean="0"/>
              <a:t>Solution:</a:t>
            </a:r>
          </a:p>
          <a:p>
            <a:pPr algn="just">
              <a:buNone/>
            </a:pPr>
            <a:r>
              <a:rPr lang="en-IN" b="1" dirty="0" smtClean="0"/>
              <a:t>	This is the case of embedded mode and model is intermediate COCOMO.</a:t>
            </a:r>
          </a:p>
          <a:p>
            <a:pPr algn="just">
              <a:buNone/>
            </a:pPr>
            <a:r>
              <a:rPr lang="en-IN" b="1" dirty="0" smtClean="0"/>
              <a:t>Case I:Developers are very highly capable with very little experience in the programming being used.</a:t>
            </a:r>
          </a:p>
          <a:p>
            <a:pPr algn="just">
              <a:buNone/>
            </a:pPr>
            <a:r>
              <a:rPr lang="en-IN" b="1" dirty="0" smtClean="0"/>
              <a:t>Initial Effort (E) = a X (</a:t>
            </a:r>
            <a:r>
              <a:rPr lang="en-IN" b="1" dirty="0" err="1" smtClean="0"/>
              <a:t>KLoC</a:t>
            </a:r>
            <a:r>
              <a:rPr lang="en-IN" b="1" dirty="0" smtClean="0"/>
              <a:t>)</a:t>
            </a:r>
            <a:r>
              <a:rPr lang="en-IN" b="1" baseline="30000" dirty="0" smtClean="0"/>
              <a:t>b</a:t>
            </a:r>
            <a:endParaRPr lang="en-IN" b="1" dirty="0" smtClean="0"/>
          </a:p>
          <a:p>
            <a:pPr algn="just">
              <a:buNone/>
            </a:pPr>
            <a:r>
              <a:rPr lang="en-IN" b="1" dirty="0" smtClean="0"/>
              <a:t>			    = 2.8 (400)</a:t>
            </a:r>
            <a:r>
              <a:rPr lang="en-IN" b="1" baseline="30000" dirty="0" smtClean="0"/>
              <a:t>1.20</a:t>
            </a:r>
            <a:r>
              <a:rPr lang="en-IN" b="1" dirty="0" smtClean="0"/>
              <a:t>= 3712 PM</a:t>
            </a:r>
          </a:p>
          <a:p>
            <a:pPr algn="just">
              <a:buNone/>
            </a:pPr>
            <a:r>
              <a:rPr lang="en-IN" b="1" dirty="0" smtClean="0"/>
              <a:t>                    EAF = 0.82 x 1.14 = 0.9348</a:t>
            </a:r>
          </a:p>
          <a:p>
            <a:pPr algn="just">
              <a:buNone/>
            </a:pPr>
            <a:r>
              <a:rPr lang="en-IN" b="1" dirty="0" smtClean="0"/>
              <a:t>                         E = 3712 x .9348 = 3470 PM</a:t>
            </a:r>
          </a:p>
          <a:p>
            <a:pPr algn="just">
              <a:buNone/>
            </a:pPr>
            <a:r>
              <a:rPr lang="en-IN" b="1" dirty="0" smtClean="0"/>
              <a:t>Development Time =  c X (E)</a:t>
            </a:r>
            <a:r>
              <a:rPr lang="en-IN" b="1" baseline="30000" dirty="0" smtClean="0"/>
              <a:t>d</a:t>
            </a:r>
            <a:r>
              <a:rPr lang="en-IN" b="1" dirty="0" smtClean="0"/>
              <a:t> </a:t>
            </a:r>
          </a:p>
          <a:p>
            <a:pPr algn="just">
              <a:buNone/>
            </a:pPr>
            <a:r>
              <a:rPr lang="en-IN" b="1" dirty="0" smtClean="0"/>
              <a:t>                                    =  2.5 (3470)</a:t>
            </a:r>
            <a:r>
              <a:rPr lang="en-IN" b="1" baseline="30000" dirty="0" smtClean="0"/>
              <a:t>0.32</a:t>
            </a:r>
            <a:r>
              <a:rPr lang="en-IN" b="1" dirty="0" smtClean="0"/>
              <a:t>= 33.9 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763000" cy="5867400"/>
          </a:xfrm>
        </p:spPr>
        <p:txBody>
          <a:bodyPr>
            <a:normAutofit/>
          </a:bodyPr>
          <a:lstStyle/>
          <a:p>
            <a:pPr algn="just">
              <a:buNone/>
            </a:pPr>
            <a:r>
              <a:rPr lang="en-IN" b="1" dirty="0" smtClean="0"/>
              <a:t>Case II: Developers are of low quality but lot of experience with the programming language being used.</a:t>
            </a:r>
          </a:p>
          <a:p>
            <a:pPr algn="just">
              <a:buNone/>
            </a:pPr>
            <a:r>
              <a:rPr lang="en-IN" b="1" dirty="0" smtClean="0"/>
              <a:t>EAF  = 1.29 x 0.95 = 1.22</a:t>
            </a:r>
          </a:p>
          <a:p>
            <a:pPr algn="just">
              <a:buNone/>
            </a:pPr>
            <a:r>
              <a:rPr lang="en-IN" b="1" dirty="0" smtClean="0"/>
              <a:t>    E   = 3712 x 1.22 = 4528 PM</a:t>
            </a:r>
          </a:p>
          <a:p>
            <a:pPr algn="just">
              <a:buNone/>
            </a:pPr>
            <a:r>
              <a:rPr lang="en-IN" b="1" dirty="0" smtClean="0"/>
              <a:t>Development Time = 2.5 (4528)</a:t>
            </a:r>
            <a:r>
              <a:rPr lang="en-IN" b="1" baseline="30000" dirty="0" smtClean="0"/>
              <a:t>0.32</a:t>
            </a:r>
            <a:r>
              <a:rPr lang="en-IN" b="1" dirty="0" smtClean="0"/>
              <a:t>= 36.9 M</a:t>
            </a:r>
          </a:p>
          <a:p>
            <a:pPr algn="just">
              <a:buNone/>
            </a:pPr>
            <a:r>
              <a:rPr lang="en-IN" b="1" dirty="0" smtClean="0"/>
              <a:t>Case II requires more effort and time. Hence, low quality developers with lot of programming language experience could not match with the performance of very highly capable developers with very little experience.</a:t>
            </a:r>
          </a:p>
          <a:p>
            <a:pPr algn="just">
              <a:buNone/>
            </a:pPr>
            <a:endParaRPr lang="en-IN" b="1"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763000" cy="5867400"/>
          </a:xfrm>
        </p:spPr>
        <p:txBody>
          <a:bodyPr>
            <a:normAutofit fontScale="77500" lnSpcReduction="20000"/>
          </a:bodyPr>
          <a:lstStyle/>
          <a:p>
            <a:pPr algn="just">
              <a:buNone/>
            </a:pPr>
            <a:r>
              <a:rPr lang="en-IN" dirty="0" smtClean="0"/>
              <a:t>Question: Consider a project to develop a full screen editor. The major components identified are:</a:t>
            </a:r>
          </a:p>
          <a:p>
            <a:pPr marL="514350" indent="-514350" algn="just">
              <a:buFont typeface="+mj-lt"/>
              <a:buAutoNum type="arabicPeriod"/>
            </a:pPr>
            <a:r>
              <a:rPr lang="en-IN" dirty="0" smtClean="0"/>
              <a:t>Screen edit</a:t>
            </a:r>
          </a:p>
          <a:p>
            <a:pPr marL="514350" indent="-514350" algn="just">
              <a:buFont typeface="+mj-lt"/>
              <a:buAutoNum type="arabicPeriod"/>
            </a:pPr>
            <a:r>
              <a:rPr lang="en-IN" dirty="0" smtClean="0"/>
              <a:t>Command Language Interpreter </a:t>
            </a:r>
          </a:p>
          <a:p>
            <a:pPr marL="514350" indent="-514350" algn="just">
              <a:buFont typeface="+mj-lt"/>
              <a:buAutoNum type="arabicPeriod"/>
            </a:pPr>
            <a:r>
              <a:rPr lang="en-IN" dirty="0" smtClean="0"/>
              <a:t>File Input &amp; Output</a:t>
            </a:r>
          </a:p>
          <a:p>
            <a:pPr marL="514350" indent="-514350" algn="just">
              <a:buFont typeface="+mj-lt"/>
              <a:buAutoNum type="arabicPeriod"/>
            </a:pPr>
            <a:r>
              <a:rPr lang="en-IN" dirty="0" smtClean="0"/>
              <a:t>Cursor Movement</a:t>
            </a:r>
          </a:p>
          <a:p>
            <a:pPr marL="514350" indent="-514350" algn="just">
              <a:buFont typeface="+mj-lt"/>
              <a:buAutoNum type="arabicPeriod"/>
            </a:pPr>
            <a:r>
              <a:rPr lang="en-IN" dirty="0" smtClean="0"/>
              <a:t>Screen Movement</a:t>
            </a:r>
          </a:p>
          <a:p>
            <a:pPr algn="just">
              <a:buNone/>
            </a:pPr>
            <a:r>
              <a:rPr lang="en-IN" dirty="0" smtClean="0"/>
              <a:t>The size of these are estimated to be 4k, 2k, 1k, 2k and 3k delivered source code lines. Required software reliability is high, Product complexity is high, Analyst capability is high, Programming language experience is low, All other drivers are nominal. Use COCOMO to determine</a:t>
            </a:r>
          </a:p>
          <a:p>
            <a:pPr algn="just">
              <a:buNone/>
            </a:pPr>
            <a:r>
              <a:rPr lang="en-IN" dirty="0" smtClean="0"/>
              <a:t>1.Overall cost and schedule estimates (assume values for different cost drivers, with at least three of them being different from 1.0).</a:t>
            </a:r>
          </a:p>
          <a:p>
            <a:pPr algn="just">
              <a:buNone/>
            </a:pPr>
            <a:r>
              <a:rPr lang="en-IN" dirty="0" smtClean="0"/>
              <a:t>2.Cost &amp; Schedule estimates for different phases.</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IN" dirty="0" smtClean="0"/>
              <a:t>Solution</a:t>
            </a:r>
          </a:p>
          <a:p>
            <a:pPr>
              <a:buNone/>
            </a:pPr>
            <a:r>
              <a:rPr lang="en-IN" dirty="0" smtClean="0"/>
              <a:t>Size of five modules are:</a:t>
            </a:r>
          </a:p>
          <a:p>
            <a:r>
              <a:rPr lang="en-IN" dirty="0" smtClean="0"/>
              <a:t>Screen edit= 4 KLOC</a:t>
            </a:r>
          </a:p>
          <a:p>
            <a:r>
              <a:rPr lang="en-IN" dirty="0" smtClean="0"/>
              <a:t>Command language interpreter= 2 KLOC</a:t>
            </a:r>
          </a:p>
          <a:p>
            <a:r>
              <a:rPr lang="en-IN" dirty="0" smtClean="0"/>
              <a:t>File input and output= 1 KLOC</a:t>
            </a:r>
          </a:p>
          <a:p>
            <a:r>
              <a:rPr lang="en-IN" dirty="0" smtClean="0"/>
              <a:t>Cursor movement= 2 KLOC</a:t>
            </a:r>
          </a:p>
          <a:p>
            <a:r>
              <a:rPr lang="en-IN" dirty="0" smtClean="0"/>
              <a:t>Screen movement= 3 KLOC</a:t>
            </a:r>
          </a:p>
          <a:p>
            <a:r>
              <a:rPr lang="en-IN" dirty="0" smtClean="0"/>
              <a:t>Total= 12 KLOC</a:t>
            </a: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6096000"/>
          </a:xfrm>
        </p:spPr>
        <p:txBody>
          <a:bodyPr>
            <a:normAutofit/>
          </a:bodyPr>
          <a:lstStyle/>
          <a:p>
            <a:pPr>
              <a:buNone/>
            </a:pPr>
            <a:r>
              <a:rPr lang="en-IN" dirty="0" smtClean="0"/>
              <a:t>(a)The initial effort estimate for the project is obtained from the following equation</a:t>
            </a:r>
          </a:p>
          <a:p>
            <a:pPr>
              <a:buNone/>
            </a:pPr>
            <a:r>
              <a:rPr lang="en-IN" dirty="0" smtClean="0"/>
              <a:t>EAF = 1.15x1.15x0.86x1.07 = 1.2169</a:t>
            </a:r>
          </a:p>
          <a:p>
            <a:pPr>
              <a:buNone/>
            </a:pPr>
            <a:r>
              <a:rPr lang="en-IN" dirty="0" smtClean="0"/>
              <a:t>E = a * (KLOC) </a:t>
            </a:r>
            <a:r>
              <a:rPr lang="en-IN" sz="3500" baseline="30000" dirty="0" smtClean="0"/>
              <a:t>b</a:t>
            </a:r>
            <a:r>
              <a:rPr lang="en-IN" dirty="0" smtClean="0"/>
              <a:t> x EAF = 3.2(12)</a:t>
            </a:r>
            <a:r>
              <a:rPr lang="en-IN" sz="3600" baseline="30000" dirty="0" smtClean="0"/>
              <a:t>1.05</a:t>
            </a:r>
            <a:r>
              <a:rPr lang="en-IN" dirty="0" smtClean="0"/>
              <a:t> x 1.2169 </a:t>
            </a:r>
          </a:p>
          <a:p>
            <a:pPr>
              <a:buNone/>
            </a:pPr>
            <a:r>
              <a:rPr lang="en-IN" dirty="0" smtClean="0"/>
              <a:t>   = 52.91 PM</a:t>
            </a:r>
          </a:p>
          <a:p>
            <a:pPr>
              <a:buNone/>
            </a:pPr>
            <a:r>
              <a:rPr lang="en-IN" dirty="0" smtClean="0"/>
              <a:t>Development time D = c * (E)</a:t>
            </a:r>
            <a:r>
              <a:rPr lang="en-IN" sz="3500" baseline="30000" dirty="0" smtClean="0"/>
              <a:t>d</a:t>
            </a:r>
            <a:r>
              <a:rPr lang="en-IN" dirty="0" smtClean="0"/>
              <a:t> = 2.5(52.91)0.38</a:t>
            </a:r>
          </a:p>
          <a:p>
            <a:pPr>
              <a:buNone/>
            </a:pPr>
            <a:r>
              <a:rPr lang="en-IN" dirty="0" smtClean="0"/>
              <a:t>                                      = 11.29 M</a:t>
            </a:r>
          </a:p>
          <a:p>
            <a:pPr>
              <a:buNone/>
            </a:pP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15400" cy="6629400"/>
          </a:xfrm>
        </p:spPr>
        <p:txBody>
          <a:bodyPr>
            <a:normAutofit fontScale="92500" lnSpcReduction="20000"/>
          </a:bodyPr>
          <a:lstStyle/>
          <a:p>
            <a:pPr algn="just">
              <a:buNone/>
            </a:pPr>
            <a:r>
              <a:rPr lang="en-IN" dirty="0" smtClean="0"/>
              <a:t>(b)Using the following equations and referring Table, phase wise cost and schedule estimates can be calculated.</a:t>
            </a:r>
          </a:p>
          <a:p>
            <a:pPr algn="just">
              <a:buNone/>
            </a:pPr>
            <a:r>
              <a:rPr lang="en-IN" dirty="0" smtClean="0"/>
              <a:t>Since size is only 12 KLOC, it is an organic small model. Phase wise effort distribution is given below:</a:t>
            </a:r>
          </a:p>
          <a:p>
            <a:pPr algn="just">
              <a:buNone/>
            </a:pPr>
            <a:r>
              <a:rPr lang="en-IN" dirty="0" smtClean="0"/>
              <a:t>System Design= 0.16 x 52.91 = 8.465 PM </a:t>
            </a:r>
          </a:p>
          <a:p>
            <a:pPr algn="just">
              <a:buNone/>
            </a:pPr>
            <a:r>
              <a:rPr lang="en-IN" dirty="0" smtClean="0"/>
              <a:t>Detailed Design= 0.26 x 52.91 = 13.756 PM </a:t>
            </a:r>
          </a:p>
          <a:p>
            <a:pPr algn="just">
              <a:buNone/>
            </a:pPr>
            <a:r>
              <a:rPr lang="en-IN" dirty="0" smtClean="0"/>
              <a:t>Module Code &amp; Test = 0.42 x 52.91 = 22.222 PM </a:t>
            </a:r>
          </a:p>
          <a:p>
            <a:pPr algn="just">
              <a:buNone/>
            </a:pPr>
            <a:r>
              <a:rPr lang="en-IN" dirty="0" smtClean="0"/>
              <a:t>Integration &amp; Test= 0.16 x 52.91 = 8.465 Pm</a:t>
            </a:r>
          </a:p>
          <a:p>
            <a:pPr algn="just">
              <a:buNone/>
            </a:pPr>
            <a:endParaRPr lang="en-IN" dirty="0" smtClean="0"/>
          </a:p>
          <a:p>
            <a:pPr algn="just">
              <a:buNone/>
            </a:pPr>
            <a:r>
              <a:rPr lang="en-IN" dirty="0" smtClean="0"/>
              <a:t>Now Phase wise development time duration is-</a:t>
            </a:r>
          </a:p>
          <a:p>
            <a:pPr algn="just">
              <a:buNone/>
            </a:pPr>
            <a:r>
              <a:rPr lang="en-IN" dirty="0" smtClean="0"/>
              <a:t>System Design= 0.19 x 11.29 = 2.145 M </a:t>
            </a:r>
          </a:p>
          <a:p>
            <a:pPr algn="just">
              <a:buNone/>
            </a:pPr>
            <a:r>
              <a:rPr lang="en-IN" dirty="0" smtClean="0"/>
              <a:t>Detailed Design= 0.24 x 11.29 = 2.709 M </a:t>
            </a:r>
          </a:p>
          <a:p>
            <a:pPr algn="just">
              <a:buNone/>
            </a:pPr>
            <a:r>
              <a:rPr lang="en-IN" dirty="0" smtClean="0"/>
              <a:t>Module Code &amp; Test = 0.39 x 11.29 = 4.403 M </a:t>
            </a:r>
          </a:p>
          <a:p>
            <a:pPr algn="just">
              <a:buNone/>
            </a:pPr>
            <a:r>
              <a:rPr lang="en-IN" dirty="0" smtClean="0"/>
              <a:t>Integration &amp; Test= 0.18 x 11.29 = 2.032 M</a:t>
            </a:r>
          </a:p>
          <a:p>
            <a:pPr algn="just"/>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705600"/>
          </a:xfrm>
        </p:spPr>
        <p:txBody>
          <a:bodyPr>
            <a:normAutofit fontScale="70000" lnSpcReduction="20000"/>
          </a:bodyPr>
          <a:lstStyle/>
          <a:p>
            <a:pPr marL="0" indent="0" algn="just">
              <a:buNone/>
            </a:pPr>
            <a:r>
              <a:rPr lang="en-IN" b="1" dirty="0" smtClean="0"/>
              <a:t>Example: Compute the phase wise development effort for the previous example.</a:t>
            </a:r>
          </a:p>
          <a:p>
            <a:pPr marL="0" indent="0" algn="just">
              <a:buNone/>
            </a:pPr>
            <a:r>
              <a:rPr lang="en-IN" b="1" dirty="0" smtClean="0"/>
              <a:t>Solution: The estimated effort is 21.6785 PM. The total size is 7 </a:t>
            </a:r>
            <a:r>
              <a:rPr lang="en-IN" b="1" dirty="0" err="1" smtClean="0"/>
              <a:t>KLoC</a:t>
            </a:r>
            <a:r>
              <a:rPr lang="en-IN" b="1" dirty="0" smtClean="0"/>
              <a:t>, which is between 2 </a:t>
            </a:r>
            <a:r>
              <a:rPr lang="en-IN" b="1" dirty="0" err="1" smtClean="0"/>
              <a:t>KLoC</a:t>
            </a:r>
            <a:r>
              <a:rPr lang="en-IN" b="1" dirty="0" smtClean="0"/>
              <a:t> and  32 </a:t>
            </a:r>
            <a:r>
              <a:rPr lang="en-IN" b="1" dirty="0" err="1" smtClean="0"/>
              <a:t>KLoC</a:t>
            </a:r>
            <a:r>
              <a:rPr lang="en-IN" b="1" dirty="0" smtClean="0"/>
              <a:t>,. Thus, the actual percentage of effort can be calculated as follows.</a:t>
            </a:r>
          </a:p>
          <a:p>
            <a:pPr marL="0" indent="0" algn="just">
              <a:buNone/>
            </a:pPr>
            <a:r>
              <a:rPr lang="en-IN" b="1" dirty="0" smtClean="0"/>
              <a:t>Plan and requirement (%) = 6 + ( 6 – 6 ) / (32 – 2 ) X 7 = 6%</a:t>
            </a:r>
          </a:p>
          <a:p>
            <a:pPr marL="0" indent="0" algn="just">
              <a:buNone/>
            </a:pPr>
            <a:r>
              <a:rPr lang="en-IN" b="1" dirty="0" smtClean="0"/>
              <a:t>Effort = 0.06 X 21.6785 PM = 1.30071PM</a:t>
            </a:r>
          </a:p>
          <a:p>
            <a:pPr marL="0" indent="0" algn="just">
              <a:buNone/>
            </a:pPr>
            <a:endParaRPr lang="en-IN" b="1" dirty="0"/>
          </a:p>
          <a:p>
            <a:pPr marL="0" indent="0" algn="just">
              <a:buNone/>
            </a:pPr>
            <a:r>
              <a:rPr lang="en-IN" b="1" dirty="0" smtClean="0"/>
              <a:t>System Design = 16 + ( 16 – 16 ) / (32 – 2 ) X 7 = 16%</a:t>
            </a:r>
          </a:p>
          <a:p>
            <a:pPr marL="0" indent="0" algn="just">
              <a:buNone/>
            </a:pPr>
            <a:r>
              <a:rPr lang="en-IN" b="1" dirty="0" smtClean="0"/>
              <a:t>Effort = 0.16 X 21.6785 PM = 3.446856PM</a:t>
            </a:r>
          </a:p>
          <a:p>
            <a:pPr marL="0" indent="0" algn="just">
              <a:buNone/>
            </a:pPr>
            <a:endParaRPr lang="en-IN" b="1" dirty="0"/>
          </a:p>
          <a:p>
            <a:pPr marL="0" indent="0" algn="just">
              <a:buNone/>
            </a:pPr>
            <a:r>
              <a:rPr lang="en-IN" b="1" dirty="0" smtClean="0"/>
              <a:t>Detailed Design = 24 + ( 26 – 24 ) / ( 32 -2 ) X 7 = 25%</a:t>
            </a:r>
          </a:p>
          <a:p>
            <a:pPr marL="0" indent="0" algn="just">
              <a:buNone/>
            </a:pPr>
            <a:r>
              <a:rPr lang="en-IN" b="1" dirty="0" smtClean="0"/>
              <a:t>Effort  = 0.25 X 21.6785 PM = 5.419625 PM</a:t>
            </a:r>
          </a:p>
          <a:p>
            <a:pPr marL="0" indent="0" algn="just">
              <a:buNone/>
            </a:pPr>
            <a:endParaRPr lang="en-IN" b="1" dirty="0"/>
          </a:p>
          <a:p>
            <a:pPr marL="0" indent="0" algn="just">
              <a:buNone/>
            </a:pPr>
            <a:r>
              <a:rPr lang="en-IN" b="1" dirty="0" smtClean="0"/>
              <a:t>Code and Unit Test = 38 + ( 42-38 ) / (32 – 2) X 7 = 39%</a:t>
            </a:r>
          </a:p>
          <a:p>
            <a:pPr marL="0" indent="0" algn="just">
              <a:buNone/>
            </a:pPr>
            <a:r>
              <a:rPr lang="en-IN" b="1" dirty="0" smtClean="0"/>
              <a:t>Effort = 0.39 X 21.6785 PM = 8.454615 PM</a:t>
            </a:r>
          </a:p>
          <a:p>
            <a:pPr marL="0" indent="0" algn="just">
              <a:buNone/>
            </a:pPr>
            <a:endParaRPr lang="en-IN" b="1" dirty="0"/>
          </a:p>
          <a:p>
            <a:pPr marL="0" indent="0" algn="just">
              <a:buNone/>
            </a:pPr>
            <a:r>
              <a:rPr lang="en-IN" b="1" dirty="0" smtClean="0"/>
              <a:t>Integration and Test = 22 + (16 -22) / (32-2 ) X 7 = 21%</a:t>
            </a:r>
          </a:p>
          <a:p>
            <a:pPr marL="0" indent="0" algn="just">
              <a:buNone/>
            </a:pPr>
            <a:r>
              <a:rPr lang="en-IN" b="1" dirty="0" smtClean="0"/>
              <a:t>Effort = 0.21 X 21.6785 = 4.552485%</a:t>
            </a:r>
          </a:p>
          <a:p>
            <a:pPr marL="0" indent="0" algn="just">
              <a:buNone/>
            </a:pPr>
            <a:endParaRPr lang="en-IN" b="1" dirty="0"/>
          </a:p>
        </p:txBody>
      </p:sp>
    </p:spTree>
    <p:extLst>
      <p:ext uri="{BB962C8B-B14F-4D97-AF65-F5344CB8AC3E}">
        <p14:creationId xmlns="" xmlns:p14="http://schemas.microsoft.com/office/powerpoint/2010/main" val="41267319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IN" dirty="0" smtClean="0"/>
              <a:t>The basic, intermediate, and detailed CoCoMo model are in the categories of CoCoMo I and these are collectively called as CoCoMo 81.</a:t>
            </a:r>
          </a:p>
          <a:p>
            <a:pPr algn="just"/>
            <a:r>
              <a:rPr lang="en-IN" dirty="0" err="1" smtClean="0"/>
              <a:t>CoCoMo</a:t>
            </a:r>
            <a:r>
              <a:rPr lang="en-IN" dirty="0" smtClean="0"/>
              <a:t> 81 assumed that the product development would proceed in a linear fashion using conventional programming languages.</a:t>
            </a:r>
            <a:endParaRPr lang="en-IN" dirty="0"/>
          </a:p>
        </p:txBody>
      </p:sp>
    </p:spTree>
    <p:extLst>
      <p:ext uri="{BB962C8B-B14F-4D97-AF65-F5344CB8AC3E}">
        <p14:creationId xmlns="" xmlns:p14="http://schemas.microsoft.com/office/powerpoint/2010/main" val="239424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Baskerville Old Face" panose="02020602080505020303" pitchFamily="18" charset="0"/>
              </a:rPr>
              <a:t>Line of Code</a:t>
            </a:r>
            <a:endParaRPr lang="en-US" b="1" dirty="0">
              <a:latin typeface="Baskerville Old Face" panose="02020602080505020303" pitchFamily="18" charset="0"/>
            </a:endParaRPr>
          </a:p>
        </p:txBody>
      </p:sp>
      <p:sp>
        <p:nvSpPr>
          <p:cNvPr id="3" name="Content Placeholder 2"/>
          <p:cNvSpPr>
            <a:spLocks noGrp="1"/>
          </p:cNvSpPr>
          <p:nvPr>
            <p:ph idx="1"/>
          </p:nvPr>
        </p:nvSpPr>
        <p:spPr>
          <a:xfrm>
            <a:off x="228600" y="1219200"/>
            <a:ext cx="8686800" cy="4906963"/>
          </a:xfrm>
        </p:spPr>
        <p:txBody>
          <a:bodyPr>
            <a:normAutofit/>
          </a:bodyPr>
          <a:lstStyle/>
          <a:p>
            <a:pPr algn="just"/>
            <a:r>
              <a:rPr lang="en-US" dirty="0" smtClean="0"/>
              <a:t>A Line of Code metric is based on the measurement of the source lines of the code in a program. </a:t>
            </a:r>
          </a:p>
          <a:p>
            <a:pPr algn="just"/>
            <a:r>
              <a:rPr lang="en-US" dirty="0" smtClean="0"/>
              <a:t>It is simply measured by counting the program header, declarations, executable, and non- executables lines in the source program.</a:t>
            </a:r>
          </a:p>
          <a:p>
            <a:pPr algn="just"/>
            <a:r>
              <a:rPr lang="en-US" dirty="0" smtClean="0"/>
              <a:t>Comments lines, blank lines, and header lines are usually not considered during the LoC measurement.</a:t>
            </a:r>
          </a:p>
          <a:p>
            <a:endParaRPr lang="en-US" dirty="0"/>
          </a:p>
        </p:txBody>
      </p:sp>
    </p:spTree>
    <p:extLst>
      <p:ext uri="{BB962C8B-B14F-4D97-AF65-F5344CB8AC3E}">
        <p14:creationId xmlns="" xmlns:p14="http://schemas.microsoft.com/office/powerpoint/2010/main" val="613768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mn-lt"/>
              </a:rPr>
              <a:t>CoCoMo II</a:t>
            </a:r>
            <a:br>
              <a:rPr lang="en-IN" b="1" dirty="0" smtClean="0">
                <a:latin typeface="+mn-lt"/>
              </a:rPr>
            </a:br>
            <a:endParaRPr lang="en-IN" b="1" dirty="0">
              <a:latin typeface="+mn-lt"/>
            </a:endParaRPr>
          </a:p>
        </p:txBody>
      </p:sp>
      <p:sp>
        <p:nvSpPr>
          <p:cNvPr id="3" name="Content Placeholder 2"/>
          <p:cNvSpPr>
            <a:spLocks noGrp="1"/>
          </p:cNvSpPr>
          <p:nvPr>
            <p:ph idx="1"/>
          </p:nvPr>
        </p:nvSpPr>
        <p:spPr>
          <a:xfrm>
            <a:off x="0" y="1066800"/>
            <a:ext cx="8915400" cy="5638800"/>
          </a:xfrm>
        </p:spPr>
        <p:txBody>
          <a:bodyPr>
            <a:normAutofit fontScale="92500" lnSpcReduction="10000"/>
          </a:bodyPr>
          <a:lstStyle/>
          <a:p>
            <a:pPr algn="just"/>
            <a:r>
              <a:rPr lang="en-IN" dirty="0" smtClean="0"/>
              <a:t>CoCoMo II is an extension of CoCoMo 81.</a:t>
            </a:r>
          </a:p>
          <a:p>
            <a:pPr algn="just"/>
            <a:r>
              <a:rPr lang="en-IN" dirty="0" smtClean="0"/>
              <a:t>Since the development of CoCoMo 81, software development techniques have changed. </a:t>
            </a:r>
          </a:p>
          <a:p>
            <a:pPr algn="just"/>
            <a:r>
              <a:rPr lang="en-IN" dirty="0" smtClean="0"/>
              <a:t>These changes have changed the development processes from linear to spiral and one-go to incremental way for developing simple to complex projects. </a:t>
            </a:r>
          </a:p>
          <a:p>
            <a:pPr algn="just"/>
            <a:r>
              <a:rPr lang="en-IN" dirty="0" smtClean="0"/>
              <a:t>Programming techniques and technologies have moved from conventional to component based software development.</a:t>
            </a:r>
          </a:p>
          <a:p>
            <a:pPr algn="just"/>
            <a:r>
              <a:rPr lang="en-IN" dirty="0" smtClean="0"/>
              <a:t>Thus a new and enhanced CoCoMo II model was proposed to overcome the limitation of CoCoMo 81.</a:t>
            </a:r>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mn-lt"/>
              </a:rPr>
              <a:t>CoCoMo II</a:t>
            </a:r>
            <a:br>
              <a:rPr lang="en-IN" b="1" dirty="0" smtClean="0">
                <a:latin typeface="+mn-lt"/>
              </a:rPr>
            </a:br>
            <a:endParaRPr lang="en-IN" b="1" dirty="0">
              <a:latin typeface="+mn-lt"/>
            </a:endParaRPr>
          </a:p>
        </p:txBody>
      </p:sp>
      <p:sp>
        <p:nvSpPr>
          <p:cNvPr id="3" name="Content Placeholder 2"/>
          <p:cNvSpPr>
            <a:spLocks noGrp="1"/>
          </p:cNvSpPr>
          <p:nvPr>
            <p:ph idx="1"/>
          </p:nvPr>
        </p:nvSpPr>
        <p:spPr>
          <a:xfrm>
            <a:off x="0" y="1066800"/>
            <a:ext cx="8915400" cy="5638800"/>
          </a:xfrm>
        </p:spPr>
        <p:txBody>
          <a:bodyPr>
            <a:normAutofit/>
          </a:bodyPr>
          <a:lstStyle/>
          <a:p>
            <a:pPr algn="just"/>
            <a:r>
              <a:rPr lang="en-IN" dirty="0" smtClean="0"/>
              <a:t>It consists of some models, each one providing unique features for project planning and design process. </a:t>
            </a:r>
          </a:p>
          <a:p>
            <a:pPr algn="just"/>
            <a:r>
              <a:rPr lang="en-IN" dirty="0" smtClean="0"/>
              <a:t>These sub models are-</a:t>
            </a:r>
          </a:p>
          <a:p>
            <a:pPr marL="971550" lvl="1" indent="-514350" algn="just">
              <a:buFont typeface="+mj-lt"/>
              <a:buAutoNum type="arabicPeriod"/>
            </a:pPr>
            <a:r>
              <a:rPr lang="en-IN" dirty="0" smtClean="0"/>
              <a:t>application composition, </a:t>
            </a:r>
          </a:p>
          <a:p>
            <a:pPr marL="971550" lvl="1" indent="-514350" algn="just">
              <a:buFont typeface="+mj-lt"/>
              <a:buAutoNum type="arabicPeriod"/>
            </a:pPr>
            <a:r>
              <a:rPr lang="en-IN" dirty="0" smtClean="0"/>
              <a:t>early design, </a:t>
            </a:r>
          </a:p>
          <a:p>
            <a:pPr marL="971550" lvl="1" indent="-514350" algn="just">
              <a:buFont typeface="+mj-lt"/>
              <a:buAutoNum type="arabicPeriod"/>
            </a:pPr>
            <a:r>
              <a:rPr lang="en-IN" dirty="0" smtClean="0"/>
              <a:t>post architecture, and </a:t>
            </a:r>
          </a:p>
          <a:p>
            <a:pPr marL="971550" lvl="1" indent="-514350" algn="just">
              <a:buFont typeface="+mj-lt"/>
              <a:buAutoNum type="arabicPeriod"/>
            </a:pPr>
            <a:r>
              <a:rPr lang="en-IN" dirty="0" smtClean="0"/>
              <a:t>reuse models. </a:t>
            </a:r>
            <a:endParaRPr lang="en-IN" dirty="0"/>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smtClean="0">
                <a:latin typeface="+mn-lt"/>
              </a:rPr>
              <a:t>Application Composition Model</a:t>
            </a:r>
            <a:endParaRPr lang="en-IN" b="1" dirty="0">
              <a:latin typeface="+mn-lt"/>
            </a:endParaRPr>
          </a:p>
        </p:txBody>
      </p:sp>
      <p:sp>
        <p:nvSpPr>
          <p:cNvPr id="3" name="Content Placeholder 2"/>
          <p:cNvSpPr>
            <a:spLocks noGrp="1"/>
          </p:cNvSpPr>
          <p:nvPr>
            <p:ph idx="1"/>
          </p:nvPr>
        </p:nvSpPr>
        <p:spPr>
          <a:xfrm>
            <a:off x="0" y="1066800"/>
            <a:ext cx="8915400" cy="5638800"/>
          </a:xfrm>
        </p:spPr>
        <p:txBody>
          <a:bodyPr>
            <a:normAutofit lnSpcReduction="10000"/>
          </a:bodyPr>
          <a:lstStyle/>
          <a:p>
            <a:pPr algn="just"/>
            <a:r>
              <a:rPr lang="en-IN" dirty="0" smtClean="0"/>
              <a:t>Best suitable for prototyping projects and projects where there is extensive reuse of components</a:t>
            </a:r>
          </a:p>
          <a:p>
            <a:pPr algn="just"/>
            <a:r>
              <a:rPr lang="en-IN" dirty="0" smtClean="0"/>
              <a:t>It involve prototyping efforts to resolve unexpected risks related to GUI, device interaction, performance, technology maturity</a:t>
            </a:r>
          </a:p>
          <a:p>
            <a:pPr algn="just"/>
            <a:r>
              <a:rPr lang="en-IN" dirty="0" smtClean="0"/>
              <a:t>Estimation is based on standard estimates of the developer productivity in object points/months and the use of CASE tools</a:t>
            </a:r>
          </a:p>
          <a:p>
            <a:pPr algn="just"/>
            <a:r>
              <a:rPr lang="en-IN" dirty="0" smtClean="0"/>
              <a:t>An object point defines the </a:t>
            </a:r>
            <a:r>
              <a:rPr lang="en-IN" dirty="0" err="1" smtClean="0"/>
              <a:t>artifacts</a:t>
            </a:r>
            <a:r>
              <a:rPr lang="en-IN" dirty="0" smtClean="0"/>
              <a:t>, such as the number of screens, reports and 3GL modules/components in the application</a:t>
            </a:r>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8915400" cy="5943600"/>
          </a:xfrm>
        </p:spPr>
        <p:txBody>
          <a:bodyPr>
            <a:normAutofit/>
          </a:bodyPr>
          <a:lstStyle/>
          <a:p>
            <a:pPr marL="0" indent="0" algn="just">
              <a:buNone/>
            </a:pPr>
            <a:r>
              <a:rPr lang="en-IN" sz="3600" dirty="0" smtClean="0"/>
              <a:t>The effort estimation in an application is computed as follows:</a:t>
            </a:r>
          </a:p>
          <a:p>
            <a:pPr lvl="1" indent="-565150" algn="just">
              <a:buNone/>
            </a:pPr>
            <a:r>
              <a:rPr lang="en-IN" sz="3600" b="1" dirty="0" smtClean="0"/>
              <a:t>Effort (E) = (∑AP * (1 - %reuse/100) ) / PROD</a:t>
            </a:r>
          </a:p>
          <a:p>
            <a:pPr lvl="1" algn="just">
              <a:buNone/>
            </a:pPr>
            <a:r>
              <a:rPr lang="en-IN" sz="3200" dirty="0" smtClean="0"/>
              <a:t>Where,</a:t>
            </a:r>
          </a:p>
          <a:p>
            <a:pPr lvl="1" algn="just">
              <a:buNone/>
            </a:pPr>
            <a:r>
              <a:rPr lang="en-IN" sz="3200" b="1" dirty="0" smtClean="0"/>
              <a:t>∑AP </a:t>
            </a:r>
            <a:r>
              <a:rPr lang="en-IN" sz="3200" dirty="0" smtClean="0"/>
              <a:t>is the sum of application points</a:t>
            </a:r>
          </a:p>
          <a:p>
            <a:pPr lvl="1" algn="just">
              <a:buNone/>
            </a:pPr>
            <a:r>
              <a:rPr lang="en-IN" sz="3200" b="1" dirty="0" smtClean="0"/>
              <a:t>PROD</a:t>
            </a:r>
            <a:r>
              <a:rPr lang="en-IN" sz="3200" dirty="0" smtClean="0"/>
              <a:t> is the productivity of programmers from the historical data rated on some scale as: </a:t>
            </a:r>
          </a:p>
          <a:p>
            <a:pPr lvl="1" algn="just">
              <a:buNone/>
            </a:pPr>
            <a:r>
              <a:rPr lang="en-IN" sz="3200" dirty="0" smtClean="0"/>
              <a:t>	very low=4, nominal=13, high=25, and very high=50</a:t>
            </a:r>
          </a:p>
          <a:p>
            <a:pPr lvl="1" algn="just">
              <a:buNone/>
            </a:pPr>
            <a:r>
              <a:rPr lang="en-IN" sz="3200" b="1" dirty="0" smtClean="0"/>
              <a:t>%reuse </a:t>
            </a:r>
            <a:r>
              <a:rPr lang="en-IN" sz="3200" dirty="0" smtClean="0"/>
              <a:t>is the percentage of reusable components</a:t>
            </a:r>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smtClean="0">
                <a:latin typeface="+mn-lt"/>
              </a:rPr>
              <a:t>Early Design Model</a:t>
            </a:r>
            <a:endParaRPr lang="en-IN" b="1" dirty="0">
              <a:latin typeface="+mn-lt"/>
            </a:endParaRPr>
          </a:p>
        </p:txBody>
      </p:sp>
      <p:sp>
        <p:nvSpPr>
          <p:cNvPr id="3" name="Content Placeholder 2"/>
          <p:cNvSpPr>
            <a:spLocks noGrp="1"/>
          </p:cNvSpPr>
          <p:nvPr>
            <p:ph idx="1"/>
          </p:nvPr>
        </p:nvSpPr>
        <p:spPr>
          <a:xfrm>
            <a:off x="0" y="1066800"/>
            <a:ext cx="8915400" cy="5638800"/>
          </a:xfrm>
        </p:spPr>
        <p:txBody>
          <a:bodyPr>
            <a:normAutofit fontScale="92500" lnSpcReduction="20000"/>
          </a:bodyPr>
          <a:lstStyle/>
          <a:p>
            <a:pPr algn="just"/>
            <a:r>
              <a:rPr lang="en-IN" dirty="0" smtClean="0"/>
              <a:t> Used once requirements have been stabilized and basic software architecture has been established.</a:t>
            </a:r>
          </a:p>
          <a:p>
            <a:pPr algn="just"/>
            <a:r>
              <a:rPr lang="en-IN" dirty="0" smtClean="0"/>
              <a:t>Estimation formula used as given:</a:t>
            </a:r>
          </a:p>
          <a:p>
            <a:pPr algn="ctr">
              <a:buNone/>
            </a:pPr>
            <a:r>
              <a:rPr lang="en-IN" dirty="0" smtClean="0"/>
              <a:t>	</a:t>
            </a:r>
            <a:r>
              <a:rPr lang="en-IN" b="1" dirty="0" smtClean="0"/>
              <a:t>Effort (E) = A * (Size)</a:t>
            </a:r>
            <a:r>
              <a:rPr lang="en-IN" sz="4300" b="1" baseline="30000" dirty="0" smtClean="0"/>
              <a:t>B</a:t>
            </a:r>
            <a:r>
              <a:rPr lang="en-IN" b="1" dirty="0" smtClean="0"/>
              <a:t> * EAF</a:t>
            </a:r>
          </a:p>
          <a:p>
            <a:pPr algn="just">
              <a:buNone/>
            </a:pPr>
            <a:r>
              <a:rPr lang="en-IN" dirty="0" smtClean="0"/>
              <a:t>	Where,</a:t>
            </a:r>
          </a:p>
          <a:p>
            <a:pPr algn="just">
              <a:buNone/>
            </a:pPr>
            <a:r>
              <a:rPr lang="en-IN" dirty="0" smtClean="0"/>
              <a:t>	A = Constant representing the nominal productivity, provisionally set to 2.5</a:t>
            </a:r>
          </a:p>
          <a:p>
            <a:pPr algn="just">
              <a:buNone/>
            </a:pPr>
            <a:r>
              <a:rPr lang="en-IN" dirty="0" smtClean="0"/>
              <a:t>	B = Scale factor, value varies from 1.1 to 1.24, depending on project complexity, process maturity level, development flexibility, risk resolution process, and cohesion of development team in organization</a:t>
            </a:r>
          </a:p>
          <a:p>
            <a:pPr algn="just">
              <a:buNone/>
            </a:pPr>
            <a:r>
              <a:rPr lang="en-IN" dirty="0" smtClean="0"/>
              <a:t>	Size = Software size in KLOC</a:t>
            </a:r>
          </a:p>
          <a:p>
            <a:pPr algn="just">
              <a:buNone/>
            </a:pPr>
            <a:r>
              <a:rPr lang="en-IN" dirty="0" smtClean="0"/>
              <a:t>    EAF = Effort Adjustment Factor (Cost Drivers)</a:t>
            </a:r>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8915400" cy="5638800"/>
          </a:xfrm>
        </p:spPr>
        <p:txBody>
          <a:bodyPr>
            <a:normAutofit/>
          </a:bodyPr>
          <a:lstStyle/>
          <a:p>
            <a:pPr algn="just">
              <a:buNone/>
            </a:pPr>
            <a:r>
              <a:rPr lang="en-IN" dirty="0" smtClean="0"/>
              <a:t>There are seven early design cost drivers and are given below:</a:t>
            </a:r>
          </a:p>
          <a:p>
            <a:pPr algn="just"/>
            <a:r>
              <a:rPr lang="en-IN" dirty="0" smtClean="0"/>
              <a:t>Product Reliability and Complexity (RCPX)</a:t>
            </a:r>
          </a:p>
          <a:p>
            <a:pPr algn="just"/>
            <a:r>
              <a:rPr lang="en-IN" dirty="0" smtClean="0"/>
              <a:t>Required Reuse (RUSE)</a:t>
            </a:r>
          </a:p>
          <a:p>
            <a:pPr algn="just"/>
            <a:r>
              <a:rPr lang="en-IN" dirty="0" smtClean="0"/>
              <a:t>Platform Difficulty (PDIF)</a:t>
            </a:r>
          </a:p>
          <a:p>
            <a:pPr algn="just"/>
            <a:r>
              <a:rPr lang="en-IN" dirty="0" smtClean="0"/>
              <a:t>Personnel Capability (PERS)</a:t>
            </a:r>
          </a:p>
          <a:p>
            <a:pPr algn="just"/>
            <a:r>
              <a:rPr lang="en-IN" dirty="0" smtClean="0"/>
              <a:t>Personnel Experience (PREX)</a:t>
            </a:r>
          </a:p>
          <a:p>
            <a:pPr algn="just"/>
            <a:r>
              <a:rPr lang="en-IN" dirty="0" smtClean="0"/>
              <a:t>Facilities (FCIL)</a:t>
            </a:r>
          </a:p>
          <a:p>
            <a:pPr algn="just"/>
            <a:r>
              <a:rPr lang="en-IN" dirty="0" smtClean="0"/>
              <a:t>Schedule (SCED)</a:t>
            </a:r>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b="1" dirty="0" smtClean="0">
                <a:latin typeface="+mn-lt"/>
              </a:rPr>
              <a:t>Post-Architecture Model</a:t>
            </a:r>
            <a:endParaRPr lang="en-IN" b="1" dirty="0">
              <a:latin typeface="+mn-lt"/>
            </a:endParaRPr>
          </a:p>
        </p:txBody>
      </p:sp>
      <p:sp>
        <p:nvSpPr>
          <p:cNvPr id="3" name="Content Placeholder 2"/>
          <p:cNvSpPr>
            <a:spLocks noGrp="1"/>
          </p:cNvSpPr>
          <p:nvPr>
            <p:ph idx="1"/>
          </p:nvPr>
        </p:nvSpPr>
        <p:spPr>
          <a:xfrm>
            <a:off x="0" y="1066800"/>
            <a:ext cx="8915400" cy="5638800"/>
          </a:xfrm>
        </p:spPr>
        <p:txBody>
          <a:bodyPr>
            <a:normAutofit fontScale="92500" lnSpcReduction="10000"/>
          </a:bodyPr>
          <a:lstStyle/>
          <a:p>
            <a:pPr algn="just"/>
            <a:r>
              <a:rPr lang="en-IN" dirty="0" smtClean="0"/>
              <a:t>Used during the construction of the software</a:t>
            </a:r>
          </a:p>
          <a:p>
            <a:pPr algn="just"/>
            <a:r>
              <a:rPr lang="en-IN" dirty="0" smtClean="0"/>
              <a:t>Used once the system architecture has been designed and sufficient information is available for the development and maintenance of the system</a:t>
            </a:r>
          </a:p>
          <a:p>
            <a:pPr algn="just"/>
            <a:r>
              <a:rPr lang="en-IN" dirty="0" smtClean="0"/>
              <a:t>At this stage, requirements have been refined and validated, operational features have been finalized, most of the risks have been resolved, and a framework for the product has been designed</a:t>
            </a:r>
          </a:p>
          <a:p>
            <a:pPr algn="just"/>
            <a:r>
              <a:rPr lang="en-IN" dirty="0" smtClean="0"/>
              <a:t>Estimation formula used as given:</a:t>
            </a:r>
          </a:p>
          <a:p>
            <a:pPr algn="ctr">
              <a:buNone/>
            </a:pPr>
            <a:r>
              <a:rPr lang="en-IN" dirty="0" smtClean="0"/>
              <a:t>	</a:t>
            </a:r>
            <a:r>
              <a:rPr lang="en-IN" b="1" dirty="0" smtClean="0"/>
              <a:t>Effort (E) = A * (Size)</a:t>
            </a:r>
            <a:r>
              <a:rPr lang="en-IN" sz="4300" b="1" baseline="30000" dirty="0" smtClean="0"/>
              <a:t>B</a:t>
            </a:r>
            <a:r>
              <a:rPr lang="en-IN" b="1" dirty="0" smtClean="0"/>
              <a:t> * EAF</a:t>
            </a:r>
          </a:p>
          <a:p>
            <a:pPr algn="just"/>
            <a:r>
              <a:rPr lang="en-IN" dirty="0" smtClean="0"/>
              <a:t>KLOC or FP can be used for determining the project size</a:t>
            </a:r>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fontScale="70000" lnSpcReduction="20000"/>
          </a:bodyPr>
          <a:lstStyle/>
          <a:p>
            <a:pPr algn="just">
              <a:buNone/>
            </a:pPr>
            <a:r>
              <a:rPr lang="en-IN" b="1" dirty="0" smtClean="0"/>
              <a:t>There are 17 cost drivers in the Post Architecture model. These are rated on a scale of 1 to 6 as given below:</a:t>
            </a:r>
          </a:p>
          <a:p>
            <a:pPr marL="514350" indent="-514350" algn="just">
              <a:buFont typeface="+mj-lt"/>
              <a:buAutoNum type="arabicPeriod"/>
            </a:pPr>
            <a:r>
              <a:rPr lang="en-IN" b="1" dirty="0" smtClean="0"/>
              <a:t>Reliability Required (RELY)</a:t>
            </a:r>
          </a:p>
          <a:p>
            <a:pPr marL="514350" indent="-514350" algn="just">
              <a:buFont typeface="+mj-lt"/>
              <a:buAutoNum type="arabicPeriod"/>
            </a:pPr>
            <a:r>
              <a:rPr lang="en-IN" b="1" dirty="0" smtClean="0"/>
              <a:t>Database Size (DATA)</a:t>
            </a:r>
          </a:p>
          <a:p>
            <a:pPr marL="514350" indent="-514350" algn="just">
              <a:buFont typeface="+mj-lt"/>
              <a:buAutoNum type="arabicPeriod"/>
            </a:pPr>
            <a:r>
              <a:rPr lang="en-IN" b="1" dirty="0" smtClean="0"/>
              <a:t>Product Complexity (CPLX)</a:t>
            </a:r>
          </a:p>
          <a:p>
            <a:pPr marL="514350" indent="-514350" algn="just">
              <a:buFont typeface="+mj-lt"/>
              <a:buAutoNum type="arabicPeriod"/>
            </a:pPr>
            <a:r>
              <a:rPr lang="en-IN" b="1" dirty="0" smtClean="0"/>
              <a:t>Required Reusability (RUSE)</a:t>
            </a:r>
          </a:p>
          <a:p>
            <a:pPr marL="514350" indent="-514350" algn="just">
              <a:buFont typeface="+mj-lt"/>
              <a:buAutoNum type="arabicPeriod"/>
            </a:pPr>
            <a:r>
              <a:rPr lang="en-IN" b="1" dirty="0" smtClean="0"/>
              <a:t>Documentation (DOCU)</a:t>
            </a:r>
          </a:p>
          <a:p>
            <a:pPr marL="514350" indent="-514350" algn="just">
              <a:buFont typeface="+mj-lt"/>
              <a:buAutoNum type="arabicPeriod"/>
            </a:pPr>
            <a:r>
              <a:rPr lang="en-IN" b="1" dirty="0" smtClean="0"/>
              <a:t>Execution Time Constraint (TIME)</a:t>
            </a:r>
          </a:p>
          <a:p>
            <a:pPr marL="514350" indent="-514350" algn="just">
              <a:buFont typeface="+mj-lt"/>
              <a:buAutoNum type="arabicPeriod"/>
            </a:pPr>
            <a:r>
              <a:rPr lang="en-IN" b="1" dirty="0" smtClean="0"/>
              <a:t>Main Storage Constraint (STOR)</a:t>
            </a:r>
          </a:p>
          <a:p>
            <a:pPr marL="514350" indent="-514350" algn="just">
              <a:buFont typeface="+mj-lt"/>
              <a:buAutoNum type="arabicPeriod"/>
            </a:pPr>
            <a:r>
              <a:rPr lang="en-IN" b="1" dirty="0" smtClean="0"/>
              <a:t>Platform Volatility (PVOL)</a:t>
            </a:r>
          </a:p>
          <a:p>
            <a:pPr marL="514350" indent="-514350" algn="just">
              <a:buFont typeface="+mj-lt"/>
              <a:buAutoNum type="arabicPeriod"/>
            </a:pPr>
            <a:r>
              <a:rPr lang="en-IN" b="1" dirty="0" smtClean="0"/>
              <a:t>Analyst Capability (ACAP)</a:t>
            </a:r>
          </a:p>
          <a:p>
            <a:pPr marL="514350" indent="-514350" algn="just">
              <a:buFont typeface="+mj-lt"/>
              <a:buAutoNum type="arabicPeriod"/>
            </a:pPr>
            <a:r>
              <a:rPr lang="en-IN" b="1" dirty="0" smtClean="0"/>
              <a:t>Programmers Capability (PCAP)</a:t>
            </a:r>
          </a:p>
          <a:p>
            <a:pPr marL="514350" indent="-514350" algn="just">
              <a:buFont typeface="+mj-lt"/>
              <a:buAutoNum type="arabicPeriod"/>
            </a:pPr>
            <a:r>
              <a:rPr lang="en-IN" b="1" dirty="0" smtClean="0"/>
              <a:t>Personnel Continuity (PCON)</a:t>
            </a:r>
          </a:p>
          <a:p>
            <a:pPr marL="514350" indent="-514350" algn="just">
              <a:buFont typeface="+mj-lt"/>
              <a:buAutoNum type="arabicPeriod"/>
            </a:pPr>
            <a:r>
              <a:rPr lang="en-IN" b="1" dirty="0" smtClean="0"/>
              <a:t>Analyst Experience (AEXP)</a:t>
            </a:r>
          </a:p>
          <a:p>
            <a:pPr marL="514350" indent="-514350" algn="just">
              <a:buFont typeface="+mj-lt"/>
              <a:buAutoNum type="arabicPeriod"/>
            </a:pPr>
            <a:r>
              <a:rPr lang="en-IN" b="1" dirty="0" smtClean="0"/>
              <a:t>Programmer Experience (PEXP)</a:t>
            </a:r>
          </a:p>
          <a:p>
            <a:pPr marL="514350" indent="-514350" algn="just">
              <a:buFont typeface="+mj-lt"/>
              <a:buAutoNum type="arabicPeriod"/>
            </a:pPr>
            <a:r>
              <a:rPr lang="en-IN" b="1" dirty="0" smtClean="0"/>
              <a:t>Language &amp; Tool Experience (LTEX)</a:t>
            </a:r>
          </a:p>
          <a:p>
            <a:pPr marL="514350" indent="-514350" algn="just">
              <a:buFont typeface="+mj-lt"/>
              <a:buAutoNum type="arabicPeriod"/>
            </a:pPr>
            <a:r>
              <a:rPr lang="en-IN" b="1" dirty="0" smtClean="0"/>
              <a:t>Use of Software Tools (TOOL)</a:t>
            </a:r>
          </a:p>
          <a:p>
            <a:pPr marL="514350" indent="-514350" algn="just">
              <a:buFont typeface="+mj-lt"/>
              <a:buAutoNum type="arabicPeriod"/>
            </a:pPr>
            <a:r>
              <a:rPr lang="en-IN" b="1" dirty="0" smtClean="0"/>
              <a:t>Site Locations &amp; Communication Technology between Sites (SITE)</a:t>
            </a:r>
          </a:p>
          <a:p>
            <a:pPr marL="514350" indent="-514350" algn="just">
              <a:buFont typeface="+mj-lt"/>
              <a:buAutoNum type="arabicPeriod"/>
            </a:pPr>
            <a:r>
              <a:rPr lang="en-IN" b="1" dirty="0" smtClean="0"/>
              <a:t>Schedule (SCED)</a:t>
            </a:r>
          </a:p>
          <a:p>
            <a:pPr marL="514350" indent="-514350" algn="just">
              <a:buFont typeface="+mj-lt"/>
              <a:buAutoNum type="arabicPeriod"/>
            </a:pPr>
            <a:endParaRPr lang="en-IN" b="1" dirty="0" smtClean="0"/>
          </a:p>
          <a:p>
            <a:pPr algn="just">
              <a:buNone/>
            </a:pPr>
            <a:endParaRPr lang="en-IN" b="1" dirty="0" smtClean="0"/>
          </a:p>
        </p:txBody>
      </p:sp>
    </p:spTree>
    <p:extLst>
      <p:ext uri="{BB962C8B-B14F-4D97-AF65-F5344CB8AC3E}">
        <p14:creationId xmlns="" xmlns:p14="http://schemas.microsoft.com/office/powerpoint/2010/main" val="24779859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smtClean="0"/>
              <a:t>Empirical Estimation Models</a:t>
            </a:r>
            <a:endParaRPr lang="en-IN" b="1" dirty="0"/>
          </a:p>
        </p:txBody>
      </p:sp>
      <p:sp>
        <p:nvSpPr>
          <p:cNvPr id="3" name="Content Placeholder 2"/>
          <p:cNvSpPr>
            <a:spLocks noGrp="1"/>
          </p:cNvSpPr>
          <p:nvPr>
            <p:ph idx="1"/>
          </p:nvPr>
        </p:nvSpPr>
        <p:spPr>
          <a:xfrm>
            <a:off x="0" y="1066800"/>
            <a:ext cx="8991600" cy="5791200"/>
          </a:xfrm>
        </p:spPr>
        <p:txBody>
          <a:bodyPr>
            <a:normAutofit fontScale="85000" lnSpcReduction="20000"/>
          </a:bodyPr>
          <a:lstStyle/>
          <a:p>
            <a:pPr algn="just"/>
            <a:r>
              <a:rPr lang="en-IN" dirty="0" smtClean="0"/>
              <a:t>Among the many LOC-oriented estimation models proposed in the literature are- </a:t>
            </a:r>
          </a:p>
          <a:p>
            <a:pPr marL="514350" indent="-514350" algn="just">
              <a:buFont typeface="+mj-lt"/>
              <a:buAutoNum type="arabicPeriod"/>
            </a:pPr>
            <a:r>
              <a:rPr lang="en-IN" b="1" dirty="0" smtClean="0"/>
              <a:t>E = 5.2 x (KLOC)</a:t>
            </a:r>
            <a:r>
              <a:rPr lang="en-IN" sz="3300" b="1" baseline="30000" dirty="0" smtClean="0"/>
              <a:t>0.91</a:t>
            </a:r>
            <a:r>
              <a:rPr lang="en-IN" b="1" dirty="0" smtClean="0"/>
              <a:t>                  </a:t>
            </a:r>
            <a:r>
              <a:rPr lang="en-IN" b="1" dirty="0" err="1" smtClean="0"/>
              <a:t>Walston</a:t>
            </a:r>
            <a:r>
              <a:rPr lang="en-IN" b="1" dirty="0" smtClean="0"/>
              <a:t>-Felix model </a:t>
            </a:r>
          </a:p>
          <a:p>
            <a:pPr marL="514350" indent="-514350" algn="just">
              <a:buFont typeface="+mj-lt"/>
              <a:buAutoNum type="arabicPeriod"/>
            </a:pPr>
            <a:r>
              <a:rPr lang="en-IN" b="1" dirty="0" smtClean="0"/>
              <a:t>E = 5.5 + 0.73 x (KLOC)</a:t>
            </a:r>
            <a:r>
              <a:rPr lang="en-IN" sz="3800" b="1" baseline="30000" dirty="0" smtClean="0"/>
              <a:t>1.16</a:t>
            </a:r>
            <a:r>
              <a:rPr lang="en-IN" b="1" dirty="0" smtClean="0"/>
              <a:t>     Bailey-</a:t>
            </a:r>
            <a:r>
              <a:rPr lang="en-IN" b="1" dirty="0" err="1" smtClean="0"/>
              <a:t>Basili</a:t>
            </a:r>
            <a:r>
              <a:rPr lang="en-IN" b="1" dirty="0" smtClean="0"/>
              <a:t> model </a:t>
            </a:r>
          </a:p>
          <a:p>
            <a:pPr marL="514350" indent="-514350" algn="just">
              <a:buFont typeface="+mj-lt"/>
              <a:buAutoNum type="arabicPeriod"/>
            </a:pPr>
            <a:r>
              <a:rPr lang="en-IN" b="1" dirty="0" smtClean="0"/>
              <a:t>E = 3.2 x (KLOC)</a:t>
            </a:r>
            <a:r>
              <a:rPr lang="en-IN" b="1" baseline="30000" dirty="0" smtClean="0"/>
              <a:t>1.05</a:t>
            </a:r>
            <a:r>
              <a:rPr lang="en-IN" b="1" dirty="0" smtClean="0"/>
              <a:t>                  Boehm simple model </a:t>
            </a:r>
          </a:p>
          <a:p>
            <a:pPr marL="514350" indent="-514350" algn="just">
              <a:buFont typeface="+mj-lt"/>
              <a:buAutoNum type="arabicPeriod"/>
            </a:pPr>
            <a:r>
              <a:rPr lang="en-IN" b="1" dirty="0" smtClean="0"/>
              <a:t>E = 5.288 x (KLOC)</a:t>
            </a:r>
            <a:r>
              <a:rPr lang="en-IN" b="1" baseline="30000" dirty="0" smtClean="0"/>
              <a:t>1.047</a:t>
            </a:r>
            <a:r>
              <a:rPr lang="en-IN" b="1" dirty="0" smtClean="0"/>
              <a:t>            Doty model for KLOC &gt; 9</a:t>
            </a:r>
          </a:p>
          <a:p>
            <a:pPr algn="just">
              <a:buNone/>
            </a:pPr>
            <a:r>
              <a:rPr lang="en-IN" dirty="0" smtClean="0"/>
              <a:t>FP-oriented models have also been proposed. These include</a:t>
            </a:r>
          </a:p>
          <a:p>
            <a:pPr marL="514350" indent="-514350" algn="just">
              <a:buFont typeface="+mj-lt"/>
              <a:buAutoNum type="arabicPeriod"/>
            </a:pPr>
            <a:r>
              <a:rPr lang="en-IN" b="1" dirty="0" smtClean="0"/>
              <a:t>E = -13.39 + 0.0545 FP          Albrecht and Gaffney model </a:t>
            </a:r>
          </a:p>
          <a:p>
            <a:pPr marL="514350" indent="-514350" algn="just">
              <a:buFont typeface="+mj-lt"/>
              <a:buAutoNum type="arabicPeriod"/>
            </a:pPr>
            <a:r>
              <a:rPr lang="en-IN" b="1" dirty="0" smtClean="0"/>
              <a:t>E = 60.62 x 7.728 x 10</a:t>
            </a:r>
            <a:r>
              <a:rPr lang="en-IN" b="1" baseline="30000" dirty="0" smtClean="0"/>
              <a:t>-8 </a:t>
            </a:r>
            <a:r>
              <a:rPr lang="en-IN" b="1" dirty="0" smtClean="0"/>
              <a:t>FP</a:t>
            </a:r>
            <a:r>
              <a:rPr lang="en-IN" b="1" baseline="30000" dirty="0" smtClean="0"/>
              <a:t>3</a:t>
            </a:r>
            <a:r>
              <a:rPr lang="en-IN" b="1" dirty="0" smtClean="0"/>
              <a:t>   </a:t>
            </a:r>
            <a:r>
              <a:rPr lang="en-IN" b="1" dirty="0" err="1" smtClean="0"/>
              <a:t>Kemerer</a:t>
            </a:r>
            <a:r>
              <a:rPr lang="en-IN" b="1" dirty="0" smtClean="0"/>
              <a:t> model </a:t>
            </a:r>
          </a:p>
          <a:p>
            <a:pPr marL="514350" indent="-514350" algn="just">
              <a:buFont typeface="+mj-lt"/>
              <a:buAutoNum type="arabicPeriod"/>
            </a:pPr>
            <a:r>
              <a:rPr lang="en-IN" b="1" dirty="0" smtClean="0"/>
              <a:t>E = 585.7 + 15.12 FP  </a:t>
            </a:r>
            <a:r>
              <a:rPr lang="en-IN" b="1" dirty="0" err="1" smtClean="0"/>
              <a:t>Matson,Barnett</a:t>
            </a:r>
            <a:r>
              <a:rPr lang="en-IN" b="1" dirty="0" smtClean="0"/>
              <a:t>,&amp; </a:t>
            </a:r>
            <a:r>
              <a:rPr lang="en-IN" b="1" dirty="0" err="1" smtClean="0"/>
              <a:t>Mellichamp</a:t>
            </a:r>
            <a:r>
              <a:rPr lang="en-IN" b="1" dirty="0" smtClean="0"/>
              <a:t> model</a:t>
            </a:r>
          </a:p>
          <a:p>
            <a:pPr algn="just">
              <a:buNone/>
            </a:pPr>
            <a:r>
              <a:rPr lang="en-IN" dirty="0" smtClean="0"/>
              <a:t>	A quick examination of these models indicates that each will yield a different result14 for the same values of LOC or FP. The implication is clear. Estimation models must be calibrated for local needs!</a:t>
            </a:r>
          </a:p>
          <a:p>
            <a:pPr algn="just"/>
            <a:endParaRPr lang="en-I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Rot="1" noChangeArrowheads="1"/>
          </p:cNvSpPr>
          <p:nvPr>
            <p:ph type="title"/>
          </p:nvPr>
        </p:nvSpPr>
        <p:spPr>
          <a:xfrm>
            <a:off x="533400" y="381000"/>
            <a:ext cx="8229600" cy="609600"/>
          </a:xfrm>
        </p:spPr>
        <p:txBody>
          <a:bodyPr>
            <a:noAutofit/>
          </a:bodyPr>
          <a:lstStyle/>
          <a:p>
            <a:r>
              <a:rPr lang="en-US" altLang="en-US" sz="3200" b="1" dirty="0" smtClean="0">
                <a:solidFill>
                  <a:schemeClr val="tx1"/>
                </a:solidFill>
              </a:rPr>
              <a:t>Work Breakdown Structure (WBS)   </a:t>
            </a:r>
          </a:p>
        </p:txBody>
      </p:sp>
      <p:sp>
        <p:nvSpPr>
          <p:cNvPr id="16387" name="Text Box 6"/>
          <p:cNvSpPr txBox="1">
            <a:spLocks noChangeArrowheads="1"/>
          </p:cNvSpPr>
          <p:nvPr/>
        </p:nvSpPr>
        <p:spPr bwMode="auto">
          <a:xfrm>
            <a:off x="457200" y="1223963"/>
            <a:ext cx="8494713" cy="5232400"/>
          </a:xfrm>
          <a:prstGeom prst="rect">
            <a:avLst/>
          </a:prstGeom>
          <a:noFill/>
          <a:ln w="9525">
            <a:noFill/>
            <a:miter lim="800000"/>
            <a:headEnd/>
            <a:tailEnd/>
          </a:ln>
        </p:spPr>
        <p:txBody>
          <a:bodyPr>
            <a:spAutoFit/>
          </a:bodyPr>
          <a:lstStyle/>
          <a:p>
            <a:pPr marL="465138" indent="-465138">
              <a:buClr>
                <a:schemeClr val="tx2"/>
              </a:buClr>
              <a:buFont typeface="Garamond" pitchFamily="18" charset="0"/>
              <a:buChar char="■"/>
            </a:pPr>
            <a:r>
              <a:rPr lang="en-US" altLang="en-US" sz="2200" b="1" i="1" dirty="0"/>
              <a:t>WBS breaks down project </a:t>
            </a:r>
            <a:r>
              <a:rPr lang="en-US" altLang="en-US" sz="2200" dirty="0"/>
              <a:t>into major components (modules).</a:t>
            </a:r>
          </a:p>
          <a:p>
            <a:pPr marL="465138" indent="-465138">
              <a:buClr>
                <a:schemeClr val="tx2"/>
              </a:buClr>
              <a:buFont typeface="Garamond" pitchFamily="18" charset="0"/>
              <a:buChar char="■"/>
            </a:pPr>
            <a:endParaRPr lang="en-US" altLang="en-US" sz="2200" dirty="0"/>
          </a:p>
          <a:p>
            <a:pPr marL="465138" indent="-465138">
              <a:buClr>
                <a:schemeClr val="tx2"/>
              </a:buClr>
              <a:buFont typeface="Garamond" pitchFamily="18" charset="0"/>
              <a:buChar char="■"/>
            </a:pPr>
            <a:r>
              <a:rPr lang="en-US" altLang="en-US" sz="2200" b="1" i="1" dirty="0"/>
              <a:t>Modules</a:t>
            </a:r>
            <a:r>
              <a:rPr lang="en-US" altLang="en-US" sz="2200" dirty="0"/>
              <a:t> are further broken down into </a:t>
            </a:r>
            <a:r>
              <a:rPr lang="en-US" altLang="en-US" sz="2200" b="1" i="1" dirty="0"/>
              <a:t>subcomponents, components, activities, and finally, into individual tasks</a:t>
            </a:r>
            <a:r>
              <a:rPr lang="en-US" altLang="en-US" sz="2400" dirty="0"/>
              <a:t>.</a:t>
            </a:r>
            <a:endParaRPr lang="en-US" altLang="en-US" sz="2200" dirty="0"/>
          </a:p>
          <a:p>
            <a:pPr marL="465138" indent="-465138">
              <a:buClr>
                <a:schemeClr val="tx2"/>
              </a:buClr>
              <a:buFont typeface="Garamond" pitchFamily="18" charset="0"/>
              <a:buChar char="■"/>
            </a:pPr>
            <a:endParaRPr lang="en-US" altLang="en-US" sz="2200" dirty="0"/>
          </a:p>
          <a:p>
            <a:pPr marL="465138" indent="-465138">
              <a:buClr>
                <a:schemeClr val="tx2"/>
              </a:buClr>
              <a:buFont typeface="Garamond" pitchFamily="18" charset="0"/>
              <a:buChar char="■"/>
            </a:pPr>
            <a:r>
              <a:rPr lang="en-US" altLang="en-US" sz="2200" dirty="0"/>
              <a:t>Identifies activities, tasks, resource requirements and relationships between modules and activities.</a:t>
            </a:r>
          </a:p>
          <a:p>
            <a:pPr marL="465138" indent="-465138">
              <a:buClr>
                <a:schemeClr val="tx2"/>
              </a:buClr>
              <a:buFont typeface="Garamond" pitchFamily="18" charset="0"/>
              <a:buChar char="■"/>
            </a:pPr>
            <a:endParaRPr lang="en-US" altLang="en-US" sz="2200" dirty="0"/>
          </a:p>
          <a:p>
            <a:pPr marL="465138" indent="-465138">
              <a:buClr>
                <a:schemeClr val="tx2"/>
              </a:buClr>
              <a:buFont typeface="Garamond" pitchFamily="18" charset="0"/>
              <a:buChar char="■"/>
            </a:pPr>
            <a:r>
              <a:rPr lang="en-US" altLang="en-US" sz="2200" dirty="0"/>
              <a:t>Helps avoid duplication of effort.</a:t>
            </a:r>
          </a:p>
          <a:p>
            <a:pPr marL="465138" indent="-465138">
              <a:buClr>
                <a:schemeClr val="tx2"/>
              </a:buClr>
              <a:buFont typeface="Garamond" pitchFamily="18" charset="0"/>
              <a:buChar char="■"/>
            </a:pPr>
            <a:endParaRPr lang="en-US" altLang="en-US" sz="2200" dirty="0"/>
          </a:p>
          <a:p>
            <a:pPr marL="465138" indent="-465138">
              <a:buClr>
                <a:schemeClr val="tx2"/>
              </a:buClr>
              <a:buFont typeface="Garamond" pitchFamily="18" charset="0"/>
              <a:buChar char="■"/>
            </a:pPr>
            <a:r>
              <a:rPr lang="en-US" altLang="en-US" sz="2200" dirty="0"/>
              <a:t>Basis for project development, management , schedule resources and modifications.</a:t>
            </a:r>
          </a:p>
          <a:p>
            <a:pPr marL="465138" indent="-465138">
              <a:buClr>
                <a:schemeClr val="tx2"/>
              </a:buClr>
              <a:buFont typeface="Garamond" pitchFamily="18" charset="0"/>
              <a:buChar char="■"/>
            </a:pPr>
            <a:endParaRPr lang="en-US" altLang="en-US" sz="2200" dirty="0"/>
          </a:p>
          <a:p>
            <a:pPr marL="465138" indent="-465138">
              <a:buClr>
                <a:schemeClr val="tx2"/>
              </a:buClr>
              <a:buFont typeface="Garamond" pitchFamily="18" charset="0"/>
              <a:buChar char="■"/>
            </a:pPr>
            <a:r>
              <a:rPr lang="en-US" altLang="en-US" sz="2200" dirty="0"/>
              <a:t>Approaches for WBS development:</a:t>
            </a:r>
          </a:p>
          <a:p>
            <a:pPr marL="465138" indent="-465138">
              <a:buClr>
                <a:schemeClr val="hlink"/>
              </a:buClr>
              <a:buFont typeface="Wingdings" pitchFamily="2" charset="2"/>
              <a:buNone/>
            </a:pPr>
            <a:r>
              <a:rPr lang="en-US" altLang="en-US" sz="2200" dirty="0"/>
              <a:t>	1. Top down process     2. Brainstorm entire project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0"/>
            <a:ext cx="7772400" cy="6705600"/>
          </a:xfrm>
        </p:spPr>
        <p:txBody>
          <a:bodyPr>
            <a:normAutofit fontScale="40000" lnSpcReduction="20000"/>
          </a:bodyPr>
          <a:lstStyle/>
          <a:p>
            <a:pPr marL="514350" indent="-514350">
              <a:buAutoNum type="arabicPeriod"/>
            </a:pPr>
            <a:r>
              <a:rPr lang="en-US" sz="4000" dirty="0" smtClean="0"/>
              <a:t>/*This program finds a substring from a given string */</a:t>
            </a:r>
          </a:p>
          <a:p>
            <a:pPr marL="514350" indent="-514350">
              <a:buAutoNum type="arabicPeriod"/>
            </a:pPr>
            <a:r>
              <a:rPr lang="en-US" sz="4000" dirty="0" smtClean="0"/>
              <a:t>#include&lt;</a:t>
            </a:r>
            <a:r>
              <a:rPr lang="en-US" sz="4000" dirty="0" err="1" smtClean="0"/>
              <a:t>stdio.h</a:t>
            </a:r>
            <a:r>
              <a:rPr lang="en-US" sz="4000" dirty="0" smtClean="0"/>
              <a:t>&gt;</a:t>
            </a:r>
          </a:p>
          <a:p>
            <a:pPr marL="514350" indent="-514350">
              <a:buAutoNum type="arabicPeriod"/>
            </a:pPr>
            <a:r>
              <a:rPr lang="en-US" sz="4000" dirty="0" smtClean="0"/>
              <a:t>#include&lt;</a:t>
            </a:r>
            <a:r>
              <a:rPr lang="en-US" sz="4000" dirty="0" err="1" smtClean="0"/>
              <a:t>conio.h</a:t>
            </a:r>
            <a:r>
              <a:rPr lang="en-US" sz="4000" dirty="0" smtClean="0"/>
              <a:t>&gt;</a:t>
            </a:r>
          </a:p>
          <a:p>
            <a:pPr marL="514350" indent="-514350">
              <a:buAutoNum type="arabicPeriod"/>
            </a:pPr>
            <a:r>
              <a:rPr lang="en-US" sz="4000" dirty="0" smtClean="0"/>
              <a:t>#include&lt;</a:t>
            </a:r>
            <a:r>
              <a:rPr lang="en-US" sz="4000" dirty="0" err="1" smtClean="0"/>
              <a:t>string.h</a:t>
            </a:r>
            <a:r>
              <a:rPr lang="en-US" sz="4000" dirty="0" smtClean="0"/>
              <a:t>&gt;</a:t>
            </a:r>
          </a:p>
          <a:p>
            <a:pPr marL="514350" indent="-514350">
              <a:buAutoNum type="arabicPeriod"/>
            </a:pPr>
            <a:r>
              <a:rPr lang="en-US" sz="4000" dirty="0" smtClean="0">
                <a:solidFill>
                  <a:schemeClr val="bg1">
                    <a:lumMod val="50000"/>
                  </a:schemeClr>
                </a:solidFill>
              </a:rPr>
              <a:t>//Blank line</a:t>
            </a:r>
          </a:p>
          <a:p>
            <a:pPr marL="514350" indent="-514350">
              <a:buAutoNum type="arabicPeriod"/>
            </a:pPr>
            <a:r>
              <a:rPr lang="en-US" sz="4000" dirty="0" smtClean="0"/>
              <a:t>void main(</a:t>
            </a:r>
            <a:r>
              <a:rPr lang="en-US" sz="4000" dirty="0" err="1" smtClean="0"/>
              <a:t>int</a:t>
            </a:r>
            <a:r>
              <a:rPr lang="en-US" sz="4000" dirty="0"/>
              <a:t> </a:t>
            </a:r>
            <a:r>
              <a:rPr lang="en-US" sz="4000" dirty="0" err="1" smtClean="0"/>
              <a:t>argc</a:t>
            </a:r>
            <a:r>
              <a:rPr lang="en-US" sz="4000" dirty="0" smtClean="0"/>
              <a:t>, char * </a:t>
            </a:r>
            <a:r>
              <a:rPr lang="en-US" sz="4000" dirty="0" err="1" smtClean="0"/>
              <a:t>argv</a:t>
            </a:r>
            <a:r>
              <a:rPr lang="en-US" sz="4000" dirty="0" smtClean="0"/>
              <a:t>[])</a:t>
            </a:r>
          </a:p>
          <a:p>
            <a:pPr marL="514350" indent="-514350">
              <a:buAutoNum type="arabicPeriod"/>
            </a:pPr>
            <a:r>
              <a:rPr lang="en-US" sz="4000" dirty="0"/>
              <a:t> </a:t>
            </a:r>
            <a:r>
              <a:rPr lang="en-US" sz="4000" dirty="0" smtClean="0"/>
              <a:t>      char *temp;</a:t>
            </a:r>
          </a:p>
          <a:p>
            <a:pPr marL="514350" indent="-514350">
              <a:buAutoNum type="arabicPeriod"/>
            </a:pPr>
            <a:r>
              <a:rPr lang="en-US" sz="4000" dirty="0" smtClean="0"/>
              <a:t>        </a:t>
            </a:r>
            <a:r>
              <a:rPr lang="en-US" sz="4000" dirty="0" err="1" smtClean="0"/>
              <a:t>int</a:t>
            </a:r>
            <a:r>
              <a:rPr lang="en-US" sz="4000" dirty="0" smtClean="0"/>
              <a:t> start, end;</a:t>
            </a:r>
          </a:p>
          <a:p>
            <a:pPr marL="514350" indent="-514350">
              <a:buAutoNum type="arabicPeriod"/>
            </a:pPr>
            <a:r>
              <a:rPr lang="en-US" sz="4000" dirty="0" err="1" smtClean="0"/>
              <a:t>clrscr</a:t>
            </a:r>
            <a:r>
              <a:rPr lang="en-US" sz="4000" dirty="0" smtClean="0"/>
              <a:t>();</a:t>
            </a:r>
          </a:p>
          <a:p>
            <a:pPr marL="514350" indent="-514350">
              <a:buAutoNum type="arabicPeriod"/>
            </a:pPr>
            <a:r>
              <a:rPr lang="en-US" sz="4000" dirty="0" smtClean="0">
                <a:solidFill>
                  <a:schemeClr val="bg1">
                    <a:lumMod val="50000"/>
                  </a:schemeClr>
                </a:solidFill>
              </a:rPr>
              <a:t>//Blank line</a:t>
            </a:r>
          </a:p>
          <a:p>
            <a:pPr marL="514350" indent="-514350">
              <a:buAutoNum type="arabicPeriod"/>
            </a:pPr>
            <a:r>
              <a:rPr lang="en-US" sz="4000" dirty="0" smtClean="0"/>
              <a:t>           if (</a:t>
            </a:r>
            <a:r>
              <a:rPr lang="en-US" sz="4000" dirty="0" err="1" smtClean="0"/>
              <a:t>argc</a:t>
            </a:r>
            <a:r>
              <a:rPr lang="en-US" sz="4000" dirty="0" smtClean="0"/>
              <a:t>==4)</a:t>
            </a:r>
          </a:p>
          <a:p>
            <a:pPr marL="514350" indent="-514350">
              <a:buAutoNum type="arabicPeriod"/>
            </a:pPr>
            <a:r>
              <a:rPr lang="en-US" sz="4000" dirty="0" smtClean="0"/>
              <a:t>{</a:t>
            </a:r>
          </a:p>
          <a:p>
            <a:pPr marL="514350" indent="-514350">
              <a:buAutoNum type="arabicPeriod"/>
            </a:pPr>
            <a:r>
              <a:rPr lang="en-US" sz="4000" dirty="0" smtClean="0"/>
              <a:t>         start = </a:t>
            </a:r>
            <a:r>
              <a:rPr lang="en-US" sz="4000" dirty="0" err="1" smtClean="0"/>
              <a:t>atoi</a:t>
            </a:r>
            <a:r>
              <a:rPr lang="en-US" sz="4000" dirty="0" smtClean="0"/>
              <a:t>(</a:t>
            </a:r>
            <a:r>
              <a:rPr lang="en-US" sz="4000" dirty="0" err="1" smtClean="0"/>
              <a:t>argv</a:t>
            </a:r>
            <a:r>
              <a:rPr lang="en-US" sz="4000" dirty="0" smtClean="0"/>
              <a:t>[2]);</a:t>
            </a:r>
          </a:p>
          <a:p>
            <a:pPr marL="514350" indent="-514350">
              <a:buAutoNum type="arabicPeriod"/>
            </a:pPr>
            <a:r>
              <a:rPr lang="en-US" sz="4000" dirty="0" smtClean="0"/>
              <a:t>         end = </a:t>
            </a:r>
            <a:r>
              <a:rPr lang="en-US" sz="4000" dirty="0" err="1" smtClean="0"/>
              <a:t>atoi</a:t>
            </a:r>
            <a:r>
              <a:rPr lang="en-US" sz="4000" dirty="0" smtClean="0"/>
              <a:t>(</a:t>
            </a:r>
            <a:r>
              <a:rPr lang="en-US" sz="4000" dirty="0" err="1" smtClean="0"/>
              <a:t>argv</a:t>
            </a:r>
            <a:r>
              <a:rPr lang="en-US" sz="4000" dirty="0" smtClean="0"/>
              <a:t>[3]);</a:t>
            </a:r>
          </a:p>
          <a:p>
            <a:pPr marL="514350" indent="-514350">
              <a:buAutoNum type="arabicPeriod"/>
            </a:pPr>
            <a:r>
              <a:rPr lang="en-US" sz="4000" dirty="0" smtClean="0"/>
              <a:t>         </a:t>
            </a:r>
            <a:r>
              <a:rPr lang="en-US" sz="4000" dirty="0" err="1" smtClean="0"/>
              <a:t>strncpy</a:t>
            </a:r>
            <a:r>
              <a:rPr lang="en-US" sz="4000" dirty="0" smtClean="0"/>
              <a:t>(temp, </a:t>
            </a:r>
            <a:r>
              <a:rPr lang="en-US" sz="4000" dirty="0" err="1" smtClean="0"/>
              <a:t>argv</a:t>
            </a:r>
            <a:r>
              <a:rPr lang="en-US" sz="4000" dirty="0" smtClean="0"/>
              <a:t>[1] + start, end);</a:t>
            </a:r>
          </a:p>
          <a:p>
            <a:pPr marL="514350" indent="-514350">
              <a:buAutoNum type="arabicPeriod"/>
            </a:pPr>
            <a:r>
              <a:rPr lang="en-US" sz="4000" dirty="0" smtClean="0"/>
              <a:t>         temp[end]=‘\0’</a:t>
            </a:r>
          </a:p>
          <a:p>
            <a:pPr marL="514350" indent="-514350">
              <a:buAutoNum type="arabicPeriod"/>
            </a:pPr>
            <a:r>
              <a:rPr lang="en-US" sz="4000" dirty="0" smtClean="0"/>
              <a:t>            </a:t>
            </a:r>
            <a:r>
              <a:rPr lang="en-US" sz="4000" dirty="0" err="1" smtClean="0"/>
              <a:t>printf</a:t>
            </a:r>
            <a:r>
              <a:rPr lang="en-US" sz="4000" dirty="0" smtClean="0"/>
              <a:t>(”entered string : %s\n “, </a:t>
            </a:r>
            <a:r>
              <a:rPr lang="en-US" sz="4000" dirty="0" err="1" smtClean="0"/>
              <a:t>argv</a:t>
            </a:r>
            <a:r>
              <a:rPr lang="en-US" sz="4000" dirty="0" smtClean="0"/>
              <a:t>[1]”);</a:t>
            </a:r>
          </a:p>
          <a:p>
            <a:pPr marL="514350" indent="-514350">
              <a:buAutoNum type="arabicPeriod"/>
            </a:pPr>
            <a:r>
              <a:rPr lang="en-US" sz="4000" dirty="0" smtClean="0"/>
              <a:t>            </a:t>
            </a:r>
            <a:r>
              <a:rPr lang="en-US" sz="4000" dirty="0" err="1" smtClean="0"/>
              <a:t>printf</a:t>
            </a:r>
            <a:r>
              <a:rPr lang="en-US" sz="4000" dirty="0" smtClean="0"/>
              <a:t>(“\n substring : %s  ”, temp);</a:t>
            </a:r>
          </a:p>
          <a:p>
            <a:pPr marL="514350" indent="-514350">
              <a:buAutoNum type="arabicPeriod"/>
            </a:pPr>
            <a:r>
              <a:rPr lang="en-US" sz="4000" dirty="0" smtClean="0"/>
              <a:t>}</a:t>
            </a:r>
          </a:p>
          <a:p>
            <a:pPr marL="514350" indent="-514350">
              <a:buAutoNum type="arabicPeriod"/>
            </a:pPr>
            <a:r>
              <a:rPr lang="en-US" sz="4000" dirty="0" smtClean="0"/>
              <a:t>else</a:t>
            </a:r>
          </a:p>
          <a:p>
            <a:pPr marL="514350" indent="-514350">
              <a:buAutoNum type="arabicPeriod"/>
            </a:pPr>
            <a:r>
              <a:rPr lang="en-US" sz="4000" dirty="0" smtClean="0"/>
              <a:t>            </a:t>
            </a:r>
            <a:r>
              <a:rPr lang="en-US" sz="4000" dirty="0" err="1" smtClean="0"/>
              <a:t>printf</a:t>
            </a:r>
            <a:r>
              <a:rPr lang="en-US" sz="4000" dirty="0" smtClean="0"/>
              <a:t>(“Incorrect argument”);</a:t>
            </a:r>
          </a:p>
          <a:p>
            <a:pPr marL="514350" indent="-514350">
              <a:buAutoNum type="arabicPeriod"/>
            </a:pPr>
            <a:r>
              <a:rPr lang="en-US" sz="4000" dirty="0" err="1"/>
              <a:t>g</a:t>
            </a:r>
            <a:r>
              <a:rPr lang="en-US" sz="4000" dirty="0" err="1" smtClean="0"/>
              <a:t>etch</a:t>
            </a:r>
            <a:r>
              <a:rPr lang="en-US" sz="4000" dirty="0" smtClean="0"/>
              <a:t>();</a:t>
            </a:r>
          </a:p>
          <a:p>
            <a:pPr marL="514350" indent="-514350">
              <a:buAutoNum type="arabicPeriod"/>
            </a:pPr>
            <a:r>
              <a:rPr lang="en-US" sz="4000" dirty="0"/>
              <a:t>}</a:t>
            </a:r>
            <a:endParaRPr lang="en-US" sz="4000" dirty="0" smtClean="0"/>
          </a:p>
          <a:p>
            <a:pPr marL="514350" indent="-514350">
              <a:buAutoNum type="arabicPeriod"/>
            </a:pPr>
            <a:endParaRPr lang="en-US" dirty="0" smtClean="0"/>
          </a:p>
          <a:p>
            <a:pPr marL="514350" indent="-514350">
              <a:buNone/>
            </a:pPr>
            <a:endParaRPr lang="en-US" dirty="0"/>
          </a:p>
          <a:p>
            <a:pPr marL="0" indent="0">
              <a:buNone/>
            </a:pPr>
            <a:r>
              <a:rPr lang="en-US" sz="4000" b="1" dirty="0" smtClean="0">
                <a:solidFill>
                  <a:srgbClr val="FF0000"/>
                </a:solidFill>
                <a:latin typeface="Baskerville Old Face" panose="02020602080505020303" pitchFamily="18" charset="0"/>
              </a:rPr>
              <a:t>LoC=17</a:t>
            </a:r>
            <a:endParaRPr lang="en-US" sz="4000" b="1" dirty="0">
              <a:solidFill>
                <a:srgbClr val="FF0000"/>
              </a:solidFill>
              <a:latin typeface="Baskerville Old Face" panose="02020602080505020303" pitchFamily="18" charset="0"/>
            </a:endParaRPr>
          </a:p>
        </p:txBody>
      </p:sp>
    </p:spTree>
    <p:extLst>
      <p:ext uri="{BB962C8B-B14F-4D97-AF65-F5344CB8AC3E}">
        <p14:creationId xmlns="" xmlns:p14="http://schemas.microsoft.com/office/powerpoint/2010/main" val="36196240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487362"/>
          </a:xfrm>
        </p:spPr>
        <p:txBody>
          <a:bodyPr>
            <a:normAutofit fontScale="90000"/>
          </a:bodyPr>
          <a:lstStyle/>
          <a:p>
            <a:r>
              <a:rPr lang="en-US" altLang="en-US" smtClean="0"/>
              <a:t>Work Breakdown Structure</a:t>
            </a:r>
            <a:endParaRPr lang="ar-SA" altLang="en-US" smtClean="0"/>
          </a:p>
        </p:txBody>
      </p:sp>
      <p:sp>
        <p:nvSpPr>
          <p:cNvPr id="17411" name="Date Placeholder 2"/>
          <p:cNvSpPr>
            <a:spLocks noGrp="1"/>
          </p:cNvSpPr>
          <p:nvPr>
            <p:ph type="dt" sz="half" idx="10"/>
          </p:nvPr>
        </p:nvSpPr>
        <p:spPr>
          <a:noFill/>
        </p:spPr>
        <p:txBody>
          <a:bodyPr/>
          <a:lstStyle/>
          <a:p>
            <a:fld id="{ADA19518-FC65-4BB4-96D0-BE9F65464095}" type="datetime5">
              <a:rPr lang="en-US" altLang="en-US" smtClean="0">
                <a:latin typeface="Arial" charset="0"/>
              </a:rPr>
              <a:pPr/>
              <a:t>2-Apr-19</a:t>
            </a:fld>
            <a:endParaRPr lang="en-US" altLang="en-US" smtClean="0">
              <a:latin typeface="Arial" charset="0"/>
            </a:endParaRPr>
          </a:p>
        </p:txBody>
      </p:sp>
      <p:sp>
        <p:nvSpPr>
          <p:cNvPr id="17412" name="Footer Placeholder 3"/>
          <p:cNvSpPr>
            <a:spLocks noGrp="1"/>
          </p:cNvSpPr>
          <p:nvPr>
            <p:ph type="ftr" sz="quarter" idx="11"/>
          </p:nvPr>
        </p:nvSpPr>
        <p:spPr>
          <a:noFill/>
        </p:spPr>
        <p:txBody>
          <a:bodyPr/>
          <a:lstStyle/>
          <a:p>
            <a:r>
              <a:rPr lang="en-US" altLang="en-US" smtClean="0">
                <a:latin typeface="Arial" charset="0"/>
              </a:rPr>
              <a:t>Dr.Bokkasam Sasidhar</a:t>
            </a:r>
          </a:p>
        </p:txBody>
      </p:sp>
      <p:pic>
        <p:nvPicPr>
          <p:cNvPr id="17413" name="Picture 2"/>
          <p:cNvPicPr>
            <a:picLocks noChangeAspect="1" noChangeArrowheads="1"/>
          </p:cNvPicPr>
          <p:nvPr/>
        </p:nvPicPr>
        <p:blipFill>
          <a:blip r:embed="rId2"/>
          <a:srcRect/>
          <a:stretch>
            <a:fillRect/>
          </a:stretch>
        </p:blipFill>
        <p:spPr bwMode="auto">
          <a:xfrm>
            <a:off x="304800" y="838200"/>
            <a:ext cx="8305800" cy="57912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0" y="0"/>
            <a:ext cx="9144000" cy="6858000"/>
          </a:xfrm>
          <a:prstGeom prst="rect">
            <a:avLst/>
          </a:prstGeom>
          <a:solidFill>
            <a:srgbClr val="C9D3B8"/>
          </a:solidFill>
          <a:ln w="12700">
            <a:solidFill>
              <a:schemeClr val="tx1"/>
            </a:solidFill>
            <a:miter lim="800000"/>
            <a:headEnd/>
            <a:tailEnd/>
          </a:ln>
        </p:spPr>
        <p:txBody>
          <a:bodyPr wrap="none" anchor="ctr"/>
          <a:lstStyle/>
          <a:p>
            <a:endParaRPr lang="ar-SA" altLang="en-US"/>
          </a:p>
        </p:txBody>
      </p:sp>
      <p:pic>
        <p:nvPicPr>
          <p:cNvPr id="589828" name="Picture 4"/>
          <p:cNvPicPr>
            <a:picLocks noChangeAspect="1" noChangeArrowheads="1"/>
          </p:cNvPicPr>
          <p:nvPr/>
        </p:nvPicPr>
        <p:blipFill>
          <a:blip r:embed="rId3"/>
          <a:srcRect/>
          <a:stretch>
            <a:fillRect/>
          </a:stretch>
        </p:blipFill>
        <p:spPr bwMode="auto">
          <a:xfrm>
            <a:off x="0" y="1528763"/>
            <a:ext cx="9144000" cy="4618037"/>
          </a:xfrm>
          <a:prstGeom prst="rect">
            <a:avLst/>
          </a:prstGeom>
          <a:noFill/>
          <a:ln w="12700">
            <a:solidFill>
              <a:srgbClr val="0F0F0F"/>
            </a:solidFill>
            <a:miter lim="800000"/>
            <a:headEnd/>
            <a:tailEnd/>
          </a:ln>
        </p:spPr>
      </p:pic>
      <p:sp>
        <p:nvSpPr>
          <p:cNvPr id="589830" name="Text Box 6"/>
          <p:cNvSpPr txBox="1">
            <a:spLocks noChangeArrowheads="1"/>
          </p:cNvSpPr>
          <p:nvPr/>
        </p:nvSpPr>
        <p:spPr bwMode="auto">
          <a:xfrm>
            <a:off x="369888" y="300038"/>
            <a:ext cx="8412162" cy="946150"/>
          </a:xfrm>
          <a:prstGeom prst="rect">
            <a:avLst/>
          </a:prstGeom>
          <a:noFill/>
          <a:ln w="12700">
            <a:noFill/>
            <a:miter lim="800000"/>
            <a:headEnd/>
            <a:tailEnd/>
          </a:ln>
          <a:effectLst/>
        </p:spPr>
        <p:txBody>
          <a:bodyPr>
            <a:spAutoFit/>
          </a:bodyPr>
          <a:lstStyle/>
          <a:p>
            <a:pPr algn="ctr" defTabSz="762000">
              <a:spcBef>
                <a:spcPct val="50000"/>
              </a:spcBef>
              <a:defRPr/>
            </a:pPr>
            <a:r>
              <a:rPr lang="en-US" sz="2800">
                <a:effectLst>
                  <a:outerShdw blurRad="38100" dist="38100" dir="2700000" algn="tl">
                    <a:srgbClr val="C0C0C0"/>
                  </a:outerShdw>
                </a:effectLst>
                <a:latin typeface="Arial" pitchFamily="34" charset="0"/>
              </a:rPr>
              <a:t>A Work Breakdown Structure (three levels) </a:t>
            </a:r>
            <a:br>
              <a:rPr lang="en-US" sz="2800">
                <a:effectLst>
                  <a:outerShdw blurRad="38100" dist="38100" dir="2700000" algn="tl">
                    <a:srgbClr val="C0C0C0"/>
                  </a:outerShdw>
                </a:effectLst>
                <a:latin typeface="Arial" pitchFamily="34" charset="0"/>
              </a:rPr>
            </a:br>
            <a:r>
              <a:rPr lang="en-US" sz="2800">
                <a:effectLst>
                  <a:outerShdw blurRad="38100" dist="38100" dir="2700000" algn="tl">
                    <a:srgbClr val="C0C0C0"/>
                  </a:outerShdw>
                </a:effectLst>
                <a:latin typeface="Arial" pitchFamily="34" charset="0"/>
              </a:rPr>
              <a:t>for a new business</a:t>
            </a:r>
            <a:endParaRPr lang="en-US">
              <a:effectLst>
                <a:outerShdw blurRad="38100" dist="38100" dir="2700000" algn="tl">
                  <a:srgbClr val="C0C0C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589828"/>
                                        </p:tgtEl>
                                        <p:attrNameLst>
                                          <p:attrName>style.visibility</p:attrName>
                                        </p:attrNameLst>
                                      </p:cBhvr>
                                      <p:to>
                                        <p:strVal val="visible"/>
                                      </p:to>
                                    </p:set>
                                    <p:animEffect transition="in" filter="wipe(up)">
                                      <p:cBhvr>
                                        <p:cTn id="7" dur="20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6"/>
          <p:cNvSpPr txBox="1">
            <a:spLocks noChangeArrowheads="1"/>
          </p:cNvSpPr>
          <p:nvPr/>
        </p:nvSpPr>
        <p:spPr bwMode="auto">
          <a:xfrm>
            <a:off x="990600" y="6324600"/>
            <a:ext cx="6992938" cy="400050"/>
          </a:xfrm>
          <a:prstGeom prst="rect">
            <a:avLst/>
          </a:prstGeom>
          <a:noFill/>
          <a:ln w="9525">
            <a:noFill/>
            <a:miter lim="800000"/>
            <a:headEnd/>
            <a:tailEnd/>
          </a:ln>
        </p:spPr>
        <p:txBody>
          <a:bodyPr wrap="none">
            <a:spAutoFit/>
          </a:bodyPr>
          <a:lstStyle/>
          <a:p>
            <a:r>
              <a:rPr lang="en-US" altLang="en-US" sz="2000" b="1"/>
              <a:t>WBS for computerized order-processing system project</a:t>
            </a:r>
          </a:p>
        </p:txBody>
      </p:sp>
      <p:sp>
        <p:nvSpPr>
          <p:cNvPr id="19459" name="Text Box 7"/>
          <p:cNvSpPr txBox="1">
            <a:spLocks noChangeArrowheads="1"/>
          </p:cNvSpPr>
          <p:nvPr/>
        </p:nvSpPr>
        <p:spPr bwMode="auto">
          <a:xfrm>
            <a:off x="0" y="0"/>
            <a:ext cx="8139113" cy="584775"/>
          </a:xfrm>
          <a:prstGeom prst="rect">
            <a:avLst/>
          </a:prstGeom>
          <a:noFill/>
          <a:ln w="9525">
            <a:noFill/>
            <a:miter lim="800000"/>
            <a:headEnd/>
            <a:tailEnd/>
          </a:ln>
        </p:spPr>
        <p:txBody>
          <a:bodyPr>
            <a:spAutoFit/>
          </a:bodyPr>
          <a:lstStyle/>
          <a:p>
            <a:pPr algn="ctr"/>
            <a:r>
              <a:rPr lang="en-US" altLang="en-US" sz="3200" b="1" dirty="0" smtClean="0"/>
              <a:t>Work </a:t>
            </a:r>
            <a:r>
              <a:rPr lang="en-US" altLang="en-US" sz="3200" b="1" dirty="0"/>
              <a:t>Breakdown Structure  </a:t>
            </a:r>
          </a:p>
        </p:txBody>
      </p:sp>
      <p:pic>
        <p:nvPicPr>
          <p:cNvPr id="19461" name="Picture 7" descr="F:\POM\Chapter 8\AAFQRKB0.jpg"/>
          <p:cNvPicPr>
            <a:picLocks noChangeAspect="1" noChangeArrowheads="1"/>
          </p:cNvPicPr>
          <p:nvPr/>
        </p:nvPicPr>
        <p:blipFill>
          <a:blip r:embed="rId3"/>
          <a:srcRect/>
          <a:stretch>
            <a:fillRect/>
          </a:stretch>
        </p:blipFill>
        <p:spPr bwMode="auto">
          <a:xfrm>
            <a:off x="152400" y="838201"/>
            <a:ext cx="8991599"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0" y="0"/>
            <a:ext cx="8763000" cy="584775"/>
          </a:xfrm>
          <a:prstGeom prst="rect">
            <a:avLst/>
          </a:prstGeom>
          <a:noFill/>
          <a:ln w="9525">
            <a:noFill/>
            <a:miter lim="800000"/>
            <a:headEnd/>
            <a:tailEnd/>
          </a:ln>
        </p:spPr>
        <p:txBody>
          <a:bodyPr>
            <a:spAutoFit/>
          </a:bodyPr>
          <a:lstStyle/>
          <a:p>
            <a:pPr algn="ctr"/>
            <a:r>
              <a:rPr lang="en-US" altLang="en-US" sz="3200" b="1" dirty="0" smtClean="0"/>
              <a:t>Project </a:t>
            </a:r>
            <a:r>
              <a:rPr lang="en-US" altLang="en-US" sz="3200" b="1" dirty="0"/>
              <a:t>Scheduling</a:t>
            </a:r>
          </a:p>
        </p:txBody>
      </p:sp>
      <p:sp>
        <p:nvSpPr>
          <p:cNvPr id="20483" name="Text Box 7"/>
          <p:cNvSpPr txBox="1">
            <a:spLocks noChangeArrowheads="1"/>
          </p:cNvSpPr>
          <p:nvPr/>
        </p:nvSpPr>
        <p:spPr bwMode="auto">
          <a:xfrm>
            <a:off x="0" y="838200"/>
            <a:ext cx="9144000" cy="5262979"/>
          </a:xfrm>
          <a:prstGeom prst="rect">
            <a:avLst/>
          </a:prstGeom>
          <a:noFill/>
          <a:ln w="9525">
            <a:noFill/>
            <a:miter lim="800000"/>
            <a:headEnd/>
            <a:tailEnd/>
          </a:ln>
        </p:spPr>
        <p:txBody>
          <a:bodyPr wrap="square">
            <a:spAutoFit/>
          </a:bodyPr>
          <a:lstStyle/>
          <a:p>
            <a:pPr marL="403225" indent="-403225">
              <a:buClr>
                <a:schemeClr val="tx2"/>
              </a:buClr>
              <a:buFont typeface="Garamond" pitchFamily="18" charset="0"/>
              <a:buChar char="■"/>
            </a:pPr>
            <a:r>
              <a:rPr lang="en-US" altLang="en-US" sz="2800" dirty="0"/>
              <a:t>Project schedule evolves from planning documents, with focus on timely completion.</a:t>
            </a:r>
          </a:p>
          <a:p>
            <a:pPr marL="403225" indent="-403225">
              <a:buClr>
                <a:schemeClr val="tx2"/>
              </a:buClr>
              <a:buFont typeface="Garamond" pitchFamily="18" charset="0"/>
              <a:buChar char="■"/>
            </a:pPr>
            <a:endParaRPr lang="en-US" altLang="en-US" sz="2800" dirty="0"/>
          </a:p>
          <a:p>
            <a:pPr marL="403225" indent="-403225">
              <a:buClr>
                <a:schemeClr val="tx2"/>
              </a:buClr>
              <a:buFont typeface="Garamond" pitchFamily="18" charset="0"/>
              <a:buChar char="■"/>
            </a:pPr>
            <a:r>
              <a:rPr lang="en-US" altLang="en-US" sz="2800" dirty="0"/>
              <a:t>Critical element in project management – source of most conflicts and problems.</a:t>
            </a:r>
          </a:p>
          <a:p>
            <a:pPr marL="403225" indent="-403225">
              <a:buClr>
                <a:schemeClr val="tx2"/>
              </a:buClr>
              <a:buFont typeface="Garamond" pitchFamily="18" charset="0"/>
              <a:buChar char="■"/>
            </a:pPr>
            <a:endParaRPr lang="en-US" altLang="en-US" sz="2800" dirty="0"/>
          </a:p>
          <a:p>
            <a:pPr marL="403225" indent="-403225">
              <a:buClr>
                <a:schemeClr val="tx2"/>
              </a:buClr>
              <a:buFont typeface="Garamond" pitchFamily="18" charset="0"/>
              <a:buChar char="■"/>
            </a:pPr>
            <a:r>
              <a:rPr lang="en-US" altLang="en-US" sz="2800" dirty="0"/>
              <a:t>Schedule development steps:</a:t>
            </a:r>
          </a:p>
          <a:p>
            <a:pPr marL="403225" indent="-403225">
              <a:buClr>
                <a:schemeClr val="tx2"/>
              </a:buClr>
            </a:pPr>
            <a:r>
              <a:rPr lang="en-US" altLang="en-US" sz="2800" dirty="0"/>
              <a:t>		1. Define activities,  		2. Sequence activities,</a:t>
            </a:r>
          </a:p>
          <a:p>
            <a:pPr marL="403225" indent="-403225">
              <a:buClr>
                <a:schemeClr val="tx2"/>
              </a:buClr>
            </a:pPr>
            <a:r>
              <a:rPr lang="en-US" altLang="en-US" sz="2800" dirty="0"/>
              <a:t>		3. Estimate activity times,	4. Develop schedule.</a:t>
            </a:r>
          </a:p>
          <a:p>
            <a:pPr marL="403225" indent="-403225">
              <a:buClr>
                <a:schemeClr val="tx2"/>
              </a:buClr>
              <a:buFont typeface="Garamond" pitchFamily="18" charset="0"/>
              <a:buChar char="■"/>
            </a:pPr>
            <a:endParaRPr lang="en-US" altLang="en-US" sz="2800" dirty="0"/>
          </a:p>
          <a:p>
            <a:pPr marL="403225" indent="-403225">
              <a:buClr>
                <a:schemeClr val="tx2"/>
              </a:buClr>
              <a:buFont typeface="Garamond" pitchFamily="18" charset="0"/>
              <a:buChar char="■"/>
            </a:pPr>
            <a:r>
              <a:rPr lang="en-US" altLang="en-US" sz="2800" b="1" i="1" dirty="0">
                <a:solidFill>
                  <a:srgbClr val="FF0000"/>
                </a:solidFill>
              </a:rPr>
              <a:t>Gantt chart </a:t>
            </a:r>
            <a:r>
              <a:rPr lang="en-US" altLang="en-US" sz="2800" dirty="0"/>
              <a:t>and </a:t>
            </a:r>
            <a:r>
              <a:rPr lang="en-US" altLang="en-US" sz="2800" b="1" i="1" dirty="0">
                <a:solidFill>
                  <a:srgbClr val="FF0000"/>
                </a:solidFill>
              </a:rPr>
              <a:t>CPM/PERT</a:t>
            </a:r>
            <a:r>
              <a:rPr lang="en-US" altLang="en-US" sz="2800" dirty="0"/>
              <a:t> techniques can be useful.</a:t>
            </a:r>
          </a:p>
          <a:p>
            <a:pPr marL="403225" indent="-403225">
              <a:buClr>
                <a:schemeClr val="tx2"/>
              </a:buClr>
              <a:buFont typeface="Garamond" pitchFamily="18" charset="0"/>
              <a:buChar char="■"/>
            </a:pPr>
            <a:endParaRPr lang="en-US" altLang="en-US" sz="28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pPr>
              <a:defRPr/>
            </a:pPr>
            <a:fld id="{9AD3FE7D-C30C-4D36-B509-5ADDAE5439A1}" type="slidenum">
              <a:rPr lang="en-US"/>
              <a:pPr>
                <a:defRPr/>
              </a:pPr>
              <a:t>74</a:t>
            </a:fld>
            <a:endParaRPr lang="en-US"/>
          </a:p>
        </p:txBody>
      </p:sp>
      <p:sp>
        <p:nvSpPr>
          <p:cNvPr id="37893" name="Rectangle 2"/>
          <p:cNvSpPr>
            <a:spLocks noGrp="1" noChangeArrowheads="1"/>
          </p:cNvSpPr>
          <p:nvPr>
            <p:ph type="title"/>
          </p:nvPr>
        </p:nvSpPr>
        <p:spPr>
          <a:xfrm>
            <a:off x="228600" y="-152400"/>
            <a:ext cx="8229600" cy="914400"/>
          </a:xfrm>
        </p:spPr>
        <p:txBody>
          <a:bodyPr/>
          <a:lstStyle/>
          <a:p>
            <a:r>
              <a:rPr lang="en-US" smtClean="0"/>
              <a:t>PERT Charts</a:t>
            </a:r>
          </a:p>
        </p:txBody>
      </p:sp>
      <p:sp>
        <p:nvSpPr>
          <p:cNvPr id="37894" name="Rectangle 3"/>
          <p:cNvSpPr>
            <a:spLocks noGrp="1" noChangeArrowheads="1"/>
          </p:cNvSpPr>
          <p:nvPr>
            <p:ph type="body" idx="1"/>
          </p:nvPr>
        </p:nvSpPr>
        <p:spPr>
          <a:xfrm>
            <a:off x="914400" y="838200"/>
            <a:ext cx="7924800" cy="4800600"/>
          </a:xfrm>
        </p:spPr>
        <p:txBody>
          <a:bodyPr>
            <a:normAutofit/>
          </a:bodyPr>
          <a:lstStyle/>
          <a:p>
            <a:pPr marL="0" indent="0">
              <a:lnSpc>
                <a:spcPct val="90000"/>
              </a:lnSpc>
              <a:buFontTx/>
              <a:buChar char="•"/>
            </a:pPr>
            <a:r>
              <a:rPr lang="en-US" sz="2000" dirty="0" smtClean="0"/>
              <a:t>PERT = Project Evaluation and Review Technique</a:t>
            </a:r>
          </a:p>
          <a:p>
            <a:pPr marL="0" indent="0">
              <a:lnSpc>
                <a:spcPct val="90000"/>
              </a:lnSpc>
              <a:buFontTx/>
              <a:buChar char="•"/>
            </a:pPr>
            <a:r>
              <a:rPr lang="en-US" sz="2000" dirty="0" smtClean="0"/>
              <a:t>PERT chart =  graphical representation of the scheduling of events in a project</a:t>
            </a:r>
          </a:p>
          <a:p>
            <a:pPr marL="0" indent="0">
              <a:lnSpc>
                <a:spcPct val="90000"/>
              </a:lnSpc>
              <a:buFontTx/>
              <a:buChar char="•"/>
            </a:pPr>
            <a:r>
              <a:rPr lang="en-US" sz="2000" dirty="0" smtClean="0"/>
              <a:t>Sample PERT Chart</a:t>
            </a:r>
            <a:r>
              <a:rPr lang="en-US" sz="2000" dirty="0" smtClean="0"/>
              <a:t>:</a:t>
            </a:r>
            <a:endParaRPr lang="en-US" sz="2000" dirty="0" smtClean="0"/>
          </a:p>
          <a:p>
            <a:pPr marL="0" indent="0">
              <a:lnSpc>
                <a:spcPct val="90000"/>
              </a:lnSpc>
              <a:buFontTx/>
              <a:buChar char="•"/>
            </a:pPr>
            <a:r>
              <a:rPr lang="en-US" sz="2000" dirty="0" smtClean="0"/>
              <a:t>A PERT chart is a graph</a:t>
            </a:r>
          </a:p>
          <a:p>
            <a:pPr lvl="1">
              <a:lnSpc>
                <a:spcPct val="90000"/>
              </a:lnSpc>
            </a:pPr>
            <a:r>
              <a:rPr lang="en-US" sz="2000" dirty="0" smtClean="0"/>
              <a:t>Edges are tasks/activities that need to be done</a:t>
            </a:r>
          </a:p>
          <a:p>
            <a:pPr lvl="1">
              <a:lnSpc>
                <a:spcPct val="90000"/>
              </a:lnSpc>
            </a:pPr>
            <a:r>
              <a:rPr lang="en-US" sz="2000" dirty="0" smtClean="0"/>
              <a:t>Nodes are the events or milestones</a:t>
            </a:r>
          </a:p>
          <a:p>
            <a:pPr marL="0" indent="0">
              <a:lnSpc>
                <a:spcPct val="90000"/>
              </a:lnSpc>
              <a:buFontTx/>
              <a:buChar char="•"/>
            </a:pPr>
            <a:r>
              <a:rPr lang="en-US" sz="2000" dirty="0" smtClean="0"/>
              <a:t>Task edge T from event node E1 to event node E2 signifies:</a:t>
            </a:r>
          </a:p>
          <a:p>
            <a:pPr lvl="1">
              <a:lnSpc>
                <a:spcPct val="90000"/>
              </a:lnSpc>
            </a:pPr>
            <a:r>
              <a:rPr lang="en-US" sz="2000" dirty="0" smtClean="0"/>
              <a:t>Until event E1 happens, task T cannot be started</a:t>
            </a:r>
          </a:p>
          <a:p>
            <a:pPr lvl="1">
              <a:lnSpc>
                <a:spcPct val="90000"/>
              </a:lnSpc>
            </a:pPr>
            <a:r>
              <a:rPr lang="en-US" sz="2000" dirty="0" smtClean="0"/>
              <a:t>Until task T finishes, event E2 cannot happen</a:t>
            </a:r>
          </a:p>
          <a:p>
            <a:pPr marL="0" indent="0">
              <a:lnSpc>
                <a:spcPct val="90000"/>
              </a:lnSpc>
              <a:buFontTx/>
              <a:buChar char="•"/>
            </a:pPr>
            <a:r>
              <a:rPr lang="en-US" sz="2000" dirty="0" smtClean="0"/>
              <a:t>Events often simply represent completion of tasks associated with arrows entering it</a:t>
            </a:r>
          </a:p>
        </p:txBody>
      </p:sp>
      <p:grpSp>
        <p:nvGrpSpPr>
          <p:cNvPr id="2" name="Group 4"/>
          <p:cNvGrpSpPr>
            <a:grpSpLocks/>
          </p:cNvGrpSpPr>
          <p:nvPr/>
        </p:nvGrpSpPr>
        <p:grpSpPr bwMode="auto">
          <a:xfrm>
            <a:off x="381000" y="4646612"/>
            <a:ext cx="8001000" cy="2211388"/>
            <a:chOff x="480" y="1055"/>
            <a:chExt cx="5040" cy="1393"/>
          </a:xfrm>
        </p:grpSpPr>
        <p:grpSp>
          <p:nvGrpSpPr>
            <p:cNvPr id="3" name="Group 5"/>
            <p:cNvGrpSpPr>
              <a:grpSpLocks/>
            </p:cNvGrpSpPr>
            <p:nvPr/>
          </p:nvGrpSpPr>
          <p:grpSpPr bwMode="auto">
            <a:xfrm>
              <a:off x="480" y="1613"/>
              <a:ext cx="663" cy="522"/>
              <a:chOff x="240" y="1344"/>
              <a:chExt cx="720" cy="720"/>
            </a:xfrm>
          </p:grpSpPr>
          <p:sp>
            <p:nvSpPr>
              <p:cNvPr id="37954" name="Oval 6"/>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7955" name="Line 7"/>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7956" name="Line 8"/>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7897" name="Text Box 9"/>
            <p:cNvSpPr txBox="1">
              <a:spLocks noChangeArrowheads="1"/>
            </p:cNvSpPr>
            <p:nvPr/>
          </p:nvSpPr>
          <p:spPr bwMode="auto">
            <a:xfrm>
              <a:off x="524" y="1752"/>
              <a:ext cx="177" cy="288"/>
            </a:xfrm>
            <a:prstGeom prst="rect">
              <a:avLst/>
            </a:prstGeom>
            <a:noFill/>
            <a:ln w="9525">
              <a:noFill/>
              <a:miter lim="800000"/>
              <a:headEnd/>
              <a:tailEnd/>
            </a:ln>
          </p:spPr>
          <p:txBody>
            <a:bodyPr>
              <a:spAutoFit/>
            </a:bodyPr>
            <a:lstStyle/>
            <a:p>
              <a:pPr algn="ctr">
                <a:spcBef>
                  <a:spcPct val="50000"/>
                </a:spcBef>
              </a:pPr>
              <a:r>
                <a:rPr lang="en-US"/>
                <a:t>1</a:t>
              </a:r>
              <a:endParaRPr lang="en-CA"/>
            </a:p>
          </p:txBody>
        </p:sp>
        <p:sp>
          <p:nvSpPr>
            <p:cNvPr id="37898" name="Text Box 10"/>
            <p:cNvSpPr txBox="1">
              <a:spLocks noChangeArrowheads="1"/>
            </p:cNvSpPr>
            <p:nvPr/>
          </p:nvSpPr>
          <p:spPr bwMode="auto">
            <a:xfrm>
              <a:off x="834" y="1864"/>
              <a:ext cx="176" cy="288"/>
            </a:xfrm>
            <a:prstGeom prst="rect">
              <a:avLst/>
            </a:prstGeom>
            <a:noFill/>
            <a:ln w="9525">
              <a:noFill/>
              <a:miter lim="800000"/>
              <a:headEnd/>
              <a:tailEnd/>
            </a:ln>
          </p:spPr>
          <p:txBody>
            <a:bodyPr>
              <a:spAutoFit/>
            </a:bodyPr>
            <a:lstStyle/>
            <a:p>
              <a:pPr algn="ctr">
                <a:spcBef>
                  <a:spcPct val="50000"/>
                </a:spcBef>
              </a:pPr>
              <a:r>
                <a:rPr lang="en-US"/>
                <a:t>0</a:t>
              </a:r>
              <a:endParaRPr lang="en-CA"/>
            </a:p>
          </p:txBody>
        </p:sp>
        <p:sp>
          <p:nvSpPr>
            <p:cNvPr id="37899" name="Text Box 11"/>
            <p:cNvSpPr txBox="1">
              <a:spLocks noChangeArrowheads="1"/>
            </p:cNvSpPr>
            <p:nvPr/>
          </p:nvSpPr>
          <p:spPr bwMode="auto">
            <a:xfrm>
              <a:off x="834" y="1612"/>
              <a:ext cx="176" cy="288"/>
            </a:xfrm>
            <a:prstGeom prst="rect">
              <a:avLst/>
            </a:prstGeom>
            <a:noFill/>
            <a:ln w="9525">
              <a:noFill/>
              <a:miter lim="800000"/>
              <a:headEnd/>
              <a:tailEnd/>
            </a:ln>
          </p:spPr>
          <p:txBody>
            <a:bodyPr>
              <a:spAutoFit/>
            </a:bodyPr>
            <a:lstStyle/>
            <a:p>
              <a:pPr algn="ctr">
                <a:spcBef>
                  <a:spcPct val="50000"/>
                </a:spcBef>
              </a:pPr>
              <a:r>
                <a:rPr lang="en-US"/>
                <a:t>0</a:t>
              </a:r>
              <a:endParaRPr lang="en-CA"/>
            </a:p>
          </p:txBody>
        </p:sp>
        <p:grpSp>
          <p:nvGrpSpPr>
            <p:cNvPr id="4" name="Group 12"/>
            <p:cNvGrpSpPr>
              <a:grpSpLocks/>
            </p:cNvGrpSpPr>
            <p:nvPr/>
          </p:nvGrpSpPr>
          <p:grpSpPr bwMode="auto">
            <a:xfrm>
              <a:off x="1585" y="1613"/>
              <a:ext cx="663" cy="522"/>
              <a:chOff x="240" y="1344"/>
              <a:chExt cx="720" cy="720"/>
            </a:xfrm>
          </p:grpSpPr>
          <p:sp>
            <p:nvSpPr>
              <p:cNvPr id="37951" name="Oval 13"/>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7952" name="Line 14"/>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7953" name="Line 15"/>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7901" name="Text Box 16"/>
            <p:cNvSpPr txBox="1">
              <a:spLocks noChangeArrowheads="1"/>
            </p:cNvSpPr>
            <p:nvPr/>
          </p:nvSpPr>
          <p:spPr bwMode="auto">
            <a:xfrm>
              <a:off x="1630" y="1752"/>
              <a:ext cx="176"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37902" name="Text Box 17"/>
            <p:cNvSpPr txBox="1">
              <a:spLocks noChangeArrowheads="1"/>
            </p:cNvSpPr>
            <p:nvPr/>
          </p:nvSpPr>
          <p:spPr bwMode="auto">
            <a:xfrm>
              <a:off x="1939" y="1846"/>
              <a:ext cx="178"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sp>
          <p:nvSpPr>
            <p:cNvPr id="37903" name="Text Box 18"/>
            <p:cNvSpPr txBox="1">
              <a:spLocks noChangeArrowheads="1"/>
            </p:cNvSpPr>
            <p:nvPr/>
          </p:nvSpPr>
          <p:spPr bwMode="auto">
            <a:xfrm>
              <a:off x="1939" y="1612"/>
              <a:ext cx="178"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grpSp>
          <p:nvGrpSpPr>
            <p:cNvPr id="5" name="Group 19"/>
            <p:cNvGrpSpPr>
              <a:grpSpLocks/>
            </p:cNvGrpSpPr>
            <p:nvPr/>
          </p:nvGrpSpPr>
          <p:grpSpPr bwMode="auto">
            <a:xfrm>
              <a:off x="2735" y="1056"/>
              <a:ext cx="663" cy="522"/>
              <a:chOff x="240" y="1344"/>
              <a:chExt cx="720" cy="720"/>
            </a:xfrm>
          </p:grpSpPr>
          <p:sp>
            <p:nvSpPr>
              <p:cNvPr id="37948" name="Oval 20"/>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7949" name="Line 21"/>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7950" name="Line 22"/>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7905" name="Text Box 23"/>
            <p:cNvSpPr txBox="1">
              <a:spLocks noChangeArrowheads="1"/>
            </p:cNvSpPr>
            <p:nvPr/>
          </p:nvSpPr>
          <p:spPr bwMode="auto">
            <a:xfrm>
              <a:off x="2779" y="1195"/>
              <a:ext cx="178"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sp>
          <p:nvSpPr>
            <p:cNvPr id="37906" name="Text Box 24"/>
            <p:cNvSpPr txBox="1">
              <a:spLocks noChangeArrowheads="1"/>
            </p:cNvSpPr>
            <p:nvPr/>
          </p:nvSpPr>
          <p:spPr bwMode="auto">
            <a:xfrm>
              <a:off x="3043" y="1280"/>
              <a:ext cx="310" cy="288"/>
            </a:xfrm>
            <a:prstGeom prst="rect">
              <a:avLst/>
            </a:prstGeom>
            <a:noFill/>
            <a:ln w="9525">
              <a:noFill/>
              <a:miter lim="800000"/>
              <a:headEnd/>
              <a:tailEnd/>
            </a:ln>
          </p:spPr>
          <p:txBody>
            <a:bodyPr>
              <a:spAutoFit/>
            </a:bodyPr>
            <a:lstStyle/>
            <a:p>
              <a:pPr algn="ctr">
                <a:spcBef>
                  <a:spcPct val="50000"/>
                </a:spcBef>
              </a:pPr>
              <a:r>
                <a:rPr lang="en-US" dirty="0"/>
                <a:t>10</a:t>
              </a:r>
              <a:endParaRPr lang="en-CA" dirty="0"/>
            </a:p>
          </p:txBody>
        </p:sp>
        <p:sp>
          <p:nvSpPr>
            <p:cNvPr id="37907" name="Text Box 25"/>
            <p:cNvSpPr txBox="1">
              <a:spLocks noChangeArrowheads="1"/>
            </p:cNvSpPr>
            <p:nvPr/>
          </p:nvSpPr>
          <p:spPr bwMode="auto">
            <a:xfrm>
              <a:off x="3061" y="1055"/>
              <a:ext cx="177" cy="288"/>
            </a:xfrm>
            <a:prstGeom prst="rect">
              <a:avLst/>
            </a:prstGeom>
            <a:noFill/>
            <a:ln w="9525">
              <a:noFill/>
              <a:miter lim="800000"/>
              <a:headEnd/>
              <a:tailEnd/>
            </a:ln>
          </p:spPr>
          <p:txBody>
            <a:bodyPr>
              <a:spAutoFit/>
            </a:bodyPr>
            <a:lstStyle/>
            <a:p>
              <a:pPr algn="ctr">
                <a:spcBef>
                  <a:spcPct val="50000"/>
                </a:spcBef>
              </a:pPr>
              <a:r>
                <a:rPr lang="en-US"/>
                <a:t>6</a:t>
              </a:r>
              <a:endParaRPr lang="en-CA"/>
            </a:p>
          </p:txBody>
        </p:sp>
        <p:grpSp>
          <p:nvGrpSpPr>
            <p:cNvPr id="6" name="Group 26"/>
            <p:cNvGrpSpPr>
              <a:grpSpLocks/>
            </p:cNvGrpSpPr>
            <p:nvPr/>
          </p:nvGrpSpPr>
          <p:grpSpPr bwMode="auto">
            <a:xfrm>
              <a:off x="2779" y="1926"/>
              <a:ext cx="663" cy="522"/>
              <a:chOff x="240" y="1344"/>
              <a:chExt cx="720" cy="720"/>
            </a:xfrm>
          </p:grpSpPr>
          <p:sp>
            <p:nvSpPr>
              <p:cNvPr id="37945" name="Oval 27"/>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7946" name="Line 28"/>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7947" name="Line 29"/>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7909" name="Text Box 30"/>
            <p:cNvSpPr txBox="1">
              <a:spLocks noChangeArrowheads="1"/>
            </p:cNvSpPr>
            <p:nvPr/>
          </p:nvSpPr>
          <p:spPr bwMode="auto">
            <a:xfrm>
              <a:off x="2824" y="2065"/>
              <a:ext cx="176"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sp>
          <p:nvSpPr>
            <p:cNvPr id="37910" name="Text Box 31"/>
            <p:cNvSpPr txBox="1">
              <a:spLocks noChangeArrowheads="1"/>
            </p:cNvSpPr>
            <p:nvPr/>
          </p:nvSpPr>
          <p:spPr bwMode="auto">
            <a:xfrm>
              <a:off x="3133" y="2158"/>
              <a:ext cx="177" cy="289"/>
            </a:xfrm>
            <a:prstGeom prst="rect">
              <a:avLst/>
            </a:prstGeom>
            <a:noFill/>
            <a:ln w="9525">
              <a:noFill/>
              <a:miter lim="800000"/>
              <a:headEnd/>
              <a:tailEnd/>
            </a:ln>
          </p:spPr>
          <p:txBody>
            <a:bodyPr>
              <a:spAutoFit/>
            </a:bodyPr>
            <a:lstStyle/>
            <a:p>
              <a:pPr algn="ctr">
                <a:spcBef>
                  <a:spcPct val="50000"/>
                </a:spcBef>
              </a:pPr>
              <a:r>
                <a:rPr lang="en-US"/>
                <a:t>7</a:t>
              </a:r>
              <a:endParaRPr lang="en-CA"/>
            </a:p>
          </p:txBody>
        </p:sp>
        <p:sp>
          <p:nvSpPr>
            <p:cNvPr id="37911" name="Text Box 32"/>
            <p:cNvSpPr txBox="1">
              <a:spLocks noChangeArrowheads="1"/>
            </p:cNvSpPr>
            <p:nvPr/>
          </p:nvSpPr>
          <p:spPr bwMode="auto">
            <a:xfrm>
              <a:off x="3133" y="1916"/>
              <a:ext cx="177" cy="288"/>
            </a:xfrm>
            <a:prstGeom prst="rect">
              <a:avLst/>
            </a:prstGeom>
            <a:noFill/>
            <a:ln w="9525">
              <a:noFill/>
              <a:miter lim="800000"/>
              <a:headEnd/>
              <a:tailEnd/>
            </a:ln>
          </p:spPr>
          <p:txBody>
            <a:bodyPr>
              <a:spAutoFit/>
            </a:bodyPr>
            <a:lstStyle/>
            <a:p>
              <a:pPr algn="ctr">
                <a:spcBef>
                  <a:spcPct val="50000"/>
                </a:spcBef>
              </a:pPr>
              <a:r>
                <a:rPr lang="en-US"/>
                <a:t>7</a:t>
              </a:r>
              <a:endParaRPr lang="en-CA"/>
            </a:p>
          </p:txBody>
        </p:sp>
        <p:sp>
          <p:nvSpPr>
            <p:cNvPr id="37912" name="Line 33"/>
            <p:cNvSpPr>
              <a:spLocks noChangeShapeType="1"/>
            </p:cNvSpPr>
            <p:nvPr/>
          </p:nvSpPr>
          <p:spPr bwMode="auto">
            <a:xfrm>
              <a:off x="1143" y="1856"/>
              <a:ext cx="442" cy="0"/>
            </a:xfrm>
            <a:prstGeom prst="line">
              <a:avLst/>
            </a:prstGeom>
            <a:noFill/>
            <a:ln w="9525">
              <a:solidFill>
                <a:schemeClr val="tx1"/>
              </a:solidFill>
              <a:round/>
              <a:headEnd/>
              <a:tailEnd type="triangle" w="med" len="med"/>
            </a:ln>
          </p:spPr>
          <p:txBody>
            <a:bodyPr wrap="none" anchor="ctr"/>
            <a:lstStyle/>
            <a:p>
              <a:endParaRPr lang="en-IN"/>
            </a:p>
          </p:txBody>
        </p:sp>
        <p:sp>
          <p:nvSpPr>
            <p:cNvPr id="37913" name="Text Box 34"/>
            <p:cNvSpPr txBox="1">
              <a:spLocks noChangeArrowheads="1"/>
            </p:cNvSpPr>
            <p:nvPr/>
          </p:nvSpPr>
          <p:spPr bwMode="auto">
            <a:xfrm>
              <a:off x="1232" y="1628"/>
              <a:ext cx="264" cy="288"/>
            </a:xfrm>
            <a:prstGeom prst="rect">
              <a:avLst/>
            </a:prstGeom>
            <a:noFill/>
            <a:ln w="9525">
              <a:noFill/>
              <a:miter lim="800000"/>
              <a:headEnd/>
              <a:tailEnd/>
            </a:ln>
          </p:spPr>
          <p:txBody>
            <a:bodyPr>
              <a:spAutoFit/>
            </a:bodyPr>
            <a:lstStyle/>
            <a:p>
              <a:pPr algn="ctr">
                <a:spcBef>
                  <a:spcPct val="50000"/>
                </a:spcBef>
              </a:pPr>
              <a:r>
                <a:rPr lang="en-US"/>
                <a:t>A</a:t>
              </a:r>
              <a:endParaRPr lang="en-CA"/>
            </a:p>
          </p:txBody>
        </p:sp>
        <p:sp>
          <p:nvSpPr>
            <p:cNvPr id="37914" name="Text Box 35"/>
            <p:cNvSpPr txBox="1">
              <a:spLocks noChangeArrowheads="1"/>
            </p:cNvSpPr>
            <p:nvPr/>
          </p:nvSpPr>
          <p:spPr bwMode="auto">
            <a:xfrm>
              <a:off x="1187" y="1801"/>
              <a:ext cx="354"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sp>
          <p:nvSpPr>
            <p:cNvPr id="37915" name="Line 36"/>
            <p:cNvSpPr>
              <a:spLocks noChangeShapeType="1"/>
            </p:cNvSpPr>
            <p:nvPr/>
          </p:nvSpPr>
          <p:spPr bwMode="auto">
            <a:xfrm flipV="1">
              <a:off x="2204" y="1474"/>
              <a:ext cx="575" cy="278"/>
            </a:xfrm>
            <a:prstGeom prst="line">
              <a:avLst/>
            </a:prstGeom>
            <a:noFill/>
            <a:ln w="9525">
              <a:solidFill>
                <a:schemeClr val="tx1"/>
              </a:solidFill>
              <a:round/>
              <a:headEnd/>
              <a:tailEnd type="triangle" w="med" len="med"/>
            </a:ln>
          </p:spPr>
          <p:txBody>
            <a:bodyPr wrap="none" anchor="ctr"/>
            <a:lstStyle/>
            <a:p>
              <a:endParaRPr lang="en-IN"/>
            </a:p>
          </p:txBody>
        </p:sp>
        <p:sp>
          <p:nvSpPr>
            <p:cNvPr id="37916" name="Text Box 37"/>
            <p:cNvSpPr txBox="1">
              <a:spLocks noChangeArrowheads="1"/>
            </p:cNvSpPr>
            <p:nvPr/>
          </p:nvSpPr>
          <p:spPr bwMode="auto">
            <a:xfrm>
              <a:off x="2293" y="1404"/>
              <a:ext cx="353" cy="288"/>
            </a:xfrm>
            <a:prstGeom prst="rect">
              <a:avLst/>
            </a:prstGeom>
            <a:noFill/>
            <a:ln w="9525">
              <a:noFill/>
              <a:miter lim="800000"/>
              <a:headEnd/>
              <a:tailEnd/>
            </a:ln>
          </p:spPr>
          <p:txBody>
            <a:bodyPr>
              <a:spAutoFit/>
            </a:bodyPr>
            <a:lstStyle/>
            <a:p>
              <a:pPr algn="ctr">
                <a:spcBef>
                  <a:spcPct val="50000"/>
                </a:spcBef>
              </a:pPr>
              <a:r>
                <a:rPr lang="en-US"/>
                <a:t>B</a:t>
              </a:r>
              <a:endParaRPr lang="en-CA"/>
            </a:p>
          </p:txBody>
        </p:sp>
        <p:sp>
          <p:nvSpPr>
            <p:cNvPr id="37917" name="Text Box 38"/>
            <p:cNvSpPr txBox="1">
              <a:spLocks noChangeArrowheads="1"/>
            </p:cNvSpPr>
            <p:nvPr/>
          </p:nvSpPr>
          <p:spPr bwMode="auto">
            <a:xfrm>
              <a:off x="2425" y="1532"/>
              <a:ext cx="310"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37918" name="Line 39"/>
            <p:cNvSpPr>
              <a:spLocks noChangeShapeType="1"/>
            </p:cNvSpPr>
            <p:nvPr/>
          </p:nvSpPr>
          <p:spPr bwMode="auto">
            <a:xfrm>
              <a:off x="2248" y="1961"/>
              <a:ext cx="531" cy="208"/>
            </a:xfrm>
            <a:prstGeom prst="line">
              <a:avLst/>
            </a:prstGeom>
            <a:noFill/>
            <a:ln w="9525">
              <a:solidFill>
                <a:schemeClr val="tx1"/>
              </a:solidFill>
              <a:round/>
              <a:headEnd/>
              <a:tailEnd type="triangle" w="med" len="med"/>
            </a:ln>
          </p:spPr>
          <p:txBody>
            <a:bodyPr wrap="none" anchor="ctr"/>
            <a:lstStyle/>
            <a:p>
              <a:endParaRPr lang="en-IN"/>
            </a:p>
          </p:txBody>
        </p:sp>
        <p:sp>
          <p:nvSpPr>
            <p:cNvPr id="37919" name="Text Box 40"/>
            <p:cNvSpPr txBox="1">
              <a:spLocks noChangeArrowheads="1"/>
            </p:cNvSpPr>
            <p:nvPr/>
          </p:nvSpPr>
          <p:spPr bwMode="auto">
            <a:xfrm>
              <a:off x="2407" y="1845"/>
              <a:ext cx="354" cy="288"/>
            </a:xfrm>
            <a:prstGeom prst="rect">
              <a:avLst/>
            </a:prstGeom>
            <a:noFill/>
            <a:ln w="9525">
              <a:noFill/>
              <a:miter lim="800000"/>
              <a:headEnd/>
              <a:tailEnd/>
            </a:ln>
          </p:spPr>
          <p:txBody>
            <a:bodyPr>
              <a:spAutoFit/>
            </a:bodyPr>
            <a:lstStyle/>
            <a:p>
              <a:pPr algn="ctr">
                <a:spcBef>
                  <a:spcPct val="50000"/>
                </a:spcBef>
              </a:pPr>
              <a:r>
                <a:rPr lang="en-US"/>
                <a:t>C</a:t>
              </a:r>
              <a:endParaRPr lang="en-CA"/>
            </a:p>
          </p:txBody>
        </p:sp>
        <p:sp>
          <p:nvSpPr>
            <p:cNvPr id="37920" name="Text Box 41"/>
            <p:cNvSpPr txBox="1">
              <a:spLocks noChangeArrowheads="1"/>
            </p:cNvSpPr>
            <p:nvPr/>
          </p:nvSpPr>
          <p:spPr bwMode="auto">
            <a:xfrm>
              <a:off x="2425" y="2028"/>
              <a:ext cx="265"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grpSp>
          <p:nvGrpSpPr>
            <p:cNvPr id="7" name="Group 42"/>
            <p:cNvGrpSpPr>
              <a:grpSpLocks/>
            </p:cNvGrpSpPr>
            <p:nvPr/>
          </p:nvGrpSpPr>
          <p:grpSpPr bwMode="auto">
            <a:xfrm>
              <a:off x="3884" y="1926"/>
              <a:ext cx="663" cy="522"/>
              <a:chOff x="240" y="1344"/>
              <a:chExt cx="720" cy="720"/>
            </a:xfrm>
          </p:grpSpPr>
          <p:sp>
            <p:nvSpPr>
              <p:cNvPr id="37942" name="Oval 43"/>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7943" name="Line 44"/>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7944" name="Line 45"/>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7922" name="Text Box 46"/>
            <p:cNvSpPr txBox="1">
              <a:spLocks noChangeArrowheads="1"/>
            </p:cNvSpPr>
            <p:nvPr/>
          </p:nvSpPr>
          <p:spPr bwMode="auto">
            <a:xfrm>
              <a:off x="3928" y="2065"/>
              <a:ext cx="177" cy="288"/>
            </a:xfrm>
            <a:prstGeom prst="rect">
              <a:avLst/>
            </a:prstGeom>
            <a:noFill/>
            <a:ln w="9525">
              <a:noFill/>
              <a:miter lim="800000"/>
              <a:headEnd/>
              <a:tailEnd/>
            </a:ln>
          </p:spPr>
          <p:txBody>
            <a:bodyPr>
              <a:spAutoFit/>
            </a:bodyPr>
            <a:lstStyle/>
            <a:p>
              <a:pPr algn="ctr">
                <a:spcBef>
                  <a:spcPct val="50000"/>
                </a:spcBef>
              </a:pPr>
              <a:r>
                <a:rPr lang="en-US"/>
                <a:t>5</a:t>
              </a:r>
              <a:endParaRPr lang="en-CA"/>
            </a:p>
          </p:txBody>
        </p:sp>
        <p:sp>
          <p:nvSpPr>
            <p:cNvPr id="37923" name="Text Box 47"/>
            <p:cNvSpPr txBox="1">
              <a:spLocks noChangeArrowheads="1"/>
            </p:cNvSpPr>
            <p:nvPr/>
          </p:nvSpPr>
          <p:spPr bwMode="auto">
            <a:xfrm>
              <a:off x="4202" y="2149"/>
              <a:ext cx="309" cy="289"/>
            </a:xfrm>
            <a:prstGeom prst="rect">
              <a:avLst/>
            </a:prstGeom>
            <a:noFill/>
            <a:ln w="9525">
              <a:noFill/>
              <a:miter lim="800000"/>
              <a:headEnd/>
              <a:tailEnd/>
            </a:ln>
          </p:spPr>
          <p:txBody>
            <a:bodyPr>
              <a:spAutoFit/>
            </a:bodyPr>
            <a:lstStyle/>
            <a:p>
              <a:pPr algn="ctr">
                <a:spcBef>
                  <a:spcPct val="50000"/>
                </a:spcBef>
              </a:pPr>
              <a:r>
                <a:rPr lang="en-US"/>
                <a:t>10</a:t>
              </a:r>
              <a:endParaRPr lang="en-CA"/>
            </a:p>
          </p:txBody>
        </p:sp>
        <p:sp>
          <p:nvSpPr>
            <p:cNvPr id="37924" name="Text Box 48"/>
            <p:cNvSpPr txBox="1">
              <a:spLocks noChangeArrowheads="1"/>
            </p:cNvSpPr>
            <p:nvPr/>
          </p:nvSpPr>
          <p:spPr bwMode="auto">
            <a:xfrm>
              <a:off x="4175" y="1916"/>
              <a:ext cx="354" cy="288"/>
            </a:xfrm>
            <a:prstGeom prst="rect">
              <a:avLst/>
            </a:prstGeom>
            <a:noFill/>
            <a:ln w="9525">
              <a:noFill/>
              <a:miter lim="800000"/>
              <a:headEnd/>
              <a:tailEnd/>
            </a:ln>
          </p:spPr>
          <p:txBody>
            <a:bodyPr>
              <a:spAutoFit/>
            </a:bodyPr>
            <a:lstStyle/>
            <a:p>
              <a:pPr algn="ctr">
                <a:spcBef>
                  <a:spcPct val="50000"/>
                </a:spcBef>
              </a:pPr>
              <a:r>
                <a:rPr lang="en-US"/>
                <a:t>10</a:t>
              </a:r>
              <a:endParaRPr lang="en-CA"/>
            </a:p>
          </p:txBody>
        </p:sp>
        <p:sp>
          <p:nvSpPr>
            <p:cNvPr id="37925" name="Line 49"/>
            <p:cNvSpPr>
              <a:spLocks noChangeShapeType="1"/>
            </p:cNvSpPr>
            <p:nvPr/>
          </p:nvSpPr>
          <p:spPr bwMode="auto">
            <a:xfrm>
              <a:off x="3398" y="2169"/>
              <a:ext cx="486" cy="0"/>
            </a:xfrm>
            <a:prstGeom prst="line">
              <a:avLst/>
            </a:prstGeom>
            <a:noFill/>
            <a:ln w="9525">
              <a:solidFill>
                <a:schemeClr val="tx1"/>
              </a:solidFill>
              <a:round/>
              <a:headEnd/>
              <a:tailEnd type="triangle" w="med" len="med"/>
            </a:ln>
          </p:spPr>
          <p:txBody>
            <a:bodyPr wrap="none" anchor="ctr"/>
            <a:lstStyle/>
            <a:p>
              <a:endParaRPr lang="en-IN"/>
            </a:p>
          </p:txBody>
        </p:sp>
        <p:sp>
          <p:nvSpPr>
            <p:cNvPr id="37926" name="Text Box 50"/>
            <p:cNvSpPr txBox="1">
              <a:spLocks noChangeArrowheads="1"/>
            </p:cNvSpPr>
            <p:nvPr/>
          </p:nvSpPr>
          <p:spPr bwMode="auto">
            <a:xfrm>
              <a:off x="3619" y="1961"/>
              <a:ext cx="178" cy="288"/>
            </a:xfrm>
            <a:prstGeom prst="rect">
              <a:avLst/>
            </a:prstGeom>
            <a:noFill/>
            <a:ln w="9525">
              <a:noFill/>
              <a:miter lim="800000"/>
              <a:headEnd/>
              <a:tailEnd/>
            </a:ln>
          </p:spPr>
          <p:txBody>
            <a:bodyPr>
              <a:spAutoFit/>
            </a:bodyPr>
            <a:lstStyle/>
            <a:p>
              <a:pPr algn="ctr">
                <a:spcBef>
                  <a:spcPct val="50000"/>
                </a:spcBef>
              </a:pPr>
              <a:endParaRPr lang="en-CA"/>
            </a:p>
          </p:txBody>
        </p:sp>
        <p:sp>
          <p:nvSpPr>
            <p:cNvPr id="37927" name="Text Box 51"/>
            <p:cNvSpPr txBox="1">
              <a:spLocks noChangeArrowheads="1"/>
            </p:cNvSpPr>
            <p:nvPr/>
          </p:nvSpPr>
          <p:spPr bwMode="auto">
            <a:xfrm>
              <a:off x="3530" y="1926"/>
              <a:ext cx="267" cy="288"/>
            </a:xfrm>
            <a:prstGeom prst="rect">
              <a:avLst/>
            </a:prstGeom>
            <a:noFill/>
            <a:ln w="9525">
              <a:noFill/>
              <a:miter lim="800000"/>
              <a:headEnd/>
              <a:tailEnd/>
            </a:ln>
          </p:spPr>
          <p:txBody>
            <a:bodyPr>
              <a:spAutoFit/>
            </a:bodyPr>
            <a:lstStyle/>
            <a:p>
              <a:pPr algn="ctr">
                <a:spcBef>
                  <a:spcPct val="50000"/>
                </a:spcBef>
              </a:pPr>
              <a:r>
                <a:rPr lang="en-US"/>
                <a:t>D</a:t>
              </a:r>
              <a:endParaRPr lang="en-CA"/>
            </a:p>
          </p:txBody>
        </p:sp>
        <p:sp>
          <p:nvSpPr>
            <p:cNvPr id="37928" name="Text Box 52"/>
            <p:cNvSpPr txBox="1">
              <a:spLocks noChangeArrowheads="1"/>
            </p:cNvSpPr>
            <p:nvPr/>
          </p:nvSpPr>
          <p:spPr bwMode="auto">
            <a:xfrm>
              <a:off x="3530" y="2107"/>
              <a:ext cx="267"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grpSp>
          <p:nvGrpSpPr>
            <p:cNvPr id="8" name="Group 53"/>
            <p:cNvGrpSpPr>
              <a:grpSpLocks/>
            </p:cNvGrpSpPr>
            <p:nvPr/>
          </p:nvGrpSpPr>
          <p:grpSpPr bwMode="auto">
            <a:xfrm>
              <a:off x="4857" y="1439"/>
              <a:ext cx="663" cy="522"/>
              <a:chOff x="240" y="1344"/>
              <a:chExt cx="720" cy="720"/>
            </a:xfrm>
          </p:grpSpPr>
          <p:sp>
            <p:nvSpPr>
              <p:cNvPr id="37939" name="Oval 54"/>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7940" name="Line 55"/>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7941" name="Line 56"/>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7930" name="Text Box 57"/>
            <p:cNvSpPr txBox="1">
              <a:spLocks noChangeArrowheads="1"/>
            </p:cNvSpPr>
            <p:nvPr/>
          </p:nvSpPr>
          <p:spPr bwMode="auto">
            <a:xfrm>
              <a:off x="4901" y="1578"/>
              <a:ext cx="177" cy="288"/>
            </a:xfrm>
            <a:prstGeom prst="rect">
              <a:avLst/>
            </a:prstGeom>
            <a:noFill/>
            <a:ln w="9525">
              <a:noFill/>
              <a:miter lim="800000"/>
              <a:headEnd/>
              <a:tailEnd/>
            </a:ln>
          </p:spPr>
          <p:txBody>
            <a:bodyPr>
              <a:spAutoFit/>
            </a:bodyPr>
            <a:lstStyle/>
            <a:p>
              <a:pPr algn="ctr">
                <a:spcBef>
                  <a:spcPct val="50000"/>
                </a:spcBef>
              </a:pPr>
              <a:r>
                <a:rPr lang="en-US"/>
                <a:t>6</a:t>
              </a:r>
              <a:endParaRPr lang="en-CA"/>
            </a:p>
          </p:txBody>
        </p:sp>
        <p:sp>
          <p:nvSpPr>
            <p:cNvPr id="37931" name="Text Box 58"/>
            <p:cNvSpPr txBox="1">
              <a:spLocks noChangeArrowheads="1"/>
            </p:cNvSpPr>
            <p:nvPr/>
          </p:nvSpPr>
          <p:spPr bwMode="auto">
            <a:xfrm>
              <a:off x="5174" y="1672"/>
              <a:ext cx="310" cy="288"/>
            </a:xfrm>
            <a:prstGeom prst="rect">
              <a:avLst/>
            </a:prstGeom>
            <a:noFill/>
            <a:ln w="9525">
              <a:noFill/>
              <a:miter lim="800000"/>
              <a:headEnd/>
              <a:tailEnd/>
            </a:ln>
          </p:spPr>
          <p:txBody>
            <a:bodyPr>
              <a:spAutoFit/>
            </a:bodyPr>
            <a:lstStyle/>
            <a:p>
              <a:pPr algn="ctr">
                <a:spcBef>
                  <a:spcPct val="50000"/>
                </a:spcBef>
              </a:pPr>
              <a:r>
                <a:rPr lang="en-US"/>
                <a:t>13</a:t>
              </a:r>
              <a:endParaRPr lang="en-CA"/>
            </a:p>
          </p:txBody>
        </p:sp>
        <p:sp>
          <p:nvSpPr>
            <p:cNvPr id="37932" name="Text Box 59"/>
            <p:cNvSpPr txBox="1">
              <a:spLocks noChangeArrowheads="1"/>
            </p:cNvSpPr>
            <p:nvPr/>
          </p:nvSpPr>
          <p:spPr bwMode="auto">
            <a:xfrm>
              <a:off x="5183" y="1429"/>
              <a:ext cx="310" cy="288"/>
            </a:xfrm>
            <a:prstGeom prst="rect">
              <a:avLst/>
            </a:prstGeom>
            <a:noFill/>
            <a:ln w="9525">
              <a:noFill/>
              <a:miter lim="800000"/>
              <a:headEnd/>
              <a:tailEnd/>
            </a:ln>
          </p:spPr>
          <p:txBody>
            <a:bodyPr>
              <a:spAutoFit/>
            </a:bodyPr>
            <a:lstStyle/>
            <a:p>
              <a:pPr algn="ctr">
                <a:spcBef>
                  <a:spcPct val="50000"/>
                </a:spcBef>
              </a:pPr>
              <a:r>
                <a:rPr lang="en-US"/>
                <a:t>13</a:t>
              </a:r>
              <a:endParaRPr lang="en-CA"/>
            </a:p>
          </p:txBody>
        </p:sp>
        <p:sp>
          <p:nvSpPr>
            <p:cNvPr id="37933" name="Line 60"/>
            <p:cNvSpPr>
              <a:spLocks noChangeShapeType="1"/>
            </p:cNvSpPr>
            <p:nvPr/>
          </p:nvSpPr>
          <p:spPr bwMode="auto">
            <a:xfrm>
              <a:off x="3398" y="1334"/>
              <a:ext cx="1459" cy="348"/>
            </a:xfrm>
            <a:prstGeom prst="line">
              <a:avLst/>
            </a:prstGeom>
            <a:noFill/>
            <a:ln w="9525">
              <a:solidFill>
                <a:schemeClr val="tx1"/>
              </a:solidFill>
              <a:round/>
              <a:headEnd/>
              <a:tailEnd type="triangle" w="med" len="med"/>
            </a:ln>
          </p:spPr>
          <p:txBody>
            <a:bodyPr wrap="none" anchor="ctr"/>
            <a:lstStyle/>
            <a:p>
              <a:endParaRPr lang="en-IN"/>
            </a:p>
          </p:txBody>
        </p:sp>
        <p:sp>
          <p:nvSpPr>
            <p:cNvPr id="37934" name="Text Box 61"/>
            <p:cNvSpPr txBox="1">
              <a:spLocks noChangeArrowheads="1"/>
            </p:cNvSpPr>
            <p:nvPr/>
          </p:nvSpPr>
          <p:spPr bwMode="auto">
            <a:xfrm>
              <a:off x="3884" y="1264"/>
              <a:ext cx="575" cy="288"/>
            </a:xfrm>
            <a:prstGeom prst="rect">
              <a:avLst/>
            </a:prstGeom>
            <a:noFill/>
            <a:ln w="9525">
              <a:noFill/>
              <a:miter lim="800000"/>
              <a:headEnd/>
              <a:tailEnd/>
            </a:ln>
          </p:spPr>
          <p:txBody>
            <a:bodyPr>
              <a:spAutoFit/>
            </a:bodyPr>
            <a:lstStyle/>
            <a:p>
              <a:pPr algn="ctr">
                <a:spcBef>
                  <a:spcPct val="50000"/>
                </a:spcBef>
              </a:pPr>
              <a:r>
                <a:rPr lang="en-US"/>
                <a:t>E</a:t>
              </a:r>
              <a:endParaRPr lang="en-CA"/>
            </a:p>
          </p:txBody>
        </p:sp>
        <p:sp>
          <p:nvSpPr>
            <p:cNvPr id="37935" name="Text Box 62"/>
            <p:cNvSpPr txBox="1">
              <a:spLocks noChangeArrowheads="1"/>
            </p:cNvSpPr>
            <p:nvPr/>
          </p:nvSpPr>
          <p:spPr bwMode="auto">
            <a:xfrm>
              <a:off x="3973" y="1463"/>
              <a:ext cx="397" cy="288"/>
            </a:xfrm>
            <a:prstGeom prst="rect">
              <a:avLst/>
            </a:prstGeom>
            <a:noFill/>
            <a:ln w="9525">
              <a:noFill/>
              <a:miter lim="800000"/>
              <a:headEnd/>
              <a:tailEnd/>
            </a:ln>
          </p:spPr>
          <p:txBody>
            <a:bodyPr>
              <a:spAutoFit/>
            </a:bodyPr>
            <a:lstStyle/>
            <a:p>
              <a:pPr algn="ctr">
                <a:spcBef>
                  <a:spcPct val="50000"/>
                </a:spcBef>
              </a:pPr>
              <a:r>
                <a:rPr lang="en-US" dirty="0"/>
                <a:t>3</a:t>
              </a:r>
              <a:endParaRPr lang="en-CA" dirty="0"/>
            </a:p>
          </p:txBody>
        </p:sp>
        <p:sp>
          <p:nvSpPr>
            <p:cNvPr id="37936" name="Line 63"/>
            <p:cNvSpPr>
              <a:spLocks noChangeShapeType="1"/>
            </p:cNvSpPr>
            <p:nvPr/>
          </p:nvSpPr>
          <p:spPr bwMode="auto">
            <a:xfrm flipV="1">
              <a:off x="4503" y="1891"/>
              <a:ext cx="486" cy="278"/>
            </a:xfrm>
            <a:prstGeom prst="line">
              <a:avLst/>
            </a:prstGeom>
            <a:noFill/>
            <a:ln w="9525">
              <a:solidFill>
                <a:schemeClr val="tx1"/>
              </a:solidFill>
              <a:round/>
              <a:headEnd/>
              <a:tailEnd type="triangle" w="med" len="med"/>
            </a:ln>
          </p:spPr>
          <p:txBody>
            <a:bodyPr wrap="none" anchor="ctr"/>
            <a:lstStyle/>
            <a:p>
              <a:endParaRPr lang="en-IN"/>
            </a:p>
          </p:txBody>
        </p:sp>
        <p:sp>
          <p:nvSpPr>
            <p:cNvPr id="37937" name="Text Box 64"/>
            <p:cNvSpPr txBox="1">
              <a:spLocks noChangeArrowheads="1"/>
            </p:cNvSpPr>
            <p:nvPr/>
          </p:nvSpPr>
          <p:spPr bwMode="auto">
            <a:xfrm>
              <a:off x="4601" y="1806"/>
              <a:ext cx="221" cy="288"/>
            </a:xfrm>
            <a:prstGeom prst="rect">
              <a:avLst/>
            </a:prstGeom>
            <a:noFill/>
            <a:ln w="9525">
              <a:noFill/>
              <a:miter lim="800000"/>
              <a:headEnd/>
              <a:tailEnd/>
            </a:ln>
          </p:spPr>
          <p:txBody>
            <a:bodyPr>
              <a:spAutoFit/>
            </a:bodyPr>
            <a:lstStyle/>
            <a:p>
              <a:pPr algn="ctr">
                <a:spcBef>
                  <a:spcPct val="50000"/>
                </a:spcBef>
              </a:pPr>
              <a:r>
                <a:rPr lang="en-US"/>
                <a:t>F</a:t>
              </a:r>
              <a:endParaRPr lang="en-CA"/>
            </a:p>
          </p:txBody>
        </p:sp>
        <p:sp>
          <p:nvSpPr>
            <p:cNvPr id="37938" name="Text Box 65"/>
            <p:cNvSpPr txBox="1">
              <a:spLocks noChangeArrowheads="1"/>
            </p:cNvSpPr>
            <p:nvPr/>
          </p:nvSpPr>
          <p:spPr bwMode="auto">
            <a:xfrm>
              <a:off x="4706" y="1925"/>
              <a:ext cx="266"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CDB48AC8-4B86-4668-A6F5-44B054E5B733}" type="slidenum">
              <a:rPr lang="en-US"/>
              <a:pPr>
                <a:defRPr/>
              </a:pPr>
              <a:t>75</a:t>
            </a:fld>
            <a:endParaRPr lang="en-US"/>
          </a:p>
        </p:txBody>
      </p:sp>
      <p:sp>
        <p:nvSpPr>
          <p:cNvPr id="38917" name="Rectangle 2"/>
          <p:cNvSpPr>
            <a:spLocks noGrp="1" noChangeArrowheads="1"/>
          </p:cNvSpPr>
          <p:nvPr>
            <p:ph type="title"/>
          </p:nvPr>
        </p:nvSpPr>
        <p:spPr/>
        <p:txBody>
          <a:bodyPr/>
          <a:lstStyle/>
          <a:p>
            <a:r>
              <a:rPr lang="en-US" smtClean="0"/>
              <a:t>PERT Chart Task Edges</a:t>
            </a:r>
          </a:p>
        </p:txBody>
      </p:sp>
      <p:sp>
        <p:nvSpPr>
          <p:cNvPr id="38918" name="Rectangle 3"/>
          <p:cNvSpPr>
            <a:spLocks noGrp="1" noChangeArrowheads="1"/>
          </p:cNvSpPr>
          <p:nvPr>
            <p:ph type="body" idx="1"/>
          </p:nvPr>
        </p:nvSpPr>
        <p:spPr>
          <a:xfrm>
            <a:off x="914400" y="1295400"/>
            <a:ext cx="7924800" cy="4953000"/>
          </a:xfrm>
        </p:spPr>
        <p:txBody>
          <a:bodyPr>
            <a:normAutofit fontScale="85000" lnSpcReduction="10000"/>
          </a:bodyPr>
          <a:lstStyle/>
          <a:p>
            <a:pPr marL="0" indent="0">
              <a:buFontTx/>
              <a:buChar char="•"/>
            </a:pPr>
            <a:r>
              <a:rPr lang="en-US" smtClean="0"/>
              <a:t>Parts of a task/activity edge</a:t>
            </a:r>
          </a:p>
          <a:p>
            <a:pPr marL="0" indent="0">
              <a:buFontTx/>
              <a:buChar char="•"/>
            </a:pPr>
            <a:endParaRPr lang="en-US" smtClean="0"/>
          </a:p>
          <a:p>
            <a:pPr marL="0" indent="0">
              <a:buFontTx/>
              <a:buChar char="•"/>
            </a:pPr>
            <a:endParaRPr lang="en-US" smtClean="0"/>
          </a:p>
          <a:p>
            <a:pPr marL="0" indent="0">
              <a:buFontTx/>
              <a:buChar char="•"/>
            </a:pPr>
            <a:endParaRPr lang="en-US" smtClean="0"/>
          </a:p>
          <a:p>
            <a:pPr marL="0" indent="0">
              <a:buFontTx/>
              <a:buChar char="•"/>
            </a:pPr>
            <a:endParaRPr lang="en-US" smtClean="0"/>
          </a:p>
          <a:p>
            <a:pPr marL="0" indent="0">
              <a:buFontTx/>
              <a:buChar char="•"/>
            </a:pPr>
            <a:endParaRPr lang="en-US" smtClean="0"/>
          </a:p>
          <a:p>
            <a:pPr marL="0" indent="0">
              <a:buFontTx/>
              <a:buChar char="•"/>
            </a:pPr>
            <a:endParaRPr lang="en-US" smtClean="0"/>
          </a:p>
          <a:p>
            <a:pPr marL="0" indent="0">
              <a:buFontTx/>
              <a:buChar char="•"/>
            </a:pPr>
            <a:r>
              <a:rPr lang="en-US" smtClean="0"/>
              <a:t>Task letter:</a:t>
            </a:r>
          </a:p>
          <a:p>
            <a:pPr lvl="1"/>
            <a:r>
              <a:rPr lang="en-US" smtClean="0"/>
              <a:t>Often keyed to a legend to tell which task it represents</a:t>
            </a:r>
          </a:p>
          <a:p>
            <a:pPr marL="0" indent="0">
              <a:buFontTx/>
              <a:buChar char="•"/>
            </a:pPr>
            <a:r>
              <a:rPr lang="en-US" smtClean="0"/>
              <a:t>Task duration = how long (e.g. days, hours) task will take</a:t>
            </a:r>
          </a:p>
          <a:p>
            <a:pPr marL="0" indent="0"/>
            <a:endParaRPr lang="en-US" smtClean="0"/>
          </a:p>
        </p:txBody>
      </p:sp>
      <p:grpSp>
        <p:nvGrpSpPr>
          <p:cNvPr id="2" name="Group 4"/>
          <p:cNvGrpSpPr>
            <a:grpSpLocks/>
          </p:cNvGrpSpPr>
          <p:nvPr/>
        </p:nvGrpSpPr>
        <p:grpSpPr bwMode="auto">
          <a:xfrm>
            <a:off x="2362200" y="1752600"/>
            <a:ext cx="5562600" cy="2590800"/>
            <a:chOff x="1392" y="1680"/>
            <a:chExt cx="3504" cy="1632"/>
          </a:xfrm>
        </p:grpSpPr>
        <p:grpSp>
          <p:nvGrpSpPr>
            <p:cNvPr id="3" name="Group 5"/>
            <p:cNvGrpSpPr>
              <a:grpSpLocks/>
            </p:cNvGrpSpPr>
            <p:nvPr/>
          </p:nvGrpSpPr>
          <p:grpSpPr bwMode="auto">
            <a:xfrm>
              <a:off x="1392" y="1680"/>
              <a:ext cx="720" cy="720"/>
              <a:chOff x="240" y="1344"/>
              <a:chExt cx="720" cy="720"/>
            </a:xfrm>
          </p:grpSpPr>
          <p:sp>
            <p:nvSpPr>
              <p:cNvPr id="38932" name="Oval 6"/>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8933" name="Line 7"/>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8934" name="Line 8"/>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grpSp>
          <p:nvGrpSpPr>
            <p:cNvPr id="4" name="Group 9"/>
            <p:cNvGrpSpPr>
              <a:grpSpLocks/>
            </p:cNvGrpSpPr>
            <p:nvPr/>
          </p:nvGrpSpPr>
          <p:grpSpPr bwMode="auto">
            <a:xfrm>
              <a:off x="3984" y="2400"/>
              <a:ext cx="720" cy="720"/>
              <a:chOff x="240" y="1344"/>
              <a:chExt cx="720" cy="720"/>
            </a:xfrm>
          </p:grpSpPr>
          <p:sp>
            <p:nvSpPr>
              <p:cNvPr id="38929" name="Oval 10"/>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8930" name="Line 11"/>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8931" name="Line 12"/>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8922" name="Line 13"/>
            <p:cNvSpPr>
              <a:spLocks noChangeShapeType="1"/>
            </p:cNvSpPr>
            <p:nvPr/>
          </p:nvSpPr>
          <p:spPr bwMode="auto">
            <a:xfrm>
              <a:off x="2112" y="2016"/>
              <a:ext cx="1920" cy="624"/>
            </a:xfrm>
            <a:prstGeom prst="line">
              <a:avLst/>
            </a:prstGeom>
            <a:noFill/>
            <a:ln w="9525">
              <a:solidFill>
                <a:schemeClr val="tx1"/>
              </a:solidFill>
              <a:round/>
              <a:headEnd/>
              <a:tailEnd type="triangle" w="med" len="med"/>
            </a:ln>
          </p:spPr>
          <p:txBody>
            <a:bodyPr wrap="none" anchor="ctr"/>
            <a:lstStyle/>
            <a:p>
              <a:endParaRPr lang="en-IN"/>
            </a:p>
          </p:txBody>
        </p:sp>
        <p:sp>
          <p:nvSpPr>
            <p:cNvPr id="38923" name="Text Box 14"/>
            <p:cNvSpPr txBox="1">
              <a:spLocks noChangeArrowheads="1"/>
            </p:cNvSpPr>
            <p:nvPr/>
          </p:nvSpPr>
          <p:spPr bwMode="auto">
            <a:xfrm>
              <a:off x="2640" y="1968"/>
              <a:ext cx="672" cy="288"/>
            </a:xfrm>
            <a:prstGeom prst="rect">
              <a:avLst/>
            </a:prstGeom>
            <a:noFill/>
            <a:ln w="9525">
              <a:noFill/>
              <a:miter lim="800000"/>
              <a:headEnd/>
              <a:tailEnd/>
            </a:ln>
          </p:spPr>
          <p:txBody>
            <a:bodyPr>
              <a:spAutoFit/>
            </a:bodyPr>
            <a:lstStyle/>
            <a:p>
              <a:pPr algn="ctr">
                <a:spcBef>
                  <a:spcPct val="50000"/>
                </a:spcBef>
              </a:pPr>
              <a:r>
                <a:rPr lang="en-US"/>
                <a:t>D</a:t>
              </a:r>
              <a:endParaRPr lang="en-CA"/>
            </a:p>
          </p:txBody>
        </p:sp>
        <p:sp>
          <p:nvSpPr>
            <p:cNvPr id="38924" name="Text Box 15"/>
            <p:cNvSpPr txBox="1">
              <a:spLocks noChangeArrowheads="1"/>
            </p:cNvSpPr>
            <p:nvPr/>
          </p:nvSpPr>
          <p:spPr bwMode="auto">
            <a:xfrm>
              <a:off x="2832" y="2352"/>
              <a:ext cx="432" cy="288"/>
            </a:xfrm>
            <a:prstGeom prst="rect">
              <a:avLst/>
            </a:prstGeom>
            <a:noFill/>
            <a:ln w="9525">
              <a:noFill/>
              <a:miter lim="800000"/>
              <a:headEnd/>
              <a:tailEnd/>
            </a:ln>
          </p:spPr>
          <p:txBody>
            <a:bodyPr>
              <a:spAutoFit/>
            </a:bodyPr>
            <a:lstStyle/>
            <a:p>
              <a:pPr algn="ctr">
                <a:spcBef>
                  <a:spcPct val="50000"/>
                </a:spcBef>
              </a:pPr>
              <a:r>
                <a:rPr lang="en-US"/>
                <a:t>5</a:t>
              </a:r>
              <a:endParaRPr lang="en-CA"/>
            </a:p>
          </p:txBody>
        </p:sp>
        <p:sp>
          <p:nvSpPr>
            <p:cNvPr id="38925" name="Text Box 16"/>
            <p:cNvSpPr txBox="1">
              <a:spLocks noChangeArrowheads="1"/>
            </p:cNvSpPr>
            <p:nvPr/>
          </p:nvSpPr>
          <p:spPr bwMode="auto">
            <a:xfrm>
              <a:off x="1776" y="3024"/>
              <a:ext cx="1440" cy="288"/>
            </a:xfrm>
            <a:prstGeom prst="rect">
              <a:avLst/>
            </a:prstGeom>
            <a:noFill/>
            <a:ln w="9525">
              <a:noFill/>
              <a:miter lim="800000"/>
              <a:headEnd/>
              <a:tailEnd/>
            </a:ln>
          </p:spPr>
          <p:txBody>
            <a:bodyPr>
              <a:spAutoFit/>
            </a:bodyPr>
            <a:lstStyle/>
            <a:p>
              <a:pPr algn="ctr">
                <a:spcBef>
                  <a:spcPct val="50000"/>
                </a:spcBef>
              </a:pPr>
              <a:r>
                <a:rPr lang="en-US"/>
                <a:t>Task duration</a:t>
              </a:r>
              <a:endParaRPr lang="en-CA"/>
            </a:p>
          </p:txBody>
        </p:sp>
        <p:cxnSp>
          <p:nvCxnSpPr>
            <p:cNvPr id="38926" name="AutoShape 17"/>
            <p:cNvCxnSpPr>
              <a:cxnSpLocks noChangeShapeType="1"/>
              <a:stCxn id="38925" idx="0"/>
              <a:endCxn id="38924" idx="2"/>
            </p:cNvCxnSpPr>
            <p:nvPr/>
          </p:nvCxnSpPr>
          <p:spPr bwMode="auto">
            <a:xfrm rot="-5400000">
              <a:off x="2580" y="2556"/>
              <a:ext cx="384" cy="552"/>
            </a:xfrm>
            <a:prstGeom prst="curvedConnector3">
              <a:avLst>
                <a:gd name="adj1" fmla="val 50000"/>
              </a:avLst>
            </a:prstGeom>
            <a:noFill/>
            <a:ln w="9525">
              <a:solidFill>
                <a:schemeClr val="tx1"/>
              </a:solidFill>
              <a:round/>
              <a:headEnd/>
              <a:tailEnd type="triangle" w="med" len="med"/>
            </a:ln>
          </p:spPr>
        </p:cxnSp>
        <p:sp>
          <p:nvSpPr>
            <p:cNvPr id="38927" name="Text Box 18"/>
            <p:cNvSpPr txBox="1">
              <a:spLocks noChangeArrowheads="1"/>
            </p:cNvSpPr>
            <p:nvPr/>
          </p:nvSpPr>
          <p:spPr bwMode="auto">
            <a:xfrm>
              <a:off x="3360" y="1680"/>
              <a:ext cx="1536" cy="288"/>
            </a:xfrm>
            <a:prstGeom prst="rect">
              <a:avLst/>
            </a:prstGeom>
            <a:noFill/>
            <a:ln w="9525">
              <a:noFill/>
              <a:miter lim="800000"/>
              <a:headEnd/>
              <a:tailEnd/>
            </a:ln>
          </p:spPr>
          <p:txBody>
            <a:bodyPr>
              <a:spAutoFit/>
            </a:bodyPr>
            <a:lstStyle/>
            <a:p>
              <a:pPr algn="ctr">
                <a:spcBef>
                  <a:spcPct val="50000"/>
                </a:spcBef>
              </a:pPr>
              <a:r>
                <a:rPr lang="en-US"/>
                <a:t>Task letter</a:t>
              </a:r>
              <a:endParaRPr lang="en-CA"/>
            </a:p>
          </p:txBody>
        </p:sp>
        <p:cxnSp>
          <p:nvCxnSpPr>
            <p:cNvPr id="38928" name="AutoShape 19"/>
            <p:cNvCxnSpPr>
              <a:cxnSpLocks noChangeShapeType="1"/>
              <a:stCxn id="38927" idx="2"/>
              <a:endCxn id="38923" idx="0"/>
            </p:cNvCxnSpPr>
            <p:nvPr/>
          </p:nvCxnSpPr>
          <p:spPr bwMode="auto">
            <a:xfrm rot="5400000">
              <a:off x="3551" y="1393"/>
              <a:ext cx="1" cy="1152"/>
            </a:xfrm>
            <a:prstGeom prst="curvedConnector5">
              <a:avLst>
                <a:gd name="adj1" fmla="val 14400005"/>
                <a:gd name="adj2" fmla="val 68750"/>
                <a:gd name="adj3" fmla="val -14400005"/>
              </a:avLst>
            </a:prstGeom>
            <a:noFill/>
            <a:ln w="9525">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8FEC480C-2CF9-413F-A897-BC58123218B7}" type="slidenum">
              <a:rPr lang="en-US"/>
              <a:pPr>
                <a:defRPr/>
              </a:pPr>
              <a:t>76</a:t>
            </a:fld>
            <a:endParaRPr lang="en-US"/>
          </a:p>
        </p:txBody>
      </p:sp>
      <p:sp>
        <p:nvSpPr>
          <p:cNvPr id="39941" name="Rectangle 2"/>
          <p:cNvSpPr>
            <a:spLocks noGrp="1" noChangeArrowheads="1"/>
          </p:cNvSpPr>
          <p:nvPr>
            <p:ph type="title"/>
          </p:nvPr>
        </p:nvSpPr>
        <p:spPr/>
        <p:txBody>
          <a:bodyPr/>
          <a:lstStyle/>
          <a:p>
            <a:r>
              <a:rPr lang="en-US" smtClean="0"/>
              <a:t>PERT Chart Event Nodes</a:t>
            </a:r>
            <a:endParaRPr lang="en-CA" smtClean="0"/>
          </a:p>
        </p:txBody>
      </p:sp>
      <p:grpSp>
        <p:nvGrpSpPr>
          <p:cNvPr id="2" name="Group 3"/>
          <p:cNvGrpSpPr>
            <a:grpSpLocks/>
          </p:cNvGrpSpPr>
          <p:nvPr/>
        </p:nvGrpSpPr>
        <p:grpSpPr bwMode="auto">
          <a:xfrm>
            <a:off x="3657600" y="2819400"/>
            <a:ext cx="1143000" cy="1143000"/>
            <a:chOff x="240" y="1344"/>
            <a:chExt cx="720" cy="720"/>
          </a:xfrm>
        </p:grpSpPr>
        <p:sp>
          <p:nvSpPr>
            <p:cNvPr id="39952" name="Oval 4"/>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39953" name="Line 5"/>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39954" name="Line 6"/>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39943" name="Text Box 7"/>
          <p:cNvSpPr txBox="1">
            <a:spLocks noChangeArrowheads="1"/>
          </p:cNvSpPr>
          <p:nvPr/>
        </p:nvSpPr>
        <p:spPr bwMode="auto">
          <a:xfrm>
            <a:off x="3657600" y="3124200"/>
            <a:ext cx="381000" cy="457200"/>
          </a:xfrm>
          <a:prstGeom prst="rect">
            <a:avLst/>
          </a:prstGeom>
          <a:noFill/>
          <a:ln w="9525">
            <a:noFill/>
            <a:miter lim="800000"/>
            <a:headEnd/>
            <a:tailEnd/>
          </a:ln>
        </p:spPr>
        <p:txBody>
          <a:bodyPr>
            <a:spAutoFit/>
          </a:bodyPr>
          <a:lstStyle/>
          <a:p>
            <a:pPr algn="ctr">
              <a:spcBef>
                <a:spcPct val="50000"/>
              </a:spcBef>
            </a:pPr>
            <a:r>
              <a:rPr lang="en-US"/>
              <a:t>5</a:t>
            </a:r>
            <a:endParaRPr lang="en-CA"/>
          </a:p>
        </p:txBody>
      </p:sp>
      <p:sp>
        <p:nvSpPr>
          <p:cNvPr id="39944" name="Text Box 8"/>
          <p:cNvSpPr txBox="1">
            <a:spLocks noChangeArrowheads="1"/>
          </p:cNvSpPr>
          <p:nvPr/>
        </p:nvSpPr>
        <p:spPr bwMode="auto">
          <a:xfrm>
            <a:off x="4267200" y="2895600"/>
            <a:ext cx="457200" cy="457200"/>
          </a:xfrm>
          <a:prstGeom prst="rect">
            <a:avLst/>
          </a:prstGeom>
          <a:noFill/>
          <a:ln w="9525">
            <a:noFill/>
            <a:miter lim="800000"/>
            <a:headEnd/>
            <a:tailEnd/>
          </a:ln>
        </p:spPr>
        <p:txBody>
          <a:bodyPr>
            <a:spAutoFit/>
          </a:bodyPr>
          <a:lstStyle/>
          <a:p>
            <a:pPr algn="ctr">
              <a:spcBef>
                <a:spcPct val="50000"/>
              </a:spcBef>
            </a:pPr>
            <a:r>
              <a:rPr lang="en-US"/>
              <a:t>9</a:t>
            </a:r>
            <a:endParaRPr lang="en-CA"/>
          </a:p>
        </p:txBody>
      </p:sp>
      <p:sp>
        <p:nvSpPr>
          <p:cNvPr id="39945" name="Text Box 9"/>
          <p:cNvSpPr txBox="1">
            <a:spLocks noChangeArrowheads="1"/>
          </p:cNvSpPr>
          <p:nvPr/>
        </p:nvSpPr>
        <p:spPr bwMode="auto">
          <a:xfrm>
            <a:off x="4114800" y="3352800"/>
            <a:ext cx="685800" cy="457200"/>
          </a:xfrm>
          <a:prstGeom prst="rect">
            <a:avLst/>
          </a:prstGeom>
          <a:noFill/>
          <a:ln w="9525">
            <a:noFill/>
            <a:miter lim="800000"/>
            <a:headEnd/>
            <a:tailEnd/>
          </a:ln>
        </p:spPr>
        <p:txBody>
          <a:bodyPr>
            <a:spAutoFit/>
          </a:bodyPr>
          <a:lstStyle/>
          <a:p>
            <a:pPr algn="ctr">
              <a:spcBef>
                <a:spcPct val="50000"/>
              </a:spcBef>
            </a:pPr>
            <a:r>
              <a:rPr lang="en-US"/>
              <a:t>19</a:t>
            </a:r>
            <a:endParaRPr lang="en-CA"/>
          </a:p>
        </p:txBody>
      </p:sp>
      <p:cxnSp>
        <p:nvCxnSpPr>
          <p:cNvPr id="39946" name="AutoShape 10"/>
          <p:cNvCxnSpPr>
            <a:cxnSpLocks noChangeShapeType="1"/>
            <a:endCxn id="39952" idx="2"/>
          </p:cNvCxnSpPr>
          <p:nvPr/>
        </p:nvCxnSpPr>
        <p:spPr bwMode="auto">
          <a:xfrm>
            <a:off x="2362200" y="3124200"/>
            <a:ext cx="1295400" cy="266700"/>
          </a:xfrm>
          <a:prstGeom prst="curvedConnector3">
            <a:avLst>
              <a:gd name="adj1" fmla="val 50000"/>
            </a:avLst>
          </a:prstGeom>
          <a:noFill/>
          <a:ln w="9525">
            <a:solidFill>
              <a:schemeClr val="tx1"/>
            </a:solidFill>
            <a:round/>
            <a:headEnd/>
            <a:tailEnd type="triangle" w="med" len="med"/>
          </a:ln>
        </p:spPr>
      </p:cxnSp>
      <p:sp>
        <p:nvSpPr>
          <p:cNvPr id="39947" name="Text Box 11"/>
          <p:cNvSpPr txBox="1">
            <a:spLocks noChangeArrowheads="1"/>
          </p:cNvSpPr>
          <p:nvPr/>
        </p:nvSpPr>
        <p:spPr bwMode="auto">
          <a:xfrm>
            <a:off x="1066800" y="1905000"/>
            <a:ext cx="2743200" cy="2647950"/>
          </a:xfrm>
          <a:prstGeom prst="rect">
            <a:avLst/>
          </a:prstGeom>
          <a:noFill/>
          <a:ln w="9525">
            <a:noFill/>
            <a:miter lim="800000"/>
            <a:headEnd/>
            <a:tailEnd/>
          </a:ln>
        </p:spPr>
        <p:txBody>
          <a:bodyPr>
            <a:spAutoFit/>
          </a:bodyPr>
          <a:lstStyle/>
          <a:p>
            <a:pPr algn="ctr">
              <a:spcBef>
                <a:spcPct val="50000"/>
              </a:spcBef>
            </a:pPr>
            <a:r>
              <a:rPr lang="en-US"/>
              <a:t>Event Number:</a:t>
            </a:r>
          </a:p>
          <a:p>
            <a:pPr>
              <a:spcBef>
                <a:spcPct val="50000"/>
              </a:spcBef>
            </a:pPr>
            <a:r>
              <a:rPr lang="en-US" i="1"/>
              <a:t>Sequence number assigned</a:t>
            </a:r>
          </a:p>
          <a:p>
            <a:pPr>
              <a:spcBef>
                <a:spcPct val="50000"/>
              </a:spcBef>
            </a:pPr>
            <a:r>
              <a:rPr lang="en-US" i="1"/>
              <a:t>Only task edges indicate dependencies</a:t>
            </a:r>
            <a:endParaRPr lang="en-CA" i="1"/>
          </a:p>
        </p:txBody>
      </p:sp>
      <p:cxnSp>
        <p:nvCxnSpPr>
          <p:cNvPr id="39948" name="AutoShape 12"/>
          <p:cNvCxnSpPr>
            <a:cxnSpLocks noChangeShapeType="1"/>
            <a:endCxn id="39952" idx="7"/>
          </p:cNvCxnSpPr>
          <p:nvPr/>
        </p:nvCxnSpPr>
        <p:spPr bwMode="auto">
          <a:xfrm rot="10800000" flipV="1">
            <a:off x="4633913" y="2514600"/>
            <a:ext cx="1081087" cy="471488"/>
          </a:xfrm>
          <a:prstGeom prst="curvedConnector2">
            <a:avLst/>
          </a:prstGeom>
          <a:noFill/>
          <a:ln w="9525">
            <a:solidFill>
              <a:schemeClr val="tx1"/>
            </a:solidFill>
            <a:round/>
            <a:headEnd/>
            <a:tailEnd type="triangle" w="med" len="med"/>
          </a:ln>
        </p:spPr>
      </p:cxnSp>
      <p:sp>
        <p:nvSpPr>
          <p:cNvPr id="39949" name="Text Box 13"/>
          <p:cNvSpPr txBox="1">
            <a:spLocks noChangeArrowheads="1"/>
          </p:cNvSpPr>
          <p:nvPr/>
        </p:nvSpPr>
        <p:spPr bwMode="auto">
          <a:xfrm>
            <a:off x="5791200" y="2209800"/>
            <a:ext cx="3124200" cy="2465388"/>
          </a:xfrm>
          <a:prstGeom prst="rect">
            <a:avLst/>
          </a:prstGeom>
          <a:noFill/>
          <a:ln w="9525">
            <a:noFill/>
            <a:miter lim="800000"/>
            <a:headEnd/>
            <a:tailEnd/>
          </a:ln>
        </p:spPr>
        <p:txBody>
          <a:bodyPr>
            <a:spAutoFit/>
          </a:bodyPr>
          <a:lstStyle/>
          <a:p>
            <a:pPr algn="ctr">
              <a:spcBef>
                <a:spcPct val="50000"/>
              </a:spcBef>
            </a:pPr>
            <a:r>
              <a:rPr lang="en-US"/>
              <a:t>Earliest Completion Time (ECT):</a:t>
            </a:r>
          </a:p>
          <a:p>
            <a:pPr algn="ctr">
              <a:spcBef>
                <a:spcPct val="50000"/>
              </a:spcBef>
            </a:pPr>
            <a:r>
              <a:rPr lang="en-US" i="1"/>
              <a:t>Earliest time this event can be achieved, given durations and dependencies</a:t>
            </a:r>
            <a:endParaRPr lang="en-CA" i="1"/>
          </a:p>
        </p:txBody>
      </p:sp>
      <p:cxnSp>
        <p:nvCxnSpPr>
          <p:cNvPr id="39950" name="AutoShape 14"/>
          <p:cNvCxnSpPr>
            <a:cxnSpLocks noChangeShapeType="1"/>
            <a:endCxn id="39952" idx="5"/>
          </p:cNvCxnSpPr>
          <p:nvPr/>
        </p:nvCxnSpPr>
        <p:spPr bwMode="auto">
          <a:xfrm rot="-5400000">
            <a:off x="3567113" y="3886200"/>
            <a:ext cx="1157287" cy="976313"/>
          </a:xfrm>
          <a:prstGeom prst="curvedConnector3">
            <a:avLst>
              <a:gd name="adj1" fmla="val 42796"/>
            </a:avLst>
          </a:prstGeom>
          <a:noFill/>
          <a:ln w="9525">
            <a:solidFill>
              <a:schemeClr val="tx1"/>
            </a:solidFill>
            <a:round/>
            <a:headEnd/>
            <a:tailEnd type="triangle" w="med" len="med"/>
          </a:ln>
        </p:spPr>
      </p:cxnSp>
      <p:sp>
        <p:nvSpPr>
          <p:cNvPr id="39951" name="Text Box 15"/>
          <p:cNvSpPr txBox="1">
            <a:spLocks noChangeArrowheads="1"/>
          </p:cNvSpPr>
          <p:nvPr/>
        </p:nvSpPr>
        <p:spPr bwMode="auto">
          <a:xfrm>
            <a:off x="990600" y="4953000"/>
            <a:ext cx="7162800" cy="1004888"/>
          </a:xfrm>
          <a:prstGeom prst="rect">
            <a:avLst/>
          </a:prstGeom>
          <a:noFill/>
          <a:ln w="9525">
            <a:noFill/>
            <a:miter lim="800000"/>
            <a:headEnd/>
            <a:tailEnd/>
          </a:ln>
        </p:spPr>
        <p:txBody>
          <a:bodyPr>
            <a:spAutoFit/>
          </a:bodyPr>
          <a:lstStyle/>
          <a:p>
            <a:pPr algn="ctr">
              <a:spcBef>
                <a:spcPct val="50000"/>
              </a:spcBef>
            </a:pPr>
            <a:r>
              <a:rPr lang="en-US"/>
              <a:t>Latest Completion Time (LCT):</a:t>
            </a:r>
          </a:p>
          <a:p>
            <a:pPr algn="ctr">
              <a:spcBef>
                <a:spcPct val="50000"/>
              </a:spcBef>
            </a:pPr>
            <a:r>
              <a:rPr lang="en-US" i="1"/>
              <a:t>Latest time that this event could be safely achieved</a:t>
            </a:r>
            <a:endParaRPr lang="en-CA" i="1"/>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C16FA4C-B204-4E19-ABDE-C069D35A2DD7}" type="slidenum">
              <a:rPr lang="en-US"/>
              <a:pPr>
                <a:defRPr/>
              </a:pPr>
              <a:t>77</a:t>
            </a:fld>
            <a:endParaRPr lang="en-US"/>
          </a:p>
        </p:txBody>
      </p:sp>
      <p:sp>
        <p:nvSpPr>
          <p:cNvPr id="40965" name="Rectangle 2"/>
          <p:cNvSpPr>
            <a:spLocks noGrp="1" noChangeArrowheads="1"/>
          </p:cNvSpPr>
          <p:nvPr>
            <p:ph type="title"/>
          </p:nvPr>
        </p:nvSpPr>
        <p:spPr>
          <a:xfrm>
            <a:off x="685800" y="228600"/>
            <a:ext cx="7772400" cy="914400"/>
          </a:xfrm>
        </p:spPr>
        <p:txBody>
          <a:bodyPr/>
          <a:lstStyle/>
          <a:p>
            <a:r>
              <a:rPr lang="en-US" smtClean="0"/>
              <a:t>Building a PERT Chart</a:t>
            </a:r>
            <a:endParaRPr lang="en-CA" smtClean="0"/>
          </a:p>
        </p:txBody>
      </p:sp>
      <p:sp>
        <p:nvSpPr>
          <p:cNvPr id="40966" name="Rectangle 3"/>
          <p:cNvSpPr>
            <a:spLocks noGrp="1" noChangeArrowheads="1"/>
          </p:cNvSpPr>
          <p:nvPr>
            <p:ph type="body" idx="1"/>
          </p:nvPr>
        </p:nvSpPr>
        <p:spPr>
          <a:xfrm>
            <a:off x="1371600" y="2057400"/>
            <a:ext cx="6781800" cy="2743200"/>
          </a:xfrm>
        </p:spPr>
        <p:txBody>
          <a:bodyPr/>
          <a:lstStyle/>
          <a:p>
            <a:pPr marL="609600" indent="-609600">
              <a:buFont typeface="Wingdings" pitchFamily="2" charset="2"/>
              <a:buAutoNum type="arabicPeriod"/>
            </a:pPr>
            <a:r>
              <a:rPr lang="en-US" sz="1800" smtClean="0"/>
              <a:t>Make a list of all project tasks (and events if possible).</a:t>
            </a:r>
          </a:p>
          <a:p>
            <a:pPr marL="609600" indent="-609600">
              <a:buFont typeface="Wingdings" pitchFamily="2" charset="2"/>
              <a:buAutoNum type="arabicPeriod"/>
            </a:pPr>
            <a:r>
              <a:rPr lang="en-US" sz="1800" smtClean="0"/>
              <a:t>Find interrelated task dependencies (what task has to be completed before other tasks)</a:t>
            </a:r>
          </a:p>
          <a:p>
            <a:pPr marL="609600" indent="-609600">
              <a:buFont typeface="Wingdings" pitchFamily="2" charset="2"/>
              <a:buAutoNum type="arabicPeriod"/>
            </a:pPr>
            <a:r>
              <a:rPr lang="en-US" sz="1800" smtClean="0"/>
              <a:t>Draw initial PERT without durations, ECTs or LCTs</a:t>
            </a:r>
          </a:p>
          <a:p>
            <a:pPr marL="609600" indent="-609600">
              <a:buFont typeface="Wingdings" pitchFamily="2" charset="2"/>
              <a:buAutoNum type="arabicPeriod"/>
            </a:pPr>
            <a:r>
              <a:rPr lang="en-US" sz="1800" smtClean="0"/>
              <a:t>Estimate duration of each task</a:t>
            </a:r>
          </a:p>
          <a:p>
            <a:pPr marL="609600" indent="-609600">
              <a:buFont typeface="Wingdings" pitchFamily="2" charset="2"/>
              <a:buAutoNum type="arabicPeriod"/>
            </a:pPr>
            <a:r>
              <a:rPr lang="en-US" sz="1800" smtClean="0"/>
              <a:t>Fill in durations</a:t>
            </a:r>
          </a:p>
          <a:p>
            <a:pPr marL="609600" indent="-609600">
              <a:buFont typeface="Wingdings" pitchFamily="2" charset="2"/>
              <a:buAutoNum type="arabicPeriod"/>
            </a:pPr>
            <a:r>
              <a:rPr lang="en-US" sz="1800" smtClean="0"/>
              <a:t>Calculate ECTs and LCTs</a:t>
            </a:r>
            <a:endParaRPr lang="en-CA" sz="1800" smtClean="0"/>
          </a:p>
        </p:txBody>
      </p:sp>
      <p:sp>
        <p:nvSpPr>
          <p:cNvPr id="40967" name="Text Box 4"/>
          <p:cNvSpPr txBox="1">
            <a:spLocks noChangeArrowheads="1"/>
          </p:cNvSpPr>
          <p:nvPr/>
        </p:nvSpPr>
        <p:spPr bwMode="auto">
          <a:xfrm>
            <a:off x="1447800" y="5029200"/>
            <a:ext cx="7086600" cy="854075"/>
          </a:xfrm>
          <a:prstGeom prst="rect">
            <a:avLst/>
          </a:prstGeom>
          <a:noFill/>
          <a:ln w="9525">
            <a:noFill/>
            <a:miter lim="800000"/>
            <a:headEnd/>
            <a:tailEnd/>
          </a:ln>
        </p:spPr>
        <p:txBody>
          <a:bodyPr>
            <a:spAutoFit/>
          </a:bodyPr>
          <a:lstStyle/>
          <a:p>
            <a:pPr>
              <a:spcBef>
                <a:spcPct val="50000"/>
              </a:spcBef>
              <a:buFontTx/>
              <a:buChar char="•"/>
            </a:pPr>
            <a:r>
              <a:rPr lang="en-US" sz="2000"/>
              <a:t>We will do this for an example system:</a:t>
            </a:r>
          </a:p>
          <a:p>
            <a:pPr lvl="1">
              <a:spcBef>
                <a:spcPct val="50000"/>
              </a:spcBef>
            </a:pPr>
            <a:r>
              <a:rPr lang="en-US" sz="2000">
                <a:sym typeface="Wingdings" pitchFamily="2" charset="2"/>
              </a:rPr>
              <a:t> </a:t>
            </a:r>
            <a:r>
              <a:rPr lang="en-US" sz="2000"/>
              <a:t>Generic software system with 3 modules</a:t>
            </a:r>
          </a:p>
        </p:txBody>
      </p:sp>
      <p:sp>
        <p:nvSpPr>
          <p:cNvPr id="40968" name="Text Box 5"/>
          <p:cNvSpPr txBox="1">
            <a:spLocks noChangeArrowheads="1"/>
          </p:cNvSpPr>
          <p:nvPr/>
        </p:nvSpPr>
        <p:spPr bwMode="auto">
          <a:xfrm>
            <a:off x="1219200" y="1524000"/>
            <a:ext cx="2133600" cy="457200"/>
          </a:xfrm>
          <a:prstGeom prst="rect">
            <a:avLst/>
          </a:prstGeom>
          <a:noFill/>
          <a:ln w="9525">
            <a:noFill/>
            <a:miter lim="800000"/>
            <a:headEnd/>
            <a:tailEnd/>
          </a:ln>
        </p:spPr>
        <p:txBody>
          <a:bodyPr>
            <a:spAutoFit/>
          </a:bodyPr>
          <a:lstStyle/>
          <a:p>
            <a:pPr>
              <a:spcBef>
                <a:spcPct val="50000"/>
              </a:spcBef>
            </a:pPr>
            <a:r>
              <a:rPr lang="en-US"/>
              <a:t>Steps: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4A0CFE3-454B-46EB-B648-CD883132C6D5}" type="slidenum">
              <a:rPr lang="en-US"/>
              <a:pPr>
                <a:defRPr/>
              </a:pPr>
              <a:t>78</a:t>
            </a:fld>
            <a:endParaRPr lang="en-US"/>
          </a:p>
        </p:txBody>
      </p:sp>
      <p:sp>
        <p:nvSpPr>
          <p:cNvPr id="41989" name="Rectangle 2"/>
          <p:cNvSpPr>
            <a:spLocks noGrp="1" noChangeArrowheads="1"/>
          </p:cNvSpPr>
          <p:nvPr>
            <p:ph type="title"/>
          </p:nvPr>
        </p:nvSpPr>
        <p:spPr>
          <a:xfrm>
            <a:off x="152400" y="304800"/>
            <a:ext cx="8991600" cy="762000"/>
          </a:xfrm>
        </p:spPr>
        <p:txBody>
          <a:bodyPr/>
          <a:lstStyle/>
          <a:p>
            <a:r>
              <a:rPr lang="en-US" sz="2800" smtClean="0"/>
              <a:t>Example:  Generic Software Project</a:t>
            </a:r>
            <a:endParaRPr lang="en-CA" sz="2800" smtClean="0"/>
          </a:p>
        </p:txBody>
      </p:sp>
      <p:sp>
        <p:nvSpPr>
          <p:cNvPr id="41990" name="Text Box 3"/>
          <p:cNvSpPr txBox="1">
            <a:spLocks noChangeArrowheads="1"/>
          </p:cNvSpPr>
          <p:nvPr/>
        </p:nvSpPr>
        <p:spPr bwMode="auto">
          <a:xfrm>
            <a:off x="1143000" y="1447800"/>
            <a:ext cx="6934200" cy="4194175"/>
          </a:xfrm>
          <a:prstGeom prst="rect">
            <a:avLst/>
          </a:prstGeom>
          <a:noFill/>
          <a:ln w="9525">
            <a:noFill/>
            <a:miter lim="800000"/>
            <a:headEnd/>
            <a:tailEnd/>
          </a:ln>
        </p:spPr>
        <p:txBody>
          <a:bodyPr>
            <a:spAutoFit/>
          </a:bodyPr>
          <a:lstStyle/>
          <a:p>
            <a:pPr>
              <a:lnSpc>
                <a:spcPct val="55000"/>
              </a:lnSpc>
              <a:spcBef>
                <a:spcPct val="50000"/>
              </a:spcBef>
            </a:pPr>
            <a:r>
              <a:rPr lang="en-US" b="1"/>
              <a:t>TASK ID                   Task Description</a:t>
            </a:r>
          </a:p>
          <a:p>
            <a:pPr>
              <a:lnSpc>
                <a:spcPct val="55000"/>
              </a:lnSpc>
              <a:spcBef>
                <a:spcPct val="50000"/>
              </a:spcBef>
            </a:pPr>
            <a:r>
              <a:rPr lang="en-US"/>
              <a:t>       A                          Specification</a:t>
            </a:r>
          </a:p>
          <a:p>
            <a:pPr>
              <a:lnSpc>
                <a:spcPct val="55000"/>
              </a:lnSpc>
              <a:spcBef>
                <a:spcPct val="50000"/>
              </a:spcBef>
            </a:pPr>
            <a:r>
              <a:rPr lang="en-US"/>
              <a:t>       B                          High Level Design</a:t>
            </a:r>
          </a:p>
          <a:p>
            <a:pPr>
              <a:lnSpc>
                <a:spcPct val="55000"/>
              </a:lnSpc>
              <a:spcBef>
                <a:spcPct val="50000"/>
              </a:spcBef>
            </a:pPr>
            <a:r>
              <a:rPr lang="en-US"/>
              <a:t>       C                          Detailed Design</a:t>
            </a:r>
          </a:p>
          <a:p>
            <a:pPr>
              <a:lnSpc>
                <a:spcPct val="55000"/>
              </a:lnSpc>
              <a:spcBef>
                <a:spcPct val="50000"/>
              </a:spcBef>
            </a:pPr>
            <a:r>
              <a:rPr lang="en-US"/>
              <a:t>       D                         Code/Test Main module</a:t>
            </a:r>
          </a:p>
          <a:p>
            <a:pPr>
              <a:lnSpc>
                <a:spcPct val="55000"/>
              </a:lnSpc>
              <a:spcBef>
                <a:spcPct val="50000"/>
              </a:spcBef>
            </a:pPr>
            <a:r>
              <a:rPr lang="en-US"/>
              <a:t>       E                          Code/Test DB module</a:t>
            </a:r>
          </a:p>
          <a:p>
            <a:pPr>
              <a:lnSpc>
                <a:spcPct val="55000"/>
              </a:lnSpc>
              <a:spcBef>
                <a:spcPct val="50000"/>
              </a:spcBef>
            </a:pPr>
            <a:r>
              <a:rPr lang="en-US"/>
              <a:t>       F                          Code/Test UI module</a:t>
            </a:r>
          </a:p>
          <a:p>
            <a:pPr>
              <a:lnSpc>
                <a:spcPct val="55000"/>
              </a:lnSpc>
              <a:spcBef>
                <a:spcPct val="50000"/>
              </a:spcBef>
            </a:pPr>
            <a:r>
              <a:rPr lang="en-US"/>
              <a:t>       G                         Write test plan</a:t>
            </a:r>
          </a:p>
          <a:p>
            <a:pPr>
              <a:lnSpc>
                <a:spcPct val="55000"/>
              </a:lnSpc>
              <a:spcBef>
                <a:spcPct val="50000"/>
              </a:spcBef>
            </a:pPr>
            <a:r>
              <a:rPr lang="en-US"/>
              <a:t>       H                         Integrate/System Test</a:t>
            </a:r>
          </a:p>
          <a:p>
            <a:pPr>
              <a:lnSpc>
                <a:spcPct val="55000"/>
              </a:lnSpc>
              <a:spcBef>
                <a:spcPct val="50000"/>
              </a:spcBef>
            </a:pPr>
            <a:r>
              <a:rPr lang="en-US"/>
              <a:t>       I                           Write User Manual</a:t>
            </a:r>
          </a:p>
          <a:p>
            <a:pPr>
              <a:lnSpc>
                <a:spcPct val="55000"/>
              </a:lnSpc>
              <a:spcBef>
                <a:spcPct val="50000"/>
              </a:spcBef>
            </a:pPr>
            <a:r>
              <a:rPr lang="en-US"/>
              <a:t>       J                           Typeset User Manual                                              </a:t>
            </a:r>
            <a:endParaRPr lang="en-CA"/>
          </a:p>
        </p:txBody>
      </p:sp>
      <p:sp>
        <p:nvSpPr>
          <p:cNvPr id="41991" name="Line 4"/>
          <p:cNvSpPr>
            <a:spLocks noChangeShapeType="1"/>
          </p:cNvSpPr>
          <p:nvPr/>
        </p:nvSpPr>
        <p:spPr bwMode="auto">
          <a:xfrm>
            <a:off x="1295400" y="1752600"/>
            <a:ext cx="5562600" cy="0"/>
          </a:xfrm>
          <a:prstGeom prst="line">
            <a:avLst/>
          </a:prstGeom>
          <a:noFill/>
          <a:ln w="9525">
            <a:solidFill>
              <a:schemeClr val="tx1"/>
            </a:solidFill>
            <a:round/>
            <a:headEnd/>
            <a:tailEnd/>
          </a:ln>
        </p:spPr>
        <p:txBody>
          <a:bodyPr wrap="none" anchor="ctr"/>
          <a:lstStyle/>
          <a:p>
            <a:endParaRPr lang="en-IN"/>
          </a:p>
        </p:txBody>
      </p:sp>
      <p:sp>
        <p:nvSpPr>
          <p:cNvPr id="41992" name="Text Box 5"/>
          <p:cNvSpPr txBox="1">
            <a:spLocks noChangeArrowheads="1"/>
          </p:cNvSpPr>
          <p:nvPr/>
        </p:nvSpPr>
        <p:spPr bwMode="auto">
          <a:xfrm>
            <a:off x="1066800" y="5562600"/>
            <a:ext cx="7848600" cy="396875"/>
          </a:xfrm>
          <a:prstGeom prst="rect">
            <a:avLst/>
          </a:prstGeom>
          <a:noFill/>
          <a:ln w="9525">
            <a:noFill/>
            <a:miter lim="800000"/>
            <a:headEnd/>
            <a:tailEnd/>
          </a:ln>
        </p:spPr>
        <p:txBody>
          <a:bodyPr>
            <a:spAutoFit/>
          </a:bodyPr>
          <a:lstStyle/>
          <a:p>
            <a:pPr>
              <a:spcBef>
                <a:spcPct val="50000"/>
              </a:spcBef>
              <a:buFontTx/>
              <a:buChar char="•"/>
            </a:pPr>
            <a:r>
              <a:rPr lang="en-US" sz="2000"/>
              <a:t> To start PERT chart: identify dependencies between tasks</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pPr>
              <a:defRPr/>
            </a:pPr>
            <a:fld id="{2DFD3677-FF4E-4572-AC0D-132EADF6504C}" type="slidenum">
              <a:rPr lang="en-US"/>
              <a:pPr>
                <a:defRPr/>
              </a:pPr>
              <a:t>79</a:t>
            </a:fld>
            <a:endParaRPr lang="en-US"/>
          </a:p>
        </p:txBody>
      </p:sp>
      <p:sp>
        <p:nvSpPr>
          <p:cNvPr id="43013" name="Rectangle 2"/>
          <p:cNvSpPr>
            <a:spLocks noGrp="1" noChangeArrowheads="1"/>
          </p:cNvSpPr>
          <p:nvPr>
            <p:ph type="title"/>
          </p:nvPr>
        </p:nvSpPr>
        <p:spPr>
          <a:xfrm>
            <a:off x="609600" y="152400"/>
            <a:ext cx="7772400" cy="609600"/>
          </a:xfrm>
        </p:spPr>
        <p:txBody>
          <a:bodyPr>
            <a:normAutofit fontScale="90000"/>
          </a:bodyPr>
          <a:lstStyle/>
          <a:p>
            <a:r>
              <a:rPr lang="en-US" smtClean="0"/>
              <a:t>Dummy Tasks</a:t>
            </a:r>
            <a:endParaRPr lang="en-CA" smtClean="0"/>
          </a:p>
        </p:txBody>
      </p:sp>
      <p:sp>
        <p:nvSpPr>
          <p:cNvPr id="43014" name="Rectangle 3"/>
          <p:cNvSpPr>
            <a:spLocks noGrp="1" noChangeArrowheads="1"/>
          </p:cNvSpPr>
          <p:nvPr>
            <p:ph type="body" idx="1"/>
          </p:nvPr>
        </p:nvSpPr>
        <p:spPr>
          <a:xfrm>
            <a:off x="1066800" y="914400"/>
            <a:ext cx="7772400" cy="2743200"/>
          </a:xfrm>
        </p:spPr>
        <p:txBody>
          <a:bodyPr/>
          <a:lstStyle/>
          <a:p>
            <a:r>
              <a:rPr lang="en-US" sz="1800" smtClean="0"/>
              <a:t>Sometimes it is necessary to use </a:t>
            </a:r>
            <a:r>
              <a:rPr lang="en-US" sz="1800" b="0" i="1" smtClean="0"/>
              <a:t>dummy tasks</a:t>
            </a:r>
            <a:r>
              <a:rPr lang="en-US" sz="1800" b="0" smtClean="0"/>
              <a:t>:</a:t>
            </a:r>
          </a:p>
          <a:p>
            <a:pPr marL="742950" lvl="1" indent="-285750"/>
            <a:r>
              <a:rPr lang="en-US" sz="2000" smtClean="0"/>
              <a:t>Shows the dependency between 2 events where no activity is performed</a:t>
            </a:r>
          </a:p>
          <a:p>
            <a:r>
              <a:rPr lang="en-US" sz="1800" smtClean="0"/>
              <a:t>Example:  </a:t>
            </a:r>
          </a:p>
          <a:p>
            <a:pPr marL="742950" lvl="1" indent="-285750"/>
            <a:r>
              <a:rPr lang="en-US" sz="2000" smtClean="0"/>
              <a:t>Events 3, 4 signify the compilation of separate modules.</a:t>
            </a:r>
          </a:p>
          <a:p>
            <a:pPr marL="742950" lvl="1" indent="-285750"/>
            <a:r>
              <a:rPr lang="en-US" sz="2000" smtClean="0"/>
              <a:t>Create an event 5 to signify “all modules compiled together”. </a:t>
            </a:r>
          </a:p>
          <a:p>
            <a:r>
              <a:rPr lang="en-US" sz="1800" smtClean="0"/>
              <a:t>Denote dummy tasks using dash lines</a:t>
            </a:r>
            <a:endParaRPr lang="en-CA" sz="1800" smtClean="0"/>
          </a:p>
        </p:txBody>
      </p:sp>
      <p:grpSp>
        <p:nvGrpSpPr>
          <p:cNvPr id="2" name="Group 4"/>
          <p:cNvGrpSpPr>
            <a:grpSpLocks/>
          </p:cNvGrpSpPr>
          <p:nvPr/>
        </p:nvGrpSpPr>
        <p:grpSpPr bwMode="auto">
          <a:xfrm>
            <a:off x="1676400" y="3581400"/>
            <a:ext cx="4343400" cy="2743200"/>
            <a:chOff x="768" y="2112"/>
            <a:chExt cx="2736" cy="1728"/>
          </a:xfrm>
        </p:grpSpPr>
        <p:grpSp>
          <p:nvGrpSpPr>
            <p:cNvPr id="3" name="Group 5"/>
            <p:cNvGrpSpPr>
              <a:grpSpLocks/>
            </p:cNvGrpSpPr>
            <p:nvPr/>
          </p:nvGrpSpPr>
          <p:grpSpPr bwMode="auto">
            <a:xfrm>
              <a:off x="768" y="2112"/>
              <a:ext cx="720" cy="720"/>
              <a:chOff x="240" y="1344"/>
              <a:chExt cx="720" cy="720"/>
            </a:xfrm>
          </p:grpSpPr>
          <p:sp>
            <p:nvSpPr>
              <p:cNvPr id="43039" name="Oval 6"/>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43040" name="Line 7"/>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43041" name="Line 8"/>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43017" name="Text Box 9"/>
            <p:cNvSpPr txBox="1">
              <a:spLocks noChangeArrowheads="1"/>
            </p:cNvSpPr>
            <p:nvPr/>
          </p:nvSpPr>
          <p:spPr bwMode="auto">
            <a:xfrm>
              <a:off x="768" y="2304"/>
              <a:ext cx="240"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sp>
          <p:nvSpPr>
            <p:cNvPr id="43018" name="Text Box 10"/>
            <p:cNvSpPr txBox="1">
              <a:spLocks noChangeArrowheads="1"/>
            </p:cNvSpPr>
            <p:nvPr/>
          </p:nvSpPr>
          <p:spPr bwMode="auto">
            <a:xfrm>
              <a:off x="1152" y="2160"/>
              <a:ext cx="288" cy="288"/>
            </a:xfrm>
            <a:prstGeom prst="rect">
              <a:avLst/>
            </a:prstGeom>
            <a:noFill/>
            <a:ln w="9525">
              <a:noFill/>
              <a:miter lim="800000"/>
              <a:headEnd/>
              <a:tailEnd/>
            </a:ln>
          </p:spPr>
          <p:txBody>
            <a:bodyPr>
              <a:spAutoFit/>
            </a:bodyPr>
            <a:lstStyle/>
            <a:p>
              <a:pPr algn="ctr">
                <a:spcBef>
                  <a:spcPct val="50000"/>
                </a:spcBef>
              </a:pPr>
              <a:r>
                <a:rPr lang="en-US"/>
                <a:t>9</a:t>
              </a:r>
              <a:endParaRPr lang="en-CA"/>
            </a:p>
          </p:txBody>
        </p:sp>
        <p:sp>
          <p:nvSpPr>
            <p:cNvPr id="43019" name="Text Box 11"/>
            <p:cNvSpPr txBox="1">
              <a:spLocks noChangeArrowheads="1"/>
            </p:cNvSpPr>
            <p:nvPr/>
          </p:nvSpPr>
          <p:spPr bwMode="auto">
            <a:xfrm>
              <a:off x="1056" y="2448"/>
              <a:ext cx="432" cy="288"/>
            </a:xfrm>
            <a:prstGeom prst="rect">
              <a:avLst/>
            </a:prstGeom>
            <a:noFill/>
            <a:ln w="9525">
              <a:noFill/>
              <a:miter lim="800000"/>
              <a:headEnd/>
              <a:tailEnd/>
            </a:ln>
          </p:spPr>
          <p:txBody>
            <a:bodyPr>
              <a:spAutoFit/>
            </a:bodyPr>
            <a:lstStyle/>
            <a:p>
              <a:pPr algn="ctr">
                <a:spcBef>
                  <a:spcPct val="50000"/>
                </a:spcBef>
              </a:pPr>
              <a:r>
                <a:rPr lang="en-US"/>
                <a:t>10</a:t>
              </a:r>
              <a:endParaRPr lang="en-CA"/>
            </a:p>
          </p:txBody>
        </p:sp>
        <p:grpSp>
          <p:nvGrpSpPr>
            <p:cNvPr id="4" name="Group 12"/>
            <p:cNvGrpSpPr>
              <a:grpSpLocks/>
            </p:cNvGrpSpPr>
            <p:nvPr/>
          </p:nvGrpSpPr>
          <p:grpSpPr bwMode="auto">
            <a:xfrm>
              <a:off x="768" y="3120"/>
              <a:ext cx="720" cy="720"/>
              <a:chOff x="240" y="1344"/>
              <a:chExt cx="720" cy="720"/>
            </a:xfrm>
          </p:grpSpPr>
          <p:sp>
            <p:nvSpPr>
              <p:cNvPr id="43036" name="Oval 13"/>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43037" name="Line 14"/>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43038" name="Line 15"/>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43021" name="Text Box 16"/>
            <p:cNvSpPr txBox="1">
              <a:spLocks noChangeArrowheads="1"/>
            </p:cNvSpPr>
            <p:nvPr/>
          </p:nvSpPr>
          <p:spPr bwMode="auto">
            <a:xfrm>
              <a:off x="768" y="3312"/>
              <a:ext cx="240"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sp>
          <p:nvSpPr>
            <p:cNvPr id="43022" name="Text Box 17"/>
            <p:cNvSpPr txBox="1">
              <a:spLocks noChangeArrowheads="1"/>
            </p:cNvSpPr>
            <p:nvPr/>
          </p:nvSpPr>
          <p:spPr bwMode="auto">
            <a:xfrm>
              <a:off x="1152" y="3168"/>
              <a:ext cx="288" cy="288"/>
            </a:xfrm>
            <a:prstGeom prst="rect">
              <a:avLst/>
            </a:prstGeom>
            <a:noFill/>
            <a:ln w="9525">
              <a:noFill/>
              <a:miter lim="800000"/>
              <a:headEnd/>
              <a:tailEnd/>
            </a:ln>
          </p:spPr>
          <p:txBody>
            <a:bodyPr>
              <a:spAutoFit/>
            </a:bodyPr>
            <a:lstStyle/>
            <a:p>
              <a:pPr algn="ctr">
                <a:spcBef>
                  <a:spcPct val="50000"/>
                </a:spcBef>
              </a:pPr>
              <a:r>
                <a:rPr lang="en-US"/>
                <a:t>9</a:t>
              </a:r>
              <a:endParaRPr lang="en-CA"/>
            </a:p>
          </p:txBody>
        </p:sp>
        <p:sp>
          <p:nvSpPr>
            <p:cNvPr id="43023" name="Text Box 18"/>
            <p:cNvSpPr txBox="1">
              <a:spLocks noChangeArrowheads="1"/>
            </p:cNvSpPr>
            <p:nvPr/>
          </p:nvSpPr>
          <p:spPr bwMode="auto">
            <a:xfrm>
              <a:off x="1056" y="3456"/>
              <a:ext cx="432" cy="288"/>
            </a:xfrm>
            <a:prstGeom prst="rect">
              <a:avLst/>
            </a:prstGeom>
            <a:noFill/>
            <a:ln w="9525">
              <a:noFill/>
              <a:miter lim="800000"/>
              <a:headEnd/>
              <a:tailEnd/>
            </a:ln>
          </p:spPr>
          <p:txBody>
            <a:bodyPr>
              <a:spAutoFit/>
            </a:bodyPr>
            <a:lstStyle/>
            <a:p>
              <a:pPr algn="ctr">
                <a:spcBef>
                  <a:spcPct val="50000"/>
                </a:spcBef>
              </a:pPr>
              <a:r>
                <a:rPr lang="en-US"/>
                <a:t>12</a:t>
              </a:r>
              <a:endParaRPr lang="en-CA"/>
            </a:p>
          </p:txBody>
        </p:sp>
        <p:grpSp>
          <p:nvGrpSpPr>
            <p:cNvPr id="5" name="Group 19"/>
            <p:cNvGrpSpPr>
              <a:grpSpLocks/>
            </p:cNvGrpSpPr>
            <p:nvPr/>
          </p:nvGrpSpPr>
          <p:grpSpPr bwMode="auto">
            <a:xfrm>
              <a:off x="2256" y="2592"/>
              <a:ext cx="720" cy="720"/>
              <a:chOff x="240" y="1344"/>
              <a:chExt cx="720" cy="720"/>
            </a:xfrm>
          </p:grpSpPr>
          <p:sp>
            <p:nvSpPr>
              <p:cNvPr id="43033" name="Oval 20"/>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p>
                <a:endParaRPr lang="en-CA"/>
              </a:p>
            </p:txBody>
          </p:sp>
          <p:sp>
            <p:nvSpPr>
              <p:cNvPr id="43034" name="Line 21"/>
              <p:cNvSpPr>
                <a:spLocks noChangeShapeType="1"/>
              </p:cNvSpPr>
              <p:nvPr/>
            </p:nvSpPr>
            <p:spPr bwMode="auto">
              <a:xfrm>
                <a:off x="576" y="1344"/>
                <a:ext cx="0" cy="720"/>
              </a:xfrm>
              <a:prstGeom prst="line">
                <a:avLst/>
              </a:prstGeom>
              <a:noFill/>
              <a:ln w="9525">
                <a:solidFill>
                  <a:schemeClr val="tx1"/>
                </a:solidFill>
                <a:round/>
                <a:headEnd/>
                <a:tailEnd/>
              </a:ln>
            </p:spPr>
            <p:txBody>
              <a:bodyPr wrap="none" anchor="ctr"/>
              <a:lstStyle/>
              <a:p>
                <a:endParaRPr lang="en-IN"/>
              </a:p>
            </p:txBody>
          </p:sp>
          <p:sp>
            <p:nvSpPr>
              <p:cNvPr id="43035" name="Line 22"/>
              <p:cNvSpPr>
                <a:spLocks noChangeShapeType="1"/>
              </p:cNvSpPr>
              <p:nvPr/>
            </p:nvSpPr>
            <p:spPr bwMode="auto">
              <a:xfrm>
                <a:off x="576" y="1680"/>
                <a:ext cx="384" cy="0"/>
              </a:xfrm>
              <a:prstGeom prst="line">
                <a:avLst/>
              </a:prstGeom>
              <a:noFill/>
              <a:ln w="9525">
                <a:solidFill>
                  <a:schemeClr val="tx1"/>
                </a:solidFill>
                <a:round/>
                <a:headEnd/>
                <a:tailEnd/>
              </a:ln>
            </p:spPr>
            <p:txBody>
              <a:bodyPr wrap="none" anchor="ctr"/>
              <a:lstStyle/>
              <a:p>
                <a:endParaRPr lang="en-IN"/>
              </a:p>
            </p:txBody>
          </p:sp>
        </p:grpSp>
        <p:sp>
          <p:nvSpPr>
            <p:cNvPr id="43025" name="Text Box 23"/>
            <p:cNvSpPr txBox="1">
              <a:spLocks noChangeArrowheads="1"/>
            </p:cNvSpPr>
            <p:nvPr/>
          </p:nvSpPr>
          <p:spPr bwMode="auto">
            <a:xfrm>
              <a:off x="2256" y="2784"/>
              <a:ext cx="240" cy="288"/>
            </a:xfrm>
            <a:prstGeom prst="rect">
              <a:avLst/>
            </a:prstGeom>
            <a:noFill/>
            <a:ln w="9525">
              <a:noFill/>
              <a:miter lim="800000"/>
              <a:headEnd/>
              <a:tailEnd/>
            </a:ln>
          </p:spPr>
          <p:txBody>
            <a:bodyPr>
              <a:spAutoFit/>
            </a:bodyPr>
            <a:lstStyle/>
            <a:p>
              <a:pPr algn="ctr">
                <a:spcBef>
                  <a:spcPct val="50000"/>
                </a:spcBef>
              </a:pPr>
              <a:r>
                <a:rPr lang="en-US"/>
                <a:t>5</a:t>
              </a:r>
              <a:endParaRPr lang="en-CA"/>
            </a:p>
          </p:txBody>
        </p:sp>
        <p:sp>
          <p:nvSpPr>
            <p:cNvPr id="43026" name="Text Box 24"/>
            <p:cNvSpPr txBox="1">
              <a:spLocks noChangeArrowheads="1"/>
            </p:cNvSpPr>
            <p:nvPr/>
          </p:nvSpPr>
          <p:spPr bwMode="auto">
            <a:xfrm>
              <a:off x="2640" y="2640"/>
              <a:ext cx="288" cy="288"/>
            </a:xfrm>
            <a:prstGeom prst="rect">
              <a:avLst/>
            </a:prstGeom>
            <a:noFill/>
            <a:ln w="9525">
              <a:noFill/>
              <a:miter lim="800000"/>
              <a:headEnd/>
              <a:tailEnd/>
            </a:ln>
          </p:spPr>
          <p:txBody>
            <a:bodyPr>
              <a:spAutoFit/>
            </a:bodyPr>
            <a:lstStyle/>
            <a:p>
              <a:pPr algn="ctr">
                <a:spcBef>
                  <a:spcPct val="50000"/>
                </a:spcBef>
              </a:pPr>
              <a:r>
                <a:rPr lang="en-US"/>
                <a:t>9</a:t>
              </a:r>
              <a:endParaRPr lang="en-CA"/>
            </a:p>
          </p:txBody>
        </p:sp>
        <p:sp>
          <p:nvSpPr>
            <p:cNvPr id="43027" name="Text Box 25"/>
            <p:cNvSpPr txBox="1">
              <a:spLocks noChangeArrowheads="1"/>
            </p:cNvSpPr>
            <p:nvPr/>
          </p:nvSpPr>
          <p:spPr bwMode="auto">
            <a:xfrm>
              <a:off x="2544" y="2928"/>
              <a:ext cx="432" cy="288"/>
            </a:xfrm>
            <a:prstGeom prst="rect">
              <a:avLst/>
            </a:prstGeom>
            <a:noFill/>
            <a:ln w="9525">
              <a:noFill/>
              <a:miter lim="800000"/>
              <a:headEnd/>
              <a:tailEnd/>
            </a:ln>
          </p:spPr>
          <p:txBody>
            <a:bodyPr>
              <a:spAutoFit/>
            </a:bodyPr>
            <a:lstStyle/>
            <a:p>
              <a:pPr algn="ctr">
                <a:spcBef>
                  <a:spcPct val="50000"/>
                </a:spcBef>
              </a:pPr>
              <a:r>
                <a:rPr lang="en-US"/>
                <a:t>12</a:t>
              </a:r>
              <a:endParaRPr lang="en-CA"/>
            </a:p>
          </p:txBody>
        </p:sp>
        <p:sp>
          <p:nvSpPr>
            <p:cNvPr id="43028" name="Line 26"/>
            <p:cNvSpPr>
              <a:spLocks noChangeShapeType="1"/>
            </p:cNvSpPr>
            <p:nvPr/>
          </p:nvSpPr>
          <p:spPr bwMode="auto">
            <a:xfrm flipV="1">
              <a:off x="1488" y="3168"/>
              <a:ext cx="816" cy="288"/>
            </a:xfrm>
            <a:prstGeom prst="line">
              <a:avLst/>
            </a:prstGeom>
            <a:noFill/>
            <a:ln w="38100">
              <a:solidFill>
                <a:schemeClr val="tx1"/>
              </a:solidFill>
              <a:prstDash val="dash"/>
              <a:round/>
              <a:headEnd/>
              <a:tailEnd type="arrow" w="med" len="med"/>
            </a:ln>
          </p:spPr>
          <p:txBody>
            <a:bodyPr wrap="none" anchor="ctr"/>
            <a:lstStyle/>
            <a:p>
              <a:endParaRPr lang="en-IN"/>
            </a:p>
          </p:txBody>
        </p:sp>
        <p:sp>
          <p:nvSpPr>
            <p:cNvPr id="43029" name="Line 27"/>
            <p:cNvSpPr>
              <a:spLocks noChangeShapeType="1"/>
            </p:cNvSpPr>
            <p:nvPr/>
          </p:nvSpPr>
          <p:spPr bwMode="auto">
            <a:xfrm>
              <a:off x="1488" y="2448"/>
              <a:ext cx="768" cy="384"/>
            </a:xfrm>
            <a:prstGeom prst="line">
              <a:avLst/>
            </a:prstGeom>
            <a:noFill/>
            <a:ln w="38100">
              <a:solidFill>
                <a:schemeClr val="tx1"/>
              </a:solidFill>
              <a:prstDash val="dash"/>
              <a:round/>
              <a:headEnd/>
              <a:tailEnd type="arrow" w="med" len="med"/>
            </a:ln>
          </p:spPr>
          <p:txBody>
            <a:bodyPr wrap="none" anchor="ctr"/>
            <a:lstStyle/>
            <a:p>
              <a:endParaRPr lang="en-IN"/>
            </a:p>
          </p:txBody>
        </p:sp>
        <p:sp>
          <p:nvSpPr>
            <p:cNvPr id="43030" name="Line 28"/>
            <p:cNvSpPr>
              <a:spLocks noChangeShapeType="1"/>
            </p:cNvSpPr>
            <p:nvPr/>
          </p:nvSpPr>
          <p:spPr bwMode="auto">
            <a:xfrm>
              <a:off x="2976" y="2928"/>
              <a:ext cx="432" cy="0"/>
            </a:xfrm>
            <a:prstGeom prst="line">
              <a:avLst/>
            </a:prstGeom>
            <a:noFill/>
            <a:ln w="9525">
              <a:solidFill>
                <a:schemeClr val="tx1"/>
              </a:solidFill>
              <a:round/>
              <a:headEnd/>
              <a:tailEnd type="triangle" w="med" len="med"/>
            </a:ln>
          </p:spPr>
          <p:txBody>
            <a:bodyPr wrap="none" anchor="ctr"/>
            <a:lstStyle/>
            <a:p>
              <a:endParaRPr lang="en-IN"/>
            </a:p>
          </p:txBody>
        </p:sp>
        <p:sp>
          <p:nvSpPr>
            <p:cNvPr id="43031" name="Text Box 29"/>
            <p:cNvSpPr txBox="1">
              <a:spLocks noChangeArrowheads="1"/>
            </p:cNvSpPr>
            <p:nvPr/>
          </p:nvSpPr>
          <p:spPr bwMode="auto">
            <a:xfrm>
              <a:off x="3072" y="2544"/>
              <a:ext cx="384" cy="288"/>
            </a:xfrm>
            <a:prstGeom prst="rect">
              <a:avLst/>
            </a:prstGeom>
            <a:noFill/>
            <a:ln w="9525">
              <a:noFill/>
              <a:miter lim="800000"/>
              <a:headEnd/>
              <a:tailEnd/>
            </a:ln>
          </p:spPr>
          <p:txBody>
            <a:bodyPr>
              <a:spAutoFit/>
            </a:bodyPr>
            <a:lstStyle/>
            <a:p>
              <a:pPr algn="ctr">
                <a:spcBef>
                  <a:spcPct val="50000"/>
                </a:spcBef>
              </a:pPr>
              <a:r>
                <a:rPr lang="en-US"/>
                <a:t>T</a:t>
              </a:r>
              <a:endParaRPr lang="en-CA"/>
            </a:p>
          </p:txBody>
        </p:sp>
        <p:sp>
          <p:nvSpPr>
            <p:cNvPr id="43032" name="Text Box 30"/>
            <p:cNvSpPr txBox="1">
              <a:spLocks noChangeArrowheads="1"/>
            </p:cNvSpPr>
            <p:nvPr/>
          </p:nvSpPr>
          <p:spPr bwMode="auto">
            <a:xfrm>
              <a:off x="3120" y="3024"/>
              <a:ext cx="384"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86400"/>
          </a:xfrm>
        </p:spPr>
        <p:txBody>
          <a:bodyPr>
            <a:normAutofit fontScale="92500" lnSpcReduction="10000"/>
          </a:bodyPr>
          <a:lstStyle/>
          <a:p>
            <a:pPr algn="just"/>
            <a:r>
              <a:rPr lang="en-US" dirty="0" smtClean="0"/>
              <a:t>LoC is generally counted in kilo(thousand) line of codes (</a:t>
            </a:r>
            <a:r>
              <a:rPr lang="en-US" dirty="0" err="1" smtClean="0"/>
              <a:t>KLoC</a:t>
            </a:r>
            <a:r>
              <a:rPr lang="en-US" dirty="0" smtClean="0"/>
              <a:t>) per person per month.</a:t>
            </a:r>
          </a:p>
          <a:p>
            <a:pPr algn="just"/>
            <a:r>
              <a:rPr lang="en-US" dirty="0" smtClean="0"/>
              <a:t>Size measurement of the source lines helps to measure the </a:t>
            </a:r>
          </a:p>
          <a:p>
            <a:pPr lvl="1" algn="just"/>
            <a:r>
              <a:rPr lang="en-US" dirty="0" smtClean="0"/>
              <a:t>Defects per </a:t>
            </a:r>
            <a:r>
              <a:rPr lang="en-US" dirty="0" err="1" smtClean="0"/>
              <a:t>KLoC</a:t>
            </a:r>
            <a:r>
              <a:rPr lang="en-US" dirty="0" smtClean="0"/>
              <a:t>, </a:t>
            </a:r>
          </a:p>
          <a:p>
            <a:pPr lvl="1" algn="just"/>
            <a:r>
              <a:rPr lang="en-US" dirty="0" smtClean="0"/>
              <a:t>errors per </a:t>
            </a:r>
            <a:r>
              <a:rPr lang="en-US" dirty="0" err="1" smtClean="0"/>
              <a:t>KLoC</a:t>
            </a:r>
            <a:r>
              <a:rPr lang="en-US" dirty="0" smtClean="0"/>
              <a:t>, </a:t>
            </a:r>
          </a:p>
          <a:p>
            <a:pPr lvl="1" algn="just"/>
            <a:r>
              <a:rPr lang="en-US" dirty="0" smtClean="0"/>
              <a:t>Dollars Per </a:t>
            </a:r>
            <a:r>
              <a:rPr lang="en-US" dirty="0" err="1" smtClean="0"/>
              <a:t>KLoC</a:t>
            </a:r>
            <a:r>
              <a:rPr lang="en-US" dirty="0" smtClean="0"/>
              <a:t>, </a:t>
            </a:r>
          </a:p>
          <a:p>
            <a:pPr lvl="1" algn="just"/>
            <a:r>
              <a:rPr lang="en-US" dirty="0" smtClean="0"/>
              <a:t>Pages of Documentation per </a:t>
            </a:r>
            <a:r>
              <a:rPr lang="en-US" dirty="0" err="1" smtClean="0"/>
              <a:t>KLoC</a:t>
            </a:r>
            <a:r>
              <a:rPr lang="en-US" dirty="0" smtClean="0"/>
              <a:t>, and so on.</a:t>
            </a:r>
          </a:p>
          <a:p>
            <a:pPr algn="just"/>
            <a:r>
              <a:rPr lang="en-US" dirty="0" smtClean="0"/>
              <a:t>LoC is popularly used estimation technique based on the size of the project.</a:t>
            </a:r>
          </a:p>
          <a:p>
            <a:pPr algn="just"/>
            <a:r>
              <a:rPr lang="en-US" dirty="0" smtClean="0"/>
              <a:t>An accurate estimation is possible after the completion of the project.</a:t>
            </a:r>
          </a:p>
          <a:p>
            <a:pPr marL="0" indent="0" algn="just">
              <a:buNone/>
            </a:pPr>
            <a:endParaRPr lang="en-US" dirty="0"/>
          </a:p>
        </p:txBody>
      </p:sp>
    </p:spTree>
    <p:extLst>
      <p:ext uri="{BB962C8B-B14F-4D97-AF65-F5344CB8AC3E}">
        <p14:creationId xmlns="" xmlns:p14="http://schemas.microsoft.com/office/powerpoint/2010/main" val="226595850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1208862-E68C-4AF4-9640-BC8ECC65186A}" type="slidenum">
              <a:rPr lang="en-US"/>
              <a:pPr>
                <a:defRPr/>
              </a:pPr>
              <a:t>80</a:t>
            </a:fld>
            <a:endParaRPr lang="en-US"/>
          </a:p>
        </p:txBody>
      </p:sp>
      <p:sp>
        <p:nvSpPr>
          <p:cNvPr id="44037" name="Rectangle 2"/>
          <p:cNvSpPr>
            <a:spLocks noGrp="1" noChangeArrowheads="1"/>
          </p:cNvSpPr>
          <p:nvPr>
            <p:ph type="title"/>
          </p:nvPr>
        </p:nvSpPr>
        <p:spPr>
          <a:xfrm>
            <a:off x="228600" y="0"/>
            <a:ext cx="8534400" cy="762000"/>
          </a:xfrm>
        </p:spPr>
        <p:txBody>
          <a:bodyPr/>
          <a:lstStyle/>
          <a:p>
            <a:r>
              <a:rPr lang="en-US" sz="2800" smtClean="0"/>
              <a:t>Example:  Tasks with Dependencies</a:t>
            </a:r>
            <a:endParaRPr lang="en-CA" sz="2800" smtClean="0"/>
          </a:p>
        </p:txBody>
      </p:sp>
      <p:sp>
        <p:nvSpPr>
          <p:cNvPr id="44038" name="Rectangle 3"/>
          <p:cNvSpPr>
            <a:spLocks noGrp="1" noChangeArrowheads="1"/>
          </p:cNvSpPr>
          <p:nvPr>
            <p:ph type="body" idx="1"/>
          </p:nvPr>
        </p:nvSpPr>
        <p:spPr>
          <a:xfrm>
            <a:off x="381000" y="914400"/>
            <a:ext cx="8458200" cy="838200"/>
          </a:xfrm>
        </p:spPr>
        <p:txBody>
          <a:bodyPr/>
          <a:lstStyle/>
          <a:p>
            <a:pPr marL="0" indent="0">
              <a:lnSpc>
                <a:spcPct val="80000"/>
              </a:lnSpc>
            </a:pPr>
            <a:r>
              <a:rPr lang="en-US" sz="2000" smtClean="0"/>
              <a:t>To start the PERT, identify the dependencies amongst tasks</a:t>
            </a:r>
            <a:endParaRPr lang="en-CA" sz="2000" smtClean="0"/>
          </a:p>
        </p:txBody>
      </p:sp>
      <p:sp>
        <p:nvSpPr>
          <p:cNvPr id="44039" name="Text Box 4"/>
          <p:cNvSpPr txBox="1">
            <a:spLocks noChangeArrowheads="1"/>
          </p:cNvSpPr>
          <p:nvPr/>
        </p:nvSpPr>
        <p:spPr bwMode="auto">
          <a:xfrm>
            <a:off x="1371600" y="1447800"/>
            <a:ext cx="6629400" cy="4691063"/>
          </a:xfrm>
          <a:prstGeom prst="rect">
            <a:avLst/>
          </a:prstGeom>
          <a:noFill/>
          <a:ln w="19050">
            <a:solidFill>
              <a:schemeClr val="tx1"/>
            </a:solidFill>
            <a:miter lim="800000"/>
            <a:headEnd/>
            <a:tailEnd/>
          </a:ln>
        </p:spPr>
        <p:txBody>
          <a:bodyPr>
            <a:spAutoFit/>
          </a:bodyPr>
          <a:lstStyle/>
          <a:p>
            <a:pPr>
              <a:lnSpc>
                <a:spcPct val="55000"/>
              </a:lnSpc>
              <a:spcBef>
                <a:spcPct val="50000"/>
              </a:spcBef>
            </a:pPr>
            <a:endParaRPr lang="en-US" sz="1800"/>
          </a:p>
          <a:p>
            <a:pPr>
              <a:lnSpc>
                <a:spcPct val="55000"/>
              </a:lnSpc>
              <a:spcBef>
                <a:spcPct val="50000"/>
              </a:spcBef>
            </a:pPr>
            <a:r>
              <a:rPr lang="en-US" sz="1800" b="1"/>
              <a:t>TASK ID        Task Description           Preceed  ID      Succ. ID    </a:t>
            </a:r>
          </a:p>
          <a:p>
            <a:pPr>
              <a:lnSpc>
                <a:spcPct val="55000"/>
              </a:lnSpc>
              <a:spcBef>
                <a:spcPct val="50000"/>
              </a:spcBef>
            </a:pPr>
            <a:endParaRPr lang="en-US" sz="1800" b="1"/>
          </a:p>
          <a:p>
            <a:pPr>
              <a:lnSpc>
                <a:spcPct val="55000"/>
              </a:lnSpc>
              <a:spcBef>
                <a:spcPct val="50000"/>
              </a:spcBef>
            </a:pPr>
            <a:r>
              <a:rPr lang="en-US" sz="1800"/>
              <a:t>       A              Specification                       1                       2</a:t>
            </a:r>
          </a:p>
          <a:p>
            <a:pPr>
              <a:lnSpc>
                <a:spcPct val="55000"/>
              </a:lnSpc>
              <a:spcBef>
                <a:spcPct val="50000"/>
              </a:spcBef>
            </a:pPr>
            <a:r>
              <a:rPr lang="en-US" sz="1800"/>
              <a:t>       B              High Level Design              2                       3</a:t>
            </a:r>
          </a:p>
          <a:p>
            <a:pPr>
              <a:lnSpc>
                <a:spcPct val="55000"/>
              </a:lnSpc>
              <a:spcBef>
                <a:spcPct val="50000"/>
              </a:spcBef>
            </a:pPr>
            <a:r>
              <a:rPr lang="en-US" sz="1800"/>
              <a:t>       C              Detailed Design                  3                       4</a:t>
            </a:r>
          </a:p>
          <a:p>
            <a:pPr>
              <a:lnSpc>
                <a:spcPct val="55000"/>
              </a:lnSpc>
              <a:spcBef>
                <a:spcPct val="50000"/>
              </a:spcBef>
            </a:pPr>
            <a:r>
              <a:rPr lang="en-US" sz="1800"/>
              <a:t>       D              Code/Test Main                  4                       5</a:t>
            </a:r>
          </a:p>
          <a:p>
            <a:pPr>
              <a:lnSpc>
                <a:spcPct val="55000"/>
              </a:lnSpc>
              <a:spcBef>
                <a:spcPct val="50000"/>
              </a:spcBef>
            </a:pPr>
            <a:r>
              <a:rPr lang="en-US" sz="1800"/>
              <a:t>       E               Code/Test DB                    4                       6</a:t>
            </a:r>
          </a:p>
          <a:p>
            <a:pPr>
              <a:lnSpc>
                <a:spcPct val="55000"/>
              </a:lnSpc>
              <a:spcBef>
                <a:spcPct val="50000"/>
              </a:spcBef>
            </a:pPr>
            <a:r>
              <a:rPr lang="en-US" sz="1800"/>
              <a:t>       F               Code/Test UI                      4                       7</a:t>
            </a:r>
          </a:p>
          <a:p>
            <a:pPr>
              <a:lnSpc>
                <a:spcPct val="55000"/>
              </a:lnSpc>
              <a:spcBef>
                <a:spcPct val="50000"/>
              </a:spcBef>
            </a:pPr>
            <a:r>
              <a:rPr lang="en-US" sz="1800"/>
              <a:t>       G               Write test plan                   4                       8</a:t>
            </a:r>
          </a:p>
          <a:p>
            <a:pPr>
              <a:lnSpc>
                <a:spcPct val="55000"/>
              </a:lnSpc>
              <a:spcBef>
                <a:spcPct val="50000"/>
              </a:spcBef>
            </a:pPr>
            <a:r>
              <a:rPr lang="en-US" sz="1800"/>
              <a:t>                          Dummy Task                   5                        8</a:t>
            </a:r>
          </a:p>
          <a:p>
            <a:pPr>
              <a:lnSpc>
                <a:spcPct val="55000"/>
              </a:lnSpc>
              <a:spcBef>
                <a:spcPct val="50000"/>
              </a:spcBef>
            </a:pPr>
            <a:r>
              <a:rPr lang="en-US" sz="1800"/>
              <a:t>                          Dummy Task                   6                        8</a:t>
            </a:r>
          </a:p>
          <a:p>
            <a:pPr>
              <a:lnSpc>
                <a:spcPct val="55000"/>
              </a:lnSpc>
              <a:spcBef>
                <a:spcPct val="50000"/>
              </a:spcBef>
            </a:pPr>
            <a:r>
              <a:rPr lang="en-US" sz="1800"/>
              <a:t>                          Dummy Task                   7                        8</a:t>
            </a:r>
          </a:p>
          <a:p>
            <a:pPr>
              <a:lnSpc>
                <a:spcPct val="55000"/>
              </a:lnSpc>
              <a:spcBef>
                <a:spcPct val="50000"/>
              </a:spcBef>
            </a:pPr>
            <a:r>
              <a:rPr lang="en-US" sz="1800"/>
              <a:t>       H                Integrate/System Test      8                        9</a:t>
            </a:r>
          </a:p>
          <a:p>
            <a:pPr>
              <a:lnSpc>
                <a:spcPct val="55000"/>
              </a:lnSpc>
              <a:spcBef>
                <a:spcPct val="50000"/>
              </a:spcBef>
            </a:pPr>
            <a:r>
              <a:rPr lang="en-US" sz="1800"/>
              <a:t>       I                 Write User Manual           8                       10</a:t>
            </a:r>
          </a:p>
          <a:p>
            <a:pPr>
              <a:lnSpc>
                <a:spcPct val="55000"/>
              </a:lnSpc>
              <a:spcBef>
                <a:spcPct val="50000"/>
              </a:spcBef>
            </a:pPr>
            <a:r>
              <a:rPr lang="en-US" sz="1800"/>
              <a:t>       J                 Typeset User Manual     10                         9  </a:t>
            </a:r>
            <a:r>
              <a:rPr lang="en-US"/>
              <a:t>                                 </a:t>
            </a:r>
            <a:endParaRPr lang="en-CA"/>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12"/>
          </p:nvPr>
        </p:nvSpPr>
        <p:spPr/>
        <p:txBody>
          <a:bodyPr/>
          <a:lstStyle/>
          <a:p>
            <a:pPr>
              <a:defRPr/>
            </a:pPr>
            <a:fld id="{36FC3ED0-3347-4460-A822-F6357223AF91}" type="slidenum">
              <a:rPr lang="en-US"/>
              <a:pPr>
                <a:defRPr/>
              </a:pPr>
              <a:t>81</a:t>
            </a:fld>
            <a:endParaRPr lang="en-US"/>
          </a:p>
        </p:txBody>
      </p:sp>
      <p:sp>
        <p:nvSpPr>
          <p:cNvPr id="45061" name="Rectangle 2"/>
          <p:cNvSpPr>
            <a:spLocks noGrp="1" noChangeArrowheads="1"/>
          </p:cNvSpPr>
          <p:nvPr>
            <p:ph type="title"/>
          </p:nvPr>
        </p:nvSpPr>
        <p:spPr>
          <a:xfrm>
            <a:off x="685800" y="381000"/>
            <a:ext cx="7772400" cy="1143000"/>
          </a:xfrm>
        </p:spPr>
        <p:txBody>
          <a:bodyPr/>
          <a:lstStyle/>
          <a:p>
            <a:r>
              <a:rPr lang="en-US" sz="2800" smtClean="0"/>
              <a:t>Software Example:  Skeleton PERT Chart</a:t>
            </a:r>
            <a:endParaRPr lang="en-CA" sz="2800" smtClean="0"/>
          </a:p>
        </p:txBody>
      </p:sp>
      <p:sp>
        <p:nvSpPr>
          <p:cNvPr id="45062" name="Text Box 3"/>
          <p:cNvSpPr txBox="1">
            <a:spLocks noChangeArrowheads="1"/>
          </p:cNvSpPr>
          <p:nvPr/>
        </p:nvSpPr>
        <p:spPr bwMode="auto">
          <a:xfrm>
            <a:off x="8686800" y="3505200"/>
            <a:ext cx="304800" cy="457200"/>
          </a:xfrm>
          <a:prstGeom prst="rect">
            <a:avLst/>
          </a:prstGeom>
          <a:noFill/>
          <a:ln w="9525">
            <a:noFill/>
            <a:miter lim="800000"/>
            <a:headEnd/>
            <a:tailEnd/>
          </a:ln>
        </p:spPr>
        <p:txBody>
          <a:bodyPr>
            <a:spAutoFit/>
          </a:bodyPr>
          <a:lstStyle/>
          <a:p>
            <a:pPr algn="ctr">
              <a:spcBef>
                <a:spcPct val="50000"/>
              </a:spcBef>
            </a:pPr>
            <a:endParaRPr lang="en-CA"/>
          </a:p>
        </p:txBody>
      </p:sp>
      <p:grpSp>
        <p:nvGrpSpPr>
          <p:cNvPr id="2" name="Group 4"/>
          <p:cNvGrpSpPr>
            <a:grpSpLocks/>
          </p:cNvGrpSpPr>
          <p:nvPr/>
        </p:nvGrpSpPr>
        <p:grpSpPr bwMode="auto">
          <a:xfrm>
            <a:off x="381000" y="1295400"/>
            <a:ext cx="8382000" cy="3657600"/>
            <a:chOff x="144" y="1536"/>
            <a:chExt cx="5280" cy="2304"/>
          </a:xfrm>
        </p:grpSpPr>
        <p:sp>
          <p:nvSpPr>
            <p:cNvPr id="45065" name="Line 5"/>
            <p:cNvSpPr>
              <a:spLocks noChangeShapeType="1"/>
            </p:cNvSpPr>
            <p:nvPr/>
          </p:nvSpPr>
          <p:spPr bwMode="auto">
            <a:xfrm>
              <a:off x="384" y="2496"/>
              <a:ext cx="240" cy="0"/>
            </a:xfrm>
            <a:prstGeom prst="line">
              <a:avLst/>
            </a:prstGeom>
            <a:noFill/>
            <a:ln w="9525">
              <a:solidFill>
                <a:schemeClr val="tx1"/>
              </a:solidFill>
              <a:round/>
              <a:headEnd/>
              <a:tailEnd/>
            </a:ln>
          </p:spPr>
          <p:txBody>
            <a:bodyPr wrap="none" anchor="ctr"/>
            <a:lstStyle/>
            <a:p>
              <a:endParaRPr lang="en-IN"/>
            </a:p>
          </p:txBody>
        </p:sp>
        <p:grpSp>
          <p:nvGrpSpPr>
            <p:cNvPr id="3" name="Group 6"/>
            <p:cNvGrpSpPr>
              <a:grpSpLocks/>
            </p:cNvGrpSpPr>
            <p:nvPr/>
          </p:nvGrpSpPr>
          <p:grpSpPr bwMode="auto">
            <a:xfrm>
              <a:off x="144" y="2208"/>
              <a:ext cx="768" cy="528"/>
              <a:chOff x="144" y="2208"/>
              <a:chExt cx="768" cy="528"/>
            </a:xfrm>
          </p:grpSpPr>
          <p:sp>
            <p:nvSpPr>
              <p:cNvPr id="45131" name="Oval 7"/>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132" name="Line 8"/>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5133" name="Text Box 9"/>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1</a:t>
                </a:r>
                <a:endParaRPr lang="en-CA"/>
              </a:p>
            </p:txBody>
          </p:sp>
          <p:sp>
            <p:nvSpPr>
              <p:cNvPr id="45134" name="Line 10"/>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5135" name="Text Box 11"/>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A</a:t>
                </a:r>
                <a:endParaRPr lang="en-CA"/>
              </a:p>
            </p:txBody>
          </p:sp>
        </p:grpSp>
        <p:grpSp>
          <p:nvGrpSpPr>
            <p:cNvPr id="4" name="Group 12"/>
            <p:cNvGrpSpPr>
              <a:grpSpLocks/>
            </p:cNvGrpSpPr>
            <p:nvPr/>
          </p:nvGrpSpPr>
          <p:grpSpPr bwMode="auto">
            <a:xfrm>
              <a:off x="912" y="2208"/>
              <a:ext cx="768" cy="528"/>
              <a:chOff x="144" y="2208"/>
              <a:chExt cx="768" cy="528"/>
            </a:xfrm>
          </p:grpSpPr>
          <p:sp>
            <p:nvSpPr>
              <p:cNvPr id="45126" name="Oval 13"/>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127" name="Line 14"/>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5128" name="Text Box 15"/>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45129" name="Line 16"/>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5130" name="Text Box 17"/>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B</a:t>
                </a:r>
                <a:endParaRPr lang="en-CA"/>
              </a:p>
            </p:txBody>
          </p:sp>
        </p:grpSp>
        <p:grpSp>
          <p:nvGrpSpPr>
            <p:cNvPr id="5" name="Group 18"/>
            <p:cNvGrpSpPr>
              <a:grpSpLocks/>
            </p:cNvGrpSpPr>
            <p:nvPr/>
          </p:nvGrpSpPr>
          <p:grpSpPr bwMode="auto">
            <a:xfrm>
              <a:off x="1680" y="2208"/>
              <a:ext cx="768" cy="528"/>
              <a:chOff x="144" y="2208"/>
              <a:chExt cx="768" cy="528"/>
            </a:xfrm>
          </p:grpSpPr>
          <p:sp>
            <p:nvSpPr>
              <p:cNvPr id="45121" name="Oval 19"/>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122" name="Line 20"/>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5123" name="Text Box 21"/>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sp>
            <p:nvSpPr>
              <p:cNvPr id="45124" name="Line 22"/>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5125" name="Text Box 23"/>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C</a:t>
                </a:r>
                <a:endParaRPr lang="en-CA"/>
              </a:p>
            </p:txBody>
          </p:sp>
        </p:grpSp>
        <p:grpSp>
          <p:nvGrpSpPr>
            <p:cNvPr id="6" name="Group 24"/>
            <p:cNvGrpSpPr>
              <a:grpSpLocks/>
            </p:cNvGrpSpPr>
            <p:nvPr/>
          </p:nvGrpSpPr>
          <p:grpSpPr bwMode="auto">
            <a:xfrm>
              <a:off x="2448" y="2208"/>
              <a:ext cx="768" cy="528"/>
              <a:chOff x="144" y="2208"/>
              <a:chExt cx="768" cy="528"/>
            </a:xfrm>
          </p:grpSpPr>
          <p:sp>
            <p:nvSpPr>
              <p:cNvPr id="45116" name="Oval 25"/>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117" name="Line 26"/>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5118" name="Text Box 27"/>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sp>
            <p:nvSpPr>
              <p:cNvPr id="45119" name="Line 28"/>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5120" name="Text Box 29"/>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E</a:t>
                </a:r>
                <a:endParaRPr lang="en-CA"/>
              </a:p>
            </p:txBody>
          </p:sp>
        </p:grpSp>
        <p:sp>
          <p:nvSpPr>
            <p:cNvPr id="45070" name="Line 30"/>
            <p:cNvSpPr>
              <a:spLocks noChangeShapeType="1"/>
            </p:cNvSpPr>
            <p:nvPr/>
          </p:nvSpPr>
          <p:spPr bwMode="auto">
            <a:xfrm flipV="1">
              <a:off x="2688" y="1824"/>
              <a:ext cx="720" cy="432"/>
            </a:xfrm>
            <a:prstGeom prst="line">
              <a:avLst/>
            </a:prstGeom>
            <a:noFill/>
            <a:ln w="9525">
              <a:solidFill>
                <a:schemeClr val="tx1"/>
              </a:solidFill>
              <a:round/>
              <a:headEnd/>
              <a:tailEnd type="triangle" w="med" len="med"/>
            </a:ln>
          </p:spPr>
          <p:txBody>
            <a:bodyPr wrap="none" anchor="ctr"/>
            <a:lstStyle/>
            <a:p>
              <a:endParaRPr lang="en-IN"/>
            </a:p>
          </p:txBody>
        </p:sp>
        <p:sp>
          <p:nvSpPr>
            <p:cNvPr id="45071" name="Oval 31"/>
            <p:cNvSpPr>
              <a:spLocks noChangeArrowheads="1"/>
            </p:cNvSpPr>
            <p:nvPr/>
          </p:nvSpPr>
          <p:spPr bwMode="auto">
            <a:xfrm>
              <a:off x="3408" y="1584"/>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072" name="Line 32"/>
            <p:cNvSpPr>
              <a:spLocks noChangeShapeType="1"/>
            </p:cNvSpPr>
            <p:nvPr/>
          </p:nvSpPr>
          <p:spPr bwMode="auto">
            <a:xfrm>
              <a:off x="3648" y="1584"/>
              <a:ext cx="0" cy="480"/>
            </a:xfrm>
            <a:prstGeom prst="line">
              <a:avLst/>
            </a:prstGeom>
            <a:noFill/>
            <a:ln w="9525">
              <a:solidFill>
                <a:schemeClr val="tx1"/>
              </a:solidFill>
              <a:round/>
              <a:headEnd/>
              <a:tailEnd/>
            </a:ln>
          </p:spPr>
          <p:txBody>
            <a:bodyPr wrap="none" anchor="ctr"/>
            <a:lstStyle/>
            <a:p>
              <a:endParaRPr lang="en-IN"/>
            </a:p>
          </p:txBody>
        </p:sp>
        <p:sp>
          <p:nvSpPr>
            <p:cNvPr id="45073" name="Text Box 33"/>
            <p:cNvSpPr txBox="1">
              <a:spLocks noChangeArrowheads="1"/>
            </p:cNvSpPr>
            <p:nvPr/>
          </p:nvSpPr>
          <p:spPr bwMode="auto">
            <a:xfrm>
              <a:off x="3456" y="1680"/>
              <a:ext cx="144" cy="288"/>
            </a:xfrm>
            <a:prstGeom prst="rect">
              <a:avLst/>
            </a:prstGeom>
            <a:noFill/>
            <a:ln w="9525">
              <a:noFill/>
              <a:miter lim="800000"/>
              <a:headEnd/>
              <a:tailEnd/>
            </a:ln>
          </p:spPr>
          <p:txBody>
            <a:bodyPr>
              <a:spAutoFit/>
            </a:bodyPr>
            <a:lstStyle/>
            <a:p>
              <a:pPr algn="ctr">
                <a:spcBef>
                  <a:spcPct val="50000"/>
                </a:spcBef>
              </a:pPr>
              <a:r>
                <a:rPr lang="en-US"/>
                <a:t>5</a:t>
              </a:r>
              <a:endParaRPr lang="en-CA"/>
            </a:p>
          </p:txBody>
        </p:sp>
        <p:sp>
          <p:nvSpPr>
            <p:cNvPr id="45074" name="Text Box 34"/>
            <p:cNvSpPr txBox="1">
              <a:spLocks noChangeArrowheads="1"/>
            </p:cNvSpPr>
            <p:nvPr/>
          </p:nvSpPr>
          <p:spPr bwMode="auto">
            <a:xfrm>
              <a:off x="3936" y="1536"/>
              <a:ext cx="192" cy="288"/>
            </a:xfrm>
            <a:prstGeom prst="rect">
              <a:avLst/>
            </a:prstGeom>
            <a:noFill/>
            <a:ln w="9525">
              <a:noFill/>
              <a:miter lim="800000"/>
              <a:headEnd/>
              <a:tailEnd/>
            </a:ln>
          </p:spPr>
          <p:txBody>
            <a:bodyPr>
              <a:spAutoFit/>
            </a:bodyPr>
            <a:lstStyle/>
            <a:p>
              <a:pPr algn="ctr">
                <a:spcBef>
                  <a:spcPct val="50000"/>
                </a:spcBef>
              </a:pPr>
              <a:endParaRPr lang="en-CA"/>
            </a:p>
          </p:txBody>
        </p:sp>
        <p:sp>
          <p:nvSpPr>
            <p:cNvPr id="45075" name="Oval 35"/>
            <p:cNvSpPr>
              <a:spLocks noChangeArrowheads="1"/>
            </p:cNvSpPr>
            <p:nvPr/>
          </p:nvSpPr>
          <p:spPr bwMode="auto">
            <a:xfrm>
              <a:off x="3216"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076" name="Line 36"/>
            <p:cNvSpPr>
              <a:spLocks noChangeShapeType="1"/>
            </p:cNvSpPr>
            <p:nvPr/>
          </p:nvSpPr>
          <p:spPr bwMode="auto">
            <a:xfrm>
              <a:off x="3456" y="2256"/>
              <a:ext cx="0" cy="480"/>
            </a:xfrm>
            <a:prstGeom prst="line">
              <a:avLst/>
            </a:prstGeom>
            <a:noFill/>
            <a:ln w="9525">
              <a:solidFill>
                <a:schemeClr val="tx1"/>
              </a:solidFill>
              <a:round/>
              <a:headEnd/>
              <a:tailEnd/>
            </a:ln>
          </p:spPr>
          <p:txBody>
            <a:bodyPr wrap="none" anchor="ctr"/>
            <a:lstStyle/>
            <a:p>
              <a:endParaRPr lang="en-IN"/>
            </a:p>
          </p:txBody>
        </p:sp>
        <p:sp>
          <p:nvSpPr>
            <p:cNvPr id="45077" name="Text Box 37"/>
            <p:cNvSpPr txBox="1">
              <a:spLocks noChangeArrowheads="1"/>
            </p:cNvSpPr>
            <p:nvPr/>
          </p:nvSpPr>
          <p:spPr bwMode="auto">
            <a:xfrm>
              <a:off x="3264" y="2352"/>
              <a:ext cx="144" cy="288"/>
            </a:xfrm>
            <a:prstGeom prst="rect">
              <a:avLst/>
            </a:prstGeom>
            <a:noFill/>
            <a:ln w="9525">
              <a:noFill/>
              <a:miter lim="800000"/>
              <a:headEnd/>
              <a:tailEnd/>
            </a:ln>
          </p:spPr>
          <p:txBody>
            <a:bodyPr>
              <a:spAutoFit/>
            </a:bodyPr>
            <a:lstStyle/>
            <a:p>
              <a:pPr algn="ctr">
                <a:spcBef>
                  <a:spcPct val="50000"/>
                </a:spcBef>
              </a:pPr>
              <a:r>
                <a:rPr lang="en-US"/>
                <a:t>6</a:t>
              </a:r>
              <a:endParaRPr lang="en-CA"/>
            </a:p>
          </p:txBody>
        </p:sp>
        <p:sp>
          <p:nvSpPr>
            <p:cNvPr id="45078" name="Line 38"/>
            <p:cNvSpPr>
              <a:spLocks noChangeShapeType="1"/>
            </p:cNvSpPr>
            <p:nvPr/>
          </p:nvSpPr>
          <p:spPr bwMode="auto">
            <a:xfrm>
              <a:off x="2736" y="2736"/>
              <a:ext cx="720" cy="576"/>
            </a:xfrm>
            <a:prstGeom prst="line">
              <a:avLst/>
            </a:prstGeom>
            <a:noFill/>
            <a:ln w="9525">
              <a:solidFill>
                <a:schemeClr val="tx1"/>
              </a:solidFill>
              <a:round/>
              <a:headEnd/>
              <a:tailEnd type="triangle" w="med" len="med"/>
            </a:ln>
          </p:spPr>
          <p:txBody>
            <a:bodyPr wrap="none" anchor="ctr"/>
            <a:lstStyle/>
            <a:p>
              <a:endParaRPr lang="en-IN"/>
            </a:p>
          </p:txBody>
        </p:sp>
        <p:sp>
          <p:nvSpPr>
            <p:cNvPr id="45079" name="Oval 39"/>
            <p:cNvSpPr>
              <a:spLocks noChangeArrowheads="1"/>
            </p:cNvSpPr>
            <p:nvPr/>
          </p:nvSpPr>
          <p:spPr bwMode="auto">
            <a:xfrm>
              <a:off x="3408" y="3168"/>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080" name="Line 40"/>
            <p:cNvSpPr>
              <a:spLocks noChangeShapeType="1"/>
            </p:cNvSpPr>
            <p:nvPr/>
          </p:nvSpPr>
          <p:spPr bwMode="auto">
            <a:xfrm>
              <a:off x="3648" y="3168"/>
              <a:ext cx="0" cy="480"/>
            </a:xfrm>
            <a:prstGeom prst="line">
              <a:avLst/>
            </a:prstGeom>
            <a:noFill/>
            <a:ln w="9525">
              <a:solidFill>
                <a:schemeClr val="tx1"/>
              </a:solidFill>
              <a:round/>
              <a:headEnd/>
              <a:tailEnd/>
            </a:ln>
          </p:spPr>
          <p:txBody>
            <a:bodyPr wrap="none" anchor="ctr"/>
            <a:lstStyle/>
            <a:p>
              <a:endParaRPr lang="en-IN"/>
            </a:p>
          </p:txBody>
        </p:sp>
        <p:sp>
          <p:nvSpPr>
            <p:cNvPr id="45081" name="Text Box 41"/>
            <p:cNvSpPr txBox="1">
              <a:spLocks noChangeArrowheads="1"/>
            </p:cNvSpPr>
            <p:nvPr/>
          </p:nvSpPr>
          <p:spPr bwMode="auto">
            <a:xfrm>
              <a:off x="3456" y="3264"/>
              <a:ext cx="144" cy="288"/>
            </a:xfrm>
            <a:prstGeom prst="rect">
              <a:avLst/>
            </a:prstGeom>
            <a:noFill/>
            <a:ln w="9525">
              <a:noFill/>
              <a:miter lim="800000"/>
              <a:headEnd/>
              <a:tailEnd/>
            </a:ln>
          </p:spPr>
          <p:txBody>
            <a:bodyPr>
              <a:spAutoFit/>
            </a:bodyPr>
            <a:lstStyle/>
            <a:p>
              <a:pPr algn="ctr">
                <a:spcBef>
                  <a:spcPct val="50000"/>
                </a:spcBef>
              </a:pPr>
              <a:r>
                <a:rPr lang="en-US"/>
                <a:t>7</a:t>
              </a:r>
              <a:endParaRPr lang="en-CA"/>
            </a:p>
          </p:txBody>
        </p:sp>
        <p:sp>
          <p:nvSpPr>
            <p:cNvPr id="45082" name="Line 42"/>
            <p:cNvSpPr>
              <a:spLocks noChangeShapeType="1"/>
            </p:cNvSpPr>
            <p:nvPr/>
          </p:nvSpPr>
          <p:spPr bwMode="auto">
            <a:xfrm>
              <a:off x="384" y="2496"/>
              <a:ext cx="240" cy="0"/>
            </a:xfrm>
            <a:prstGeom prst="line">
              <a:avLst/>
            </a:prstGeom>
            <a:noFill/>
            <a:ln w="9525">
              <a:solidFill>
                <a:schemeClr val="tx1"/>
              </a:solidFill>
              <a:round/>
              <a:headEnd/>
              <a:tailEnd/>
            </a:ln>
          </p:spPr>
          <p:txBody>
            <a:bodyPr wrap="none" anchor="ctr"/>
            <a:lstStyle/>
            <a:p>
              <a:endParaRPr lang="en-IN"/>
            </a:p>
          </p:txBody>
        </p:sp>
        <p:sp>
          <p:nvSpPr>
            <p:cNvPr id="45083" name="Line 43"/>
            <p:cNvSpPr>
              <a:spLocks noChangeShapeType="1"/>
            </p:cNvSpPr>
            <p:nvPr/>
          </p:nvSpPr>
          <p:spPr bwMode="auto">
            <a:xfrm>
              <a:off x="1152" y="2496"/>
              <a:ext cx="240" cy="0"/>
            </a:xfrm>
            <a:prstGeom prst="line">
              <a:avLst/>
            </a:prstGeom>
            <a:noFill/>
            <a:ln w="9525">
              <a:solidFill>
                <a:schemeClr val="tx1"/>
              </a:solidFill>
              <a:round/>
              <a:headEnd/>
              <a:tailEnd/>
            </a:ln>
          </p:spPr>
          <p:txBody>
            <a:bodyPr wrap="none" anchor="ctr"/>
            <a:lstStyle/>
            <a:p>
              <a:endParaRPr lang="en-IN"/>
            </a:p>
          </p:txBody>
        </p:sp>
        <p:sp>
          <p:nvSpPr>
            <p:cNvPr id="45084" name="Line 44"/>
            <p:cNvSpPr>
              <a:spLocks noChangeShapeType="1"/>
            </p:cNvSpPr>
            <p:nvPr/>
          </p:nvSpPr>
          <p:spPr bwMode="auto">
            <a:xfrm>
              <a:off x="1920" y="2496"/>
              <a:ext cx="240" cy="0"/>
            </a:xfrm>
            <a:prstGeom prst="line">
              <a:avLst/>
            </a:prstGeom>
            <a:noFill/>
            <a:ln w="9525">
              <a:solidFill>
                <a:schemeClr val="tx1"/>
              </a:solidFill>
              <a:round/>
              <a:headEnd/>
              <a:tailEnd/>
            </a:ln>
          </p:spPr>
          <p:txBody>
            <a:bodyPr wrap="none" anchor="ctr"/>
            <a:lstStyle/>
            <a:p>
              <a:endParaRPr lang="en-IN"/>
            </a:p>
          </p:txBody>
        </p:sp>
        <p:sp>
          <p:nvSpPr>
            <p:cNvPr id="45085" name="Line 45"/>
            <p:cNvSpPr>
              <a:spLocks noChangeShapeType="1"/>
            </p:cNvSpPr>
            <p:nvPr/>
          </p:nvSpPr>
          <p:spPr bwMode="auto">
            <a:xfrm>
              <a:off x="2688" y="2496"/>
              <a:ext cx="240" cy="0"/>
            </a:xfrm>
            <a:prstGeom prst="line">
              <a:avLst/>
            </a:prstGeom>
            <a:noFill/>
            <a:ln w="9525">
              <a:solidFill>
                <a:schemeClr val="tx1"/>
              </a:solidFill>
              <a:round/>
              <a:headEnd/>
              <a:tailEnd/>
            </a:ln>
          </p:spPr>
          <p:txBody>
            <a:bodyPr wrap="none" anchor="ctr"/>
            <a:lstStyle/>
            <a:p>
              <a:endParaRPr lang="en-IN"/>
            </a:p>
          </p:txBody>
        </p:sp>
        <p:sp>
          <p:nvSpPr>
            <p:cNvPr id="45086" name="Line 46"/>
            <p:cNvSpPr>
              <a:spLocks noChangeShapeType="1"/>
            </p:cNvSpPr>
            <p:nvPr/>
          </p:nvSpPr>
          <p:spPr bwMode="auto">
            <a:xfrm>
              <a:off x="3648" y="1824"/>
              <a:ext cx="240" cy="0"/>
            </a:xfrm>
            <a:prstGeom prst="line">
              <a:avLst/>
            </a:prstGeom>
            <a:noFill/>
            <a:ln w="9525">
              <a:solidFill>
                <a:schemeClr val="tx1"/>
              </a:solidFill>
              <a:round/>
              <a:headEnd/>
              <a:tailEnd/>
            </a:ln>
          </p:spPr>
          <p:txBody>
            <a:bodyPr wrap="none" anchor="ctr"/>
            <a:lstStyle/>
            <a:p>
              <a:endParaRPr lang="en-IN"/>
            </a:p>
          </p:txBody>
        </p:sp>
        <p:sp>
          <p:nvSpPr>
            <p:cNvPr id="45087" name="Line 47"/>
            <p:cNvSpPr>
              <a:spLocks noChangeShapeType="1"/>
            </p:cNvSpPr>
            <p:nvPr/>
          </p:nvSpPr>
          <p:spPr bwMode="auto">
            <a:xfrm>
              <a:off x="3456" y="2496"/>
              <a:ext cx="240" cy="0"/>
            </a:xfrm>
            <a:prstGeom prst="line">
              <a:avLst/>
            </a:prstGeom>
            <a:noFill/>
            <a:ln w="9525">
              <a:solidFill>
                <a:schemeClr val="tx1"/>
              </a:solidFill>
              <a:round/>
              <a:headEnd/>
              <a:tailEnd/>
            </a:ln>
          </p:spPr>
          <p:txBody>
            <a:bodyPr wrap="none" anchor="ctr"/>
            <a:lstStyle/>
            <a:p>
              <a:endParaRPr lang="en-IN"/>
            </a:p>
          </p:txBody>
        </p:sp>
        <p:sp>
          <p:nvSpPr>
            <p:cNvPr id="45088" name="Line 48"/>
            <p:cNvSpPr>
              <a:spLocks noChangeShapeType="1"/>
            </p:cNvSpPr>
            <p:nvPr/>
          </p:nvSpPr>
          <p:spPr bwMode="auto">
            <a:xfrm>
              <a:off x="3648" y="3408"/>
              <a:ext cx="240" cy="0"/>
            </a:xfrm>
            <a:prstGeom prst="line">
              <a:avLst/>
            </a:prstGeom>
            <a:noFill/>
            <a:ln w="9525">
              <a:solidFill>
                <a:schemeClr val="tx1"/>
              </a:solidFill>
              <a:round/>
              <a:headEnd/>
              <a:tailEnd/>
            </a:ln>
          </p:spPr>
          <p:txBody>
            <a:bodyPr wrap="none" anchor="ctr"/>
            <a:lstStyle/>
            <a:p>
              <a:endParaRPr lang="en-IN"/>
            </a:p>
          </p:txBody>
        </p:sp>
        <p:sp>
          <p:nvSpPr>
            <p:cNvPr id="45089" name="Oval 49"/>
            <p:cNvSpPr>
              <a:spLocks noChangeArrowheads="1"/>
            </p:cNvSpPr>
            <p:nvPr/>
          </p:nvSpPr>
          <p:spPr bwMode="auto">
            <a:xfrm>
              <a:off x="4176"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090" name="Line 50"/>
            <p:cNvSpPr>
              <a:spLocks noChangeShapeType="1"/>
            </p:cNvSpPr>
            <p:nvPr/>
          </p:nvSpPr>
          <p:spPr bwMode="auto">
            <a:xfrm>
              <a:off x="4416" y="2256"/>
              <a:ext cx="0" cy="480"/>
            </a:xfrm>
            <a:prstGeom prst="line">
              <a:avLst/>
            </a:prstGeom>
            <a:noFill/>
            <a:ln w="9525">
              <a:solidFill>
                <a:schemeClr val="tx1"/>
              </a:solidFill>
              <a:round/>
              <a:headEnd/>
              <a:tailEnd/>
            </a:ln>
          </p:spPr>
          <p:txBody>
            <a:bodyPr wrap="none" anchor="ctr"/>
            <a:lstStyle/>
            <a:p>
              <a:endParaRPr lang="en-IN"/>
            </a:p>
          </p:txBody>
        </p:sp>
        <p:sp>
          <p:nvSpPr>
            <p:cNvPr id="45091" name="Text Box 51"/>
            <p:cNvSpPr txBox="1">
              <a:spLocks noChangeArrowheads="1"/>
            </p:cNvSpPr>
            <p:nvPr/>
          </p:nvSpPr>
          <p:spPr bwMode="auto">
            <a:xfrm>
              <a:off x="4224" y="2352"/>
              <a:ext cx="144" cy="288"/>
            </a:xfrm>
            <a:prstGeom prst="rect">
              <a:avLst/>
            </a:prstGeom>
            <a:noFill/>
            <a:ln w="9525">
              <a:noFill/>
              <a:miter lim="800000"/>
              <a:headEnd/>
              <a:tailEnd/>
            </a:ln>
          </p:spPr>
          <p:txBody>
            <a:bodyPr>
              <a:spAutoFit/>
            </a:bodyPr>
            <a:lstStyle/>
            <a:p>
              <a:pPr algn="ctr">
                <a:spcBef>
                  <a:spcPct val="50000"/>
                </a:spcBef>
              </a:pPr>
              <a:r>
                <a:rPr lang="en-US"/>
                <a:t>8</a:t>
              </a:r>
              <a:endParaRPr lang="en-CA"/>
            </a:p>
          </p:txBody>
        </p:sp>
        <p:sp>
          <p:nvSpPr>
            <p:cNvPr id="45092" name="Line 52"/>
            <p:cNvSpPr>
              <a:spLocks noChangeShapeType="1"/>
            </p:cNvSpPr>
            <p:nvPr/>
          </p:nvSpPr>
          <p:spPr bwMode="auto">
            <a:xfrm>
              <a:off x="4656"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5093" name="Text Box 53"/>
            <p:cNvSpPr txBox="1">
              <a:spLocks noChangeArrowheads="1"/>
            </p:cNvSpPr>
            <p:nvPr/>
          </p:nvSpPr>
          <p:spPr bwMode="auto">
            <a:xfrm>
              <a:off x="4704" y="2208"/>
              <a:ext cx="192" cy="288"/>
            </a:xfrm>
            <a:prstGeom prst="rect">
              <a:avLst/>
            </a:prstGeom>
            <a:noFill/>
            <a:ln w="9525">
              <a:noFill/>
              <a:miter lim="800000"/>
              <a:headEnd/>
              <a:tailEnd/>
            </a:ln>
          </p:spPr>
          <p:txBody>
            <a:bodyPr>
              <a:spAutoFit/>
            </a:bodyPr>
            <a:lstStyle/>
            <a:p>
              <a:pPr algn="ctr">
                <a:spcBef>
                  <a:spcPct val="50000"/>
                </a:spcBef>
              </a:pPr>
              <a:r>
                <a:rPr lang="en-US"/>
                <a:t>H</a:t>
              </a:r>
              <a:endParaRPr lang="en-CA"/>
            </a:p>
          </p:txBody>
        </p:sp>
        <p:sp>
          <p:nvSpPr>
            <p:cNvPr id="45094" name="Oval 54"/>
            <p:cNvSpPr>
              <a:spLocks noChangeArrowheads="1"/>
            </p:cNvSpPr>
            <p:nvPr/>
          </p:nvSpPr>
          <p:spPr bwMode="auto">
            <a:xfrm>
              <a:off x="49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095" name="Line 55"/>
            <p:cNvSpPr>
              <a:spLocks noChangeShapeType="1"/>
            </p:cNvSpPr>
            <p:nvPr/>
          </p:nvSpPr>
          <p:spPr bwMode="auto">
            <a:xfrm>
              <a:off x="5184" y="2256"/>
              <a:ext cx="0" cy="480"/>
            </a:xfrm>
            <a:prstGeom prst="line">
              <a:avLst/>
            </a:prstGeom>
            <a:noFill/>
            <a:ln w="9525">
              <a:solidFill>
                <a:schemeClr val="tx1"/>
              </a:solidFill>
              <a:round/>
              <a:headEnd/>
              <a:tailEnd/>
            </a:ln>
          </p:spPr>
          <p:txBody>
            <a:bodyPr wrap="none" anchor="ctr"/>
            <a:lstStyle/>
            <a:p>
              <a:endParaRPr lang="en-IN"/>
            </a:p>
          </p:txBody>
        </p:sp>
        <p:sp>
          <p:nvSpPr>
            <p:cNvPr id="45096" name="Text Box 56"/>
            <p:cNvSpPr txBox="1">
              <a:spLocks noChangeArrowheads="1"/>
            </p:cNvSpPr>
            <p:nvPr/>
          </p:nvSpPr>
          <p:spPr bwMode="auto">
            <a:xfrm>
              <a:off x="4992" y="2352"/>
              <a:ext cx="144" cy="288"/>
            </a:xfrm>
            <a:prstGeom prst="rect">
              <a:avLst/>
            </a:prstGeom>
            <a:noFill/>
            <a:ln w="9525">
              <a:noFill/>
              <a:miter lim="800000"/>
              <a:headEnd/>
              <a:tailEnd/>
            </a:ln>
          </p:spPr>
          <p:txBody>
            <a:bodyPr>
              <a:spAutoFit/>
            </a:bodyPr>
            <a:lstStyle/>
            <a:p>
              <a:pPr algn="ctr">
                <a:spcBef>
                  <a:spcPct val="50000"/>
                </a:spcBef>
              </a:pPr>
              <a:r>
                <a:rPr lang="en-US"/>
                <a:t>9</a:t>
              </a:r>
              <a:endParaRPr lang="en-CA"/>
            </a:p>
          </p:txBody>
        </p:sp>
        <p:sp>
          <p:nvSpPr>
            <p:cNvPr id="45097" name="Oval 57"/>
            <p:cNvSpPr>
              <a:spLocks noChangeArrowheads="1"/>
            </p:cNvSpPr>
            <p:nvPr/>
          </p:nvSpPr>
          <p:spPr bwMode="auto">
            <a:xfrm>
              <a:off x="4608" y="3120"/>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5098" name="Line 58"/>
            <p:cNvSpPr>
              <a:spLocks noChangeShapeType="1"/>
            </p:cNvSpPr>
            <p:nvPr/>
          </p:nvSpPr>
          <p:spPr bwMode="auto">
            <a:xfrm>
              <a:off x="4848" y="3120"/>
              <a:ext cx="0" cy="480"/>
            </a:xfrm>
            <a:prstGeom prst="line">
              <a:avLst/>
            </a:prstGeom>
            <a:noFill/>
            <a:ln w="9525">
              <a:solidFill>
                <a:schemeClr val="tx1"/>
              </a:solidFill>
              <a:round/>
              <a:headEnd/>
              <a:tailEnd/>
            </a:ln>
          </p:spPr>
          <p:txBody>
            <a:bodyPr wrap="none" anchor="ctr"/>
            <a:lstStyle/>
            <a:p>
              <a:endParaRPr lang="en-IN"/>
            </a:p>
          </p:txBody>
        </p:sp>
        <p:sp>
          <p:nvSpPr>
            <p:cNvPr id="45099" name="Text Box 59"/>
            <p:cNvSpPr txBox="1">
              <a:spLocks noChangeArrowheads="1"/>
            </p:cNvSpPr>
            <p:nvPr/>
          </p:nvSpPr>
          <p:spPr bwMode="auto">
            <a:xfrm>
              <a:off x="4656" y="3216"/>
              <a:ext cx="144" cy="288"/>
            </a:xfrm>
            <a:prstGeom prst="rect">
              <a:avLst/>
            </a:prstGeom>
            <a:noFill/>
            <a:ln w="9525">
              <a:noFill/>
              <a:miter lim="800000"/>
              <a:headEnd/>
              <a:tailEnd/>
            </a:ln>
          </p:spPr>
          <p:txBody>
            <a:bodyPr>
              <a:spAutoFit/>
            </a:bodyPr>
            <a:lstStyle/>
            <a:p>
              <a:pPr algn="ctr">
                <a:spcBef>
                  <a:spcPct val="50000"/>
                </a:spcBef>
              </a:pPr>
              <a:r>
                <a:rPr lang="en-US"/>
                <a:t>1</a:t>
              </a:r>
              <a:endParaRPr lang="en-CA"/>
            </a:p>
          </p:txBody>
        </p:sp>
        <p:sp>
          <p:nvSpPr>
            <p:cNvPr id="45100" name="Text Box 60"/>
            <p:cNvSpPr txBox="1">
              <a:spLocks noChangeArrowheads="1"/>
            </p:cNvSpPr>
            <p:nvPr/>
          </p:nvSpPr>
          <p:spPr bwMode="auto">
            <a:xfrm>
              <a:off x="5184" y="2880"/>
              <a:ext cx="192" cy="288"/>
            </a:xfrm>
            <a:prstGeom prst="rect">
              <a:avLst/>
            </a:prstGeom>
            <a:noFill/>
            <a:ln w="9525">
              <a:noFill/>
              <a:miter lim="800000"/>
              <a:headEnd/>
              <a:tailEnd/>
            </a:ln>
          </p:spPr>
          <p:txBody>
            <a:bodyPr>
              <a:spAutoFit/>
            </a:bodyPr>
            <a:lstStyle/>
            <a:p>
              <a:pPr algn="ctr">
                <a:spcBef>
                  <a:spcPct val="50000"/>
                </a:spcBef>
              </a:pPr>
              <a:r>
                <a:rPr lang="en-US"/>
                <a:t>J</a:t>
              </a:r>
              <a:endParaRPr lang="en-CA"/>
            </a:p>
          </p:txBody>
        </p:sp>
        <p:sp>
          <p:nvSpPr>
            <p:cNvPr id="45101" name="Text Box 61"/>
            <p:cNvSpPr txBox="1">
              <a:spLocks noChangeArrowheads="1"/>
            </p:cNvSpPr>
            <p:nvPr/>
          </p:nvSpPr>
          <p:spPr bwMode="auto">
            <a:xfrm>
              <a:off x="2832" y="2928"/>
              <a:ext cx="192" cy="288"/>
            </a:xfrm>
            <a:prstGeom prst="rect">
              <a:avLst/>
            </a:prstGeom>
            <a:noFill/>
            <a:ln w="9525">
              <a:noFill/>
              <a:miter lim="800000"/>
              <a:headEnd/>
              <a:tailEnd/>
            </a:ln>
          </p:spPr>
          <p:txBody>
            <a:bodyPr>
              <a:spAutoFit/>
            </a:bodyPr>
            <a:lstStyle/>
            <a:p>
              <a:pPr algn="ctr">
                <a:spcBef>
                  <a:spcPct val="50000"/>
                </a:spcBef>
              </a:pPr>
              <a:r>
                <a:rPr lang="en-US"/>
                <a:t>F</a:t>
              </a:r>
              <a:endParaRPr lang="en-CA"/>
            </a:p>
          </p:txBody>
        </p:sp>
        <p:sp>
          <p:nvSpPr>
            <p:cNvPr id="45102" name="Text Box 62"/>
            <p:cNvSpPr txBox="1">
              <a:spLocks noChangeArrowheads="1"/>
            </p:cNvSpPr>
            <p:nvPr/>
          </p:nvSpPr>
          <p:spPr bwMode="auto">
            <a:xfrm>
              <a:off x="2880" y="1776"/>
              <a:ext cx="192" cy="288"/>
            </a:xfrm>
            <a:prstGeom prst="rect">
              <a:avLst/>
            </a:prstGeom>
            <a:noFill/>
            <a:ln w="9525">
              <a:noFill/>
              <a:miter lim="800000"/>
              <a:headEnd/>
              <a:tailEnd/>
            </a:ln>
          </p:spPr>
          <p:txBody>
            <a:bodyPr>
              <a:spAutoFit/>
            </a:bodyPr>
            <a:lstStyle/>
            <a:p>
              <a:pPr algn="ctr">
                <a:spcBef>
                  <a:spcPct val="50000"/>
                </a:spcBef>
              </a:pPr>
              <a:r>
                <a:rPr lang="en-US"/>
                <a:t>D</a:t>
              </a:r>
              <a:endParaRPr lang="en-CA"/>
            </a:p>
          </p:txBody>
        </p:sp>
        <p:sp>
          <p:nvSpPr>
            <p:cNvPr id="45103" name="Line 63"/>
            <p:cNvSpPr>
              <a:spLocks noChangeShapeType="1"/>
            </p:cNvSpPr>
            <p:nvPr/>
          </p:nvSpPr>
          <p:spPr bwMode="auto">
            <a:xfrm>
              <a:off x="3744" y="2496"/>
              <a:ext cx="432" cy="0"/>
            </a:xfrm>
            <a:prstGeom prst="line">
              <a:avLst/>
            </a:prstGeom>
            <a:noFill/>
            <a:ln w="38100">
              <a:solidFill>
                <a:schemeClr val="tx1"/>
              </a:solidFill>
              <a:prstDash val="dash"/>
              <a:round/>
              <a:headEnd/>
              <a:tailEnd type="triangle" w="med" len="med"/>
            </a:ln>
          </p:spPr>
          <p:txBody>
            <a:bodyPr wrap="none" anchor="ctr"/>
            <a:lstStyle/>
            <a:p>
              <a:endParaRPr lang="en-IN"/>
            </a:p>
          </p:txBody>
        </p:sp>
        <p:sp>
          <p:nvSpPr>
            <p:cNvPr id="45104" name="Line 64"/>
            <p:cNvSpPr>
              <a:spLocks noChangeShapeType="1"/>
            </p:cNvSpPr>
            <p:nvPr/>
          </p:nvSpPr>
          <p:spPr bwMode="auto">
            <a:xfrm>
              <a:off x="3936" y="1824"/>
              <a:ext cx="288" cy="480"/>
            </a:xfrm>
            <a:prstGeom prst="line">
              <a:avLst/>
            </a:prstGeom>
            <a:noFill/>
            <a:ln w="38100">
              <a:solidFill>
                <a:schemeClr val="tx1"/>
              </a:solidFill>
              <a:prstDash val="dash"/>
              <a:round/>
              <a:headEnd/>
              <a:tailEnd type="triangle" w="med" len="med"/>
            </a:ln>
          </p:spPr>
          <p:txBody>
            <a:bodyPr wrap="none" anchor="ctr"/>
            <a:lstStyle/>
            <a:p>
              <a:endParaRPr lang="en-IN"/>
            </a:p>
          </p:txBody>
        </p:sp>
        <p:sp>
          <p:nvSpPr>
            <p:cNvPr id="45105" name="Line 65"/>
            <p:cNvSpPr>
              <a:spLocks noChangeShapeType="1"/>
            </p:cNvSpPr>
            <p:nvPr/>
          </p:nvSpPr>
          <p:spPr bwMode="auto">
            <a:xfrm flipV="1">
              <a:off x="3936" y="2688"/>
              <a:ext cx="480" cy="720"/>
            </a:xfrm>
            <a:prstGeom prst="line">
              <a:avLst/>
            </a:prstGeom>
            <a:noFill/>
            <a:ln w="38100">
              <a:solidFill>
                <a:schemeClr val="tx1"/>
              </a:solidFill>
              <a:prstDash val="dash"/>
              <a:round/>
              <a:headEnd/>
              <a:tailEnd type="triangle" w="med" len="med"/>
            </a:ln>
          </p:spPr>
          <p:txBody>
            <a:bodyPr wrap="none" anchor="ctr"/>
            <a:lstStyle/>
            <a:p>
              <a:endParaRPr lang="en-IN"/>
            </a:p>
          </p:txBody>
        </p:sp>
        <p:sp>
          <p:nvSpPr>
            <p:cNvPr id="45106" name="Line 66"/>
            <p:cNvSpPr>
              <a:spLocks noChangeShapeType="1"/>
            </p:cNvSpPr>
            <p:nvPr/>
          </p:nvSpPr>
          <p:spPr bwMode="auto">
            <a:xfrm>
              <a:off x="4464" y="2736"/>
              <a:ext cx="336" cy="384"/>
            </a:xfrm>
            <a:prstGeom prst="line">
              <a:avLst/>
            </a:prstGeom>
            <a:noFill/>
            <a:ln w="9525">
              <a:solidFill>
                <a:schemeClr val="tx1"/>
              </a:solidFill>
              <a:round/>
              <a:headEnd/>
              <a:tailEnd type="triangle" w="med" len="med"/>
            </a:ln>
          </p:spPr>
          <p:txBody>
            <a:bodyPr wrap="none" anchor="ctr"/>
            <a:lstStyle/>
            <a:p>
              <a:endParaRPr lang="en-IN"/>
            </a:p>
          </p:txBody>
        </p:sp>
        <p:sp>
          <p:nvSpPr>
            <p:cNvPr id="45107" name="Text Box 67"/>
            <p:cNvSpPr txBox="1">
              <a:spLocks noChangeArrowheads="1"/>
            </p:cNvSpPr>
            <p:nvPr/>
          </p:nvSpPr>
          <p:spPr bwMode="auto">
            <a:xfrm>
              <a:off x="4656" y="2784"/>
              <a:ext cx="192" cy="288"/>
            </a:xfrm>
            <a:prstGeom prst="rect">
              <a:avLst/>
            </a:prstGeom>
            <a:noFill/>
            <a:ln w="9525">
              <a:noFill/>
              <a:miter lim="800000"/>
              <a:headEnd/>
              <a:tailEnd/>
            </a:ln>
          </p:spPr>
          <p:txBody>
            <a:bodyPr>
              <a:spAutoFit/>
            </a:bodyPr>
            <a:lstStyle/>
            <a:p>
              <a:pPr algn="ctr">
                <a:spcBef>
                  <a:spcPct val="50000"/>
                </a:spcBef>
              </a:pPr>
              <a:r>
                <a:rPr lang="en-US"/>
                <a:t>I</a:t>
              </a:r>
              <a:endParaRPr lang="en-CA"/>
            </a:p>
          </p:txBody>
        </p:sp>
        <p:sp>
          <p:nvSpPr>
            <p:cNvPr id="45108" name="Line 68"/>
            <p:cNvSpPr>
              <a:spLocks noChangeShapeType="1"/>
            </p:cNvSpPr>
            <p:nvPr/>
          </p:nvSpPr>
          <p:spPr bwMode="auto">
            <a:xfrm flipV="1">
              <a:off x="4896" y="2736"/>
              <a:ext cx="288" cy="384"/>
            </a:xfrm>
            <a:prstGeom prst="line">
              <a:avLst/>
            </a:prstGeom>
            <a:noFill/>
            <a:ln w="9525">
              <a:solidFill>
                <a:schemeClr val="tx1"/>
              </a:solidFill>
              <a:round/>
              <a:headEnd/>
              <a:tailEnd type="triangle" w="med" len="med"/>
            </a:ln>
          </p:spPr>
          <p:txBody>
            <a:bodyPr wrap="none" anchor="ctr"/>
            <a:lstStyle/>
            <a:p>
              <a:endParaRPr lang="en-IN"/>
            </a:p>
          </p:txBody>
        </p:sp>
        <p:sp>
          <p:nvSpPr>
            <p:cNvPr id="45109" name="Line 69"/>
            <p:cNvSpPr>
              <a:spLocks noChangeShapeType="1"/>
            </p:cNvSpPr>
            <p:nvPr/>
          </p:nvSpPr>
          <p:spPr bwMode="auto">
            <a:xfrm>
              <a:off x="2688" y="2736"/>
              <a:ext cx="0" cy="1104"/>
            </a:xfrm>
            <a:prstGeom prst="line">
              <a:avLst/>
            </a:prstGeom>
            <a:noFill/>
            <a:ln w="9525">
              <a:solidFill>
                <a:schemeClr val="tx1"/>
              </a:solidFill>
              <a:round/>
              <a:headEnd/>
              <a:tailEnd/>
            </a:ln>
          </p:spPr>
          <p:txBody>
            <a:bodyPr wrap="none" anchor="ctr"/>
            <a:lstStyle/>
            <a:p>
              <a:endParaRPr lang="en-IN"/>
            </a:p>
          </p:txBody>
        </p:sp>
        <p:sp>
          <p:nvSpPr>
            <p:cNvPr id="45110" name="Line 70"/>
            <p:cNvSpPr>
              <a:spLocks noChangeShapeType="1"/>
            </p:cNvSpPr>
            <p:nvPr/>
          </p:nvSpPr>
          <p:spPr bwMode="auto">
            <a:xfrm>
              <a:off x="2688" y="3840"/>
              <a:ext cx="1584" cy="0"/>
            </a:xfrm>
            <a:prstGeom prst="line">
              <a:avLst/>
            </a:prstGeom>
            <a:noFill/>
            <a:ln w="9525">
              <a:solidFill>
                <a:schemeClr val="tx1"/>
              </a:solidFill>
              <a:round/>
              <a:headEnd/>
              <a:tailEnd/>
            </a:ln>
          </p:spPr>
          <p:txBody>
            <a:bodyPr wrap="none" anchor="ctr"/>
            <a:lstStyle/>
            <a:p>
              <a:endParaRPr lang="en-IN"/>
            </a:p>
          </p:txBody>
        </p:sp>
        <p:sp>
          <p:nvSpPr>
            <p:cNvPr id="45111" name="Line 71"/>
            <p:cNvSpPr>
              <a:spLocks noChangeShapeType="1"/>
            </p:cNvSpPr>
            <p:nvPr/>
          </p:nvSpPr>
          <p:spPr bwMode="auto">
            <a:xfrm flipV="1">
              <a:off x="4272" y="2736"/>
              <a:ext cx="144" cy="1104"/>
            </a:xfrm>
            <a:prstGeom prst="line">
              <a:avLst/>
            </a:prstGeom>
            <a:noFill/>
            <a:ln w="9525">
              <a:solidFill>
                <a:schemeClr val="tx1"/>
              </a:solidFill>
              <a:round/>
              <a:headEnd/>
              <a:tailEnd type="triangle" w="med" len="med"/>
            </a:ln>
          </p:spPr>
          <p:txBody>
            <a:bodyPr wrap="none" anchor="ctr"/>
            <a:lstStyle/>
            <a:p>
              <a:endParaRPr lang="en-IN"/>
            </a:p>
          </p:txBody>
        </p:sp>
        <p:sp>
          <p:nvSpPr>
            <p:cNvPr id="45112" name="Text Box 72"/>
            <p:cNvSpPr txBox="1">
              <a:spLocks noChangeArrowheads="1"/>
            </p:cNvSpPr>
            <p:nvPr/>
          </p:nvSpPr>
          <p:spPr bwMode="auto">
            <a:xfrm>
              <a:off x="2880" y="3504"/>
              <a:ext cx="192" cy="288"/>
            </a:xfrm>
            <a:prstGeom prst="rect">
              <a:avLst/>
            </a:prstGeom>
            <a:noFill/>
            <a:ln w="9525">
              <a:noFill/>
              <a:miter lim="800000"/>
              <a:headEnd/>
              <a:tailEnd/>
            </a:ln>
          </p:spPr>
          <p:txBody>
            <a:bodyPr>
              <a:spAutoFit/>
            </a:bodyPr>
            <a:lstStyle/>
            <a:p>
              <a:pPr algn="ctr">
                <a:spcBef>
                  <a:spcPct val="50000"/>
                </a:spcBef>
              </a:pPr>
              <a:r>
                <a:rPr lang="en-US"/>
                <a:t>G</a:t>
              </a:r>
              <a:endParaRPr lang="en-CA"/>
            </a:p>
          </p:txBody>
        </p:sp>
        <p:sp>
          <p:nvSpPr>
            <p:cNvPr id="45113" name="Line 73"/>
            <p:cNvSpPr>
              <a:spLocks noChangeShapeType="1"/>
            </p:cNvSpPr>
            <p:nvPr/>
          </p:nvSpPr>
          <p:spPr bwMode="auto">
            <a:xfrm>
              <a:off x="4416" y="2496"/>
              <a:ext cx="240" cy="0"/>
            </a:xfrm>
            <a:prstGeom prst="line">
              <a:avLst/>
            </a:prstGeom>
            <a:noFill/>
            <a:ln w="9525">
              <a:solidFill>
                <a:schemeClr val="tx1"/>
              </a:solidFill>
              <a:round/>
              <a:headEnd/>
              <a:tailEnd/>
            </a:ln>
          </p:spPr>
          <p:txBody>
            <a:bodyPr wrap="none" anchor="ctr"/>
            <a:lstStyle/>
            <a:p>
              <a:endParaRPr lang="en-IN"/>
            </a:p>
          </p:txBody>
        </p:sp>
        <p:sp>
          <p:nvSpPr>
            <p:cNvPr id="45114" name="Line 74"/>
            <p:cNvSpPr>
              <a:spLocks noChangeShapeType="1"/>
            </p:cNvSpPr>
            <p:nvPr/>
          </p:nvSpPr>
          <p:spPr bwMode="auto">
            <a:xfrm>
              <a:off x="4848" y="3360"/>
              <a:ext cx="240" cy="0"/>
            </a:xfrm>
            <a:prstGeom prst="line">
              <a:avLst/>
            </a:prstGeom>
            <a:noFill/>
            <a:ln w="9525">
              <a:solidFill>
                <a:schemeClr val="tx1"/>
              </a:solidFill>
              <a:round/>
              <a:headEnd/>
              <a:tailEnd/>
            </a:ln>
          </p:spPr>
          <p:txBody>
            <a:bodyPr wrap="none" anchor="ctr"/>
            <a:lstStyle/>
            <a:p>
              <a:endParaRPr lang="en-IN"/>
            </a:p>
          </p:txBody>
        </p:sp>
        <p:sp>
          <p:nvSpPr>
            <p:cNvPr id="45115" name="Line 75"/>
            <p:cNvSpPr>
              <a:spLocks noChangeShapeType="1"/>
            </p:cNvSpPr>
            <p:nvPr/>
          </p:nvSpPr>
          <p:spPr bwMode="auto">
            <a:xfrm>
              <a:off x="5184" y="2496"/>
              <a:ext cx="240" cy="0"/>
            </a:xfrm>
            <a:prstGeom prst="line">
              <a:avLst/>
            </a:prstGeom>
            <a:noFill/>
            <a:ln w="9525">
              <a:solidFill>
                <a:schemeClr val="tx1"/>
              </a:solidFill>
              <a:round/>
              <a:headEnd/>
              <a:tailEnd/>
            </a:ln>
          </p:spPr>
          <p:txBody>
            <a:bodyPr wrap="none" anchor="ctr"/>
            <a:lstStyle/>
            <a:p>
              <a:endParaRPr lang="en-IN"/>
            </a:p>
          </p:txBody>
        </p:sp>
      </p:grpSp>
      <p:sp>
        <p:nvSpPr>
          <p:cNvPr id="45064" name="Text Box 76"/>
          <p:cNvSpPr txBox="1">
            <a:spLocks noChangeArrowheads="1"/>
          </p:cNvSpPr>
          <p:nvPr/>
        </p:nvSpPr>
        <p:spPr bwMode="auto">
          <a:xfrm>
            <a:off x="1295400" y="5638800"/>
            <a:ext cx="5562600" cy="396875"/>
          </a:xfrm>
          <a:prstGeom prst="rect">
            <a:avLst/>
          </a:prstGeom>
          <a:noFill/>
          <a:ln w="9525">
            <a:noFill/>
            <a:miter lim="800000"/>
            <a:headEnd/>
            <a:tailEnd/>
          </a:ln>
        </p:spPr>
        <p:txBody>
          <a:bodyPr>
            <a:spAutoFit/>
          </a:bodyPr>
          <a:lstStyle/>
          <a:p>
            <a:pPr>
              <a:spcBef>
                <a:spcPct val="50000"/>
              </a:spcBef>
            </a:pPr>
            <a:r>
              <a:rPr lang="en-US" sz="2000"/>
              <a:t>Note: dummy tasks connecting events 5, 6 and 7 to 8</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67BBFD4-FDBC-41B0-A6A8-0AADAF6DC468}" type="slidenum">
              <a:rPr lang="en-US"/>
              <a:pPr>
                <a:defRPr/>
              </a:pPr>
              <a:t>82</a:t>
            </a:fld>
            <a:endParaRPr lang="en-US"/>
          </a:p>
        </p:txBody>
      </p:sp>
      <p:sp>
        <p:nvSpPr>
          <p:cNvPr id="46085" name="Rectangle 2"/>
          <p:cNvSpPr>
            <a:spLocks noGrp="1" noChangeArrowheads="1"/>
          </p:cNvSpPr>
          <p:nvPr>
            <p:ph type="title"/>
          </p:nvPr>
        </p:nvSpPr>
        <p:spPr>
          <a:xfrm>
            <a:off x="381000" y="228600"/>
            <a:ext cx="8229600" cy="549275"/>
          </a:xfrm>
        </p:spPr>
        <p:txBody>
          <a:bodyPr>
            <a:normAutofit fontScale="90000"/>
          </a:bodyPr>
          <a:lstStyle/>
          <a:p>
            <a:r>
              <a:rPr lang="en-US" smtClean="0"/>
              <a:t>Estimating Durations</a:t>
            </a:r>
            <a:endParaRPr lang="en-CA" smtClean="0"/>
          </a:p>
        </p:txBody>
      </p:sp>
      <p:sp>
        <p:nvSpPr>
          <p:cNvPr id="46086" name="Rectangle 3"/>
          <p:cNvSpPr>
            <a:spLocks noGrp="1" noChangeArrowheads="1"/>
          </p:cNvSpPr>
          <p:nvPr>
            <p:ph type="body" idx="1"/>
          </p:nvPr>
        </p:nvSpPr>
        <p:spPr>
          <a:xfrm>
            <a:off x="304800" y="838200"/>
            <a:ext cx="8534400" cy="5410200"/>
          </a:xfrm>
        </p:spPr>
        <p:txBody>
          <a:bodyPr>
            <a:noAutofit/>
          </a:bodyPr>
          <a:lstStyle/>
          <a:p>
            <a:r>
              <a:rPr lang="en-US" sz="2400" dirty="0" smtClean="0"/>
              <a:t>Suggestions for estimating durations of tasks:</a:t>
            </a:r>
          </a:p>
          <a:p>
            <a:pPr marL="742950" lvl="1" indent="-285750"/>
            <a:r>
              <a:rPr lang="en-US" sz="2400" dirty="0" smtClean="0"/>
              <a:t>Don’t just make up a number</a:t>
            </a:r>
          </a:p>
          <a:p>
            <a:pPr marL="742950" lvl="1" indent="-285750"/>
            <a:r>
              <a:rPr lang="en-US" sz="2400" dirty="0" smtClean="0"/>
              <a:t>Look at previous similar tasks from other projects and use those as guidelines</a:t>
            </a:r>
          </a:p>
          <a:p>
            <a:pPr marL="742950" lvl="1" indent="-285750"/>
            <a:r>
              <a:rPr lang="en-US" sz="2400" dirty="0" smtClean="0"/>
              <a:t>Try to identify factors such as difficulty, skill level</a:t>
            </a:r>
          </a:p>
          <a:p>
            <a:pPr marL="1143000" lvl="2"/>
            <a:r>
              <a:rPr lang="en-US" dirty="0" smtClean="0"/>
              <a:t>Each weighting factor will help you make a better estimate</a:t>
            </a:r>
          </a:p>
          <a:p>
            <a:r>
              <a:rPr lang="en-US" sz="2400" dirty="0" smtClean="0"/>
              <a:t>Factors to consider:</a:t>
            </a:r>
          </a:p>
          <a:p>
            <a:pPr marL="742950" lvl="1" indent="-285750"/>
            <a:r>
              <a:rPr lang="en-US" sz="2400" dirty="0" smtClean="0"/>
              <a:t>Difficulty of task</a:t>
            </a:r>
          </a:p>
          <a:p>
            <a:pPr marL="742950" lvl="1" indent="-285750"/>
            <a:r>
              <a:rPr lang="en-US" sz="2400" dirty="0" smtClean="0"/>
              <a:t>Size of team</a:t>
            </a:r>
          </a:p>
          <a:p>
            <a:pPr marL="742950" lvl="1" indent="-285750"/>
            <a:r>
              <a:rPr lang="en-US" sz="2400" dirty="0" smtClean="0"/>
              <a:t>Experience of team</a:t>
            </a:r>
          </a:p>
          <a:p>
            <a:pPr marL="742950" lvl="1" indent="-285750"/>
            <a:r>
              <a:rPr lang="en-US" sz="2400" dirty="0" smtClean="0"/>
              <a:t>Number, attitude and availability of end users</a:t>
            </a:r>
          </a:p>
          <a:p>
            <a:pPr marL="742950" lvl="1" indent="-285750"/>
            <a:r>
              <a:rPr lang="en-US" sz="2400" dirty="0" smtClean="0"/>
              <a:t>Management commitment</a:t>
            </a:r>
          </a:p>
          <a:p>
            <a:pPr marL="742950" lvl="1" indent="-285750"/>
            <a:r>
              <a:rPr lang="en-US" sz="2400" dirty="0" smtClean="0"/>
              <a:t>Other projects in progress</a:t>
            </a:r>
            <a:endParaRPr lang="en-CA" sz="2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3"/>
          <p:cNvSpPr>
            <a:spLocks noGrp="1"/>
          </p:cNvSpPr>
          <p:nvPr>
            <p:ph type="dt" sz="quarter" idx="10"/>
          </p:nvPr>
        </p:nvSpPr>
        <p:spPr/>
        <p:txBody>
          <a:bodyPr/>
          <a:lstStyle/>
          <a:p>
            <a:pPr>
              <a:defRPr/>
            </a:pPr>
            <a:r>
              <a:rPr lang="en-US"/>
              <a:t>UWO</a:t>
            </a:r>
          </a:p>
        </p:txBody>
      </p:sp>
      <p:sp>
        <p:nvSpPr>
          <p:cNvPr id="88" name="Footer Placeholder 4"/>
          <p:cNvSpPr>
            <a:spLocks noGrp="1"/>
          </p:cNvSpPr>
          <p:nvPr>
            <p:ph type="ftr" sz="quarter" idx="11"/>
          </p:nvPr>
        </p:nvSpPr>
        <p:spPr/>
        <p:txBody>
          <a:bodyPr/>
          <a:lstStyle/>
          <a:p>
            <a:pPr>
              <a:defRPr/>
            </a:pPr>
            <a:r>
              <a:rPr lang="en-US"/>
              <a:t>Computer Science Department</a:t>
            </a:r>
          </a:p>
        </p:txBody>
      </p:sp>
      <p:sp>
        <p:nvSpPr>
          <p:cNvPr id="89" name="Slide Number Placeholder 5"/>
          <p:cNvSpPr>
            <a:spLocks noGrp="1"/>
          </p:cNvSpPr>
          <p:nvPr>
            <p:ph type="sldNum" sz="quarter" idx="12"/>
          </p:nvPr>
        </p:nvSpPr>
        <p:spPr/>
        <p:txBody>
          <a:bodyPr/>
          <a:lstStyle/>
          <a:p>
            <a:pPr>
              <a:defRPr/>
            </a:pPr>
            <a:fld id="{00B208CB-5B60-4EFA-924E-C54D04012A89}" type="slidenum">
              <a:rPr lang="en-US"/>
              <a:pPr>
                <a:defRPr/>
              </a:pPr>
              <a:t>83</a:t>
            </a:fld>
            <a:endParaRPr lang="en-US"/>
          </a:p>
        </p:txBody>
      </p:sp>
      <p:sp>
        <p:nvSpPr>
          <p:cNvPr id="47109" name="Rectangle 2"/>
          <p:cNvSpPr>
            <a:spLocks noGrp="1" noChangeArrowheads="1"/>
          </p:cNvSpPr>
          <p:nvPr>
            <p:ph type="title"/>
          </p:nvPr>
        </p:nvSpPr>
        <p:spPr>
          <a:xfrm>
            <a:off x="685800" y="152400"/>
            <a:ext cx="7772400" cy="762000"/>
          </a:xfrm>
        </p:spPr>
        <p:txBody>
          <a:bodyPr/>
          <a:lstStyle/>
          <a:p>
            <a:r>
              <a:rPr lang="en-US" smtClean="0"/>
              <a:t>PERT Chart With Durations</a:t>
            </a:r>
            <a:endParaRPr lang="en-CA" smtClean="0"/>
          </a:p>
        </p:txBody>
      </p:sp>
      <p:grpSp>
        <p:nvGrpSpPr>
          <p:cNvPr id="2" name="Group 3"/>
          <p:cNvGrpSpPr>
            <a:grpSpLocks/>
          </p:cNvGrpSpPr>
          <p:nvPr/>
        </p:nvGrpSpPr>
        <p:grpSpPr bwMode="auto">
          <a:xfrm>
            <a:off x="609600" y="762000"/>
            <a:ext cx="8763000" cy="4033838"/>
            <a:chOff x="144" y="1536"/>
            <a:chExt cx="5520" cy="2541"/>
          </a:xfrm>
        </p:grpSpPr>
        <p:sp>
          <p:nvSpPr>
            <p:cNvPr id="47112" name="Line 4"/>
            <p:cNvSpPr>
              <a:spLocks noChangeShapeType="1"/>
            </p:cNvSpPr>
            <p:nvPr/>
          </p:nvSpPr>
          <p:spPr bwMode="auto">
            <a:xfrm>
              <a:off x="384" y="2496"/>
              <a:ext cx="240" cy="0"/>
            </a:xfrm>
            <a:prstGeom prst="line">
              <a:avLst/>
            </a:prstGeom>
            <a:noFill/>
            <a:ln w="9525">
              <a:solidFill>
                <a:schemeClr val="tx1"/>
              </a:solidFill>
              <a:round/>
              <a:headEnd/>
              <a:tailEnd/>
            </a:ln>
          </p:spPr>
          <p:txBody>
            <a:bodyPr wrap="none" anchor="ctr"/>
            <a:lstStyle/>
            <a:p>
              <a:endParaRPr lang="en-IN"/>
            </a:p>
          </p:txBody>
        </p:sp>
        <p:grpSp>
          <p:nvGrpSpPr>
            <p:cNvPr id="3" name="Group 5"/>
            <p:cNvGrpSpPr>
              <a:grpSpLocks/>
            </p:cNvGrpSpPr>
            <p:nvPr/>
          </p:nvGrpSpPr>
          <p:grpSpPr bwMode="auto">
            <a:xfrm>
              <a:off x="144" y="2208"/>
              <a:ext cx="768" cy="528"/>
              <a:chOff x="144" y="2208"/>
              <a:chExt cx="768" cy="528"/>
            </a:xfrm>
          </p:grpSpPr>
          <p:sp>
            <p:nvSpPr>
              <p:cNvPr id="47189" name="Oval 6"/>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90" name="Line 7"/>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7191" name="Text Box 8"/>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1</a:t>
                </a:r>
                <a:endParaRPr lang="en-CA"/>
              </a:p>
            </p:txBody>
          </p:sp>
          <p:sp>
            <p:nvSpPr>
              <p:cNvPr id="47192" name="Line 9"/>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7193" name="Text Box 10"/>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A</a:t>
                </a:r>
                <a:endParaRPr lang="en-CA"/>
              </a:p>
            </p:txBody>
          </p:sp>
        </p:grpSp>
        <p:grpSp>
          <p:nvGrpSpPr>
            <p:cNvPr id="4" name="Group 11"/>
            <p:cNvGrpSpPr>
              <a:grpSpLocks/>
            </p:cNvGrpSpPr>
            <p:nvPr/>
          </p:nvGrpSpPr>
          <p:grpSpPr bwMode="auto">
            <a:xfrm>
              <a:off x="912" y="2208"/>
              <a:ext cx="768" cy="528"/>
              <a:chOff x="144" y="2208"/>
              <a:chExt cx="768" cy="528"/>
            </a:xfrm>
          </p:grpSpPr>
          <p:sp>
            <p:nvSpPr>
              <p:cNvPr id="47184" name="Oval 12"/>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85" name="Line 13"/>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7186" name="Text Box 14"/>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47187" name="Line 15"/>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7188" name="Text Box 16"/>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B</a:t>
                </a:r>
                <a:endParaRPr lang="en-CA"/>
              </a:p>
            </p:txBody>
          </p:sp>
        </p:grpSp>
        <p:grpSp>
          <p:nvGrpSpPr>
            <p:cNvPr id="5" name="Group 17"/>
            <p:cNvGrpSpPr>
              <a:grpSpLocks/>
            </p:cNvGrpSpPr>
            <p:nvPr/>
          </p:nvGrpSpPr>
          <p:grpSpPr bwMode="auto">
            <a:xfrm>
              <a:off x="1680" y="2208"/>
              <a:ext cx="768" cy="528"/>
              <a:chOff x="144" y="2208"/>
              <a:chExt cx="768" cy="528"/>
            </a:xfrm>
          </p:grpSpPr>
          <p:sp>
            <p:nvSpPr>
              <p:cNvPr id="47179" name="Oval 18"/>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80" name="Line 19"/>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7181" name="Text Box 20"/>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sp>
            <p:nvSpPr>
              <p:cNvPr id="47182" name="Line 21"/>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7183" name="Text Box 22"/>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C</a:t>
                </a:r>
                <a:endParaRPr lang="en-CA"/>
              </a:p>
            </p:txBody>
          </p:sp>
        </p:grpSp>
        <p:grpSp>
          <p:nvGrpSpPr>
            <p:cNvPr id="6" name="Group 23"/>
            <p:cNvGrpSpPr>
              <a:grpSpLocks/>
            </p:cNvGrpSpPr>
            <p:nvPr/>
          </p:nvGrpSpPr>
          <p:grpSpPr bwMode="auto">
            <a:xfrm>
              <a:off x="2448" y="2208"/>
              <a:ext cx="768" cy="528"/>
              <a:chOff x="144" y="2208"/>
              <a:chExt cx="768" cy="528"/>
            </a:xfrm>
          </p:grpSpPr>
          <p:sp>
            <p:nvSpPr>
              <p:cNvPr id="47174" name="Oval 24"/>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75" name="Line 25"/>
              <p:cNvSpPr>
                <a:spLocks noChangeShapeType="1"/>
              </p:cNvSpPr>
              <p:nvPr/>
            </p:nvSpPr>
            <p:spPr bwMode="auto">
              <a:xfrm>
                <a:off x="384" y="2256"/>
                <a:ext cx="0" cy="480"/>
              </a:xfrm>
              <a:prstGeom prst="line">
                <a:avLst/>
              </a:prstGeom>
              <a:noFill/>
              <a:ln w="9525">
                <a:solidFill>
                  <a:schemeClr val="tx1"/>
                </a:solidFill>
                <a:round/>
                <a:headEnd/>
                <a:tailEnd/>
              </a:ln>
            </p:spPr>
            <p:txBody>
              <a:bodyPr wrap="none" anchor="ctr"/>
              <a:lstStyle/>
              <a:p>
                <a:endParaRPr lang="en-IN"/>
              </a:p>
            </p:txBody>
          </p:sp>
          <p:sp>
            <p:nvSpPr>
              <p:cNvPr id="47176" name="Text Box 26"/>
              <p:cNvSpPr txBox="1">
                <a:spLocks noChangeArrowheads="1"/>
              </p:cNvSpPr>
              <p:nvPr/>
            </p:nvSpPr>
            <p:spPr bwMode="auto">
              <a:xfrm>
                <a:off x="192" y="2352"/>
                <a:ext cx="144" cy="288"/>
              </a:xfrm>
              <a:prstGeom prst="rect">
                <a:avLst/>
              </a:prstGeom>
              <a:noFill/>
              <a:ln w="9525">
                <a:noFill/>
                <a:miter lim="800000"/>
                <a:headEnd/>
                <a:tailEnd/>
              </a:ln>
            </p:spPr>
            <p:txBody>
              <a:bodyPr>
                <a:spAutoFit/>
              </a:bodyPr>
              <a:lstStyle/>
              <a:p>
                <a:pPr algn="ctr">
                  <a:spcBef>
                    <a:spcPct val="50000"/>
                  </a:spcBef>
                </a:pPr>
                <a:r>
                  <a:rPr lang="en-US"/>
                  <a:t>4</a:t>
                </a:r>
                <a:endParaRPr lang="en-CA"/>
              </a:p>
            </p:txBody>
          </p:sp>
          <p:sp>
            <p:nvSpPr>
              <p:cNvPr id="47177" name="Line 27"/>
              <p:cNvSpPr>
                <a:spLocks noChangeShapeType="1"/>
              </p:cNvSpPr>
              <p:nvPr/>
            </p:nvSpPr>
            <p:spPr bwMode="auto">
              <a:xfrm>
                <a:off x="624"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7178" name="Text Box 28"/>
              <p:cNvSpPr txBox="1">
                <a:spLocks noChangeArrowheads="1"/>
              </p:cNvSpPr>
              <p:nvPr/>
            </p:nvSpPr>
            <p:spPr bwMode="auto">
              <a:xfrm>
                <a:off x="672" y="2208"/>
                <a:ext cx="192" cy="288"/>
              </a:xfrm>
              <a:prstGeom prst="rect">
                <a:avLst/>
              </a:prstGeom>
              <a:noFill/>
              <a:ln w="9525">
                <a:noFill/>
                <a:miter lim="800000"/>
                <a:headEnd/>
                <a:tailEnd/>
              </a:ln>
            </p:spPr>
            <p:txBody>
              <a:bodyPr>
                <a:spAutoFit/>
              </a:bodyPr>
              <a:lstStyle/>
              <a:p>
                <a:pPr algn="ctr">
                  <a:spcBef>
                    <a:spcPct val="50000"/>
                  </a:spcBef>
                </a:pPr>
                <a:r>
                  <a:rPr lang="en-US"/>
                  <a:t>E</a:t>
                </a:r>
                <a:endParaRPr lang="en-CA"/>
              </a:p>
            </p:txBody>
          </p:sp>
        </p:grpSp>
        <p:sp>
          <p:nvSpPr>
            <p:cNvPr id="47117" name="Line 29"/>
            <p:cNvSpPr>
              <a:spLocks noChangeShapeType="1"/>
            </p:cNvSpPr>
            <p:nvPr/>
          </p:nvSpPr>
          <p:spPr bwMode="auto">
            <a:xfrm flipV="1">
              <a:off x="2688" y="1824"/>
              <a:ext cx="720" cy="432"/>
            </a:xfrm>
            <a:prstGeom prst="line">
              <a:avLst/>
            </a:prstGeom>
            <a:noFill/>
            <a:ln w="9525">
              <a:solidFill>
                <a:schemeClr val="tx1"/>
              </a:solidFill>
              <a:round/>
              <a:headEnd/>
              <a:tailEnd type="triangle" w="med" len="med"/>
            </a:ln>
          </p:spPr>
          <p:txBody>
            <a:bodyPr wrap="none" anchor="ctr"/>
            <a:lstStyle/>
            <a:p>
              <a:endParaRPr lang="en-IN"/>
            </a:p>
          </p:txBody>
        </p:sp>
        <p:sp>
          <p:nvSpPr>
            <p:cNvPr id="47118" name="Oval 30"/>
            <p:cNvSpPr>
              <a:spLocks noChangeArrowheads="1"/>
            </p:cNvSpPr>
            <p:nvPr/>
          </p:nvSpPr>
          <p:spPr bwMode="auto">
            <a:xfrm>
              <a:off x="3408" y="1584"/>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19" name="Line 31"/>
            <p:cNvSpPr>
              <a:spLocks noChangeShapeType="1"/>
            </p:cNvSpPr>
            <p:nvPr/>
          </p:nvSpPr>
          <p:spPr bwMode="auto">
            <a:xfrm>
              <a:off x="3648" y="1584"/>
              <a:ext cx="0" cy="480"/>
            </a:xfrm>
            <a:prstGeom prst="line">
              <a:avLst/>
            </a:prstGeom>
            <a:noFill/>
            <a:ln w="9525">
              <a:solidFill>
                <a:schemeClr val="tx1"/>
              </a:solidFill>
              <a:round/>
              <a:headEnd/>
              <a:tailEnd/>
            </a:ln>
          </p:spPr>
          <p:txBody>
            <a:bodyPr wrap="none" anchor="ctr"/>
            <a:lstStyle/>
            <a:p>
              <a:endParaRPr lang="en-IN"/>
            </a:p>
          </p:txBody>
        </p:sp>
        <p:sp>
          <p:nvSpPr>
            <p:cNvPr id="47120" name="Text Box 32"/>
            <p:cNvSpPr txBox="1">
              <a:spLocks noChangeArrowheads="1"/>
            </p:cNvSpPr>
            <p:nvPr/>
          </p:nvSpPr>
          <p:spPr bwMode="auto">
            <a:xfrm>
              <a:off x="3456" y="1680"/>
              <a:ext cx="144" cy="288"/>
            </a:xfrm>
            <a:prstGeom prst="rect">
              <a:avLst/>
            </a:prstGeom>
            <a:noFill/>
            <a:ln w="9525">
              <a:noFill/>
              <a:miter lim="800000"/>
              <a:headEnd/>
              <a:tailEnd/>
            </a:ln>
          </p:spPr>
          <p:txBody>
            <a:bodyPr>
              <a:spAutoFit/>
            </a:bodyPr>
            <a:lstStyle/>
            <a:p>
              <a:pPr algn="ctr">
                <a:spcBef>
                  <a:spcPct val="50000"/>
                </a:spcBef>
              </a:pPr>
              <a:r>
                <a:rPr lang="en-US"/>
                <a:t>5</a:t>
              </a:r>
              <a:endParaRPr lang="en-CA"/>
            </a:p>
          </p:txBody>
        </p:sp>
        <p:sp>
          <p:nvSpPr>
            <p:cNvPr id="47121" name="Text Box 33"/>
            <p:cNvSpPr txBox="1">
              <a:spLocks noChangeArrowheads="1"/>
            </p:cNvSpPr>
            <p:nvPr/>
          </p:nvSpPr>
          <p:spPr bwMode="auto">
            <a:xfrm>
              <a:off x="3936" y="1536"/>
              <a:ext cx="192" cy="288"/>
            </a:xfrm>
            <a:prstGeom prst="rect">
              <a:avLst/>
            </a:prstGeom>
            <a:noFill/>
            <a:ln w="9525">
              <a:noFill/>
              <a:miter lim="800000"/>
              <a:headEnd/>
              <a:tailEnd/>
            </a:ln>
          </p:spPr>
          <p:txBody>
            <a:bodyPr>
              <a:spAutoFit/>
            </a:bodyPr>
            <a:lstStyle/>
            <a:p>
              <a:pPr algn="ctr">
                <a:spcBef>
                  <a:spcPct val="50000"/>
                </a:spcBef>
              </a:pPr>
              <a:endParaRPr lang="en-CA"/>
            </a:p>
          </p:txBody>
        </p:sp>
        <p:sp>
          <p:nvSpPr>
            <p:cNvPr id="47122" name="Oval 34"/>
            <p:cNvSpPr>
              <a:spLocks noChangeArrowheads="1"/>
            </p:cNvSpPr>
            <p:nvPr/>
          </p:nvSpPr>
          <p:spPr bwMode="auto">
            <a:xfrm>
              <a:off x="3216"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3" name="Line 35"/>
            <p:cNvSpPr>
              <a:spLocks noChangeShapeType="1"/>
            </p:cNvSpPr>
            <p:nvPr/>
          </p:nvSpPr>
          <p:spPr bwMode="auto">
            <a:xfrm>
              <a:off x="3456" y="2256"/>
              <a:ext cx="0" cy="480"/>
            </a:xfrm>
            <a:prstGeom prst="line">
              <a:avLst/>
            </a:prstGeom>
            <a:noFill/>
            <a:ln w="9525">
              <a:solidFill>
                <a:schemeClr val="tx1"/>
              </a:solidFill>
              <a:round/>
              <a:headEnd/>
              <a:tailEnd/>
            </a:ln>
          </p:spPr>
          <p:txBody>
            <a:bodyPr wrap="none" anchor="ctr"/>
            <a:lstStyle/>
            <a:p>
              <a:endParaRPr lang="en-IN"/>
            </a:p>
          </p:txBody>
        </p:sp>
        <p:sp>
          <p:nvSpPr>
            <p:cNvPr id="47124" name="Text Box 36"/>
            <p:cNvSpPr txBox="1">
              <a:spLocks noChangeArrowheads="1"/>
            </p:cNvSpPr>
            <p:nvPr/>
          </p:nvSpPr>
          <p:spPr bwMode="auto">
            <a:xfrm>
              <a:off x="3264" y="2352"/>
              <a:ext cx="144" cy="288"/>
            </a:xfrm>
            <a:prstGeom prst="rect">
              <a:avLst/>
            </a:prstGeom>
            <a:noFill/>
            <a:ln w="9525">
              <a:noFill/>
              <a:miter lim="800000"/>
              <a:headEnd/>
              <a:tailEnd/>
            </a:ln>
          </p:spPr>
          <p:txBody>
            <a:bodyPr>
              <a:spAutoFit/>
            </a:bodyPr>
            <a:lstStyle/>
            <a:p>
              <a:pPr algn="ctr">
                <a:spcBef>
                  <a:spcPct val="50000"/>
                </a:spcBef>
              </a:pPr>
              <a:r>
                <a:rPr lang="en-US"/>
                <a:t>6</a:t>
              </a:r>
              <a:endParaRPr lang="en-CA"/>
            </a:p>
          </p:txBody>
        </p:sp>
        <p:sp>
          <p:nvSpPr>
            <p:cNvPr id="47125" name="Line 37"/>
            <p:cNvSpPr>
              <a:spLocks noChangeShapeType="1"/>
            </p:cNvSpPr>
            <p:nvPr/>
          </p:nvSpPr>
          <p:spPr bwMode="auto">
            <a:xfrm>
              <a:off x="2736" y="2736"/>
              <a:ext cx="720" cy="576"/>
            </a:xfrm>
            <a:prstGeom prst="line">
              <a:avLst/>
            </a:prstGeom>
            <a:noFill/>
            <a:ln w="9525">
              <a:solidFill>
                <a:schemeClr val="tx1"/>
              </a:solidFill>
              <a:round/>
              <a:headEnd/>
              <a:tailEnd type="triangle" w="med" len="med"/>
            </a:ln>
          </p:spPr>
          <p:txBody>
            <a:bodyPr wrap="none" anchor="ctr"/>
            <a:lstStyle/>
            <a:p>
              <a:endParaRPr lang="en-IN"/>
            </a:p>
          </p:txBody>
        </p:sp>
        <p:sp>
          <p:nvSpPr>
            <p:cNvPr id="47126" name="Oval 38"/>
            <p:cNvSpPr>
              <a:spLocks noChangeArrowheads="1"/>
            </p:cNvSpPr>
            <p:nvPr/>
          </p:nvSpPr>
          <p:spPr bwMode="auto">
            <a:xfrm>
              <a:off x="3408" y="3168"/>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27" name="Line 39"/>
            <p:cNvSpPr>
              <a:spLocks noChangeShapeType="1"/>
            </p:cNvSpPr>
            <p:nvPr/>
          </p:nvSpPr>
          <p:spPr bwMode="auto">
            <a:xfrm>
              <a:off x="3648" y="3168"/>
              <a:ext cx="0" cy="480"/>
            </a:xfrm>
            <a:prstGeom prst="line">
              <a:avLst/>
            </a:prstGeom>
            <a:noFill/>
            <a:ln w="9525">
              <a:solidFill>
                <a:schemeClr val="tx1"/>
              </a:solidFill>
              <a:round/>
              <a:headEnd/>
              <a:tailEnd/>
            </a:ln>
          </p:spPr>
          <p:txBody>
            <a:bodyPr wrap="none" anchor="ctr"/>
            <a:lstStyle/>
            <a:p>
              <a:endParaRPr lang="en-IN"/>
            </a:p>
          </p:txBody>
        </p:sp>
        <p:sp>
          <p:nvSpPr>
            <p:cNvPr id="47128" name="Text Box 40"/>
            <p:cNvSpPr txBox="1">
              <a:spLocks noChangeArrowheads="1"/>
            </p:cNvSpPr>
            <p:nvPr/>
          </p:nvSpPr>
          <p:spPr bwMode="auto">
            <a:xfrm>
              <a:off x="3456" y="3264"/>
              <a:ext cx="144" cy="288"/>
            </a:xfrm>
            <a:prstGeom prst="rect">
              <a:avLst/>
            </a:prstGeom>
            <a:noFill/>
            <a:ln w="9525">
              <a:noFill/>
              <a:miter lim="800000"/>
              <a:headEnd/>
              <a:tailEnd/>
            </a:ln>
          </p:spPr>
          <p:txBody>
            <a:bodyPr>
              <a:spAutoFit/>
            </a:bodyPr>
            <a:lstStyle/>
            <a:p>
              <a:pPr algn="ctr">
                <a:spcBef>
                  <a:spcPct val="50000"/>
                </a:spcBef>
              </a:pPr>
              <a:r>
                <a:rPr lang="en-US"/>
                <a:t>7</a:t>
              </a:r>
              <a:endParaRPr lang="en-CA"/>
            </a:p>
          </p:txBody>
        </p:sp>
        <p:sp>
          <p:nvSpPr>
            <p:cNvPr id="47129" name="Line 41"/>
            <p:cNvSpPr>
              <a:spLocks noChangeShapeType="1"/>
            </p:cNvSpPr>
            <p:nvPr/>
          </p:nvSpPr>
          <p:spPr bwMode="auto">
            <a:xfrm>
              <a:off x="384" y="2496"/>
              <a:ext cx="240" cy="0"/>
            </a:xfrm>
            <a:prstGeom prst="line">
              <a:avLst/>
            </a:prstGeom>
            <a:noFill/>
            <a:ln w="9525">
              <a:solidFill>
                <a:schemeClr val="tx1"/>
              </a:solidFill>
              <a:round/>
              <a:headEnd/>
              <a:tailEnd/>
            </a:ln>
          </p:spPr>
          <p:txBody>
            <a:bodyPr wrap="none" anchor="ctr"/>
            <a:lstStyle/>
            <a:p>
              <a:endParaRPr lang="en-IN"/>
            </a:p>
          </p:txBody>
        </p:sp>
        <p:sp>
          <p:nvSpPr>
            <p:cNvPr id="47130" name="Line 42"/>
            <p:cNvSpPr>
              <a:spLocks noChangeShapeType="1"/>
            </p:cNvSpPr>
            <p:nvPr/>
          </p:nvSpPr>
          <p:spPr bwMode="auto">
            <a:xfrm>
              <a:off x="1152" y="2496"/>
              <a:ext cx="240" cy="0"/>
            </a:xfrm>
            <a:prstGeom prst="line">
              <a:avLst/>
            </a:prstGeom>
            <a:noFill/>
            <a:ln w="9525">
              <a:solidFill>
                <a:schemeClr val="tx1"/>
              </a:solidFill>
              <a:round/>
              <a:headEnd/>
              <a:tailEnd/>
            </a:ln>
          </p:spPr>
          <p:txBody>
            <a:bodyPr wrap="none" anchor="ctr"/>
            <a:lstStyle/>
            <a:p>
              <a:endParaRPr lang="en-IN"/>
            </a:p>
          </p:txBody>
        </p:sp>
        <p:sp>
          <p:nvSpPr>
            <p:cNvPr id="47131" name="Line 43"/>
            <p:cNvSpPr>
              <a:spLocks noChangeShapeType="1"/>
            </p:cNvSpPr>
            <p:nvPr/>
          </p:nvSpPr>
          <p:spPr bwMode="auto">
            <a:xfrm>
              <a:off x="1920" y="2496"/>
              <a:ext cx="240" cy="0"/>
            </a:xfrm>
            <a:prstGeom prst="line">
              <a:avLst/>
            </a:prstGeom>
            <a:noFill/>
            <a:ln w="9525">
              <a:solidFill>
                <a:schemeClr val="tx1"/>
              </a:solidFill>
              <a:round/>
              <a:headEnd/>
              <a:tailEnd/>
            </a:ln>
          </p:spPr>
          <p:txBody>
            <a:bodyPr wrap="none" anchor="ctr"/>
            <a:lstStyle/>
            <a:p>
              <a:endParaRPr lang="en-IN"/>
            </a:p>
          </p:txBody>
        </p:sp>
        <p:sp>
          <p:nvSpPr>
            <p:cNvPr id="47132" name="Line 44"/>
            <p:cNvSpPr>
              <a:spLocks noChangeShapeType="1"/>
            </p:cNvSpPr>
            <p:nvPr/>
          </p:nvSpPr>
          <p:spPr bwMode="auto">
            <a:xfrm>
              <a:off x="2688" y="2496"/>
              <a:ext cx="240" cy="0"/>
            </a:xfrm>
            <a:prstGeom prst="line">
              <a:avLst/>
            </a:prstGeom>
            <a:noFill/>
            <a:ln w="9525">
              <a:solidFill>
                <a:schemeClr val="tx1"/>
              </a:solidFill>
              <a:round/>
              <a:headEnd/>
              <a:tailEnd/>
            </a:ln>
          </p:spPr>
          <p:txBody>
            <a:bodyPr wrap="none" anchor="ctr"/>
            <a:lstStyle/>
            <a:p>
              <a:endParaRPr lang="en-IN"/>
            </a:p>
          </p:txBody>
        </p:sp>
        <p:sp>
          <p:nvSpPr>
            <p:cNvPr id="47133" name="Line 45"/>
            <p:cNvSpPr>
              <a:spLocks noChangeShapeType="1"/>
            </p:cNvSpPr>
            <p:nvPr/>
          </p:nvSpPr>
          <p:spPr bwMode="auto">
            <a:xfrm>
              <a:off x="3648" y="1824"/>
              <a:ext cx="240" cy="0"/>
            </a:xfrm>
            <a:prstGeom prst="line">
              <a:avLst/>
            </a:prstGeom>
            <a:noFill/>
            <a:ln w="9525">
              <a:solidFill>
                <a:schemeClr val="tx1"/>
              </a:solidFill>
              <a:round/>
              <a:headEnd/>
              <a:tailEnd/>
            </a:ln>
          </p:spPr>
          <p:txBody>
            <a:bodyPr wrap="none" anchor="ctr"/>
            <a:lstStyle/>
            <a:p>
              <a:endParaRPr lang="en-IN"/>
            </a:p>
          </p:txBody>
        </p:sp>
        <p:sp>
          <p:nvSpPr>
            <p:cNvPr id="47134" name="Line 46"/>
            <p:cNvSpPr>
              <a:spLocks noChangeShapeType="1"/>
            </p:cNvSpPr>
            <p:nvPr/>
          </p:nvSpPr>
          <p:spPr bwMode="auto">
            <a:xfrm>
              <a:off x="3456" y="2496"/>
              <a:ext cx="240" cy="0"/>
            </a:xfrm>
            <a:prstGeom prst="line">
              <a:avLst/>
            </a:prstGeom>
            <a:noFill/>
            <a:ln w="9525">
              <a:solidFill>
                <a:schemeClr val="tx1"/>
              </a:solidFill>
              <a:round/>
              <a:headEnd/>
              <a:tailEnd/>
            </a:ln>
          </p:spPr>
          <p:txBody>
            <a:bodyPr wrap="none" anchor="ctr"/>
            <a:lstStyle/>
            <a:p>
              <a:endParaRPr lang="en-IN"/>
            </a:p>
          </p:txBody>
        </p:sp>
        <p:sp>
          <p:nvSpPr>
            <p:cNvPr id="47135" name="Line 47"/>
            <p:cNvSpPr>
              <a:spLocks noChangeShapeType="1"/>
            </p:cNvSpPr>
            <p:nvPr/>
          </p:nvSpPr>
          <p:spPr bwMode="auto">
            <a:xfrm>
              <a:off x="3648" y="3408"/>
              <a:ext cx="240" cy="0"/>
            </a:xfrm>
            <a:prstGeom prst="line">
              <a:avLst/>
            </a:prstGeom>
            <a:noFill/>
            <a:ln w="9525">
              <a:solidFill>
                <a:schemeClr val="tx1"/>
              </a:solidFill>
              <a:round/>
              <a:headEnd/>
              <a:tailEnd/>
            </a:ln>
          </p:spPr>
          <p:txBody>
            <a:bodyPr wrap="none" anchor="ctr"/>
            <a:lstStyle/>
            <a:p>
              <a:endParaRPr lang="en-IN"/>
            </a:p>
          </p:txBody>
        </p:sp>
        <p:sp>
          <p:nvSpPr>
            <p:cNvPr id="47136" name="Oval 48"/>
            <p:cNvSpPr>
              <a:spLocks noChangeArrowheads="1"/>
            </p:cNvSpPr>
            <p:nvPr/>
          </p:nvSpPr>
          <p:spPr bwMode="auto">
            <a:xfrm>
              <a:off x="4176"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37" name="Line 49"/>
            <p:cNvSpPr>
              <a:spLocks noChangeShapeType="1"/>
            </p:cNvSpPr>
            <p:nvPr/>
          </p:nvSpPr>
          <p:spPr bwMode="auto">
            <a:xfrm>
              <a:off x="4416" y="2256"/>
              <a:ext cx="0" cy="480"/>
            </a:xfrm>
            <a:prstGeom prst="line">
              <a:avLst/>
            </a:prstGeom>
            <a:noFill/>
            <a:ln w="9525">
              <a:solidFill>
                <a:schemeClr val="tx1"/>
              </a:solidFill>
              <a:round/>
              <a:headEnd/>
              <a:tailEnd/>
            </a:ln>
          </p:spPr>
          <p:txBody>
            <a:bodyPr wrap="none" anchor="ctr"/>
            <a:lstStyle/>
            <a:p>
              <a:endParaRPr lang="en-IN"/>
            </a:p>
          </p:txBody>
        </p:sp>
        <p:sp>
          <p:nvSpPr>
            <p:cNvPr id="47138" name="Text Box 50"/>
            <p:cNvSpPr txBox="1">
              <a:spLocks noChangeArrowheads="1"/>
            </p:cNvSpPr>
            <p:nvPr/>
          </p:nvSpPr>
          <p:spPr bwMode="auto">
            <a:xfrm>
              <a:off x="4224" y="2352"/>
              <a:ext cx="144" cy="288"/>
            </a:xfrm>
            <a:prstGeom prst="rect">
              <a:avLst/>
            </a:prstGeom>
            <a:noFill/>
            <a:ln w="9525">
              <a:noFill/>
              <a:miter lim="800000"/>
              <a:headEnd/>
              <a:tailEnd/>
            </a:ln>
          </p:spPr>
          <p:txBody>
            <a:bodyPr>
              <a:spAutoFit/>
            </a:bodyPr>
            <a:lstStyle/>
            <a:p>
              <a:pPr algn="ctr">
                <a:spcBef>
                  <a:spcPct val="50000"/>
                </a:spcBef>
              </a:pPr>
              <a:r>
                <a:rPr lang="en-US"/>
                <a:t>8</a:t>
              </a:r>
              <a:endParaRPr lang="en-CA"/>
            </a:p>
          </p:txBody>
        </p:sp>
        <p:sp>
          <p:nvSpPr>
            <p:cNvPr id="47139" name="Line 51"/>
            <p:cNvSpPr>
              <a:spLocks noChangeShapeType="1"/>
            </p:cNvSpPr>
            <p:nvPr/>
          </p:nvSpPr>
          <p:spPr bwMode="auto">
            <a:xfrm>
              <a:off x="4656" y="2496"/>
              <a:ext cx="288" cy="0"/>
            </a:xfrm>
            <a:prstGeom prst="line">
              <a:avLst/>
            </a:prstGeom>
            <a:noFill/>
            <a:ln w="9525">
              <a:solidFill>
                <a:schemeClr val="tx1"/>
              </a:solidFill>
              <a:round/>
              <a:headEnd/>
              <a:tailEnd type="triangle" w="med" len="med"/>
            </a:ln>
          </p:spPr>
          <p:txBody>
            <a:bodyPr wrap="none" anchor="ctr"/>
            <a:lstStyle/>
            <a:p>
              <a:endParaRPr lang="en-IN"/>
            </a:p>
          </p:txBody>
        </p:sp>
        <p:sp>
          <p:nvSpPr>
            <p:cNvPr id="47140" name="Text Box 52"/>
            <p:cNvSpPr txBox="1">
              <a:spLocks noChangeArrowheads="1"/>
            </p:cNvSpPr>
            <p:nvPr/>
          </p:nvSpPr>
          <p:spPr bwMode="auto">
            <a:xfrm>
              <a:off x="4686" y="2253"/>
              <a:ext cx="192" cy="288"/>
            </a:xfrm>
            <a:prstGeom prst="rect">
              <a:avLst/>
            </a:prstGeom>
            <a:noFill/>
            <a:ln w="9525">
              <a:noFill/>
              <a:miter lim="800000"/>
              <a:headEnd/>
              <a:tailEnd/>
            </a:ln>
          </p:spPr>
          <p:txBody>
            <a:bodyPr>
              <a:spAutoFit/>
            </a:bodyPr>
            <a:lstStyle/>
            <a:p>
              <a:pPr algn="ctr">
                <a:spcBef>
                  <a:spcPct val="50000"/>
                </a:spcBef>
              </a:pPr>
              <a:r>
                <a:rPr lang="en-US"/>
                <a:t>H</a:t>
              </a:r>
              <a:endParaRPr lang="en-CA"/>
            </a:p>
          </p:txBody>
        </p:sp>
        <p:sp>
          <p:nvSpPr>
            <p:cNvPr id="47141" name="Oval 53"/>
            <p:cNvSpPr>
              <a:spLocks noChangeArrowheads="1"/>
            </p:cNvSpPr>
            <p:nvPr/>
          </p:nvSpPr>
          <p:spPr bwMode="auto">
            <a:xfrm>
              <a:off x="4944" y="2256"/>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42" name="Line 54"/>
            <p:cNvSpPr>
              <a:spLocks noChangeShapeType="1"/>
            </p:cNvSpPr>
            <p:nvPr/>
          </p:nvSpPr>
          <p:spPr bwMode="auto">
            <a:xfrm>
              <a:off x="5184" y="2256"/>
              <a:ext cx="0" cy="480"/>
            </a:xfrm>
            <a:prstGeom prst="line">
              <a:avLst/>
            </a:prstGeom>
            <a:noFill/>
            <a:ln w="9525">
              <a:solidFill>
                <a:schemeClr val="tx1"/>
              </a:solidFill>
              <a:round/>
              <a:headEnd/>
              <a:tailEnd/>
            </a:ln>
          </p:spPr>
          <p:txBody>
            <a:bodyPr wrap="none" anchor="ctr"/>
            <a:lstStyle/>
            <a:p>
              <a:endParaRPr lang="en-IN"/>
            </a:p>
          </p:txBody>
        </p:sp>
        <p:sp>
          <p:nvSpPr>
            <p:cNvPr id="47143" name="Text Box 55"/>
            <p:cNvSpPr txBox="1">
              <a:spLocks noChangeArrowheads="1"/>
            </p:cNvSpPr>
            <p:nvPr/>
          </p:nvSpPr>
          <p:spPr bwMode="auto">
            <a:xfrm>
              <a:off x="4992" y="2352"/>
              <a:ext cx="144" cy="288"/>
            </a:xfrm>
            <a:prstGeom prst="rect">
              <a:avLst/>
            </a:prstGeom>
            <a:noFill/>
            <a:ln w="9525">
              <a:noFill/>
              <a:miter lim="800000"/>
              <a:headEnd/>
              <a:tailEnd/>
            </a:ln>
          </p:spPr>
          <p:txBody>
            <a:bodyPr>
              <a:spAutoFit/>
            </a:bodyPr>
            <a:lstStyle/>
            <a:p>
              <a:pPr algn="ctr">
                <a:spcBef>
                  <a:spcPct val="50000"/>
                </a:spcBef>
              </a:pPr>
              <a:r>
                <a:rPr lang="en-US"/>
                <a:t>9</a:t>
              </a:r>
              <a:endParaRPr lang="en-CA"/>
            </a:p>
          </p:txBody>
        </p:sp>
        <p:sp>
          <p:nvSpPr>
            <p:cNvPr id="47144" name="Text Box 56"/>
            <p:cNvSpPr txBox="1">
              <a:spLocks noChangeArrowheads="1"/>
            </p:cNvSpPr>
            <p:nvPr/>
          </p:nvSpPr>
          <p:spPr bwMode="auto">
            <a:xfrm>
              <a:off x="5472" y="2208"/>
              <a:ext cx="192" cy="288"/>
            </a:xfrm>
            <a:prstGeom prst="rect">
              <a:avLst/>
            </a:prstGeom>
            <a:noFill/>
            <a:ln w="9525">
              <a:noFill/>
              <a:miter lim="800000"/>
              <a:headEnd/>
              <a:tailEnd/>
            </a:ln>
          </p:spPr>
          <p:txBody>
            <a:bodyPr>
              <a:spAutoFit/>
            </a:bodyPr>
            <a:lstStyle/>
            <a:p>
              <a:pPr algn="ctr">
                <a:spcBef>
                  <a:spcPct val="50000"/>
                </a:spcBef>
              </a:pPr>
              <a:endParaRPr lang="en-CA"/>
            </a:p>
          </p:txBody>
        </p:sp>
        <p:sp>
          <p:nvSpPr>
            <p:cNvPr id="47145" name="Oval 57"/>
            <p:cNvSpPr>
              <a:spLocks noChangeArrowheads="1"/>
            </p:cNvSpPr>
            <p:nvPr/>
          </p:nvSpPr>
          <p:spPr bwMode="auto">
            <a:xfrm>
              <a:off x="4608" y="3120"/>
              <a:ext cx="480" cy="480"/>
            </a:xfrm>
            <a:prstGeom prst="ellipse">
              <a:avLst/>
            </a:prstGeom>
            <a:solidFill>
              <a:schemeClr val="bg1"/>
            </a:solidFill>
            <a:ln w="9525">
              <a:solidFill>
                <a:schemeClr val="tx1"/>
              </a:solidFill>
              <a:round/>
              <a:headEnd/>
              <a:tailEnd/>
            </a:ln>
          </p:spPr>
          <p:txBody>
            <a:bodyPr wrap="none" anchor="ctr"/>
            <a:lstStyle/>
            <a:p>
              <a:endParaRPr lang="en-CA"/>
            </a:p>
          </p:txBody>
        </p:sp>
        <p:sp>
          <p:nvSpPr>
            <p:cNvPr id="47146" name="Line 58"/>
            <p:cNvSpPr>
              <a:spLocks noChangeShapeType="1"/>
            </p:cNvSpPr>
            <p:nvPr/>
          </p:nvSpPr>
          <p:spPr bwMode="auto">
            <a:xfrm>
              <a:off x="4848" y="3120"/>
              <a:ext cx="0" cy="480"/>
            </a:xfrm>
            <a:prstGeom prst="line">
              <a:avLst/>
            </a:prstGeom>
            <a:noFill/>
            <a:ln w="9525">
              <a:solidFill>
                <a:schemeClr val="tx1"/>
              </a:solidFill>
              <a:round/>
              <a:headEnd/>
              <a:tailEnd/>
            </a:ln>
          </p:spPr>
          <p:txBody>
            <a:bodyPr wrap="none" anchor="ctr"/>
            <a:lstStyle/>
            <a:p>
              <a:endParaRPr lang="en-IN"/>
            </a:p>
          </p:txBody>
        </p:sp>
        <p:sp>
          <p:nvSpPr>
            <p:cNvPr id="47147" name="Text Box 59"/>
            <p:cNvSpPr txBox="1">
              <a:spLocks noChangeArrowheads="1"/>
            </p:cNvSpPr>
            <p:nvPr/>
          </p:nvSpPr>
          <p:spPr bwMode="auto">
            <a:xfrm>
              <a:off x="4656" y="3216"/>
              <a:ext cx="144" cy="288"/>
            </a:xfrm>
            <a:prstGeom prst="rect">
              <a:avLst/>
            </a:prstGeom>
            <a:noFill/>
            <a:ln w="9525">
              <a:noFill/>
              <a:miter lim="800000"/>
              <a:headEnd/>
              <a:tailEnd/>
            </a:ln>
          </p:spPr>
          <p:txBody>
            <a:bodyPr>
              <a:spAutoFit/>
            </a:bodyPr>
            <a:lstStyle/>
            <a:p>
              <a:pPr algn="ctr">
                <a:spcBef>
                  <a:spcPct val="50000"/>
                </a:spcBef>
              </a:pPr>
              <a:r>
                <a:rPr lang="en-US"/>
                <a:t>1</a:t>
              </a:r>
              <a:endParaRPr lang="en-CA"/>
            </a:p>
          </p:txBody>
        </p:sp>
        <p:sp>
          <p:nvSpPr>
            <p:cNvPr id="47148" name="Text Box 60"/>
            <p:cNvSpPr txBox="1">
              <a:spLocks noChangeArrowheads="1"/>
            </p:cNvSpPr>
            <p:nvPr/>
          </p:nvSpPr>
          <p:spPr bwMode="auto">
            <a:xfrm>
              <a:off x="4896" y="2736"/>
              <a:ext cx="192" cy="288"/>
            </a:xfrm>
            <a:prstGeom prst="rect">
              <a:avLst/>
            </a:prstGeom>
            <a:noFill/>
            <a:ln w="9525">
              <a:noFill/>
              <a:miter lim="800000"/>
              <a:headEnd/>
              <a:tailEnd/>
            </a:ln>
          </p:spPr>
          <p:txBody>
            <a:bodyPr>
              <a:spAutoFit/>
            </a:bodyPr>
            <a:lstStyle/>
            <a:p>
              <a:pPr algn="ctr">
                <a:spcBef>
                  <a:spcPct val="50000"/>
                </a:spcBef>
              </a:pPr>
              <a:r>
                <a:rPr lang="en-US"/>
                <a:t>J</a:t>
              </a:r>
              <a:endParaRPr lang="en-CA"/>
            </a:p>
          </p:txBody>
        </p:sp>
        <p:sp>
          <p:nvSpPr>
            <p:cNvPr id="47149" name="Text Box 61"/>
            <p:cNvSpPr txBox="1">
              <a:spLocks noChangeArrowheads="1"/>
            </p:cNvSpPr>
            <p:nvPr/>
          </p:nvSpPr>
          <p:spPr bwMode="auto">
            <a:xfrm>
              <a:off x="3021" y="2757"/>
              <a:ext cx="192" cy="288"/>
            </a:xfrm>
            <a:prstGeom prst="rect">
              <a:avLst/>
            </a:prstGeom>
            <a:noFill/>
            <a:ln w="9525">
              <a:noFill/>
              <a:miter lim="800000"/>
              <a:headEnd/>
              <a:tailEnd/>
            </a:ln>
          </p:spPr>
          <p:txBody>
            <a:bodyPr>
              <a:spAutoFit/>
            </a:bodyPr>
            <a:lstStyle/>
            <a:p>
              <a:pPr algn="ctr">
                <a:spcBef>
                  <a:spcPct val="50000"/>
                </a:spcBef>
              </a:pPr>
              <a:r>
                <a:rPr lang="en-US"/>
                <a:t>F</a:t>
              </a:r>
              <a:endParaRPr lang="en-CA"/>
            </a:p>
          </p:txBody>
        </p:sp>
        <p:sp>
          <p:nvSpPr>
            <p:cNvPr id="47150" name="Text Box 62"/>
            <p:cNvSpPr txBox="1">
              <a:spLocks noChangeArrowheads="1"/>
            </p:cNvSpPr>
            <p:nvPr/>
          </p:nvSpPr>
          <p:spPr bwMode="auto">
            <a:xfrm>
              <a:off x="2916" y="1776"/>
              <a:ext cx="192" cy="288"/>
            </a:xfrm>
            <a:prstGeom prst="rect">
              <a:avLst/>
            </a:prstGeom>
            <a:noFill/>
            <a:ln w="9525">
              <a:noFill/>
              <a:miter lim="800000"/>
              <a:headEnd/>
              <a:tailEnd/>
            </a:ln>
          </p:spPr>
          <p:txBody>
            <a:bodyPr>
              <a:spAutoFit/>
            </a:bodyPr>
            <a:lstStyle/>
            <a:p>
              <a:pPr algn="ctr">
                <a:spcBef>
                  <a:spcPct val="50000"/>
                </a:spcBef>
              </a:pPr>
              <a:r>
                <a:rPr lang="en-US"/>
                <a:t>D</a:t>
              </a:r>
              <a:endParaRPr lang="en-CA"/>
            </a:p>
          </p:txBody>
        </p:sp>
        <p:sp>
          <p:nvSpPr>
            <p:cNvPr id="47151" name="Line 63"/>
            <p:cNvSpPr>
              <a:spLocks noChangeShapeType="1"/>
            </p:cNvSpPr>
            <p:nvPr/>
          </p:nvSpPr>
          <p:spPr bwMode="auto">
            <a:xfrm>
              <a:off x="3744" y="2496"/>
              <a:ext cx="432" cy="0"/>
            </a:xfrm>
            <a:prstGeom prst="line">
              <a:avLst/>
            </a:prstGeom>
            <a:noFill/>
            <a:ln w="38100">
              <a:solidFill>
                <a:schemeClr val="tx1"/>
              </a:solidFill>
              <a:prstDash val="dash"/>
              <a:round/>
              <a:headEnd/>
              <a:tailEnd type="triangle" w="med" len="med"/>
            </a:ln>
          </p:spPr>
          <p:txBody>
            <a:bodyPr wrap="none" anchor="ctr"/>
            <a:lstStyle/>
            <a:p>
              <a:endParaRPr lang="en-IN"/>
            </a:p>
          </p:txBody>
        </p:sp>
        <p:sp>
          <p:nvSpPr>
            <p:cNvPr id="47152" name="Line 64"/>
            <p:cNvSpPr>
              <a:spLocks noChangeShapeType="1"/>
            </p:cNvSpPr>
            <p:nvPr/>
          </p:nvSpPr>
          <p:spPr bwMode="auto">
            <a:xfrm>
              <a:off x="3936" y="1824"/>
              <a:ext cx="288" cy="480"/>
            </a:xfrm>
            <a:prstGeom prst="line">
              <a:avLst/>
            </a:prstGeom>
            <a:noFill/>
            <a:ln w="38100">
              <a:solidFill>
                <a:schemeClr val="tx1"/>
              </a:solidFill>
              <a:prstDash val="dash"/>
              <a:round/>
              <a:headEnd/>
              <a:tailEnd type="triangle" w="med" len="med"/>
            </a:ln>
          </p:spPr>
          <p:txBody>
            <a:bodyPr wrap="none" anchor="ctr"/>
            <a:lstStyle/>
            <a:p>
              <a:endParaRPr lang="en-IN"/>
            </a:p>
          </p:txBody>
        </p:sp>
        <p:sp>
          <p:nvSpPr>
            <p:cNvPr id="47153" name="Line 65"/>
            <p:cNvSpPr>
              <a:spLocks noChangeShapeType="1"/>
            </p:cNvSpPr>
            <p:nvPr/>
          </p:nvSpPr>
          <p:spPr bwMode="auto">
            <a:xfrm flipV="1">
              <a:off x="3936" y="2688"/>
              <a:ext cx="480" cy="720"/>
            </a:xfrm>
            <a:prstGeom prst="line">
              <a:avLst/>
            </a:prstGeom>
            <a:noFill/>
            <a:ln w="38100">
              <a:solidFill>
                <a:schemeClr val="tx1"/>
              </a:solidFill>
              <a:prstDash val="dash"/>
              <a:round/>
              <a:headEnd/>
              <a:tailEnd type="triangle" w="med" len="med"/>
            </a:ln>
          </p:spPr>
          <p:txBody>
            <a:bodyPr wrap="none" anchor="ctr"/>
            <a:lstStyle/>
            <a:p>
              <a:endParaRPr lang="en-IN"/>
            </a:p>
          </p:txBody>
        </p:sp>
        <p:sp>
          <p:nvSpPr>
            <p:cNvPr id="47154" name="Line 66"/>
            <p:cNvSpPr>
              <a:spLocks noChangeShapeType="1"/>
            </p:cNvSpPr>
            <p:nvPr/>
          </p:nvSpPr>
          <p:spPr bwMode="auto">
            <a:xfrm>
              <a:off x="4464" y="2736"/>
              <a:ext cx="336" cy="384"/>
            </a:xfrm>
            <a:prstGeom prst="line">
              <a:avLst/>
            </a:prstGeom>
            <a:noFill/>
            <a:ln w="9525">
              <a:solidFill>
                <a:schemeClr val="tx1"/>
              </a:solidFill>
              <a:round/>
              <a:headEnd/>
              <a:tailEnd type="triangle" w="med" len="med"/>
            </a:ln>
          </p:spPr>
          <p:txBody>
            <a:bodyPr wrap="none" anchor="ctr"/>
            <a:lstStyle/>
            <a:p>
              <a:endParaRPr lang="en-IN"/>
            </a:p>
          </p:txBody>
        </p:sp>
        <p:sp>
          <p:nvSpPr>
            <p:cNvPr id="47155" name="Text Box 67"/>
            <p:cNvSpPr txBox="1">
              <a:spLocks noChangeArrowheads="1"/>
            </p:cNvSpPr>
            <p:nvPr/>
          </p:nvSpPr>
          <p:spPr bwMode="auto">
            <a:xfrm>
              <a:off x="4620" y="2766"/>
              <a:ext cx="192" cy="288"/>
            </a:xfrm>
            <a:prstGeom prst="rect">
              <a:avLst/>
            </a:prstGeom>
            <a:noFill/>
            <a:ln w="9525">
              <a:noFill/>
              <a:miter lim="800000"/>
              <a:headEnd/>
              <a:tailEnd/>
            </a:ln>
          </p:spPr>
          <p:txBody>
            <a:bodyPr>
              <a:spAutoFit/>
            </a:bodyPr>
            <a:lstStyle/>
            <a:p>
              <a:pPr algn="ctr">
                <a:spcBef>
                  <a:spcPct val="50000"/>
                </a:spcBef>
              </a:pPr>
              <a:r>
                <a:rPr lang="en-US"/>
                <a:t>I</a:t>
              </a:r>
              <a:endParaRPr lang="en-CA"/>
            </a:p>
          </p:txBody>
        </p:sp>
        <p:sp>
          <p:nvSpPr>
            <p:cNvPr id="47156" name="Line 68"/>
            <p:cNvSpPr>
              <a:spLocks noChangeShapeType="1"/>
            </p:cNvSpPr>
            <p:nvPr/>
          </p:nvSpPr>
          <p:spPr bwMode="auto">
            <a:xfrm flipV="1">
              <a:off x="4896" y="2736"/>
              <a:ext cx="288" cy="384"/>
            </a:xfrm>
            <a:prstGeom prst="line">
              <a:avLst/>
            </a:prstGeom>
            <a:noFill/>
            <a:ln w="9525">
              <a:solidFill>
                <a:schemeClr val="tx1"/>
              </a:solidFill>
              <a:round/>
              <a:headEnd/>
              <a:tailEnd type="triangle" w="med" len="med"/>
            </a:ln>
          </p:spPr>
          <p:txBody>
            <a:bodyPr wrap="none" anchor="ctr"/>
            <a:lstStyle/>
            <a:p>
              <a:endParaRPr lang="en-IN"/>
            </a:p>
          </p:txBody>
        </p:sp>
        <p:sp>
          <p:nvSpPr>
            <p:cNvPr id="47157" name="Line 69"/>
            <p:cNvSpPr>
              <a:spLocks noChangeShapeType="1"/>
            </p:cNvSpPr>
            <p:nvPr/>
          </p:nvSpPr>
          <p:spPr bwMode="auto">
            <a:xfrm>
              <a:off x="2688" y="2736"/>
              <a:ext cx="0" cy="1104"/>
            </a:xfrm>
            <a:prstGeom prst="line">
              <a:avLst/>
            </a:prstGeom>
            <a:noFill/>
            <a:ln w="9525">
              <a:solidFill>
                <a:schemeClr val="tx1"/>
              </a:solidFill>
              <a:round/>
              <a:headEnd/>
              <a:tailEnd/>
            </a:ln>
          </p:spPr>
          <p:txBody>
            <a:bodyPr wrap="none" anchor="ctr"/>
            <a:lstStyle/>
            <a:p>
              <a:endParaRPr lang="en-IN"/>
            </a:p>
          </p:txBody>
        </p:sp>
        <p:sp>
          <p:nvSpPr>
            <p:cNvPr id="47158" name="Line 70"/>
            <p:cNvSpPr>
              <a:spLocks noChangeShapeType="1"/>
            </p:cNvSpPr>
            <p:nvPr/>
          </p:nvSpPr>
          <p:spPr bwMode="auto">
            <a:xfrm>
              <a:off x="2688" y="3840"/>
              <a:ext cx="1584" cy="0"/>
            </a:xfrm>
            <a:prstGeom prst="line">
              <a:avLst/>
            </a:prstGeom>
            <a:noFill/>
            <a:ln w="9525">
              <a:solidFill>
                <a:schemeClr val="tx1"/>
              </a:solidFill>
              <a:round/>
              <a:headEnd/>
              <a:tailEnd/>
            </a:ln>
          </p:spPr>
          <p:txBody>
            <a:bodyPr wrap="none" anchor="ctr"/>
            <a:lstStyle/>
            <a:p>
              <a:endParaRPr lang="en-IN"/>
            </a:p>
          </p:txBody>
        </p:sp>
        <p:sp>
          <p:nvSpPr>
            <p:cNvPr id="47159" name="Line 71"/>
            <p:cNvSpPr>
              <a:spLocks noChangeShapeType="1"/>
            </p:cNvSpPr>
            <p:nvPr/>
          </p:nvSpPr>
          <p:spPr bwMode="auto">
            <a:xfrm flipV="1">
              <a:off x="4260" y="2736"/>
              <a:ext cx="192" cy="1104"/>
            </a:xfrm>
            <a:prstGeom prst="line">
              <a:avLst/>
            </a:prstGeom>
            <a:noFill/>
            <a:ln w="9525">
              <a:solidFill>
                <a:schemeClr val="tx1"/>
              </a:solidFill>
              <a:round/>
              <a:headEnd/>
              <a:tailEnd type="triangle" w="med" len="med"/>
            </a:ln>
          </p:spPr>
          <p:txBody>
            <a:bodyPr wrap="none" anchor="ctr"/>
            <a:lstStyle/>
            <a:p>
              <a:endParaRPr lang="en-IN"/>
            </a:p>
          </p:txBody>
        </p:sp>
        <p:sp>
          <p:nvSpPr>
            <p:cNvPr id="47160" name="Text Box 72"/>
            <p:cNvSpPr txBox="1">
              <a:spLocks noChangeArrowheads="1"/>
            </p:cNvSpPr>
            <p:nvPr/>
          </p:nvSpPr>
          <p:spPr bwMode="auto">
            <a:xfrm>
              <a:off x="2880" y="3585"/>
              <a:ext cx="192" cy="288"/>
            </a:xfrm>
            <a:prstGeom prst="rect">
              <a:avLst/>
            </a:prstGeom>
            <a:noFill/>
            <a:ln w="9525">
              <a:noFill/>
              <a:miter lim="800000"/>
              <a:headEnd/>
              <a:tailEnd/>
            </a:ln>
          </p:spPr>
          <p:txBody>
            <a:bodyPr>
              <a:spAutoFit/>
            </a:bodyPr>
            <a:lstStyle/>
            <a:p>
              <a:pPr algn="ctr">
                <a:spcBef>
                  <a:spcPct val="50000"/>
                </a:spcBef>
              </a:pPr>
              <a:r>
                <a:rPr lang="en-US"/>
                <a:t>G</a:t>
              </a:r>
              <a:endParaRPr lang="en-CA"/>
            </a:p>
          </p:txBody>
        </p:sp>
        <p:sp>
          <p:nvSpPr>
            <p:cNvPr id="47161" name="Line 73"/>
            <p:cNvSpPr>
              <a:spLocks noChangeShapeType="1"/>
            </p:cNvSpPr>
            <p:nvPr/>
          </p:nvSpPr>
          <p:spPr bwMode="auto">
            <a:xfrm>
              <a:off x="4416" y="2496"/>
              <a:ext cx="240" cy="0"/>
            </a:xfrm>
            <a:prstGeom prst="line">
              <a:avLst/>
            </a:prstGeom>
            <a:noFill/>
            <a:ln w="9525">
              <a:solidFill>
                <a:schemeClr val="tx1"/>
              </a:solidFill>
              <a:round/>
              <a:headEnd/>
              <a:tailEnd/>
            </a:ln>
          </p:spPr>
          <p:txBody>
            <a:bodyPr wrap="none" anchor="ctr"/>
            <a:lstStyle/>
            <a:p>
              <a:endParaRPr lang="en-IN"/>
            </a:p>
          </p:txBody>
        </p:sp>
        <p:sp>
          <p:nvSpPr>
            <p:cNvPr id="47162" name="Line 74"/>
            <p:cNvSpPr>
              <a:spLocks noChangeShapeType="1"/>
            </p:cNvSpPr>
            <p:nvPr/>
          </p:nvSpPr>
          <p:spPr bwMode="auto">
            <a:xfrm>
              <a:off x="4848" y="3360"/>
              <a:ext cx="240" cy="0"/>
            </a:xfrm>
            <a:prstGeom prst="line">
              <a:avLst/>
            </a:prstGeom>
            <a:noFill/>
            <a:ln w="9525">
              <a:solidFill>
                <a:schemeClr val="tx1"/>
              </a:solidFill>
              <a:round/>
              <a:headEnd/>
              <a:tailEnd/>
            </a:ln>
          </p:spPr>
          <p:txBody>
            <a:bodyPr wrap="none" anchor="ctr"/>
            <a:lstStyle/>
            <a:p>
              <a:endParaRPr lang="en-IN"/>
            </a:p>
          </p:txBody>
        </p:sp>
        <p:sp>
          <p:nvSpPr>
            <p:cNvPr id="47163" name="Line 75"/>
            <p:cNvSpPr>
              <a:spLocks noChangeShapeType="1"/>
            </p:cNvSpPr>
            <p:nvPr/>
          </p:nvSpPr>
          <p:spPr bwMode="auto">
            <a:xfrm>
              <a:off x="5184" y="2496"/>
              <a:ext cx="240" cy="0"/>
            </a:xfrm>
            <a:prstGeom prst="line">
              <a:avLst/>
            </a:prstGeom>
            <a:noFill/>
            <a:ln w="9525">
              <a:solidFill>
                <a:schemeClr val="tx1"/>
              </a:solidFill>
              <a:round/>
              <a:headEnd/>
              <a:tailEnd/>
            </a:ln>
          </p:spPr>
          <p:txBody>
            <a:bodyPr wrap="none" anchor="ctr"/>
            <a:lstStyle/>
            <a:p>
              <a:endParaRPr lang="en-IN"/>
            </a:p>
          </p:txBody>
        </p:sp>
        <p:sp>
          <p:nvSpPr>
            <p:cNvPr id="47164" name="Text Box 76"/>
            <p:cNvSpPr txBox="1">
              <a:spLocks noChangeArrowheads="1"/>
            </p:cNvSpPr>
            <p:nvPr/>
          </p:nvSpPr>
          <p:spPr bwMode="auto">
            <a:xfrm>
              <a:off x="672" y="2487"/>
              <a:ext cx="192"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sp>
          <p:nvSpPr>
            <p:cNvPr id="47165" name="Text Box 77"/>
            <p:cNvSpPr txBox="1">
              <a:spLocks noChangeArrowheads="1"/>
            </p:cNvSpPr>
            <p:nvPr/>
          </p:nvSpPr>
          <p:spPr bwMode="auto">
            <a:xfrm>
              <a:off x="1440" y="2508"/>
              <a:ext cx="192"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47166" name="Text Box 78"/>
            <p:cNvSpPr txBox="1">
              <a:spLocks noChangeArrowheads="1"/>
            </p:cNvSpPr>
            <p:nvPr/>
          </p:nvSpPr>
          <p:spPr bwMode="auto">
            <a:xfrm>
              <a:off x="2208" y="2496"/>
              <a:ext cx="192"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47167" name="Text Box 79"/>
            <p:cNvSpPr txBox="1">
              <a:spLocks noChangeArrowheads="1"/>
            </p:cNvSpPr>
            <p:nvPr/>
          </p:nvSpPr>
          <p:spPr bwMode="auto">
            <a:xfrm>
              <a:off x="3066" y="1920"/>
              <a:ext cx="192" cy="288"/>
            </a:xfrm>
            <a:prstGeom prst="rect">
              <a:avLst/>
            </a:prstGeom>
            <a:noFill/>
            <a:ln w="9525">
              <a:noFill/>
              <a:miter lim="800000"/>
              <a:headEnd/>
              <a:tailEnd/>
            </a:ln>
          </p:spPr>
          <p:txBody>
            <a:bodyPr>
              <a:spAutoFit/>
            </a:bodyPr>
            <a:lstStyle/>
            <a:p>
              <a:pPr algn="ctr">
                <a:spcBef>
                  <a:spcPct val="50000"/>
                </a:spcBef>
              </a:pPr>
              <a:r>
                <a:rPr lang="en-US"/>
                <a:t>7</a:t>
              </a:r>
              <a:endParaRPr lang="en-CA"/>
            </a:p>
          </p:txBody>
        </p:sp>
        <p:sp>
          <p:nvSpPr>
            <p:cNvPr id="47168" name="Text Box 80"/>
            <p:cNvSpPr txBox="1">
              <a:spLocks noChangeArrowheads="1"/>
            </p:cNvSpPr>
            <p:nvPr/>
          </p:nvSpPr>
          <p:spPr bwMode="auto">
            <a:xfrm>
              <a:off x="2928" y="3789"/>
              <a:ext cx="192"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47169" name="Text Box 81"/>
            <p:cNvSpPr txBox="1">
              <a:spLocks noChangeArrowheads="1"/>
            </p:cNvSpPr>
            <p:nvPr/>
          </p:nvSpPr>
          <p:spPr bwMode="auto">
            <a:xfrm>
              <a:off x="2958" y="2949"/>
              <a:ext cx="192" cy="288"/>
            </a:xfrm>
            <a:prstGeom prst="rect">
              <a:avLst/>
            </a:prstGeom>
            <a:noFill/>
            <a:ln w="9525">
              <a:noFill/>
              <a:miter lim="800000"/>
              <a:headEnd/>
              <a:tailEnd/>
            </a:ln>
          </p:spPr>
          <p:txBody>
            <a:bodyPr>
              <a:spAutoFit/>
            </a:bodyPr>
            <a:lstStyle/>
            <a:p>
              <a:pPr algn="ctr">
                <a:spcBef>
                  <a:spcPct val="50000"/>
                </a:spcBef>
              </a:pPr>
              <a:r>
                <a:rPr lang="en-US"/>
                <a:t>3</a:t>
              </a:r>
              <a:endParaRPr lang="en-CA"/>
            </a:p>
          </p:txBody>
        </p:sp>
        <p:sp>
          <p:nvSpPr>
            <p:cNvPr id="47170" name="Text Box 82"/>
            <p:cNvSpPr txBox="1">
              <a:spLocks noChangeArrowheads="1"/>
            </p:cNvSpPr>
            <p:nvPr/>
          </p:nvSpPr>
          <p:spPr bwMode="auto">
            <a:xfrm>
              <a:off x="2961" y="2442"/>
              <a:ext cx="192" cy="288"/>
            </a:xfrm>
            <a:prstGeom prst="rect">
              <a:avLst/>
            </a:prstGeom>
            <a:noFill/>
            <a:ln w="9525">
              <a:noFill/>
              <a:miter lim="800000"/>
              <a:headEnd/>
              <a:tailEnd/>
            </a:ln>
          </p:spPr>
          <p:txBody>
            <a:bodyPr>
              <a:spAutoFit/>
            </a:bodyPr>
            <a:lstStyle/>
            <a:p>
              <a:pPr algn="ctr">
                <a:spcBef>
                  <a:spcPct val="50000"/>
                </a:spcBef>
              </a:pPr>
              <a:r>
                <a:rPr lang="en-US"/>
                <a:t>6</a:t>
              </a:r>
              <a:endParaRPr lang="en-CA"/>
            </a:p>
          </p:txBody>
        </p:sp>
        <p:sp>
          <p:nvSpPr>
            <p:cNvPr id="47171" name="Text Box 83"/>
            <p:cNvSpPr txBox="1">
              <a:spLocks noChangeArrowheads="1"/>
            </p:cNvSpPr>
            <p:nvPr/>
          </p:nvSpPr>
          <p:spPr bwMode="auto">
            <a:xfrm>
              <a:off x="4509" y="2856"/>
              <a:ext cx="192" cy="288"/>
            </a:xfrm>
            <a:prstGeom prst="rect">
              <a:avLst/>
            </a:prstGeom>
            <a:noFill/>
            <a:ln w="9525">
              <a:noFill/>
              <a:miter lim="800000"/>
              <a:headEnd/>
              <a:tailEnd/>
            </a:ln>
          </p:spPr>
          <p:txBody>
            <a:bodyPr>
              <a:spAutoFit/>
            </a:bodyPr>
            <a:lstStyle/>
            <a:p>
              <a:pPr algn="ctr">
                <a:spcBef>
                  <a:spcPct val="50000"/>
                </a:spcBef>
              </a:pPr>
              <a:r>
                <a:rPr lang="en-US"/>
                <a:t>2</a:t>
              </a:r>
              <a:endParaRPr lang="en-CA"/>
            </a:p>
          </p:txBody>
        </p:sp>
        <p:sp>
          <p:nvSpPr>
            <p:cNvPr id="47172" name="Text Box 84"/>
            <p:cNvSpPr txBox="1">
              <a:spLocks noChangeArrowheads="1"/>
            </p:cNvSpPr>
            <p:nvPr/>
          </p:nvSpPr>
          <p:spPr bwMode="auto">
            <a:xfrm>
              <a:off x="4992" y="2865"/>
              <a:ext cx="192" cy="288"/>
            </a:xfrm>
            <a:prstGeom prst="rect">
              <a:avLst/>
            </a:prstGeom>
            <a:noFill/>
            <a:ln w="9525">
              <a:noFill/>
              <a:miter lim="800000"/>
              <a:headEnd/>
              <a:tailEnd/>
            </a:ln>
          </p:spPr>
          <p:txBody>
            <a:bodyPr>
              <a:spAutoFit/>
            </a:bodyPr>
            <a:lstStyle/>
            <a:p>
              <a:pPr algn="ctr">
                <a:spcBef>
                  <a:spcPct val="50000"/>
                </a:spcBef>
              </a:pPr>
              <a:r>
                <a:rPr lang="en-US"/>
                <a:t>1</a:t>
              </a:r>
              <a:endParaRPr lang="en-CA"/>
            </a:p>
          </p:txBody>
        </p:sp>
        <p:sp>
          <p:nvSpPr>
            <p:cNvPr id="47173" name="Text Box 85"/>
            <p:cNvSpPr txBox="1">
              <a:spLocks noChangeArrowheads="1"/>
            </p:cNvSpPr>
            <p:nvPr/>
          </p:nvSpPr>
          <p:spPr bwMode="auto">
            <a:xfrm>
              <a:off x="4704" y="2433"/>
              <a:ext cx="192" cy="288"/>
            </a:xfrm>
            <a:prstGeom prst="rect">
              <a:avLst/>
            </a:prstGeom>
            <a:noFill/>
            <a:ln w="9525">
              <a:noFill/>
              <a:miter lim="800000"/>
              <a:headEnd/>
              <a:tailEnd/>
            </a:ln>
          </p:spPr>
          <p:txBody>
            <a:bodyPr>
              <a:spAutoFit/>
            </a:bodyPr>
            <a:lstStyle/>
            <a:p>
              <a:pPr algn="ctr">
                <a:spcBef>
                  <a:spcPct val="50000"/>
                </a:spcBef>
              </a:pPr>
              <a:r>
                <a:rPr lang="en-US"/>
                <a:t>5</a:t>
              </a:r>
              <a:endParaRPr lang="en-CA"/>
            </a:p>
          </p:txBody>
        </p:sp>
      </p:grpSp>
      <p:sp>
        <p:nvSpPr>
          <p:cNvPr id="47111" name="Text Box 86"/>
          <p:cNvSpPr txBox="1">
            <a:spLocks noChangeArrowheads="1"/>
          </p:cNvSpPr>
          <p:nvPr/>
        </p:nvSpPr>
        <p:spPr bwMode="auto">
          <a:xfrm>
            <a:off x="1371600" y="4648200"/>
            <a:ext cx="7620000" cy="1311275"/>
          </a:xfrm>
          <a:prstGeom prst="rect">
            <a:avLst/>
          </a:prstGeom>
          <a:noFill/>
          <a:ln w="9525">
            <a:noFill/>
            <a:miter lim="800000"/>
            <a:headEnd/>
            <a:tailEnd/>
          </a:ln>
        </p:spPr>
        <p:txBody>
          <a:bodyPr>
            <a:spAutoFit/>
          </a:bodyPr>
          <a:lstStyle/>
          <a:p>
            <a:pPr>
              <a:spcBef>
                <a:spcPct val="50000"/>
              </a:spcBef>
              <a:buFontTx/>
              <a:buChar char="•"/>
            </a:pPr>
            <a:r>
              <a:rPr lang="en-US" sz="2000"/>
              <a:t>Say we have estimated durations of all tasks (in days)</a:t>
            </a:r>
          </a:p>
          <a:p>
            <a:pPr>
              <a:spcBef>
                <a:spcPct val="50000"/>
              </a:spcBef>
              <a:buFontTx/>
              <a:buChar char="•"/>
            </a:pPr>
            <a:r>
              <a:rPr lang="en-US" sz="2000"/>
              <a:t>New PERT chart, with durations filled in:</a:t>
            </a:r>
          </a:p>
          <a:p>
            <a:pPr>
              <a:spcBef>
                <a:spcPct val="50000"/>
              </a:spcBef>
              <a:buFontTx/>
              <a:buChar char="•"/>
            </a:pPr>
            <a:r>
              <a:rPr lang="en-US" sz="2000"/>
              <a:t>Note, dummy tasks (dashed lines) always have a duration of zero</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68884D7-0107-4D17-A189-631019DC81F3}" type="slidenum">
              <a:rPr lang="en-US"/>
              <a:pPr>
                <a:defRPr/>
              </a:pPr>
              <a:t>84</a:t>
            </a:fld>
            <a:endParaRPr lang="en-US"/>
          </a:p>
        </p:txBody>
      </p:sp>
      <p:sp>
        <p:nvSpPr>
          <p:cNvPr id="48133" name="Rectangle 2"/>
          <p:cNvSpPr>
            <a:spLocks noGrp="1" noChangeArrowheads="1"/>
          </p:cNvSpPr>
          <p:nvPr>
            <p:ph type="title"/>
          </p:nvPr>
        </p:nvSpPr>
        <p:spPr>
          <a:xfrm>
            <a:off x="685800" y="0"/>
            <a:ext cx="7772400" cy="533400"/>
          </a:xfrm>
        </p:spPr>
        <p:txBody>
          <a:bodyPr>
            <a:normAutofit fontScale="90000"/>
          </a:bodyPr>
          <a:lstStyle/>
          <a:p>
            <a:r>
              <a:rPr lang="en-US" smtClean="0"/>
              <a:t>Calculating ECTs</a:t>
            </a:r>
            <a:endParaRPr lang="en-CA" smtClean="0"/>
          </a:p>
        </p:txBody>
      </p:sp>
      <p:sp>
        <p:nvSpPr>
          <p:cNvPr id="48134" name="Rectangle 3"/>
          <p:cNvSpPr>
            <a:spLocks noGrp="1" noChangeArrowheads="1"/>
          </p:cNvSpPr>
          <p:nvPr>
            <p:ph type="body" idx="1"/>
          </p:nvPr>
        </p:nvSpPr>
        <p:spPr>
          <a:xfrm>
            <a:off x="838200" y="381000"/>
            <a:ext cx="7772400" cy="3352800"/>
          </a:xfrm>
        </p:spPr>
        <p:txBody>
          <a:bodyPr/>
          <a:lstStyle/>
          <a:p>
            <a:r>
              <a:rPr lang="en-US" sz="1800" smtClean="0"/>
              <a:t>ECT = earliest time event can be completed</a:t>
            </a:r>
          </a:p>
          <a:p>
            <a:r>
              <a:rPr lang="en-US" sz="1800" smtClean="0"/>
              <a:t>To calculate:</a:t>
            </a:r>
          </a:p>
          <a:p>
            <a:pPr marL="742950" lvl="1" indent="-285750"/>
            <a:r>
              <a:rPr lang="en-US" sz="1800" smtClean="0"/>
              <a:t>For an event not depending on others:  ECT = 0</a:t>
            </a:r>
          </a:p>
          <a:p>
            <a:pPr marL="1143000" lvl="2"/>
            <a:r>
              <a:rPr lang="en-US" sz="1800" smtClean="0"/>
              <a:t>Usually this is the first event</a:t>
            </a:r>
          </a:p>
          <a:p>
            <a:pPr marL="742950" lvl="1" indent="-285750"/>
            <a:r>
              <a:rPr lang="en-US" sz="1800" smtClean="0"/>
              <a:t>For an event E depending on one or more others:</a:t>
            </a:r>
          </a:p>
          <a:p>
            <a:pPr marL="1143000" lvl="2"/>
            <a:r>
              <a:rPr lang="en-US" sz="1800" smtClean="0"/>
              <a:t>Calculate ECTs of event(s) that E depends on</a:t>
            </a:r>
          </a:p>
          <a:p>
            <a:pPr marL="1143000" lvl="2"/>
            <a:r>
              <a:rPr lang="en-US" sz="1800" smtClean="0"/>
              <a:t>Add duration(s) of task(s) leading to E</a:t>
            </a:r>
          </a:p>
          <a:p>
            <a:pPr marL="1143000" lvl="2"/>
            <a:r>
              <a:rPr lang="en-US" sz="1800" smtClean="0"/>
              <a:t>If E depends on more than one event, take MAX</a:t>
            </a:r>
          </a:p>
          <a:p>
            <a:r>
              <a:rPr lang="en-US" sz="1800" smtClean="0"/>
              <a:t>Proceed left to right ( </a:t>
            </a:r>
            <a:r>
              <a:rPr lang="en-US" sz="1800" smtClean="0">
                <a:sym typeface="Wingdings" pitchFamily="2" charset="2"/>
              </a:rPr>
              <a:t> )</a:t>
            </a:r>
            <a:r>
              <a:rPr lang="en-US" sz="1800" smtClean="0"/>
              <a:t> through the chart</a:t>
            </a:r>
          </a:p>
          <a:p>
            <a:r>
              <a:rPr lang="en-US" sz="1800" smtClean="0"/>
              <a:t>Exercise:  calculate the ECT for our example.	</a:t>
            </a:r>
            <a:endParaRPr lang="en-CA" sz="1800" smtClean="0"/>
          </a:p>
        </p:txBody>
      </p:sp>
      <p:pic>
        <p:nvPicPr>
          <p:cNvPr id="48135" name="Picture 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24000" y="3581400"/>
            <a:ext cx="5867400" cy="26336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CD2D2D3-B5BA-4B24-99FE-D06E956ED424}" type="slidenum">
              <a:rPr lang="en-US"/>
              <a:pPr>
                <a:defRPr/>
              </a:pPr>
              <a:t>85</a:t>
            </a:fld>
            <a:endParaRPr lang="en-US"/>
          </a:p>
        </p:txBody>
      </p:sp>
      <p:sp>
        <p:nvSpPr>
          <p:cNvPr id="49157" name="Rectangle 2"/>
          <p:cNvSpPr>
            <a:spLocks noGrp="1" noChangeArrowheads="1"/>
          </p:cNvSpPr>
          <p:nvPr>
            <p:ph type="title"/>
          </p:nvPr>
        </p:nvSpPr>
        <p:spPr>
          <a:xfrm>
            <a:off x="685800" y="0"/>
            <a:ext cx="7772400" cy="533400"/>
          </a:xfrm>
        </p:spPr>
        <p:txBody>
          <a:bodyPr>
            <a:normAutofit fontScale="90000"/>
          </a:bodyPr>
          <a:lstStyle/>
          <a:p>
            <a:r>
              <a:rPr lang="en-US" smtClean="0"/>
              <a:t>Calculating LCT</a:t>
            </a:r>
            <a:endParaRPr lang="en-CA" smtClean="0"/>
          </a:p>
        </p:txBody>
      </p:sp>
      <p:sp>
        <p:nvSpPr>
          <p:cNvPr id="49158" name="Rectangle 3"/>
          <p:cNvSpPr>
            <a:spLocks noGrp="1" noChangeArrowheads="1"/>
          </p:cNvSpPr>
          <p:nvPr>
            <p:ph type="body" idx="1"/>
          </p:nvPr>
        </p:nvSpPr>
        <p:spPr>
          <a:xfrm>
            <a:off x="914400" y="457200"/>
            <a:ext cx="8229600" cy="3733800"/>
          </a:xfrm>
        </p:spPr>
        <p:txBody>
          <a:bodyPr/>
          <a:lstStyle/>
          <a:p>
            <a:r>
              <a:rPr lang="en-US" sz="1800" smtClean="0"/>
              <a:t>LCT = latest time event can be completed, while still finishing last ask at indicated time</a:t>
            </a:r>
          </a:p>
          <a:p>
            <a:r>
              <a:rPr lang="en-US" sz="1800" smtClean="0"/>
              <a:t>To calculate:</a:t>
            </a:r>
          </a:p>
          <a:p>
            <a:pPr marL="742950" lvl="1" indent="-285750"/>
            <a:r>
              <a:rPr lang="en-US" sz="1800" smtClean="0"/>
              <a:t>For an event which no other events depend on:  LCT = ECT</a:t>
            </a:r>
          </a:p>
          <a:p>
            <a:pPr marL="1143000" lvl="2"/>
            <a:r>
              <a:rPr lang="en-US" sz="1800" smtClean="0"/>
              <a:t>Generally there will only be one such event</a:t>
            </a:r>
          </a:p>
          <a:p>
            <a:pPr marL="742950" lvl="1" indent="-285750"/>
            <a:r>
              <a:rPr lang="en-US" sz="1800" smtClean="0"/>
              <a:t>For an event E which one or more others depend on:</a:t>
            </a:r>
          </a:p>
          <a:p>
            <a:pPr marL="1143000" lvl="2"/>
            <a:r>
              <a:rPr lang="en-US" sz="1800" smtClean="0"/>
              <a:t>Calculate LCTs of event(s) that depend on E</a:t>
            </a:r>
          </a:p>
          <a:p>
            <a:pPr marL="1143000" lvl="2"/>
            <a:r>
              <a:rPr lang="en-US" sz="1800" smtClean="0"/>
              <a:t>Subtract duration(s) of task(s) leading from E</a:t>
            </a:r>
          </a:p>
          <a:p>
            <a:pPr marL="1143000" lvl="2"/>
            <a:r>
              <a:rPr lang="en-US" sz="1800" smtClean="0"/>
              <a:t>If more than one event depends on E, take MINIMUM</a:t>
            </a:r>
          </a:p>
          <a:p>
            <a:r>
              <a:rPr lang="en-US" sz="1800" smtClean="0"/>
              <a:t>Proceed right to left ( </a:t>
            </a:r>
            <a:r>
              <a:rPr lang="en-US" sz="1800" smtClean="0">
                <a:sym typeface="Wingdings" pitchFamily="2" charset="2"/>
              </a:rPr>
              <a:t> )</a:t>
            </a:r>
            <a:r>
              <a:rPr lang="en-US" sz="1800" smtClean="0"/>
              <a:t> through PERT chart</a:t>
            </a:r>
          </a:p>
          <a:p>
            <a:r>
              <a:rPr lang="en-US" sz="1800" smtClean="0"/>
              <a:t>Exercise:  calculate LCT for our example</a:t>
            </a:r>
            <a:endParaRPr lang="en-CA" sz="1800" smtClean="0"/>
          </a:p>
        </p:txBody>
      </p:sp>
      <p:pic>
        <p:nvPicPr>
          <p:cNvPr id="49159" name="Picture 8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00200" y="3311525"/>
            <a:ext cx="7010400" cy="3171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pPr>
              <a:defRPr/>
            </a:pPr>
            <a:fld id="{7114B92E-8ACE-459D-8748-3AF869B1E73E}" type="slidenum">
              <a:rPr lang="en-US"/>
              <a:pPr>
                <a:defRPr/>
              </a:pPr>
              <a:t>86</a:t>
            </a:fld>
            <a:endParaRPr lang="en-US"/>
          </a:p>
        </p:txBody>
      </p:sp>
      <p:sp>
        <p:nvSpPr>
          <p:cNvPr id="50181" name="Rectangle 2"/>
          <p:cNvSpPr>
            <a:spLocks noGrp="1" noChangeArrowheads="1"/>
          </p:cNvSpPr>
          <p:nvPr>
            <p:ph type="title"/>
          </p:nvPr>
        </p:nvSpPr>
        <p:spPr>
          <a:xfrm>
            <a:off x="381000" y="228600"/>
            <a:ext cx="8229600" cy="609600"/>
          </a:xfrm>
        </p:spPr>
        <p:txBody>
          <a:bodyPr>
            <a:normAutofit fontScale="90000"/>
          </a:bodyPr>
          <a:lstStyle/>
          <a:p>
            <a:r>
              <a:rPr lang="en-US" smtClean="0"/>
              <a:t>Critical Path</a:t>
            </a:r>
          </a:p>
        </p:txBody>
      </p:sp>
      <p:sp>
        <p:nvSpPr>
          <p:cNvPr id="50182" name="Text Box 86"/>
          <p:cNvSpPr txBox="1">
            <a:spLocks noChangeArrowheads="1"/>
          </p:cNvSpPr>
          <p:nvPr/>
        </p:nvSpPr>
        <p:spPr bwMode="auto">
          <a:xfrm>
            <a:off x="1143000" y="4267200"/>
            <a:ext cx="4572000" cy="854075"/>
          </a:xfrm>
          <a:prstGeom prst="rect">
            <a:avLst/>
          </a:prstGeom>
          <a:noFill/>
          <a:ln w="9525">
            <a:noFill/>
            <a:miter lim="800000"/>
            <a:headEnd/>
            <a:tailEnd/>
          </a:ln>
        </p:spPr>
        <p:txBody>
          <a:bodyPr>
            <a:spAutoFit/>
          </a:bodyPr>
          <a:lstStyle/>
          <a:p>
            <a:pPr>
              <a:spcBef>
                <a:spcPct val="50000"/>
              </a:spcBef>
            </a:pPr>
            <a:r>
              <a:rPr lang="en-US" sz="2000"/>
              <a:t>Red line is the critical path</a:t>
            </a:r>
          </a:p>
          <a:p>
            <a:pPr>
              <a:spcBef>
                <a:spcPct val="50000"/>
              </a:spcBef>
            </a:pPr>
            <a:r>
              <a:rPr lang="en-US" sz="2000"/>
              <a:t>What does it represent?</a:t>
            </a:r>
          </a:p>
        </p:txBody>
      </p:sp>
      <p:sp>
        <p:nvSpPr>
          <p:cNvPr id="50183" name="Freeform 87"/>
          <p:cNvSpPr>
            <a:spLocks/>
          </p:cNvSpPr>
          <p:nvPr/>
        </p:nvSpPr>
        <p:spPr bwMode="auto">
          <a:xfrm>
            <a:off x="914400" y="2209800"/>
            <a:ext cx="4121150" cy="831850"/>
          </a:xfrm>
          <a:custGeom>
            <a:avLst/>
            <a:gdLst>
              <a:gd name="T0" fmla="*/ 0 w 2596"/>
              <a:gd name="T1" fmla="*/ 2147483647 h 524"/>
              <a:gd name="T2" fmla="*/ 2147483647 w 2596"/>
              <a:gd name="T3" fmla="*/ 2147483647 h 524"/>
              <a:gd name="T4" fmla="*/ 2147483647 w 2596"/>
              <a:gd name="T5" fmla="*/ 2147483647 h 524"/>
              <a:gd name="T6" fmla="*/ 2147483647 w 2596"/>
              <a:gd name="T7" fmla="*/ 2147483647 h 524"/>
              <a:gd name="T8" fmla="*/ 2147483647 w 2596"/>
              <a:gd name="T9" fmla="*/ 2147483647 h 524"/>
              <a:gd name="T10" fmla="*/ 2147483647 w 2596"/>
              <a:gd name="T11" fmla="*/ 2147483647 h 524"/>
              <a:gd name="T12" fmla="*/ 2147483647 w 2596"/>
              <a:gd name="T13" fmla="*/ 2147483647 h 524"/>
              <a:gd name="T14" fmla="*/ 2147483647 w 2596"/>
              <a:gd name="T15" fmla="*/ 2147483647 h 524"/>
              <a:gd name="T16" fmla="*/ 2147483647 w 2596"/>
              <a:gd name="T17" fmla="*/ 2147483647 h 524"/>
              <a:gd name="T18" fmla="*/ 2147483647 w 2596"/>
              <a:gd name="T19" fmla="*/ 2147483647 h 524"/>
              <a:gd name="T20" fmla="*/ 2147483647 w 2596"/>
              <a:gd name="T21" fmla="*/ 2147483647 h 524"/>
              <a:gd name="T22" fmla="*/ 2147483647 w 2596"/>
              <a:gd name="T23" fmla="*/ 2147483647 h 524"/>
              <a:gd name="T24" fmla="*/ 2147483647 w 2596"/>
              <a:gd name="T25" fmla="*/ 2147483647 h 524"/>
              <a:gd name="T26" fmla="*/ 2147483647 w 2596"/>
              <a:gd name="T27" fmla="*/ 2147483647 h 524"/>
              <a:gd name="T28" fmla="*/ 2147483647 w 2596"/>
              <a:gd name="T29" fmla="*/ 2147483647 h 524"/>
              <a:gd name="T30" fmla="*/ 2147483647 w 2596"/>
              <a:gd name="T31" fmla="*/ 0 h 5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96"/>
              <a:gd name="T49" fmla="*/ 0 h 524"/>
              <a:gd name="T50" fmla="*/ 2596 w 2596"/>
              <a:gd name="T51" fmla="*/ 524 h 5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96" h="524">
                <a:moveTo>
                  <a:pt x="0" y="498"/>
                </a:moveTo>
                <a:cubicBezTo>
                  <a:pt x="70" y="476"/>
                  <a:pt x="144" y="491"/>
                  <a:pt x="215" y="472"/>
                </a:cubicBezTo>
                <a:cubicBezTo>
                  <a:pt x="297" y="480"/>
                  <a:pt x="362" y="497"/>
                  <a:pt x="438" y="524"/>
                </a:cubicBezTo>
                <a:cubicBezTo>
                  <a:pt x="702" y="507"/>
                  <a:pt x="957" y="516"/>
                  <a:pt x="1221" y="524"/>
                </a:cubicBezTo>
                <a:cubicBezTo>
                  <a:pt x="1476" y="516"/>
                  <a:pt x="1732" y="518"/>
                  <a:pt x="1986" y="498"/>
                </a:cubicBezTo>
                <a:cubicBezTo>
                  <a:pt x="2026" y="490"/>
                  <a:pt x="2062" y="484"/>
                  <a:pt x="2098" y="464"/>
                </a:cubicBezTo>
                <a:cubicBezTo>
                  <a:pt x="2125" y="449"/>
                  <a:pt x="2136" y="431"/>
                  <a:pt x="2166" y="421"/>
                </a:cubicBezTo>
                <a:cubicBezTo>
                  <a:pt x="2214" y="373"/>
                  <a:pt x="2264" y="330"/>
                  <a:pt x="2313" y="283"/>
                </a:cubicBezTo>
                <a:cubicBezTo>
                  <a:pt x="2328" y="269"/>
                  <a:pt x="2340" y="251"/>
                  <a:pt x="2347" y="232"/>
                </a:cubicBezTo>
                <a:cubicBezTo>
                  <a:pt x="2350" y="223"/>
                  <a:pt x="2350" y="213"/>
                  <a:pt x="2356" y="206"/>
                </a:cubicBezTo>
                <a:cubicBezTo>
                  <a:pt x="2367" y="192"/>
                  <a:pt x="2386" y="184"/>
                  <a:pt x="2399" y="171"/>
                </a:cubicBezTo>
                <a:cubicBezTo>
                  <a:pt x="2415" y="120"/>
                  <a:pt x="2436" y="134"/>
                  <a:pt x="2476" y="94"/>
                </a:cubicBezTo>
                <a:cubicBezTo>
                  <a:pt x="2485" y="85"/>
                  <a:pt x="2492" y="76"/>
                  <a:pt x="2502" y="68"/>
                </a:cubicBezTo>
                <a:cubicBezTo>
                  <a:pt x="2518" y="55"/>
                  <a:pt x="2538" y="48"/>
                  <a:pt x="2553" y="34"/>
                </a:cubicBezTo>
                <a:cubicBezTo>
                  <a:pt x="2559" y="28"/>
                  <a:pt x="2565" y="22"/>
                  <a:pt x="2571" y="17"/>
                </a:cubicBezTo>
                <a:cubicBezTo>
                  <a:pt x="2579" y="11"/>
                  <a:pt x="2596" y="0"/>
                  <a:pt x="2596" y="0"/>
                </a:cubicBezTo>
              </a:path>
            </a:pathLst>
          </a:custGeom>
          <a:noFill/>
          <a:ln w="38100">
            <a:solidFill>
              <a:srgbClr val="FF0000"/>
            </a:solidFill>
            <a:round/>
            <a:headEnd/>
            <a:tailEnd/>
          </a:ln>
        </p:spPr>
        <p:txBody>
          <a:bodyPr wrap="none"/>
          <a:lstStyle/>
          <a:p>
            <a:endParaRPr lang="en-IN"/>
          </a:p>
        </p:txBody>
      </p:sp>
      <p:sp>
        <p:nvSpPr>
          <p:cNvPr id="50184" name="Freeform 88"/>
          <p:cNvSpPr>
            <a:spLocks/>
          </p:cNvSpPr>
          <p:nvPr/>
        </p:nvSpPr>
        <p:spPr bwMode="auto">
          <a:xfrm>
            <a:off x="5049838" y="1951038"/>
            <a:ext cx="2755900" cy="928687"/>
          </a:xfrm>
          <a:custGeom>
            <a:avLst/>
            <a:gdLst>
              <a:gd name="T0" fmla="*/ 0 w 1736"/>
              <a:gd name="T1" fmla="*/ 2147483647 h 585"/>
              <a:gd name="T2" fmla="*/ 2147483647 w 1736"/>
              <a:gd name="T3" fmla="*/ 2147483647 h 585"/>
              <a:gd name="T4" fmla="*/ 2147483647 w 1736"/>
              <a:gd name="T5" fmla="*/ 2147483647 h 585"/>
              <a:gd name="T6" fmla="*/ 2147483647 w 1736"/>
              <a:gd name="T7" fmla="*/ 2147483647 h 585"/>
              <a:gd name="T8" fmla="*/ 2147483647 w 1736"/>
              <a:gd name="T9" fmla="*/ 0 h 585"/>
              <a:gd name="T10" fmla="*/ 2147483647 w 1736"/>
              <a:gd name="T11" fmla="*/ 2147483647 h 585"/>
              <a:gd name="T12" fmla="*/ 2147483647 w 1736"/>
              <a:gd name="T13" fmla="*/ 2147483647 h 585"/>
              <a:gd name="T14" fmla="*/ 2147483647 w 1736"/>
              <a:gd name="T15" fmla="*/ 2147483647 h 585"/>
              <a:gd name="T16" fmla="*/ 2147483647 w 1736"/>
              <a:gd name="T17" fmla="*/ 2147483647 h 585"/>
              <a:gd name="T18" fmla="*/ 2147483647 w 1736"/>
              <a:gd name="T19" fmla="*/ 2147483647 h 585"/>
              <a:gd name="T20" fmla="*/ 2147483647 w 1736"/>
              <a:gd name="T21" fmla="*/ 2147483647 h 585"/>
              <a:gd name="T22" fmla="*/ 2147483647 w 1736"/>
              <a:gd name="T23" fmla="*/ 2147483647 h 585"/>
              <a:gd name="T24" fmla="*/ 2147483647 w 1736"/>
              <a:gd name="T25" fmla="*/ 2147483647 h 585"/>
              <a:gd name="T26" fmla="*/ 2147483647 w 1736"/>
              <a:gd name="T27" fmla="*/ 2147483647 h 5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36"/>
              <a:gd name="T43" fmla="*/ 0 h 585"/>
              <a:gd name="T44" fmla="*/ 1736 w 1736"/>
              <a:gd name="T45" fmla="*/ 585 h 5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36" h="585">
                <a:moveTo>
                  <a:pt x="0" y="155"/>
                </a:moveTo>
                <a:cubicBezTo>
                  <a:pt x="23" y="140"/>
                  <a:pt x="46" y="125"/>
                  <a:pt x="69" y="112"/>
                </a:cubicBezTo>
                <a:cubicBezTo>
                  <a:pt x="77" y="107"/>
                  <a:pt x="124" y="97"/>
                  <a:pt x="129" y="95"/>
                </a:cubicBezTo>
                <a:cubicBezTo>
                  <a:pt x="226" y="58"/>
                  <a:pt x="109" y="97"/>
                  <a:pt x="189" y="61"/>
                </a:cubicBezTo>
                <a:cubicBezTo>
                  <a:pt x="256" y="31"/>
                  <a:pt x="333" y="15"/>
                  <a:pt x="404" y="0"/>
                </a:cubicBezTo>
                <a:cubicBezTo>
                  <a:pt x="485" y="6"/>
                  <a:pt x="525" y="5"/>
                  <a:pt x="593" y="26"/>
                </a:cubicBezTo>
                <a:cubicBezTo>
                  <a:pt x="635" y="54"/>
                  <a:pt x="653" y="94"/>
                  <a:pt x="688" y="129"/>
                </a:cubicBezTo>
                <a:cubicBezTo>
                  <a:pt x="707" y="148"/>
                  <a:pt x="734" y="166"/>
                  <a:pt x="756" y="181"/>
                </a:cubicBezTo>
                <a:cubicBezTo>
                  <a:pt x="773" y="206"/>
                  <a:pt x="800" y="224"/>
                  <a:pt x="817" y="250"/>
                </a:cubicBezTo>
                <a:cubicBezTo>
                  <a:pt x="857" y="310"/>
                  <a:pt x="840" y="284"/>
                  <a:pt x="868" y="327"/>
                </a:cubicBezTo>
                <a:cubicBezTo>
                  <a:pt x="888" y="358"/>
                  <a:pt x="894" y="394"/>
                  <a:pt x="920" y="422"/>
                </a:cubicBezTo>
                <a:cubicBezTo>
                  <a:pt x="939" y="480"/>
                  <a:pt x="947" y="500"/>
                  <a:pt x="980" y="551"/>
                </a:cubicBezTo>
                <a:cubicBezTo>
                  <a:pt x="991" y="568"/>
                  <a:pt x="1032" y="585"/>
                  <a:pt x="1032" y="585"/>
                </a:cubicBezTo>
                <a:cubicBezTo>
                  <a:pt x="1266" y="572"/>
                  <a:pt x="1501" y="585"/>
                  <a:pt x="1736" y="585"/>
                </a:cubicBezTo>
              </a:path>
            </a:pathLst>
          </a:custGeom>
          <a:noFill/>
          <a:ln w="38100">
            <a:solidFill>
              <a:srgbClr val="FF0000"/>
            </a:solidFill>
            <a:round/>
            <a:headEnd/>
            <a:tailEnd/>
          </a:ln>
        </p:spPr>
        <p:txBody>
          <a:bodyPr wrap="none"/>
          <a:lstStyle/>
          <a:p>
            <a:endParaRPr lang="en-IN"/>
          </a:p>
        </p:txBody>
      </p:sp>
      <p:pic>
        <p:nvPicPr>
          <p:cNvPr id="50185" name="Picture 8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5800" y="1143000"/>
            <a:ext cx="8105775" cy="366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031AF6-CEDE-4495-A2DD-D8B43F3953CA}" type="slidenum">
              <a:rPr lang="en-US"/>
              <a:pPr>
                <a:defRPr/>
              </a:pPr>
              <a:t>87</a:t>
            </a:fld>
            <a:endParaRPr lang="en-US"/>
          </a:p>
        </p:txBody>
      </p:sp>
      <p:sp>
        <p:nvSpPr>
          <p:cNvPr id="51205" name="Rectangle 2"/>
          <p:cNvSpPr>
            <a:spLocks noGrp="1" noChangeArrowheads="1"/>
          </p:cNvSpPr>
          <p:nvPr>
            <p:ph type="title"/>
          </p:nvPr>
        </p:nvSpPr>
        <p:spPr>
          <a:xfrm>
            <a:off x="457200" y="0"/>
            <a:ext cx="7772400" cy="381000"/>
          </a:xfrm>
        </p:spPr>
        <p:txBody>
          <a:bodyPr>
            <a:normAutofit fontScale="90000"/>
          </a:bodyPr>
          <a:lstStyle/>
          <a:p>
            <a:r>
              <a:rPr lang="en-US" smtClean="0"/>
              <a:t>Uses of PERT Charts</a:t>
            </a:r>
            <a:endParaRPr lang="en-CA" smtClean="0"/>
          </a:p>
        </p:txBody>
      </p:sp>
      <p:sp>
        <p:nvSpPr>
          <p:cNvPr id="51206" name="Rectangle 3"/>
          <p:cNvSpPr>
            <a:spLocks noGrp="1" noChangeArrowheads="1"/>
          </p:cNvSpPr>
          <p:nvPr>
            <p:ph type="body" idx="1"/>
          </p:nvPr>
        </p:nvSpPr>
        <p:spPr>
          <a:xfrm>
            <a:off x="809625" y="333375"/>
            <a:ext cx="8458200" cy="6477000"/>
          </a:xfrm>
        </p:spPr>
        <p:txBody>
          <a:bodyPr/>
          <a:lstStyle/>
          <a:p>
            <a:r>
              <a:rPr lang="en-US" sz="1800" dirty="0" smtClean="0"/>
              <a:t>We can use PERT charts for:</a:t>
            </a:r>
          </a:p>
          <a:p>
            <a:pPr marL="742950" lvl="1" indent="-285750"/>
            <a:r>
              <a:rPr lang="en-US" sz="1800" dirty="0" smtClean="0"/>
              <a:t>Determining the estimated time to complete a project</a:t>
            </a:r>
          </a:p>
          <a:p>
            <a:pPr marL="742950" lvl="1" indent="-285750"/>
            <a:r>
              <a:rPr lang="en-US" sz="1800" dirty="0" smtClean="0"/>
              <a:t>Deriving actual project dates</a:t>
            </a:r>
          </a:p>
          <a:p>
            <a:pPr marL="742950" lvl="1" indent="-285750"/>
            <a:r>
              <a:rPr lang="en-US" sz="1800" dirty="0" smtClean="0"/>
              <a:t>Allocating resources</a:t>
            </a:r>
          </a:p>
          <a:p>
            <a:pPr marL="742950" lvl="1" indent="-285750"/>
            <a:r>
              <a:rPr lang="en-US" sz="1800" dirty="0" smtClean="0"/>
              <a:t>Identifying potential and current problems (is one task behind schedule?, can we shuffle people?)</a:t>
            </a:r>
          </a:p>
          <a:p>
            <a:r>
              <a:rPr lang="en-US" sz="1800" b="0" i="1" dirty="0" smtClean="0"/>
              <a:t>Critical Path: </a:t>
            </a:r>
            <a:r>
              <a:rPr lang="en-US" sz="1800" dirty="0" smtClean="0"/>
              <a:t>Path through chart such that if any deadline slips, the final deadline slips (where all events have ECT = LCT (usually there is only one)</a:t>
            </a:r>
          </a:p>
          <a:p>
            <a:r>
              <a:rPr lang="en-US" sz="1800" dirty="0" smtClean="0"/>
              <a:t>In software example:</a:t>
            </a:r>
          </a:p>
          <a:p>
            <a:pPr marL="742950" lvl="1" indent="-285750"/>
            <a:r>
              <a:rPr lang="en-US" sz="1800" dirty="0" smtClean="0"/>
              <a:t>Task I is not on the critical path: even if we don’t finish it until time 18, we’re still okay</a:t>
            </a:r>
          </a:p>
          <a:p>
            <a:pPr marL="742950" lvl="1" indent="-285750"/>
            <a:r>
              <a:rPr lang="en-US" sz="1800" dirty="0" smtClean="0"/>
              <a:t>Task D is on the critical path: if we don’t finish it until for example, time 16, then:</a:t>
            </a:r>
          </a:p>
          <a:p>
            <a:pPr marL="1143000" lvl="2"/>
            <a:r>
              <a:rPr lang="en-US" sz="1800" dirty="0" smtClean="0"/>
              <a:t>We can’t start task H (duration 3) until time 16</a:t>
            </a:r>
          </a:p>
          <a:p>
            <a:pPr marL="1143000" lvl="2"/>
            <a:r>
              <a:rPr lang="en-US" sz="1800" dirty="0" smtClean="0"/>
              <a:t>So we can’t complete task H until time 21</a:t>
            </a:r>
          </a:p>
          <a:p>
            <a:r>
              <a:rPr lang="en-US" sz="1800" dirty="0" smtClean="0"/>
              <a:t>We can use PERT charts for </a:t>
            </a:r>
          </a:p>
          <a:p>
            <a:pPr marL="742950" lvl="1" indent="-285750"/>
            <a:r>
              <a:rPr lang="en-US" sz="1800" dirty="0" smtClean="0"/>
              <a:t>Identifying the critical path</a:t>
            </a:r>
          </a:p>
          <a:p>
            <a:pPr marL="742950" lvl="1" indent="-285750"/>
            <a:r>
              <a:rPr lang="en-US" sz="1800" dirty="0" smtClean="0"/>
              <a:t>Reallocating resources, e.g. from non-critical to critical tasks.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04800" y="1600200"/>
            <a:ext cx="8610600" cy="4267200"/>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en-US" sz="3600" dirty="0"/>
              <a:t>Visual scheduling tool</a:t>
            </a:r>
          </a:p>
          <a:p>
            <a:pPr marL="342900" indent="-342900" eaLnBrk="1" hangingPunct="1">
              <a:spcBef>
                <a:spcPct val="20000"/>
              </a:spcBef>
              <a:buFontTx/>
              <a:buChar char="•"/>
            </a:pPr>
            <a:r>
              <a:rPr lang="en-US" altLang="en-US" sz="3600" dirty="0">
                <a:cs typeface="Times New Roman" pitchFamily="18" charset="0"/>
              </a:rPr>
              <a:t>Graphical representation of information </a:t>
            </a:r>
          </a:p>
          <a:p>
            <a:pPr marL="342900" indent="-342900" eaLnBrk="1" hangingPunct="1">
              <a:spcBef>
                <a:spcPct val="20000"/>
              </a:spcBef>
              <a:buFontTx/>
              <a:buChar char="•"/>
            </a:pPr>
            <a:r>
              <a:rPr lang="en-US" altLang="en-US" sz="3600" dirty="0">
                <a:cs typeface="Times New Roman" pitchFamily="18" charset="0"/>
              </a:rPr>
              <a:t>Show dependencies between tasks, personnel, and other resources allocations</a:t>
            </a:r>
          </a:p>
          <a:p>
            <a:pPr marL="342900" indent="-342900" eaLnBrk="1" hangingPunct="1">
              <a:spcBef>
                <a:spcPct val="20000"/>
              </a:spcBef>
              <a:buFontTx/>
              <a:buChar char="•"/>
            </a:pPr>
            <a:r>
              <a:rPr lang="en-US" altLang="en-US" sz="3600" dirty="0">
                <a:cs typeface="Times New Roman" pitchFamily="18" charset="0"/>
              </a:rPr>
              <a:t>Track progress towards completion</a:t>
            </a:r>
          </a:p>
        </p:txBody>
      </p:sp>
      <p:sp>
        <p:nvSpPr>
          <p:cNvPr id="6" name="TextBox 5"/>
          <p:cNvSpPr txBox="1"/>
          <p:nvPr/>
        </p:nvSpPr>
        <p:spPr>
          <a:xfrm>
            <a:off x="2362200" y="609600"/>
            <a:ext cx="4800600" cy="646331"/>
          </a:xfrm>
          <a:prstGeom prst="rect">
            <a:avLst/>
          </a:prstGeom>
          <a:noFill/>
        </p:spPr>
        <p:txBody>
          <a:bodyPr wrap="square" rtlCol="0">
            <a:spAutoFit/>
          </a:bodyPr>
          <a:lstStyle/>
          <a:p>
            <a:pPr algn="ctr"/>
            <a:r>
              <a:rPr lang="en-IN" sz="3600" b="1" dirty="0" smtClean="0"/>
              <a:t>Gantt Chart</a:t>
            </a:r>
            <a:endParaRPr lang="en-IN" sz="3600" b="1" dirty="0"/>
          </a:p>
        </p:txBody>
      </p:sp>
    </p:spTree>
  </p:cSld>
  <p:clrMapOvr>
    <a:masterClrMapping/>
  </p:clrMapOvr>
  <p:transition>
    <p:randomBa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152400"/>
            <a:ext cx="9144000" cy="685800"/>
          </a:xfrm>
          <a:prstGeom prst="rect">
            <a:avLst/>
          </a:prstGeom>
          <a:solidFill>
            <a:schemeClr val="accent1"/>
          </a:solidFill>
          <a:ln w="9525">
            <a:noFill/>
            <a:miter lim="800000"/>
            <a:headEnd/>
            <a:tailEnd/>
          </a:ln>
        </p:spPr>
        <p:txBody>
          <a:bodyPr anchor="ctr"/>
          <a:lstStyle/>
          <a:p>
            <a:pPr algn="ctr" eaLnBrk="1" hangingPunct="1"/>
            <a:r>
              <a:rPr lang="en-US" altLang="en-US" sz="4800" b="1" dirty="0"/>
              <a:t>Building a Gantt Chart</a:t>
            </a:r>
          </a:p>
        </p:txBody>
      </p:sp>
      <p:sp>
        <p:nvSpPr>
          <p:cNvPr id="23555" name="Rectangle 3"/>
          <p:cNvSpPr>
            <a:spLocks noChangeArrowheads="1"/>
          </p:cNvSpPr>
          <p:nvPr/>
        </p:nvSpPr>
        <p:spPr bwMode="auto">
          <a:xfrm>
            <a:off x="762000" y="1371600"/>
            <a:ext cx="7772400" cy="4114800"/>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en-US" sz="3200" dirty="0"/>
              <a:t>List all tasks and milestones from the project along the vertical axis</a:t>
            </a:r>
          </a:p>
          <a:p>
            <a:pPr marL="342900" indent="-342900" eaLnBrk="1" hangingPunct="1">
              <a:spcBef>
                <a:spcPct val="20000"/>
              </a:spcBef>
              <a:buFontTx/>
              <a:buChar char="•"/>
            </a:pPr>
            <a:r>
              <a:rPr lang="en-US" altLang="en-US" sz="3200" dirty="0"/>
              <a:t>List time frame along the horizontal axis</a:t>
            </a:r>
          </a:p>
          <a:p>
            <a:pPr marL="342900" indent="-342900" eaLnBrk="1" hangingPunct="1">
              <a:spcBef>
                <a:spcPct val="20000"/>
              </a:spcBef>
              <a:buFontTx/>
              <a:buChar char="•"/>
            </a:pPr>
            <a:endParaRPr lang="en-US" altLang="en-US" sz="3200" dirty="0"/>
          </a:p>
        </p:txBody>
      </p:sp>
      <p:sp>
        <p:nvSpPr>
          <p:cNvPr id="23556" name="Line 4"/>
          <p:cNvSpPr>
            <a:spLocks noChangeShapeType="1"/>
          </p:cNvSpPr>
          <p:nvPr/>
        </p:nvSpPr>
        <p:spPr bwMode="auto">
          <a:xfrm>
            <a:off x="1371600" y="3352800"/>
            <a:ext cx="0" cy="2133600"/>
          </a:xfrm>
          <a:prstGeom prst="line">
            <a:avLst/>
          </a:prstGeom>
          <a:noFill/>
          <a:ln w="28575">
            <a:solidFill>
              <a:schemeClr val="tx1"/>
            </a:solidFill>
            <a:round/>
            <a:headEnd/>
            <a:tailEnd/>
          </a:ln>
        </p:spPr>
        <p:txBody>
          <a:bodyPr wrap="none"/>
          <a:lstStyle/>
          <a:p>
            <a:endParaRPr lang="en-IN"/>
          </a:p>
        </p:txBody>
      </p:sp>
      <p:sp>
        <p:nvSpPr>
          <p:cNvPr id="23557" name="Line 5"/>
          <p:cNvSpPr>
            <a:spLocks noChangeShapeType="1"/>
          </p:cNvSpPr>
          <p:nvPr/>
        </p:nvSpPr>
        <p:spPr bwMode="auto">
          <a:xfrm>
            <a:off x="1371600" y="5410200"/>
            <a:ext cx="5410200" cy="0"/>
          </a:xfrm>
          <a:prstGeom prst="line">
            <a:avLst/>
          </a:prstGeom>
          <a:noFill/>
          <a:ln w="28575">
            <a:solidFill>
              <a:schemeClr val="tx1"/>
            </a:solidFill>
            <a:round/>
            <a:headEnd/>
            <a:tailEnd/>
          </a:ln>
        </p:spPr>
        <p:txBody>
          <a:bodyPr wrap="none"/>
          <a:lstStyle/>
          <a:p>
            <a:endParaRPr lang="en-IN"/>
          </a:p>
        </p:txBody>
      </p:sp>
      <p:sp>
        <p:nvSpPr>
          <p:cNvPr id="23558" name="Text Box 6"/>
          <p:cNvSpPr txBox="1">
            <a:spLocks noChangeArrowheads="1"/>
          </p:cNvSpPr>
          <p:nvPr/>
        </p:nvSpPr>
        <p:spPr bwMode="auto">
          <a:xfrm>
            <a:off x="304800" y="3429000"/>
            <a:ext cx="1219200" cy="1069975"/>
          </a:xfrm>
          <a:prstGeom prst="rect">
            <a:avLst/>
          </a:prstGeom>
          <a:noFill/>
          <a:ln w="9525">
            <a:noFill/>
            <a:miter lim="800000"/>
            <a:headEnd/>
            <a:tailEnd/>
          </a:ln>
        </p:spPr>
        <p:txBody>
          <a:bodyPr>
            <a:spAutoFit/>
          </a:bodyPr>
          <a:lstStyle/>
          <a:p>
            <a:pPr eaLnBrk="1" hangingPunct="1">
              <a:spcBef>
                <a:spcPct val="50000"/>
              </a:spcBef>
            </a:pPr>
            <a:r>
              <a:rPr lang="en-US" altLang="en-US" sz="1600"/>
              <a:t>Activity 1</a:t>
            </a:r>
          </a:p>
          <a:p>
            <a:pPr eaLnBrk="1" hangingPunct="1">
              <a:spcBef>
                <a:spcPct val="50000"/>
              </a:spcBef>
            </a:pPr>
            <a:r>
              <a:rPr lang="en-US" altLang="en-US" sz="1600"/>
              <a:t>Activity 2</a:t>
            </a:r>
          </a:p>
          <a:p>
            <a:pPr eaLnBrk="1" hangingPunct="1">
              <a:spcBef>
                <a:spcPct val="50000"/>
              </a:spcBef>
            </a:pPr>
            <a:r>
              <a:rPr lang="en-US" altLang="en-US" sz="1600"/>
              <a:t>Milestone</a:t>
            </a:r>
          </a:p>
        </p:txBody>
      </p:sp>
      <p:sp>
        <p:nvSpPr>
          <p:cNvPr id="23559" name="Text Box 7"/>
          <p:cNvSpPr txBox="1">
            <a:spLocks noChangeArrowheads="1"/>
          </p:cNvSpPr>
          <p:nvPr/>
        </p:nvSpPr>
        <p:spPr bwMode="auto">
          <a:xfrm>
            <a:off x="1371600" y="5486400"/>
            <a:ext cx="5562600" cy="396875"/>
          </a:xfrm>
          <a:prstGeom prst="rect">
            <a:avLst/>
          </a:prstGeom>
          <a:noFill/>
          <a:ln w="9525">
            <a:noFill/>
            <a:miter lim="800000"/>
            <a:headEnd/>
            <a:tailEnd/>
          </a:ln>
        </p:spPr>
        <p:txBody>
          <a:bodyPr>
            <a:spAutoFit/>
          </a:bodyPr>
          <a:lstStyle/>
          <a:p>
            <a:pPr eaLnBrk="1" hangingPunct="1">
              <a:spcBef>
                <a:spcPct val="50000"/>
              </a:spcBef>
            </a:pPr>
            <a:r>
              <a:rPr lang="en-US" altLang="en-US" sz="2000"/>
              <a:t>Time Frame:   day 1 day 2 day3</a:t>
            </a:r>
          </a:p>
        </p:txBody>
      </p:sp>
      <p:sp>
        <p:nvSpPr>
          <p:cNvPr id="23560" name="Line 8"/>
          <p:cNvSpPr>
            <a:spLocks noChangeShapeType="1"/>
          </p:cNvSpPr>
          <p:nvPr/>
        </p:nvSpPr>
        <p:spPr bwMode="auto">
          <a:xfrm>
            <a:off x="3200400" y="5257800"/>
            <a:ext cx="0" cy="304800"/>
          </a:xfrm>
          <a:prstGeom prst="line">
            <a:avLst/>
          </a:prstGeom>
          <a:noFill/>
          <a:ln w="9525">
            <a:solidFill>
              <a:schemeClr val="tx1"/>
            </a:solidFill>
            <a:round/>
            <a:headEnd/>
            <a:tailEnd/>
          </a:ln>
        </p:spPr>
        <p:txBody>
          <a:bodyPr wrap="none"/>
          <a:lstStyle/>
          <a:p>
            <a:endParaRPr lang="en-IN"/>
          </a:p>
        </p:txBody>
      </p:sp>
      <p:sp>
        <p:nvSpPr>
          <p:cNvPr id="23561" name="Line 9"/>
          <p:cNvSpPr>
            <a:spLocks noChangeShapeType="1"/>
          </p:cNvSpPr>
          <p:nvPr/>
        </p:nvSpPr>
        <p:spPr bwMode="auto">
          <a:xfrm>
            <a:off x="4419600" y="5257800"/>
            <a:ext cx="0" cy="304800"/>
          </a:xfrm>
          <a:prstGeom prst="line">
            <a:avLst/>
          </a:prstGeom>
          <a:noFill/>
          <a:ln w="9525">
            <a:solidFill>
              <a:schemeClr val="tx1"/>
            </a:solidFill>
            <a:round/>
            <a:headEnd/>
            <a:tailEnd/>
          </a:ln>
        </p:spPr>
        <p:txBody>
          <a:bodyPr wrap="none"/>
          <a:lstStyle/>
          <a:p>
            <a:endParaRPr lang="en-IN"/>
          </a:p>
        </p:txBody>
      </p:sp>
      <p:sp>
        <p:nvSpPr>
          <p:cNvPr id="23562" name="Line 10"/>
          <p:cNvSpPr>
            <a:spLocks noChangeShapeType="1"/>
          </p:cNvSpPr>
          <p:nvPr/>
        </p:nvSpPr>
        <p:spPr bwMode="auto">
          <a:xfrm>
            <a:off x="3810000" y="5257800"/>
            <a:ext cx="0" cy="304800"/>
          </a:xfrm>
          <a:prstGeom prst="line">
            <a:avLst/>
          </a:prstGeom>
          <a:noFill/>
          <a:ln w="9525">
            <a:solidFill>
              <a:schemeClr val="tx1"/>
            </a:solidFill>
            <a:round/>
            <a:headEnd/>
            <a:tailEnd/>
          </a:ln>
        </p:spPr>
        <p:txBody>
          <a:bodyPr wrap="none"/>
          <a:lstStyle/>
          <a:p>
            <a:endParaRPr lang="en-IN"/>
          </a:p>
        </p:txBody>
      </p:sp>
    </p:spTree>
  </p:cSld>
  <p:clrMapOvr>
    <a:masterClrMapping/>
  </p:clrMapOvr>
  <p:transition>
    <p:randomBa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smtClean="0">
                <a:latin typeface="+mn-lt"/>
              </a:rPr>
              <a:t>Disadvantages of LoC</a:t>
            </a:r>
            <a:endParaRPr lang="en-US" b="1" dirty="0">
              <a:latin typeface="+mn-lt"/>
            </a:endParaRPr>
          </a:p>
        </p:txBody>
      </p:sp>
      <p:sp>
        <p:nvSpPr>
          <p:cNvPr id="3" name="Content Placeholder 2"/>
          <p:cNvSpPr>
            <a:spLocks noGrp="1"/>
          </p:cNvSpPr>
          <p:nvPr>
            <p:ph idx="1"/>
          </p:nvPr>
        </p:nvSpPr>
        <p:spPr>
          <a:xfrm>
            <a:off x="304800" y="914400"/>
            <a:ext cx="8610600" cy="5211763"/>
          </a:xfrm>
        </p:spPr>
        <p:txBody>
          <a:bodyPr>
            <a:noAutofit/>
          </a:bodyPr>
          <a:lstStyle/>
          <a:p>
            <a:pPr algn="just"/>
            <a:r>
              <a:rPr lang="en-US" sz="2800" dirty="0" smtClean="0"/>
              <a:t>LoC measurement is very simple but it has some disadvantages.</a:t>
            </a:r>
          </a:p>
          <a:p>
            <a:pPr algn="just"/>
            <a:r>
              <a:rPr lang="en-US" sz="2800" dirty="0" smtClean="0"/>
              <a:t>The value of LoC measurement varies with</a:t>
            </a:r>
          </a:p>
          <a:p>
            <a:pPr lvl="1" algn="just"/>
            <a:r>
              <a:rPr lang="en-US" sz="2400" dirty="0" smtClean="0"/>
              <a:t> the programmer- Every programmer has different technical skills, programming styles, and logical ability</a:t>
            </a:r>
          </a:p>
          <a:p>
            <a:pPr lvl="1" algn="just"/>
            <a:r>
              <a:rPr lang="en-US" sz="2400" dirty="0" smtClean="0"/>
              <a:t>programming language- different programming techniques, source lines may vary</a:t>
            </a:r>
          </a:p>
          <a:p>
            <a:pPr lvl="1" algn="just"/>
            <a:r>
              <a:rPr lang="en-US" sz="2400" dirty="0" smtClean="0"/>
              <a:t>program complexity- some projects are highly complex and need much effort at analysis and design phases</a:t>
            </a:r>
            <a:endParaRPr lang="en-US" sz="2800" dirty="0" smtClean="0"/>
          </a:p>
          <a:p>
            <a:pPr algn="just">
              <a:buNone/>
            </a:pPr>
            <a:r>
              <a:rPr lang="en-US" sz="2800" dirty="0" smtClean="0"/>
              <a:t>    Therefore the LoC value may differ during estimation.</a:t>
            </a:r>
          </a:p>
          <a:p>
            <a:pPr algn="just"/>
            <a:r>
              <a:rPr lang="en-US" sz="2800" dirty="0" smtClean="0"/>
              <a:t>LoC is not suitable for component or reuse based programming technologies where the components are considered as the unit of measurement.</a:t>
            </a:r>
          </a:p>
          <a:p>
            <a:pPr marL="0" indent="0">
              <a:buNone/>
            </a:pPr>
            <a:endParaRPr lang="en-US" sz="2800" dirty="0"/>
          </a:p>
        </p:txBody>
      </p:sp>
    </p:spTree>
    <p:extLst>
      <p:ext uri="{BB962C8B-B14F-4D97-AF65-F5344CB8AC3E}">
        <p14:creationId xmlns="" xmlns:p14="http://schemas.microsoft.com/office/powerpoint/2010/main" val="30315569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152400"/>
            <a:ext cx="9144000" cy="685800"/>
          </a:xfrm>
          <a:prstGeom prst="rect">
            <a:avLst/>
          </a:prstGeom>
          <a:solidFill>
            <a:schemeClr val="accent1"/>
          </a:solidFill>
          <a:ln w="9525">
            <a:noFill/>
            <a:miter lim="800000"/>
            <a:headEnd/>
            <a:tailEnd/>
          </a:ln>
        </p:spPr>
        <p:txBody>
          <a:bodyPr anchor="ctr"/>
          <a:lstStyle/>
          <a:p>
            <a:pPr algn="ctr" eaLnBrk="1" hangingPunct="1"/>
            <a:r>
              <a:rPr lang="en-US" altLang="en-US" sz="4800" b="1" dirty="0"/>
              <a:t>Building a Gantt Chart</a:t>
            </a:r>
          </a:p>
        </p:txBody>
      </p:sp>
      <p:sp>
        <p:nvSpPr>
          <p:cNvPr id="24579" name="Rectangle 3"/>
          <p:cNvSpPr>
            <a:spLocks noChangeArrowheads="1"/>
          </p:cNvSpPr>
          <p:nvPr/>
        </p:nvSpPr>
        <p:spPr bwMode="auto">
          <a:xfrm>
            <a:off x="765175" y="990600"/>
            <a:ext cx="7772400" cy="4114800"/>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en-US" sz="2400"/>
              <a:t>Activities: Create box the length of each activity time duration</a:t>
            </a:r>
          </a:p>
          <a:p>
            <a:pPr marL="742950" lvl="1" indent="-285750" eaLnBrk="1" hangingPunct="1">
              <a:spcBef>
                <a:spcPct val="20000"/>
              </a:spcBef>
              <a:buFontTx/>
              <a:buChar char="–"/>
            </a:pPr>
            <a:r>
              <a:rPr lang="en-US" altLang="en-US" sz="2000"/>
              <a:t>E.g., activity one is scheduled from day1-day3</a:t>
            </a:r>
          </a:p>
          <a:p>
            <a:pPr marL="342900" indent="-342900" eaLnBrk="1" hangingPunct="1">
              <a:spcBef>
                <a:spcPct val="20000"/>
              </a:spcBef>
            </a:pPr>
            <a:endParaRPr lang="en-US" altLang="en-US" sz="2400"/>
          </a:p>
          <a:p>
            <a:pPr marL="342900" indent="-342900" eaLnBrk="1" hangingPunct="1">
              <a:spcBef>
                <a:spcPct val="20000"/>
              </a:spcBef>
            </a:pPr>
            <a:r>
              <a:rPr lang="en-US" altLang="en-US" sz="2400"/>
              <a:t> </a:t>
            </a:r>
          </a:p>
          <a:p>
            <a:pPr marL="342900" indent="-342900" eaLnBrk="1" hangingPunct="1">
              <a:spcBef>
                <a:spcPct val="20000"/>
              </a:spcBef>
              <a:buFontTx/>
              <a:buChar char="•"/>
            </a:pPr>
            <a:endParaRPr lang="en-US" altLang="en-US" sz="2400"/>
          </a:p>
        </p:txBody>
      </p:sp>
      <p:sp>
        <p:nvSpPr>
          <p:cNvPr id="24580" name="Line 4"/>
          <p:cNvSpPr>
            <a:spLocks noChangeShapeType="1"/>
          </p:cNvSpPr>
          <p:nvPr/>
        </p:nvSpPr>
        <p:spPr bwMode="auto">
          <a:xfrm>
            <a:off x="1374775" y="2971800"/>
            <a:ext cx="0" cy="2133600"/>
          </a:xfrm>
          <a:prstGeom prst="line">
            <a:avLst/>
          </a:prstGeom>
          <a:noFill/>
          <a:ln w="28575">
            <a:solidFill>
              <a:schemeClr val="tx1"/>
            </a:solidFill>
            <a:round/>
            <a:headEnd/>
            <a:tailEnd/>
          </a:ln>
        </p:spPr>
        <p:txBody>
          <a:bodyPr wrap="none"/>
          <a:lstStyle/>
          <a:p>
            <a:endParaRPr lang="en-IN"/>
          </a:p>
        </p:txBody>
      </p:sp>
      <p:sp>
        <p:nvSpPr>
          <p:cNvPr id="24581" name="Line 5"/>
          <p:cNvSpPr>
            <a:spLocks noChangeShapeType="1"/>
          </p:cNvSpPr>
          <p:nvPr/>
        </p:nvSpPr>
        <p:spPr bwMode="auto">
          <a:xfrm>
            <a:off x="1374775" y="5029200"/>
            <a:ext cx="5410200" cy="0"/>
          </a:xfrm>
          <a:prstGeom prst="line">
            <a:avLst/>
          </a:prstGeom>
          <a:noFill/>
          <a:ln w="28575">
            <a:solidFill>
              <a:schemeClr val="tx1"/>
            </a:solidFill>
            <a:round/>
            <a:headEnd/>
            <a:tailEnd/>
          </a:ln>
        </p:spPr>
        <p:txBody>
          <a:bodyPr wrap="none"/>
          <a:lstStyle/>
          <a:p>
            <a:endParaRPr lang="en-IN"/>
          </a:p>
        </p:txBody>
      </p:sp>
      <p:sp>
        <p:nvSpPr>
          <p:cNvPr id="24582" name="Text Box 6"/>
          <p:cNvSpPr txBox="1">
            <a:spLocks noChangeArrowheads="1"/>
          </p:cNvSpPr>
          <p:nvPr/>
        </p:nvSpPr>
        <p:spPr bwMode="auto">
          <a:xfrm>
            <a:off x="1450975" y="3048000"/>
            <a:ext cx="1219200" cy="1069975"/>
          </a:xfrm>
          <a:prstGeom prst="rect">
            <a:avLst/>
          </a:prstGeom>
          <a:noFill/>
          <a:ln w="9525">
            <a:noFill/>
            <a:miter lim="800000"/>
            <a:headEnd/>
            <a:tailEnd/>
          </a:ln>
        </p:spPr>
        <p:txBody>
          <a:bodyPr>
            <a:spAutoFit/>
          </a:bodyPr>
          <a:lstStyle/>
          <a:p>
            <a:pPr eaLnBrk="1" hangingPunct="1">
              <a:spcBef>
                <a:spcPct val="50000"/>
              </a:spcBef>
            </a:pPr>
            <a:r>
              <a:rPr lang="en-US" altLang="en-US" sz="1600"/>
              <a:t>Activity 1</a:t>
            </a:r>
          </a:p>
          <a:p>
            <a:pPr eaLnBrk="1" hangingPunct="1">
              <a:spcBef>
                <a:spcPct val="50000"/>
              </a:spcBef>
            </a:pPr>
            <a:r>
              <a:rPr lang="en-US" altLang="en-US" sz="1600"/>
              <a:t>Activity 2</a:t>
            </a:r>
          </a:p>
          <a:p>
            <a:pPr eaLnBrk="1" hangingPunct="1">
              <a:spcBef>
                <a:spcPct val="50000"/>
              </a:spcBef>
            </a:pPr>
            <a:r>
              <a:rPr lang="en-US" altLang="en-US" sz="1600"/>
              <a:t> </a:t>
            </a:r>
          </a:p>
        </p:txBody>
      </p:sp>
      <p:sp>
        <p:nvSpPr>
          <p:cNvPr id="24583" name="Text Box 7"/>
          <p:cNvSpPr txBox="1">
            <a:spLocks noChangeArrowheads="1"/>
          </p:cNvSpPr>
          <p:nvPr/>
        </p:nvSpPr>
        <p:spPr bwMode="auto">
          <a:xfrm>
            <a:off x="1066800" y="5105400"/>
            <a:ext cx="5870575" cy="396875"/>
          </a:xfrm>
          <a:prstGeom prst="rect">
            <a:avLst/>
          </a:prstGeom>
          <a:noFill/>
          <a:ln w="9525">
            <a:noFill/>
            <a:miter lim="800000"/>
            <a:headEnd/>
            <a:tailEnd/>
          </a:ln>
        </p:spPr>
        <p:txBody>
          <a:bodyPr>
            <a:spAutoFit/>
          </a:bodyPr>
          <a:lstStyle/>
          <a:p>
            <a:pPr eaLnBrk="1" hangingPunct="1">
              <a:spcBef>
                <a:spcPct val="50000"/>
              </a:spcBef>
            </a:pPr>
            <a:r>
              <a:rPr lang="en-US" altLang="en-US" sz="2000"/>
              <a:t>Time Frame:   day 1 day 2 day3</a:t>
            </a:r>
          </a:p>
        </p:txBody>
      </p:sp>
      <p:sp>
        <p:nvSpPr>
          <p:cNvPr id="24584" name="Line 8"/>
          <p:cNvSpPr>
            <a:spLocks noChangeShapeType="1"/>
          </p:cNvSpPr>
          <p:nvPr/>
        </p:nvSpPr>
        <p:spPr bwMode="auto">
          <a:xfrm>
            <a:off x="3203575" y="4876800"/>
            <a:ext cx="0" cy="304800"/>
          </a:xfrm>
          <a:prstGeom prst="line">
            <a:avLst/>
          </a:prstGeom>
          <a:noFill/>
          <a:ln w="9525">
            <a:solidFill>
              <a:schemeClr val="tx1"/>
            </a:solidFill>
            <a:round/>
            <a:headEnd/>
            <a:tailEnd/>
          </a:ln>
        </p:spPr>
        <p:txBody>
          <a:bodyPr wrap="none"/>
          <a:lstStyle/>
          <a:p>
            <a:endParaRPr lang="en-IN"/>
          </a:p>
        </p:txBody>
      </p:sp>
      <p:sp>
        <p:nvSpPr>
          <p:cNvPr id="24585" name="Line 9"/>
          <p:cNvSpPr>
            <a:spLocks noChangeShapeType="1"/>
          </p:cNvSpPr>
          <p:nvPr/>
        </p:nvSpPr>
        <p:spPr bwMode="auto">
          <a:xfrm>
            <a:off x="4422775" y="4876800"/>
            <a:ext cx="0" cy="304800"/>
          </a:xfrm>
          <a:prstGeom prst="line">
            <a:avLst/>
          </a:prstGeom>
          <a:noFill/>
          <a:ln w="9525">
            <a:solidFill>
              <a:schemeClr val="tx1"/>
            </a:solidFill>
            <a:round/>
            <a:headEnd/>
            <a:tailEnd/>
          </a:ln>
        </p:spPr>
        <p:txBody>
          <a:bodyPr wrap="none"/>
          <a:lstStyle/>
          <a:p>
            <a:endParaRPr lang="en-IN"/>
          </a:p>
        </p:txBody>
      </p:sp>
      <p:sp>
        <p:nvSpPr>
          <p:cNvPr id="24586" name="Line 10"/>
          <p:cNvSpPr>
            <a:spLocks noChangeShapeType="1"/>
          </p:cNvSpPr>
          <p:nvPr/>
        </p:nvSpPr>
        <p:spPr bwMode="auto">
          <a:xfrm>
            <a:off x="3813175" y="4876800"/>
            <a:ext cx="0" cy="304800"/>
          </a:xfrm>
          <a:prstGeom prst="line">
            <a:avLst/>
          </a:prstGeom>
          <a:noFill/>
          <a:ln w="9525">
            <a:solidFill>
              <a:schemeClr val="tx1"/>
            </a:solidFill>
            <a:round/>
            <a:headEnd/>
            <a:tailEnd/>
          </a:ln>
        </p:spPr>
        <p:txBody>
          <a:bodyPr wrap="none"/>
          <a:lstStyle/>
          <a:p>
            <a:endParaRPr lang="en-IN"/>
          </a:p>
        </p:txBody>
      </p:sp>
      <p:sp>
        <p:nvSpPr>
          <p:cNvPr id="24587" name="Line 11"/>
          <p:cNvSpPr>
            <a:spLocks noChangeShapeType="1"/>
          </p:cNvSpPr>
          <p:nvPr/>
        </p:nvSpPr>
        <p:spPr bwMode="auto">
          <a:xfrm>
            <a:off x="2593975" y="2971800"/>
            <a:ext cx="0" cy="2133600"/>
          </a:xfrm>
          <a:prstGeom prst="line">
            <a:avLst/>
          </a:prstGeom>
          <a:noFill/>
          <a:ln w="9525">
            <a:solidFill>
              <a:schemeClr val="tx1"/>
            </a:solidFill>
            <a:round/>
            <a:headEnd/>
            <a:tailEnd/>
          </a:ln>
        </p:spPr>
        <p:txBody>
          <a:bodyPr wrap="none"/>
          <a:lstStyle/>
          <a:p>
            <a:endParaRPr lang="en-IN"/>
          </a:p>
        </p:txBody>
      </p:sp>
      <p:sp>
        <p:nvSpPr>
          <p:cNvPr id="24588" name="Rectangle 12"/>
          <p:cNvSpPr>
            <a:spLocks noChangeArrowheads="1"/>
          </p:cNvSpPr>
          <p:nvPr/>
        </p:nvSpPr>
        <p:spPr bwMode="auto">
          <a:xfrm>
            <a:off x="3736975" y="3505200"/>
            <a:ext cx="1295400" cy="228600"/>
          </a:xfrm>
          <a:prstGeom prst="rect">
            <a:avLst/>
          </a:prstGeom>
          <a:noFill/>
          <a:ln w="9525">
            <a:solidFill>
              <a:schemeClr val="tx1"/>
            </a:solidFill>
            <a:miter lim="800000"/>
            <a:headEnd/>
            <a:tailEnd/>
          </a:ln>
        </p:spPr>
        <p:txBody>
          <a:bodyPr wrap="none" anchor="ctr"/>
          <a:lstStyle/>
          <a:p>
            <a:endParaRPr lang="ar-SA" altLang="en-US"/>
          </a:p>
        </p:txBody>
      </p:sp>
      <p:sp>
        <p:nvSpPr>
          <p:cNvPr id="24589" name="Rectangle 13"/>
          <p:cNvSpPr>
            <a:spLocks noChangeArrowheads="1"/>
          </p:cNvSpPr>
          <p:nvPr/>
        </p:nvSpPr>
        <p:spPr bwMode="auto">
          <a:xfrm>
            <a:off x="3279775" y="3200400"/>
            <a:ext cx="1295400" cy="228600"/>
          </a:xfrm>
          <a:prstGeom prst="rect">
            <a:avLst/>
          </a:prstGeom>
          <a:noFill/>
          <a:ln w="9525">
            <a:solidFill>
              <a:schemeClr val="tx1"/>
            </a:solidFill>
            <a:miter lim="800000"/>
            <a:headEnd/>
            <a:tailEnd/>
          </a:ln>
        </p:spPr>
        <p:txBody>
          <a:bodyPr wrap="none" anchor="ctr"/>
          <a:lstStyle/>
          <a:p>
            <a:endParaRPr lang="ar-SA" altLang="en-US"/>
          </a:p>
        </p:txBody>
      </p:sp>
    </p:spTree>
  </p:cSld>
  <p:clrMapOvr>
    <a:masterClrMapping/>
  </p:clrMapOvr>
  <p:transition>
    <p:randomBa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0" y="304800"/>
            <a:ext cx="9144000" cy="685800"/>
          </a:xfrm>
          <a:prstGeom prst="rect">
            <a:avLst/>
          </a:prstGeom>
          <a:solidFill>
            <a:schemeClr val="accent1"/>
          </a:solidFill>
          <a:ln w="9525">
            <a:noFill/>
            <a:miter lim="800000"/>
            <a:headEnd/>
            <a:tailEnd/>
          </a:ln>
        </p:spPr>
        <p:txBody>
          <a:bodyPr anchor="ctr"/>
          <a:lstStyle/>
          <a:p>
            <a:pPr algn="ctr" eaLnBrk="1" hangingPunct="1"/>
            <a:r>
              <a:rPr lang="en-US" altLang="en-US" sz="4400">
                <a:solidFill>
                  <a:srgbClr val="FF0000"/>
                </a:solidFill>
              </a:rPr>
              <a:t>Building a Gantt Chart</a:t>
            </a:r>
          </a:p>
        </p:txBody>
      </p:sp>
      <p:sp>
        <p:nvSpPr>
          <p:cNvPr id="25603" name="Rectangle 3"/>
          <p:cNvSpPr>
            <a:spLocks noChangeArrowheads="1"/>
          </p:cNvSpPr>
          <p:nvPr/>
        </p:nvSpPr>
        <p:spPr bwMode="auto">
          <a:xfrm>
            <a:off x="776288" y="1403350"/>
            <a:ext cx="7772400" cy="4114800"/>
          </a:xfrm>
          <a:prstGeom prst="rect">
            <a:avLst/>
          </a:prstGeom>
          <a:noFill/>
          <a:ln w="9525">
            <a:noFill/>
            <a:miter lim="800000"/>
            <a:headEnd/>
            <a:tailEnd/>
          </a:ln>
        </p:spPr>
        <p:txBody>
          <a:bodyPr/>
          <a:lstStyle/>
          <a:p>
            <a:pPr marL="342900" indent="-342900" eaLnBrk="1" hangingPunct="1">
              <a:spcBef>
                <a:spcPct val="20000"/>
              </a:spcBef>
              <a:buFontTx/>
              <a:buChar char="•"/>
            </a:pPr>
            <a:r>
              <a:rPr lang="en-US" altLang="en-US" sz="2400"/>
              <a:t>Dependencies: Show dependencies between activities with arrows</a:t>
            </a:r>
          </a:p>
          <a:p>
            <a:pPr marL="742950" lvl="1" indent="-285750" eaLnBrk="1" hangingPunct="1">
              <a:spcBef>
                <a:spcPct val="20000"/>
              </a:spcBef>
              <a:buFontTx/>
              <a:buChar char="–"/>
            </a:pPr>
            <a:r>
              <a:rPr lang="en-US" altLang="en-US" sz="2000"/>
              <a:t>E.g., activity 2 cannot start until activity 1 is complete</a:t>
            </a:r>
          </a:p>
          <a:p>
            <a:pPr marL="342900" indent="-342900" eaLnBrk="1" hangingPunct="1">
              <a:spcBef>
                <a:spcPct val="20000"/>
              </a:spcBef>
              <a:buFontTx/>
              <a:buChar char="•"/>
            </a:pPr>
            <a:endParaRPr lang="en-US" altLang="en-US" sz="2400"/>
          </a:p>
          <a:p>
            <a:pPr marL="342900" indent="-342900" eaLnBrk="1" hangingPunct="1">
              <a:spcBef>
                <a:spcPct val="20000"/>
              </a:spcBef>
            </a:pPr>
            <a:r>
              <a:rPr lang="en-US" altLang="en-US" sz="2400"/>
              <a:t> </a:t>
            </a:r>
          </a:p>
          <a:p>
            <a:pPr marL="342900" indent="-342900" eaLnBrk="1" hangingPunct="1">
              <a:spcBef>
                <a:spcPct val="20000"/>
              </a:spcBef>
              <a:buFontTx/>
              <a:buChar char="•"/>
            </a:pPr>
            <a:endParaRPr lang="en-US" altLang="en-US" sz="2400"/>
          </a:p>
        </p:txBody>
      </p:sp>
      <p:sp>
        <p:nvSpPr>
          <p:cNvPr id="25604" name="Line 4"/>
          <p:cNvSpPr>
            <a:spLocks noChangeShapeType="1"/>
          </p:cNvSpPr>
          <p:nvPr/>
        </p:nvSpPr>
        <p:spPr bwMode="auto">
          <a:xfrm>
            <a:off x="1371600" y="3429000"/>
            <a:ext cx="0" cy="2133600"/>
          </a:xfrm>
          <a:prstGeom prst="line">
            <a:avLst/>
          </a:prstGeom>
          <a:noFill/>
          <a:ln w="28575">
            <a:solidFill>
              <a:schemeClr val="tx1"/>
            </a:solidFill>
            <a:round/>
            <a:headEnd/>
            <a:tailEnd/>
          </a:ln>
        </p:spPr>
        <p:txBody>
          <a:bodyPr wrap="none"/>
          <a:lstStyle/>
          <a:p>
            <a:endParaRPr lang="en-IN"/>
          </a:p>
        </p:txBody>
      </p:sp>
      <p:sp>
        <p:nvSpPr>
          <p:cNvPr id="25605" name="Line 5"/>
          <p:cNvSpPr>
            <a:spLocks noChangeShapeType="1"/>
          </p:cNvSpPr>
          <p:nvPr/>
        </p:nvSpPr>
        <p:spPr bwMode="auto">
          <a:xfrm>
            <a:off x="1371600" y="5486400"/>
            <a:ext cx="5410200" cy="0"/>
          </a:xfrm>
          <a:prstGeom prst="line">
            <a:avLst/>
          </a:prstGeom>
          <a:noFill/>
          <a:ln w="28575">
            <a:solidFill>
              <a:schemeClr val="tx1"/>
            </a:solidFill>
            <a:round/>
            <a:headEnd/>
            <a:tailEnd/>
          </a:ln>
        </p:spPr>
        <p:txBody>
          <a:bodyPr wrap="none"/>
          <a:lstStyle/>
          <a:p>
            <a:endParaRPr lang="en-IN"/>
          </a:p>
        </p:txBody>
      </p:sp>
      <p:sp>
        <p:nvSpPr>
          <p:cNvPr id="25606" name="Text Box 6"/>
          <p:cNvSpPr txBox="1">
            <a:spLocks noChangeArrowheads="1"/>
          </p:cNvSpPr>
          <p:nvPr/>
        </p:nvSpPr>
        <p:spPr bwMode="auto">
          <a:xfrm>
            <a:off x="1447800" y="3505200"/>
            <a:ext cx="1219200" cy="1069975"/>
          </a:xfrm>
          <a:prstGeom prst="rect">
            <a:avLst/>
          </a:prstGeom>
          <a:noFill/>
          <a:ln w="9525">
            <a:noFill/>
            <a:miter lim="800000"/>
            <a:headEnd/>
            <a:tailEnd/>
          </a:ln>
        </p:spPr>
        <p:txBody>
          <a:bodyPr>
            <a:spAutoFit/>
          </a:bodyPr>
          <a:lstStyle/>
          <a:p>
            <a:pPr eaLnBrk="1" hangingPunct="1">
              <a:spcBef>
                <a:spcPct val="50000"/>
              </a:spcBef>
            </a:pPr>
            <a:r>
              <a:rPr lang="en-US" altLang="en-US" sz="1600"/>
              <a:t>Activity 1</a:t>
            </a:r>
          </a:p>
          <a:p>
            <a:pPr eaLnBrk="1" hangingPunct="1">
              <a:spcBef>
                <a:spcPct val="50000"/>
              </a:spcBef>
            </a:pPr>
            <a:r>
              <a:rPr lang="en-US" altLang="en-US" sz="1600"/>
              <a:t>Activity 2</a:t>
            </a:r>
          </a:p>
          <a:p>
            <a:pPr eaLnBrk="1" hangingPunct="1">
              <a:spcBef>
                <a:spcPct val="50000"/>
              </a:spcBef>
            </a:pPr>
            <a:endParaRPr lang="en-US" altLang="en-US" sz="1600"/>
          </a:p>
        </p:txBody>
      </p:sp>
      <p:sp>
        <p:nvSpPr>
          <p:cNvPr id="25607" name="Text Box 7"/>
          <p:cNvSpPr txBox="1">
            <a:spLocks noChangeArrowheads="1"/>
          </p:cNvSpPr>
          <p:nvPr/>
        </p:nvSpPr>
        <p:spPr bwMode="auto">
          <a:xfrm>
            <a:off x="1066800" y="5562600"/>
            <a:ext cx="6248400" cy="400050"/>
          </a:xfrm>
          <a:prstGeom prst="rect">
            <a:avLst/>
          </a:prstGeom>
          <a:noFill/>
          <a:ln w="9525">
            <a:noFill/>
            <a:miter lim="800000"/>
            <a:headEnd/>
            <a:tailEnd/>
          </a:ln>
        </p:spPr>
        <p:txBody>
          <a:bodyPr>
            <a:spAutoFit/>
          </a:bodyPr>
          <a:lstStyle/>
          <a:p>
            <a:pPr eaLnBrk="1" hangingPunct="1">
              <a:spcBef>
                <a:spcPct val="50000"/>
              </a:spcBef>
            </a:pPr>
            <a:r>
              <a:rPr lang="en-US" altLang="en-US" sz="2000"/>
              <a:t>Time Frame:   day 1 day 2 day3…		      </a:t>
            </a:r>
          </a:p>
        </p:txBody>
      </p:sp>
      <p:sp>
        <p:nvSpPr>
          <p:cNvPr id="25608" name="Line 8"/>
          <p:cNvSpPr>
            <a:spLocks noChangeShapeType="1"/>
          </p:cNvSpPr>
          <p:nvPr/>
        </p:nvSpPr>
        <p:spPr bwMode="auto">
          <a:xfrm>
            <a:off x="3200400" y="5334000"/>
            <a:ext cx="0" cy="304800"/>
          </a:xfrm>
          <a:prstGeom prst="line">
            <a:avLst/>
          </a:prstGeom>
          <a:noFill/>
          <a:ln w="9525">
            <a:solidFill>
              <a:schemeClr val="tx1"/>
            </a:solidFill>
            <a:round/>
            <a:headEnd/>
            <a:tailEnd/>
          </a:ln>
        </p:spPr>
        <p:txBody>
          <a:bodyPr wrap="none"/>
          <a:lstStyle/>
          <a:p>
            <a:endParaRPr lang="en-IN"/>
          </a:p>
        </p:txBody>
      </p:sp>
      <p:sp>
        <p:nvSpPr>
          <p:cNvPr id="25609" name="Line 9"/>
          <p:cNvSpPr>
            <a:spLocks noChangeShapeType="1"/>
          </p:cNvSpPr>
          <p:nvPr/>
        </p:nvSpPr>
        <p:spPr bwMode="auto">
          <a:xfrm>
            <a:off x="4419600" y="5334000"/>
            <a:ext cx="0" cy="304800"/>
          </a:xfrm>
          <a:prstGeom prst="line">
            <a:avLst/>
          </a:prstGeom>
          <a:noFill/>
          <a:ln w="9525">
            <a:solidFill>
              <a:schemeClr val="tx1"/>
            </a:solidFill>
            <a:round/>
            <a:headEnd/>
            <a:tailEnd/>
          </a:ln>
        </p:spPr>
        <p:txBody>
          <a:bodyPr wrap="none"/>
          <a:lstStyle/>
          <a:p>
            <a:endParaRPr lang="en-IN"/>
          </a:p>
        </p:txBody>
      </p:sp>
      <p:sp>
        <p:nvSpPr>
          <p:cNvPr id="25610" name="Line 10"/>
          <p:cNvSpPr>
            <a:spLocks noChangeShapeType="1"/>
          </p:cNvSpPr>
          <p:nvPr/>
        </p:nvSpPr>
        <p:spPr bwMode="auto">
          <a:xfrm>
            <a:off x="3810000" y="5334000"/>
            <a:ext cx="0" cy="304800"/>
          </a:xfrm>
          <a:prstGeom prst="line">
            <a:avLst/>
          </a:prstGeom>
          <a:noFill/>
          <a:ln w="9525">
            <a:solidFill>
              <a:schemeClr val="tx1"/>
            </a:solidFill>
            <a:round/>
            <a:headEnd/>
            <a:tailEnd/>
          </a:ln>
        </p:spPr>
        <p:txBody>
          <a:bodyPr wrap="none"/>
          <a:lstStyle/>
          <a:p>
            <a:endParaRPr lang="en-IN"/>
          </a:p>
        </p:txBody>
      </p:sp>
      <p:sp>
        <p:nvSpPr>
          <p:cNvPr id="25611" name="Line 11"/>
          <p:cNvSpPr>
            <a:spLocks noChangeShapeType="1"/>
          </p:cNvSpPr>
          <p:nvPr/>
        </p:nvSpPr>
        <p:spPr bwMode="auto">
          <a:xfrm>
            <a:off x="2590800" y="3429000"/>
            <a:ext cx="0" cy="2133600"/>
          </a:xfrm>
          <a:prstGeom prst="line">
            <a:avLst/>
          </a:prstGeom>
          <a:noFill/>
          <a:ln w="9525">
            <a:solidFill>
              <a:schemeClr val="tx1"/>
            </a:solidFill>
            <a:round/>
            <a:headEnd/>
            <a:tailEnd/>
          </a:ln>
        </p:spPr>
        <p:txBody>
          <a:bodyPr wrap="none"/>
          <a:lstStyle/>
          <a:p>
            <a:endParaRPr lang="en-IN"/>
          </a:p>
        </p:txBody>
      </p:sp>
      <p:grpSp>
        <p:nvGrpSpPr>
          <p:cNvPr id="2" name="Group 12"/>
          <p:cNvGrpSpPr>
            <a:grpSpLocks/>
          </p:cNvGrpSpPr>
          <p:nvPr/>
        </p:nvGrpSpPr>
        <p:grpSpPr bwMode="auto">
          <a:xfrm>
            <a:off x="3276600" y="3657600"/>
            <a:ext cx="3048000" cy="533400"/>
            <a:chOff x="2016" y="2640"/>
            <a:chExt cx="1920" cy="336"/>
          </a:xfrm>
        </p:grpSpPr>
        <p:sp>
          <p:nvSpPr>
            <p:cNvPr id="25616" name="Rectangle 13"/>
            <p:cNvSpPr>
              <a:spLocks noChangeArrowheads="1"/>
            </p:cNvSpPr>
            <p:nvPr/>
          </p:nvSpPr>
          <p:spPr bwMode="auto">
            <a:xfrm>
              <a:off x="3120" y="2832"/>
              <a:ext cx="816" cy="144"/>
            </a:xfrm>
            <a:prstGeom prst="rect">
              <a:avLst/>
            </a:prstGeom>
            <a:noFill/>
            <a:ln w="9525">
              <a:solidFill>
                <a:schemeClr val="tx1"/>
              </a:solidFill>
              <a:miter lim="800000"/>
              <a:headEnd/>
              <a:tailEnd/>
            </a:ln>
          </p:spPr>
          <p:txBody>
            <a:bodyPr wrap="none" anchor="ctr"/>
            <a:lstStyle/>
            <a:p>
              <a:endParaRPr lang="ar-SA" altLang="en-US"/>
            </a:p>
          </p:txBody>
        </p:sp>
        <p:sp>
          <p:nvSpPr>
            <p:cNvPr id="25617" name="Rectangle 14"/>
            <p:cNvSpPr>
              <a:spLocks noChangeArrowheads="1"/>
            </p:cNvSpPr>
            <p:nvPr/>
          </p:nvSpPr>
          <p:spPr bwMode="auto">
            <a:xfrm>
              <a:off x="2016" y="2640"/>
              <a:ext cx="816" cy="144"/>
            </a:xfrm>
            <a:prstGeom prst="rect">
              <a:avLst/>
            </a:prstGeom>
            <a:noFill/>
            <a:ln w="9525">
              <a:solidFill>
                <a:schemeClr val="tx1"/>
              </a:solidFill>
              <a:miter lim="800000"/>
              <a:headEnd/>
              <a:tailEnd/>
            </a:ln>
          </p:spPr>
          <p:txBody>
            <a:bodyPr wrap="none" anchor="ctr"/>
            <a:lstStyle/>
            <a:p>
              <a:endParaRPr lang="ar-SA" altLang="en-US"/>
            </a:p>
          </p:txBody>
        </p:sp>
        <p:sp>
          <p:nvSpPr>
            <p:cNvPr id="25618" name="Line 16"/>
            <p:cNvSpPr>
              <a:spLocks noChangeShapeType="1"/>
            </p:cNvSpPr>
            <p:nvPr/>
          </p:nvSpPr>
          <p:spPr bwMode="auto">
            <a:xfrm>
              <a:off x="2832" y="2688"/>
              <a:ext cx="144" cy="0"/>
            </a:xfrm>
            <a:prstGeom prst="line">
              <a:avLst/>
            </a:prstGeom>
            <a:noFill/>
            <a:ln w="9525">
              <a:solidFill>
                <a:schemeClr val="tx1"/>
              </a:solidFill>
              <a:round/>
              <a:headEnd/>
              <a:tailEnd/>
            </a:ln>
          </p:spPr>
          <p:txBody>
            <a:bodyPr wrap="none"/>
            <a:lstStyle/>
            <a:p>
              <a:endParaRPr lang="en-IN"/>
            </a:p>
          </p:txBody>
        </p:sp>
        <p:sp>
          <p:nvSpPr>
            <p:cNvPr id="25619" name="Line 17"/>
            <p:cNvSpPr>
              <a:spLocks noChangeShapeType="1"/>
            </p:cNvSpPr>
            <p:nvPr/>
          </p:nvSpPr>
          <p:spPr bwMode="auto">
            <a:xfrm>
              <a:off x="2976" y="2688"/>
              <a:ext cx="0" cy="192"/>
            </a:xfrm>
            <a:prstGeom prst="line">
              <a:avLst/>
            </a:prstGeom>
            <a:noFill/>
            <a:ln w="9525">
              <a:solidFill>
                <a:schemeClr val="tx1"/>
              </a:solidFill>
              <a:round/>
              <a:headEnd/>
              <a:tailEnd/>
            </a:ln>
          </p:spPr>
          <p:txBody>
            <a:bodyPr wrap="none"/>
            <a:lstStyle/>
            <a:p>
              <a:endParaRPr lang="en-IN"/>
            </a:p>
          </p:txBody>
        </p:sp>
        <p:sp>
          <p:nvSpPr>
            <p:cNvPr id="25620" name="Line 18"/>
            <p:cNvSpPr>
              <a:spLocks noChangeShapeType="1"/>
            </p:cNvSpPr>
            <p:nvPr/>
          </p:nvSpPr>
          <p:spPr bwMode="auto">
            <a:xfrm>
              <a:off x="2976" y="2880"/>
              <a:ext cx="144" cy="0"/>
            </a:xfrm>
            <a:prstGeom prst="line">
              <a:avLst/>
            </a:prstGeom>
            <a:noFill/>
            <a:ln w="9525">
              <a:solidFill>
                <a:schemeClr val="tx1"/>
              </a:solidFill>
              <a:round/>
              <a:headEnd/>
              <a:tailEnd type="triangle" w="med" len="med"/>
            </a:ln>
          </p:spPr>
          <p:txBody>
            <a:bodyPr wrap="none"/>
            <a:lstStyle/>
            <a:p>
              <a:endParaRPr lang="en-IN"/>
            </a:p>
          </p:txBody>
        </p:sp>
      </p:grpSp>
      <p:sp>
        <p:nvSpPr>
          <p:cNvPr id="25613" name="Line 19"/>
          <p:cNvSpPr>
            <a:spLocks noChangeShapeType="1"/>
          </p:cNvSpPr>
          <p:nvPr/>
        </p:nvSpPr>
        <p:spPr bwMode="auto">
          <a:xfrm>
            <a:off x="6705600" y="5334000"/>
            <a:ext cx="0" cy="304800"/>
          </a:xfrm>
          <a:prstGeom prst="line">
            <a:avLst/>
          </a:prstGeom>
          <a:noFill/>
          <a:ln w="9525">
            <a:solidFill>
              <a:schemeClr val="tx1"/>
            </a:solidFill>
            <a:round/>
            <a:headEnd/>
            <a:tailEnd/>
          </a:ln>
        </p:spPr>
        <p:txBody>
          <a:bodyPr wrap="none"/>
          <a:lstStyle/>
          <a:p>
            <a:endParaRPr lang="en-IN"/>
          </a:p>
        </p:txBody>
      </p:sp>
    </p:spTree>
  </p:cSld>
  <p:clrMapOvr>
    <a:masterClrMapping/>
  </p:clrMapOvr>
  <p:transition>
    <p:randomBa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2"/>
          </p:nvPr>
        </p:nvSpPr>
        <p:spPr/>
        <p:txBody>
          <a:bodyPr/>
          <a:lstStyle/>
          <a:p>
            <a:pPr>
              <a:defRPr/>
            </a:pPr>
            <a:fld id="{DCABCD9D-488B-4175-BC29-0330AC36BB89}" type="slidenum">
              <a:rPr lang="en-US"/>
              <a:pPr>
                <a:defRPr/>
              </a:pPr>
              <a:t>92</a:t>
            </a:fld>
            <a:endParaRPr lang="en-US"/>
          </a:p>
        </p:txBody>
      </p:sp>
      <p:sp>
        <p:nvSpPr>
          <p:cNvPr id="55301" name="Rectangle 2"/>
          <p:cNvSpPr>
            <a:spLocks noGrp="1" noChangeArrowheads="1"/>
          </p:cNvSpPr>
          <p:nvPr>
            <p:ph type="title"/>
          </p:nvPr>
        </p:nvSpPr>
        <p:spPr>
          <a:xfrm>
            <a:off x="685800" y="228600"/>
            <a:ext cx="7772400" cy="762000"/>
          </a:xfrm>
        </p:spPr>
        <p:txBody>
          <a:bodyPr/>
          <a:lstStyle/>
          <a:p>
            <a:r>
              <a:rPr lang="en-US" smtClean="0"/>
              <a:t>Example Gantt Chart</a:t>
            </a:r>
            <a:endParaRPr lang="en-CA" smtClean="0"/>
          </a:p>
        </p:txBody>
      </p:sp>
      <p:sp>
        <p:nvSpPr>
          <p:cNvPr id="55302" name="Text Box 3"/>
          <p:cNvSpPr txBox="1">
            <a:spLocks noChangeArrowheads="1"/>
          </p:cNvSpPr>
          <p:nvPr/>
        </p:nvSpPr>
        <p:spPr bwMode="auto">
          <a:xfrm>
            <a:off x="1066800" y="838200"/>
            <a:ext cx="4114800" cy="2443163"/>
          </a:xfrm>
          <a:prstGeom prst="rect">
            <a:avLst/>
          </a:prstGeom>
          <a:noFill/>
          <a:ln w="9525">
            <a:noFill/>
            <a:miter lim="800000"/>
            <a:headEnd/>
            <a:tailEnd/>
          </a:ln>
        </p:spPr>
        <p:txBody>
          <a:bodyPr/>
          <a:lstStyle/>
          <a:p>
            <a:pPr marL="457200" indent="-457200" algn="r"/>
            <a:r>
              <a:rPr lang="en-CA" sz="1600" b="1"/>
              <a:t>TASKS</a:t>
            </a:r>
          </a:p>
          <a:p>
            <a:pPr marL="457200" indent="-457200" algn="r">
              <a:buFont typeface="Times New Roman" pitchFamily="18" charset="0"/>
              <a:buNone/>
            </a:pPr>
            <a:r>
              <a:rPr lang="en-CA" sz="1600"/>
              <a:t>A        </a:t>
            </a:r>
            <a:r>
              <a:rPr lang="en-CA" sz="1600">
                <a:latin typeface="Courier New" pitchFamily="49" charset="0"/>
              </a:rPr>
              <a:t>Study current email system</a:t>
            </a:r>
          </a:p>
          <a:p>
            <a:pPr marL="457200" indent="-457200" algn="r">
              <a:buFont typeface="Times New Roman" pitchFamily="18" charset="0"/>
              <a:buNone/>
            </a:pPr>
            <a:r>
              <a:rPr lang="en-CA" sz="1600">
                <a:latin typeface="Courier New" pitchFamily="49" charset="0"/>
              </a:rPr>
              <a:t>B  Define end-user requirements</a:t>
            </a:r>
          </a:p>
          <a:p>
            <a:pPr marL="457200" indent="-457200" algn="r">
              <a:buFont typeface="Times New Roman" pitchFamily="18" charset="0"/>
              <a:buNone/>
            </a:pPr>
            <a:r>
              <a:rPr lang="en-CA" sz="1600">
                <a:latin typeface="Courier New" pitchFamily="49" charset="0"/>
              </a:rPr>
              <a:t>C          Design Class diagram</a:t>
            </a:r>
          </a:p>
          <a:p>
            <a:pPr marL="457200" indent="-457200" algn="r">
              <a:buFont typeface="Times New Roman" pitchFamily="18" charset="0"/>
              <a:buNone/>
            </a:pPr>
            <a:r>
              <a:rPr lang="en-CA" sz="1600">
                <a:latin typeface="Courier New" pitchFamily="49" charset="0"/>
              </a:rPr>
              <a:t>D   Acquire computer technology</a:t>
            </a:r>
          </a:p>
          <a:p>
            <a:pPr marL="457200" indent="-457200" algn="r">
              <a:buFont typeface="Times New Roman" pitchFamily="18" charset="0"/>
              <a:buNone/>
            </a:pPr>
            <a:r>
              <a:rPr lang="en-CA" sz="1600">
                <a:latin typeface="Courier New" pitchFamily="49" charset="0"/>
              </a:rPr>
              <a:t>E     Plan &amp; code email modules</a:t>
            </a:r>
          </a:p>
          <a:p>
            <a:pPr marL="457200" indent="-457200" algn="r">
              <a:buFont typeface="Times New Roman" pitchFamily="18" charset="0"/>
              <a:buNone/>
            </a:pPr>
            <a:r>
              <a:rPr lang="en-CA" sz="1600">
                <a:latin typeface="Courier New" pitchFamily="49" charset="0"/>
              </a:rPr>
              <a:t>F    Acceptance test new system</a:t>
            </a:r>
          </a:p>
          <a:p>
            <a:pPr marL="457200" indent="-457200" algn="r">
              <a:buFont typeface="Times New Roman" pitchFamily="18" charset="0"/>
              <a:buNone/>
            </a:pPr>
            <a:r>
              <a:rPr lang="en-CA" sz="1600">
                <a:latin typeface="Courier New" pitchFamily="49" charset="0"/>
              </a:rPr>
              <a:t>G            Deliver new system</a:t>
            </a:r>
          </a:p>
        </p:txBody>
      </p:sp>
      <p:grpSp>
        <p:nvGrpSpPr>
          <p:cNvPr id="2" name="Group 4"/>
          <p:cNvGrpSpPr>
            <a:grpSpLocks/>
          </p:cNvGrpSpPr>
          <p:nvPr/>
        </p:nvGrpSpPr>
        <p:grpSpPr bwMode="auto">
          <a:xfrm>
            <a:off x="5153025" y="685800"/>
            <a:ext cx="3886200" cy="2978150"/>
            <a:chOff x="2448" y="528"/>
            <a:chExt cx="2448" cy="1876"/>
          </a:xfrm>
        </p:grpSpPr>
        <p:sp>
          <p:nvSpPr>
            <p:cNvPr id="55305" name="Line 5"/>
            <p:cNvSpPr>
              <a:spLocks noChangeShapeType="1"/>
            </p:cNvSpPr>
            <p:nvPr/>
          </p:nvSpPr>
          <p:spPr bwMode="auto">
            <a:xfrm>
              <a:off x="2460" y="529"/>
              <a:ext cx="0" cy="1414"/>
            </a:xfrm>
            <a:prstGeom prst="line">
              <a:avLst/>
            </a:prstGeom>
            <a:noFill/>
            <a:ln w="9525">
              <a:solidFill>
                <a:schemeClr val="tx1"/>
              </a:solidFill>
              <a:round/>
              <a:headEnd/>
              <a:tailEnd/>
            </a:ln>
          </p:spPr>
          <p:txBody>
            <a:bodyPr/>
            <a:lstStyle/>
            <a:p>
              <a:endParaRPr lang="en-IN"/>
            </a:p>
          </p:txBody>
        </p:sp>
        <p:sp>
          <p:nvSpPr>
            <p:cNvPr id="55306" name="Line 6"/>
            <p:cNvSpPr>
              <a:spLocks noChangeShapeType="1"/>
            </p:cNvSpPr>
            <p:nvPr/>
          </p:nvSpPr>
          <p:spPr bwMode="auto">
            <a:xfrm>
              <a:off x="2460" y="1943"/>
              <a:ext cx="2436" cy="0"/>
            </a:xfrm>
            <a:prstGeom prst="line">
              <a:avLst/>
            </a:prstGeom>
            <a:noFill/>
            <a:ln w="9525">
              <a:solidFill>
                <a:schemeClr val="tx1"/>
              </a:solidFill>
              <a:round/>
              <a:headEnd/>
              <a:tailEnd/>
            </a:ln>
          </p:spPr>
          <p:txBody>
            <a:bodyPr/>
            <a:lstStyle/>
            <a:p>
              <a:endParaRPr lang="en-IN"/>
            </a:p>
          </p:txBody>
        </p:sp>
        <p:sp>
          <p:nvSpPr>
            <p:cNvPr id="55307" name="Text Box 7"/>
            <p:cNvSpPr txBox="1">
              <a:spLocks noChangeArrowheads="1"/>
            </p:cNvSpPr>
            <p:nvPr/>
          </p:nvSpPr>
          <p:spPr bwMode="auto">
            <a:xfrm>
              <a:off x="2460" y="1984"/>
              <a:ext cx="2436" cy="420"/>
            </a:xfrm>
            <a:prstGeom prst="rect">
              <a:avLst/>
            </a:prstGeom>
            <a:noFill/>
            <a:ln w="9525">
              <a:noFill/>
              <a:miter lim="800000"/>
              <a:headEnd/>
              <a:tailEnd/>
            </a:ln>
          </p:spPr>
          <p:txBody>
            <a:bodyPr/>
            <a:lstStyle/>
            <a:p>
              <a:r>
                <a:rPr lang="en-CA" sz="1200"/>
                <a:t>1    2    3    4    5    6    7    8    9    10    11    12</a:t>
              </a:r>
            </a:p>
            <a:p>
              <a:r>
                <a:rPr lang="en-CA" sz="1200"/>
                <a:t>               </a:t>
              </a:r>
              <a:r>
                <a:rPr lang="en-CA" sz="1200" b="1"/>
                <a:t>Today</a:t>
              </a:r>
              <a:endParaRPr lang="en-CA" b="1"/>
            </a:p>
          </p:txBody>
        </p:sp>
        <p:sp>
          <p:nvSpPr>
            <p:cNvPr id="55308" name="Rectangle 8"/>
            <p:cNvSpPr>
              <a:spLocks noChangeArrowheads="1"/>
            </p:cNvSpPr>
            <p:nvPr/>
          </p:nvSpPr>
          <p:spPr bwMode="auto">
            <a:xfrm>
              <a:off x="2448" y="846"/>
              <a:ext cx="336" cy="96"/>
            </a:xfrm>
            <a:prstGeom prst="rect">
              <a:avLst/>
            </a:prstGeom>
            <a:solidFill>
              <a:schemeClr val="tx1"/>
            </a:solidFill>
            <a:ln w="9525">
              <a:solidFill>
                <a:schemeClr val="tx1"/>
              </a:solidFill>
              <a:miter lim="800000"/>
              <a:headEnd/>
              <a:tailEnd/>
            </a:ln>
          </p:spPr>
          <p:txBody>
            <a:bodyPr/>
            <a:lstStyle/>
            <a:p>
              <a:endParaRPr lang="en-CA"/>
            </a:p>
          </p:txBody>
        </p:sp>
        <p:sp>
          <p:nvSpPr>
            <p:cNvPr id="55309" name="Line 9"/>
            <p:cNvSpPr>
              <a:spLocks noChangeShapeType="1"/>
            </p:cNvSpPr>
            <p:nvPr/>
          </p:nvSpPr>
          <p:spPr bwMode="auto">
            <a:xfrm>
              <a:off x="2976" y="528"/>
              <a:ext cx="0" cy="1781"/>
            </a:xfrm>
            <a:prstGeom prst="line">
              <a:avLst/>
            </a:prstGeom>
            <a:noFill/>
            <a:ln w="9525">
              <a:solidFill>
                <a:schemeClr val="tx1"/>
              </a:solidFill>
              <a:round/>
              <a:headEnd/>
              <a:tailEnd type="triangle" w="med" len="med"/>
            </a:ln>
          </p:spPr>
          <p:txBody>
            <a:bodyPr/>
            <a:lstStyle/>
            <a:p>
              <a:endParaRPr lang="en-IN"/>
            </a:p>
          </p:txBody>
        </p:sp>
        <p:sp>
          <p:nvSpPr>
            <p:cNvPr id="55310" name="Rectangle 10"/>
            <p:cNvSpPr>
              <a:spLocks noChangeArrowheads="1"/>
            </p:cNvSpPr>
            <p:nvPr/>
          </p:nvSpPr>
          <p:spPr bwMode="auto">
            <a:xfrm>
              <a:off x="2784" y="990"/>
              <a:ext cx="144" cy="96"/>
            </a:xfrm>
            <a:prstGeom prst="rect">
              <a:avLst/>
            </a:prstGeom>
            <a:solidFill>
              <a:schemeClr val="tx1"/>
            </a:solidFill>
            <a:ln w="9525">
              <a:solidFill>
                <a:schemeClr val="tx1"/>
              </a:solidFill>
              <a:miter lim="800000"/>
              <a:headEnd/>
              <a:tailEnd/>
            </a:ln>
          </p:spPr>
          <p:txBody>
            <a:bodyPr/>
            <a:lstStyle/>
            <a:p>
              <a:endParaRPr lang="en-CA"/>
            </a:p>
          </p:txBody>
        </p:sp>
        <p:sp>
          <p:nvSpPr>
            <p:cNvPr id="55311" name="Rectangle 11"/>
            <p:cNvSpPr>
              <a:spLocks noChangeArrowheads="1"/>
            </p:cNvSpPr>
            <p:nvPr/>
          </p:nvSpPr>
          <p:spPr bwMode="auto">
            <a:xfrm>
              <a:off x="2784" y="1122"/>
              <a:ext cx="192" cy="96"/>
            </a:xfrm>
            <a:prstGeom prst="rect">
              <a:avLst/>
            </a:prstGeom>
            <a:noFill/>
            <a:ln w="9525">
              <a:solidFill>
                <a:schemeClr val="tx1"/>
              </a:solidFill>
              <a:miter lim="800000"/>
              <a:headEnd/>
              <a:tailEnd/>
            </a:ln>
          </p:spPr>
          <p:txBody>
            <a:bodyPr/>
            <a:lstStyle/>
            <a:p>
              <a:endParaRPr lang="en-CA"/>
            </a:p>
          </p:txBody>
        </p:sp>
        <p:sp>
          <p:nvSpPr>
            <p:cNvPr id="55312" name="Rectangle 12"/>
            <p:cNvSpPr>
              <a:spLocks noChangeArrowheads="1"/>
            </p:cNvSpPr>
            <p:nvPr/>
          </p:nvSpPr>
          <p:spPr bwMode="auto">
            <a:xfrm>
              <a:off x="2784" y="1293"/>
              <a:ext cx="480" cy="96"/>
            </a:xfrm>
            <a:prstGeom prst="rect">
              <a:avLst/>
            </a:prstGeom>
            <a:solidFill>
              <a:schemeClr val="tx1"/>
            </a:solidFill>
            <a:ln w="9525">
              <a:solidFill>
                <a:schemeClr val="tx1"/>
              </a:solidFill>
              <a:miter lim="800000"/>
              <a:headEnd/>
              <a:tailEnd/>
            </a:ln>
          </p:spPr>
          <p:txBody>
            <a:bodyPr/>
            <a:lstStyle/>
            <a:p>
              <a:endParaRPr lang="en-CA"/>
            </a:p>
          </p:txBody>
        </p:sp>
        <p:sp>
          <p:nvSpPr>
            <p:cNvPr id="55313" name="Rectangle 13"/>
            <p:cNvSpPr>
              <a:spLocks noChangeArrowheads="1"/>
            </p:cNvSpPr>
            <p:nvPr/>
          </p:nvSpPr>
          <p:spPr bwMode="auto">
            <a:xfrm>
              <a:off x="3264" y="1296"/>
              <a:ext cx="240" cy="96"/>
            </a:xfrm>
            <a:prstGeom prst="rect">
              <a:avLst/>
            </a:prstGeom>
            <a:noFill/>
            <a:ln w="9525">
              <a:solidFill>
                <a:schemeClr val="tx1"/>
              </a:solidFill>
              <a:miter lim="800000"/>
              <a:headEnd/>
              <a:tailEnd/>
            </a:ln>
          </p:spPr>
          <p:txBody>
            <a:bodyPr/>
            <a:lstStyle/>
            <a:p>
              <a:endParaRPr lang="en-CA"/>
            </a:p>
          </p:txBody>
        </p:sp>
        <p:sp>
          <p:nvSpPr>
            <p:cNvPr id="55314" name="Rectangle 14"/>
            <p:cNvSpPr>
              <a:spLocks noChangeArrowheads="1"/>
            </p:cNvSpPr>
            <p:nvPr/>
          </p:nvSpPr>
          <p:spPr bwMode="auto">
            <a:xfrm>
              <a:off x="2784" y="1488"/>
              <a:ext cx="192" cy="96"/>
            </a:xfrm>
            <a:prstGeom prst="rect">
              <a:avLst/>
            </a:prstGeom>
            <a:solidFill>
              <a:schemeClr val="tx1"/>
            </a:solidFill>
            <a:ln w="9525">
              <a:solidFill>
                <a:schemeClr val="tx1"/>
              </a:solidFill>
              <a:miter lim="800000"/>
              <a:headEnd/>
              <a:tailEnd/>
            </a:ln>
          </p:spPr>
          <p:txBody>
            <a:bodyPr/>
            <a:lstStyle/>
            <a:p>
              <a:endParaRPr lang="en-CA"/>
            </a:p>
          </p:txBody>
        </p:sp>
        <p:sp>
          <p:nvSpPr>
            <p:cNvPr id="55315" name="Rectangle 15"/>
            <p:cNvSpPr>
              <a:spLocks noChangeArrowheads="1"/>
            </p:cNvSpPr>
            <p:nvPr/>
          </p:nvSpPr>
          <p:spPr bwMode="auto">
            <a:xfrm>
              <a:off x="2976" y="1488"/>
              <a:ext cx="841" cy="96"/>
            </a:xfrm>
            <a:prstGeom prst="rect">
              <a:avLst/>
            </a:prstGeom>
            <a:noFill/>
            <a:ln w="9525">
              <a:solidFill>
                <a:schemeClr val="tx1"/>
              </a:solidFill>
              <a:miter lim="800000"/>
              <a:headEnd/>
              <a:tailEnd/>
            </a:ln>
          </p:spPr>
          <p:txBody>
            <a:bodyPr/>
            <a:lstStyle/>
            <a:p>
              <a:endParaRPr lang="en-CA"/>
            </a:p>
          </p:txBody>
        </p:sp>
        <p:sp>
          <p:nvSpPr>
            <p:cNvPr id="55316" name="Rectangle 16"/>
            <p:cNvSpPr>
              <a:spLocks noChangeArrowheads="1"/>
            </p:cNvSpPr>
            <p:nvPr/>
          </p:nvSpPr>
          <p:spPr bwMode="auto">
            <a:xfrm>
              <a:off x="4176" y="1776"/>
              <a:ext cx="336" cy="96"/>
            </a:xfrm>
            <a:prstGeom prst="rect">
              <a:avLst/>
            </a:prstGeom>
            <a:noFill/>
            <a:ln w="9525">
              <a:solidFill>
                <a:schemeClr val="tx1"/>
              </a:solidFill>
              <a:miter lim="800000"/>
              <a:headEnd/>
              <a:tailEnd/>
            </a:ln>
          </p:spPr>
          <p:txBody>
            <a:bodyPr/>
            <a:lstStyle/>
            <a:p>
              <a:endParaRPr lang="en-CA"/>
            </a:p>
          </p:txBody>
        </p:sp>
        <p:sp>
          <p:nvSpPr>
            <p:cNvPr id="55317" name="Rectangle 17"/>
            <p:cNvSpPr>
              <a:spLocks noChangeArrowheads="1"/>
            </p:cNvSpPr>
            <p:nvPr/>
          </p:nvSpPr>
          <p:spPr bwMode="auto">
            <a:xfrm>
              <a:off x="3552" y="1632"/>
              <a:ext cx="602" cy="96"/>
            </a:xfrm>
            <a:prstGeom prst="rect">
              <a:avLst/>
            </a:prstGeom>
            <a:noFill/>
            <a:ln w="9525">
              <a:solidFill>
                <a:schemeClr val="tx1"/>
              </a:solidFill>
              <a:miter lim="800000"/>
              <a:headEnd/>
              <a:tailEnd/>
            </a:ln>
          </p:spPr>
          <p:txBody>
            <a:bodyPr/>
            <a:lstStyle/>
            <a:p>
              <a:endParaRPr lang="en-CA"/>
            </a:p>
          </p:txBody>
        </p:sp>
      </p:grpSp>
      <p:sp>
        <p:nvSpPr>
          <p:cNvPr id="55304" name="Text Box 18"/>
          <p:cNvSpPr txBox="1">
            <a:spLocks noChangeArrowheads="1"/>
          </p:cNvSpPr>
          <p:nvPr/>
        </p:nvSpPr>
        <p:spPr bwMode="auto">
          <a:xfrm>
            <a:off x="0" y="3048000"/>
            <a:ext cx="9144000" cy="3600986"/>
          </a:xfrm>
          <a:prstGeom prst="rect">
            <a:avLst/>
          </a:prstGeom>
          <a:noFill/>
          <a:ln w="9525">
            <a:noFill/>
            <a:miter lim="800000"/>
            <a:headEnd/>
            <a:tailEnd/>
          </a:ln>
        </p:spPr>
        <p:txBody>
          <a:bodyPr wrap="square">
            <a:spAutoFit/>
          </a:bodyPr>
          <a:lstStyle/>
          <a:p>
            <a:pPr>
              <a:spcBef>
                <a:spcPct val="50000"/>
              </a:spcBef>
            </a:pPr>
            <a:r>
              <a:rPr lang="en-US" sz="2400" dirty="0"/>
              <a:t>Questions: From the above, can you guess:</a:t>
            </a:r>
          </a:p>
          <a:p>
            <a:pPr marL="177800" lvl="1">
              <a:spcBef>
                <a:spcPct val="50000"/>
              </a:spcBef>
              <a:buFontTx/>
              <a:buChar char="•"/>
            </a:pPr>
            <a:r>
              <a:rPr lang="en-US" sz="2400" dirty="0"/>
              <a:t>Which, if any, tasks should have been completed by today and aren’t even started? ______</a:t>
            </a:r>
          </a:p>
          <a:p>
            <a:pPr marL="177800" lvl="1">
              <a:spcBef>
                <a:spcPct val="50000"/>
              </a:spcBef>
              <a:buFontTx/>
              <a:buChar char="•"/>
            </a:pPr>
            <a:r>
              <a:rPr lang="en-US" sz="2400" dirty="0"/>
              <a:t>Which, if any, tasks have been completed? ______</a:t>
            </a:r>
          </a:p>
          <a:p>
            <a:pPr marL="177800" lvl="1">
              <a:spcBef>
                <a:spcPct val="50000"/>
              </a:spcBef>
              <a:buFontTx/>
              <a:buChar char="•"/>
            </a:pPr>
            <a:r>
              <a:rPr lang="en-US" sz="2400" dirty="0"/>
              <a:t>Which, if any, tasks have been completed ahead of schedule:? ______</a:t>
            </a:r>
          </a:p>
          <a:p>
            <a:pPr marL="177800" lvl="1">
              <a:spcBef>
                <a:spcPct val="50000"/>
              </a:spcBef>
              <a:buFontTx/>
              <a:buChar char="•"/>
            </a:pPr>
            <a:r>
              <a:rPr lang="en-US" sz="2400" dirty="0"/>
              <a:t>Which, if any, tasks are on or ahead of schedule? _________</a:t>
            </a:r>
          </a:p>
          <a:p>
            <a:pPr marL="177800" lvl="1">
              <a:spcBef>
                <a:spcPct val="50000"/>
              </a:spcBef>
              <a:buFontTx/>
              <a:buChar char="•"/>
            </a:pPr>
            <a:r>
              <a:rPr lang="en-US" sz="2400" dirty="0"/>
              <a:t>Which, if any, tasks are behind schedule? ________</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rrowheads="1"/>
          </p:cNvSpPr>
          <p:nvPr>
            <p:ph type="title"/>
          </p:nvPr>
        </p:nvSpPr>
        <p:spPr>
          <a:xfrm>
            <a:off x="0" y="0"/>
            <a:ext cx="8229600" cy="1143000"/>
          </a:xfrm>
        </p:spPr>
        <p:txBody>
          <a:bodyPr/>
          <a:lstStyle/>
          <a:p>
            <a:pPr algn="l"/>
            <a:r>
              <a:rPr lang="en-US" altLang="en-US" sz="3200" smtClean="0">
                <a:solidFill>
                  <a:srgbClr val="FF0000"/>
                </a:solidFill>
              </a:rPr>
              <a:t>Sequence of Activities of The Project - </a:t>
            </a:r>
            <a:br>
              <a:rPr lang="en-US" altLang="en-US" sz="3200" smtClean="0">
                <a:solidFill>
                  <a:srgbClr val="FF0000"/>
                </a:solidFill>
              </a:rPr>
            </a:br>
            <a:r>
              <a:rPr lang="en-US" altLang="en-US" sz="3200" smtClean="0">
                <a:solidFill>
                  <a:srgbClr val="FF0000"/>
                </a:solidFill>
              </a:rPr>
              <a:t>House Building </a:t>
            </a:r>
          </a:p>
        </p:txBody>
      </p:sp>
      <p:sp>
        <p:nvSpPr>
          <p:cNvPr id="26627" name="Line 6"/>
          <p:cNvSpPr>
            <a:spLocks noChangeShapeType="1"/>
          </p:cNvSpPr>
          <p:nvPr/>
        </p:nvSpPr>
        <p:spPr bwMode="auto">
          <a:xfrm>
            <a:off x="0" y="1114425"/>
            <a:ext cx="9144000" cy="0"/>
          </a:xfrm>
          <a:prstGeom prst="line">
            <a:avLst/>
          </a:prstGeom>
          <a:noFill/>
          <a:ln w="57150">
            <a:solidFill>
              <a:schemeClr val="accent1"/>
            </a:solidFill>
            <a:round/>
            <a:headEnd/>
            <a:tailEnd/>
          </a:ln>
        </p:spPr>
        <p:txBody>
          <a:bodyPr wrap="none" anchor="ctr"/>
          <a:lstStyle/>
          <a:p>
            <a:endParaRPr lang="en-IN"/>
          </a:p>
        </p:txBody>
      </p:sp>
      <p:graphicFrame>
        <p:nvGraphicFramePr>
          <p:cNvPr id="2" name="Table 1"/>
          <p:cNvGraphicFramePr>
            <a:graphicFrameLocks noGrp="1"/>
          </p:cNvGraphicFramePr>
          <p:nvPr/>
        </p:nvGraphicFramePr>
        <p:xfrm>
          <a:off x="0" y="1114425"/>
          <a:ext cx="8885238" cy="5313382"/>
        </p:xfrm>
        <a:graphic>
          <a:graphicData uri="http://schemas.openxmlformats.org/drawingml/2006/table">
            <a:tbl>
              <a:tblPr firstRow="1" bandRow="1">
                <a:tableStyleId>{5940675A-B579-460E-94D1-54222C63F5DA}</a:tableStyleId>
              </a:tblPr>
              <a:tblGrid>
                <a:gridCol w="1371684"/>
                <a:gridCol w="4191257"/>
                <a:gridCol w="1930139"/>
                <a:gridCol w="1392158"/>
              </a:tblGrid>
              <a:tr h="591494">
                <a:tc>
                  <a:txBody>
                    <a:bodyPr/>
                    <a:lstStyle/>
                    <a:p>
                      <a:r>
                        <a:rPr lang="en-US" sz="2400" dirty="0" smtClean="0"/>
                        <a:t>Number</a:t>
                      </a:r>
                      <a:endParaRPr lang="en-US" sz="2400" dirty="0"/>
                    </a:p>
                  </a:txBody>
                  <a:tcPr marL="91446" marR="91446" marT="45716" marB="45716"/>
                </a:tc>
                <a:tc>
                  <a:txBody>
                    <a:bodyPr/>
                    <a:lstStyle/>
                    <a:p>
                      <a:r>
                        <a:rPr lang="en-US" sz="2400" dirty="0" smtClean="0"/>
                        <a:t>Activity</a:t>
                      </a:r>
                      <a:endParaRPr lang="en-US" sz="2400" dirty="0"/>
                    </a:p>
                  </a:txBody>
                  <a:tcPr marL="91446" marR="91446" marT="45716" marB="45716"/>
                </a:tc>
                <a:tc>
                  <a:txBody>
                    <a:bodyPr/>
                    <a:lstStyle/>
                    <a:p>
                      <a:r>
                        <a:rPr lang="en-US" sz="2400" dirty="0" smtClean="0"/>
                        <a:t>Predecessor</a:t>
                      </a:r>
                      <a:endParaRPr lang="en-US" sz="2400" dirty="0"/>
                    </a:p>
                  </a:txBody>
                  <a:tcPr marL="91446" marR="91446" marT="45716" marB="45716"/>
                </a:tc>
                <a:tc>
                  <a:txBody>
                    <a:bodyPr/>
                    <a:lstStyle/>
                    <a:p>
                      <a:r>
                        <a:rPr lang="en-US" sz="2400" dirty="0" smtClean="0"/>
                        <a:t>Duration </a:t>
                      </a:r>
                      <a:endParaRPr lang="en-US" sz="2400" dirty="0"/>
                    </a:p>
                  </a:txBody>
                  <a:tcPr marL="91446" marR="91446" marT="45716" marB="45716"/>
                </a:tc>
              </a:tr>
              <a:tr h="822934">
                <a:tc>
                  <a:txBody>
                    <a:bodyPr/>
                    <a:lstStyle/>
                    <a:p>
                      <a:pPr algn="ctr"/>
                      <a:r>
                        <a:rPr lang="en-US" sz="2400" dirty="0" smtClean="0"/>
                        <a:t>1</a:t>
                      </a:r>
                      <a:endParaRPr lang="en-US" sz="2400" dirty="0"/>
                    </a:p>
                  </a:txBody>
                  <a:tcPr marL="91446" marR="91446" marT="45716" marB="45716"/>
                </a:tc>
                <a:tc>
                  <a:txBody>
                    <a:bodyPr/>
                    <a:lstStyle/>
                    <a:p>
                      <a:r>
                        <a:rPr lang="en-US" sz="2400" dirty="0" smtClean="0"/>
                        <a:t>Design house and obtain financing</a:t>
                      </a:r>
                      <a:endParaRPr lang="en-US" sz="2400" dirty="0"/>
                    </a:p>
                  </a:txBody>
                  <a:tcPr marL="91446" marR="91446" marT="45716" marB="45716"/>
                </a:tc>
                <a:tc>
                  <a:txBody>
                    <a:bodyPr/>
                    <a:lstStyle/>
                    <a:p>
                      <a:pPr algn="ctr"/>
                      <a:r>
                        <a:rPr lang="en-US" sz="2400" dirty="0" smtClean="0"/>
                        <a:t>--</a:t>
                      </a:r>
                      <a:endParaRPr lang="en-US" sz="2400" dirty="0"/>
                    </a:p>
                  </a:txBody>
                  <a:tcPr marL="91446" marR="91446" marT="45716" marB="45716"/>
                </a:tc>
                <a:tc>
                  <a:txBody>
                    <a:bodyPr/>
                    <a:lstStyle/>
                    <a:p>
                      <a:r>
                        <a:rPr lang="en-US" sz="2400" dirty="0" smtClean="0"/>
                        <a:t>3 months</a:t>
                      </a:r>
                      <a:endParaRPr lang="en-US" sz="2400" dirty="0"/>
                    </a:p>
                  </a:txBody>
                  <a:tcPr marL="91446" marR="91446" marT="45716" marB="45716"/>
                </a:tc>
              </a:tr>
              <a:tr h="822934">
                <a:tc>
                  <a:txBody>
                    <a:bodyPr/>
                    <a:lstStyle/>
                    <a:p>
                      <a:pPr algn="ctr"/>
                      <a:r>
                        <a:rPr lang="en-US" sz="2400" dirty="0" smtClean="0"/>
                        <a:t>2</a:t>
                      </a:r>
                      <a:endParaRPr lang="en-US" sz="2400" dirty="0"/>
                    </a:p>
                  </a:txBody>
                  <a:tcPr marL="91446" marR="91446" marT="45716" marB="45716"/>
                </a:tc>
                <a:tc>
                  <a:txBody>
                    <a:bodyPr/>
                    <a:lstStyle/>
                    <a:p>
                      <a:r>
                        <a:rPr lang="en-US" sz="2400" dirty="0" smtClean="0"/>
                        <a:t>Lay foundation</a:t>
                      </a:r>
                      <a:endParaRPr lang="en-US" sz="2400" dirty="0"/>
                    </a:p>
                  </a:txBody>
                  <a:tcPr marL="91446" marR="91446" marT="45716" marB="45716"/>
                </a:tc>
                <a:tc>
                  <a:txBody>
                    <a:bodyPr/>
                    <a:lstStyle/>
                    <a:p>
                      <a:pPr algn="ctr"/>
                      <a:r>
                        <a:rPr lang="en-US" sz="2400" dirty="0" smtClean="0"/>
                        <a:t>1</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2 months</a:t>
                      </a:r>
                    </a:p>
                  </a:txBody>
                  <a:tcPr marL="91446" marR="91446" marT="45716" marB="45716"/>
                </a:tc>
              </a:tr>
              <a:tr h="563267">
                <a:tc>
                  <a:txBody>
                    <a:bodyPr/>
                    <a:lstStyle/>
                    <a:p>
                      <a:pPr algn="ctr"/>
                      <a:r>
                        <a:rPr lang="en-US" sz="2400" dirty="0" smtClean="0"/>
                        <a:t>3</a:t>
                      </a:r>
                      <a:endParaRPr lang="en-US" sz="2400" dirty="0"/>
                    </a:p>
                  </a:txBody>
                  <a:tcPr marL="91446" marR="91446" marT="45716" marB="45716"/>
                </a:tc>
                <a:tc>
                  <a:txBody>
                    <a:bodyPr/>
                    <a:lstStyle/>
                    <a:p>
                      <a:r>
                        <a:rPr lang="en-US" sz="2400" dirty="0" smtClean="0"/>
                        <a:t>Order  and receive materials</a:t>
                      </a:r>
                      <a:endParaRPr lang="en-US" sz="2400" dirty="0"/>
                    </a:p>
                  </a:txBody>
                  <a:tcPr marL="91446" marR="91446" marT="45716" marB="45716"/>
                </a:tc>
                <a:tc>
                  <a:txBody>
                    <a:bodyPr/>
                    <a:lstStyle/>
                    <a:p>
                      <a:pPr algn="ctr"/>
                      <a:r>
                        <a:rPr lang="en-US" sz="2400" dirty="0" smtClean="0"/>
                        <a:t>1</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r h="822934">
                <a:tc>
                  <a:txBody>
                    <a:bodyPr/>
                    <a:lstStyle/>
                    <a:p>
                      <a:pPr algn="ctr"/>
                      <a:r>
                        <a:rPr lang="en-US" sz="2400" dirty="0" smtClean="0"/>
                        <a:t>4</a:t>
                      </a:r>
                      <a:endParaRPr lang="en-US" sz="2400" dirty="0"/>
                    </a:p>
                  </a:txBody>
                  <a:tcPr marL="91446" marR="91446" marT="45716" marB="45716"/>
                </a:tc>
                <a:tc>
                  <a:txBody>
                    <a:bodyPr/>
                    <a:lstStyle/>
                    <a:p>
                      <a:r>
                        <a:rPr lang="en-US" sz="2400" dirty="0" smtClean="0"/>
                        <a:t>Build house</a:t>
                      </a:r>
                      <a:endParaRPr lang="en-US" sz="2400" dirty="0"/>
                    </a:p>
                  </a:txBody>
                  <a:tcPr marL="91446" marR="91446" marT="45716" marB="45716"/>
                </a:tc>
                <a:tc>
                  <a:txBody>
                    <a:bodyPr/>
                    <a:lstStyle/>
                    <a:p>
                      <a:pPr algn="ctr"/>
                      <a:r>
                        <a:rPr lang="en-US" sz="2400" dirty="0" smtClean="0"/>
                        <a:t>2,3</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3 months</a:t>
                      </a:r>
                    </a:p>
                  </a:txBody>
                  <a:tcPr marL="91446" marR="91446" marT="45716" marB="45716"/>
                </a:tc>
              </a:tr>
              <a:tr h="563267">
                <a:tc>
                  <a:txBody>
                    <a:bodyPr/>
                    <a:lstStyle/>
                    <a:p>
                      <a:pPr algn="ctr"/>
                      <a:r>
                        <a:rPr lang="en-US" sz="2400" dirty="0" smtClean="0"/>
                        <a:t>5</a:t>
                      </a:r>
                      <a:endParaRPr lang="en-US" sz="2400" dirty="0"/>
                    </a:p>
                  </a:txBody>
                  <a:tcPr marL="91446" marR="91446" marT="45716" marB="45716"/>
                </a:tc>
                <a:tc>
                  <a:txBody>
                    <a:bodyPr/>
                    <a:lstStyle/>
                    <a:p>
                      <a:r>
                        <a:rPr lang="en-US" sz="2400" dirty="0" smtClean="0"/>
                        <a:t>Select paint</a:t>
                      </a:r>
                      <a:endParaRPr lang="en-US" sz="2400" dirty="0"/>
                    </a:p>
                  </a:txBody>
                  <a:tcPr marL="91446" marR="91446" marT="45716" marB="45716"/>
                </a:tc>
                <a:tc>
                  <a:txBody>
                    <a:bodyPr/>
                    <a:lstStyle/>
                    <a:p>
                      <a:pPr algn="ctr"/>
                      <a:r>
                        <a:rPr lang="en-US" sz="2400" dirty="0" smtClean="0"/>
                        <a:t>2, 3</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r h="563267">
                <a:tc>
                  <a:txBody>
                    <a:bodyPr/>
                    <a:lstStyle/>
                    <a:p>
                      <a:pPr algn="ctr"/>
                      <a:r>
                        <a:rPr lang="en-US" sz="2400" dirty="0" smtClean="0"/>
                        <a:t>6</a:t>
                      </a:r>
                      <a:endParaRPr lang="en-US" sz="2400" dirty="0"/>
                    </a:p>
                  </a:txBody>
                  <a:tcPr marL="91446" marR="91446" marT="45716" marB="45716"/>
                </a:tc>
                <a:tc>
                  <a:txBody>
                    <a:bodyPr/>
                    <a:lstStyle/>
                    <a:p>
                      <a:r>
                        <a:rPr lang="en-US" sz="2400" dirty="0" smtClean="0"/>
                        <a:t>Select carper</a:t>
                      </a:r>
                      <a:endParaRPr lang="en-US" sz="2400" dirty="0"/>
                    </a:p>
                  </a:txBody>
                  <a:tcPr marL="91446" marR="91446" marT="45716" marB="45716"/>
                </a:tc>
                <a:tc>
                  <a:txBody>
                    <a:bodyPr/>
                    <a:lstStyle/>
                    <a:p>
                      <a:pPr algn="ctr"/>
                      <a:r>
                        <a:rPr lang="en-US" sz="2400" dirty="0" smtClean="0"/>
                        <a:t>5</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r h="563267">
                <a:tc>
                  <a:txBody>
                    <a:bodyPr/>
                    <a:lstStyle/>
                    <a:p>
                      <a:pPr algn="ctr"/>
                      <a:r>
                        <a:rPr lang="en-US" sz="2400" dirty="0" smtClean="0"/>
                        <a:t>7</a:t>
                      </a:r>
                      <a:endParaRPr lang="en-US" sz="2400" dirty="0"/>
                    </a:p>
                  </a:txBody>
                  <a:tcPr marL="91446" marR="91446" marT="45716" marB="45716"/>
                </a:tc>
                <a:tc>
                  <a:txBody>
                    <a:bodyPr/>
                    <a:lstStyle/>
                    <a:p>
                      <a:r>
                        <a:rPr lang="en-US" sz="2400" dirty="0" smtClean="0"/>
                        <a:t>Finish work</a:t>
                      </a:r>
                      <a:endParaRPr lang="en-US" sz="2400" dirty="0"/>
                    </a:p>
                  </a:txBody>
                  <a:tcPr marL="91446" marR="91446" marT="45716" marB="45716"/>
                </a:tc>
                <a:tc>
                  <a:txBody>
                    <a:bodyPr/>
                    <a:lstStyle/>
                    <a:p>
                      <a:pPr algn="ctr"/>
                      <a:r>
                        <a:rPr lang="en-US" sz="2400" dirty="0" smtClean="0"/>
                        <a:t>4, 6</a:t>
                      </a:r>
                      <a:endParaRPr lang="en-US" sz="2400" dirty="0"/>
                    </a:p>
                  </a:txBody>
                  <a:tcPr marL="91446" marR="91446" marT="45716" marB="4571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1 month</a:t>
                      </a:r>
                    </a:p>
                  </a:txBody>
                  <a:tcPr marL="91446" marR="91446" marT="45716" marB="45716"/>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srcRect/>
          <a:stretch>
            <a:fillRect/>
          </a:stretch>
        </p:blipFill>
        <p:spPr bwMode="auto">
          <a:xfrm>
            <a:off x="317500" y="1357313"/>
            <a:ext cx="8343900" cy="4879975"/>
          </a:xfrm>
          <a:prstGeom prst="rect">
            <a:avLst/>
          </a:prstGeom>
          <a:noFill/>
          <a:ln w="9525">
            <a:noFill/>
            <a:miter lim="800000"/>
            <a:headEnd/>
            <a:tailEnd/>
          </a:ln>
        </p:spPr>
      </p:pic>
      <p:sp>
        <p:nvSpPr>
          <p:cNvPr id="27651" name="Text Box 5"/>
          <p:cNvSpPr txBox="1">
            <a:spLocks noChangeArrowheads="1"/>
          </p:cNvSpPr>
          <p:nvPr/>
        </p:nvSpPr>
        <p:spPr bwMode="auto">
          <a:xfrm>
            <a:off x="533400" y="304800"/>
            <a:ext cx="7834313" cy="584200"/>
          </a:xfrm>
          <a:prstGeom prst="rect">
            <a:avLst/>
          </a:prstGeom>
          <a:noFill/>
          <a:ln w="9525">
            <a:noFill/>
            <a:miter lim="800000"/>
            <a:headEnd/>
            <a:tailEnd/>
          </a:ln>
        </p:spPr>
        <p:txBody>
          <a:bodyPr>
            <a:spAutoFit/>
          </a:bodyPr>
          <a:lstStyle/>
          <a:p>
            <a:r>
              <a:rPr lang="en-US" altLang="en-US" sz="3200" b="1"/>
              <a:t>Gantt Chart for House Building Project </a:t>
            </a:r>
          </a:p>
        </p:txBody>
      </p:sp>
      <p:sp>
        <p:nvSpPr>
          <p:cNvPr id="27652" name="Line 6"/>
          <p:cNvSpPr>
            <a:spLocks noChangeShapeType="1"/>
          </p:cNvSpPr>
          <p:nvPr/>
        </p:nvSpPr>
        <p:spPr bwMode="auto">
          <a:xfrm flipV="1">
            <a:off x="0" y="1062038"/>
            <a:ext cx="9144000" cy="12700"/>
          </a:xfrm>
          <a:prstGeom prst="line">
            <a:avLst/>
          </a:prstGeom>
          <a:noFill/>
          <a:ln w="57150">
            <a:solidFill>
              <a:schemeClr val="accent1"/>
            </a:solidFill>
            <a:round/>
            <a:headEnd/>
            <a:tailEnd/>
          </a:ln>
        </p:spPr>
        <p:txBody>
          <a:bodyPr wrap="none" anchor="ctr"/>
          <a:lstStyle/>
          <a:p>
            <a:endParaRPr lang="en-IN"/>
          </a:p>
        </p:txBody>
      </p:sp>
      <p:sp>
        <p:nvSpPr>
          <p:cNvPr id="27653" name="Text Box 7"/>
          <p:cNvSpPr txBox="1">
            <a:spLocks noChangeArrowheads="1"/>
          </p:cNvSpPr>
          <p:nvPr/>
        </p:nvSpPr>
        <p:spPr bwMode="auto">
          <a:xfrm>
            <a:off x="2590800" y="6248400"/>
            <a:ext cx="3836988" cy="461963"/>
          </a:xfrm>
          <a:prstGeom prst="rect">
            <a:avLst/>
          </a:prstGeom>
          <a:noFill/>
          <a:ln w="9525">
            <a:noFill/>
            <a:miter lim="800000"/>
            <a:headEnd/>
            <a:tailEnd/>
          </a:ln>
        </p:spPr>
        <p:txBody>
          <a:bodyPr>
            <a:spAutoFit/>
          </a:bodyPr>
          <a:lstStyle/>
          <a:p>
            <a:r>
              <a:rPr lang="en-US" altLang="en-US" sz="2400" b="1"/>
              <a:t>A Gantt chart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1"/>
          <p:cNvSpPr>
            <a:spLocks noGrp="1"/>
          </p:cNvSpPr>
          <p:nvPr>
            <p:ph type="dt" sz="half" idx="10"/>
          </p:nvPr>
        </p:nvSpPr>
        <p:spPr>
          <a:noFill/>
        </p:spPr>
        <p:txBody>
          <a:bodyPr/>
          <a:lstStyle/>
          <a:p>
            <a:fld id="{498D8A59-57C1-4AEB-86A3-41615ADE081F}" type="datetime5">
              <a:rPr lang="en-US" altLang="en-US" smtClean="0">
                <a:latin typeface="Arial" charset="0"/>
              </a:rPr>
              <a:pPr/>
              <a:t>2-Apr-19</a:t>
            </a:fld>
            <a:endParaRPr lang="en-US" altLang="en-US" smtClean="0">
              <a:latin typeface="Arial" charset="0"/>
            </a:endParaRPr>
          </a:p>
        </p:txBody>
      </p:sp>
      <p:sp>
        <p:nvSpPr>
          <p:cNvPr id="28675" name="Footer Placeholder 2"/>
          <p:cNvSpPr>
            <a:spLocks noGrp="1"/>
          </p:cNvSpPr>
          <p:nvPr>
            <p:ph type="ftr" sz="quarter" idx="11"/>
          </p:nvPr>
        </p:nvSpPr>
        <p:spPr>
          <a:noFill/>
        </p:spPr>
        <p:txBody>
          <a:bodyPr/>
          <a:lstStyle/>
          <a:p>
            <a:r>
              <a:rPr lang="en-US" altLang="en-US" smtClean="0">
                <a:latin typeface="Arial" charset="0"/>
              </a:rPr>
              <a:t>Dr.Bokkasam Sasidhar</a:t>
            </a:r>
          </a:p>
        </p:txBody>
      </p:sp>
      <p:pic>
        <p:nvPicPr>
          <p:cNvPr id="28676" name="Picture 2"/>
          <p:cNvPicPr>
            <a:picLocks noChangeAspect="1" noChangeArrowheads="1"/>
          </p:cNvPicPr>
          <p:nvPr/>
        </p:nvPicPr>
        <p:blipFill>
          <a:blip r:embed="rId2"/>
          <a:srcRect/>
          <a:stretch>
            <a:fillRect/>
          </a:stretch>
        </p:blipFill>
        <p:spPr bwMode="auto">
          <a:xfrm>
            <a:off x="152400" y="685800"/>
            <a:ext cx="8839200" cy="6019800"/>
          </a:xfrm>
          <a:prstGeom prst="rect">
            <a:avLst/>
          </a:prstGeom>
          <a:noFill/>
          <a:ln w="9525">
            <a:noFill/>
            <a:miter lim="800000"/>
            <a:headEnd/>
            <a:tailEnd/>
          </a:ln>
        </p:spPr>
      </p:pic>
      <p:sp>
        <p:nvSpPr>
          <p:cNvPr id="28677" name="TextBox 4"/>
          <p:cNvSpPr txBox="1">
            <a:spLocks noChangeArrowheads="1"/>
          </p:cNvSpPr>
          <p:nvPr/>
        </p:nvSpPr>
        <p:spPr bwMode="auto">
          <a:xfrm>
            <a:off x="457200" y="228600"/>
            <a:ext cx="8305800" cy="369888"/>
          </a:xfrm>
          <a:prstGeom prst="rect">
            <a:avLst/>
          </a:prstGeom>
          <a:noFill/>
          <a:ln w="9525">
            <a:noFill/>
            <a:miter lim="800000"/>
            <a:headEnd/>
            <a:tailEnd/>
          </a:ln>
        </p:spPr>
        <p:txBody>
          <a:bodyPr>
            <a:spAutoFit/>
          </a:bodyPr>
          <a:lstStyle/>
          <a:p>
            <a:r>
              <a:rPr lang="en-US" altLang="en-US" b="1"/>
              <a:t>Gantt Chart for House Building Project using QM for Windows</a:t>
            </a:r>
            <a:endParaRPr lang="ar-SA" altLang="en-US" b="1"/>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533400"/>
            <a:ext cx="8229600" cy="1143000"/>
          </a:xfrm>
        </p:spPr>
        <p:txBody>
          <a:bodyPr/>
          <a:lstStyle/>
          <a:p>
            <a:pPr eaLnBrk="1" hangingPunct="1"/>
            <a:r>
              <a:rPr lang="en-US" b="1" smtClean="0"/>
              <a:t>Gantt Charts</a:t>
            </a:r>
          </a:p>
        </p:txBody>
      </p:sp>
      <p:sp>
        <p:nvSpPr>
          <p:cNvPr id="29699" name="Rectangle 3"/>
          <p:cNvSpPr>
            <a:spLocks noGrp="1" noChangeArrowheads="1"/>
          </p:cNvSpPr>
          <p:nvPr>
            <p:ph idx="1"/>
          </p:nvPr>
        </p:nvSpPr>
        <p:spPr/>
        <p:txBody>
          <a:bodyPr>
            <a:normAutofit lnSpcReduction="10000"/>
          </a:bodyPr>
          <a:lstStyle/>
          <a:p>
            <a:pPr marL="533400" indent="-533400" eaLnBrk="1" hangingPunct="1">
              <a:buFont typeface="Wingdings" pitchFamily="2" charset="2"/>
              <a:buChar char="ü"/>
            </a:pPr>
            <a:r>
              <a:rPr lang="en-US" smtClean="0"/>
              <a:t>Establish a </a:t>
            </a:r>
            <a:r>
              <a:rPr lang="en-US" b="1" i="1" smtClean="0">
                <a:solidFill>
                  <a:srgbClr val="FF0000"/>
                </a:solidFill>
              </a:rPr>
              <a:t>time-phased network</a:t>
            </a:r>
          </a:p>
          <a:p>
            <a:pPr marL="533400" indent="-533400" eaLnBrk="1" hangingPunct="1">
              <a:buFont typeface="Wingdings" pitchFamily="2" charset="2"/>
              <a:buChar char="ü"/>
            </a:pPr>
            <a:r>
              <a:rPr lang="en-US" smtClean="0"/>
              <a:t>Can be used as a </a:t>
            </a:r>
            <a:r>
              <a:rPr lang="en-US" b="1" i="1" smtClean="0">
                <a:solidFill>
                  <a:srgbClr val="FF0000"/>
                </a:solidFill>
              </a:rPr>
              <a:t>tracking tool</a:t>
            </a:r>
          </a:p>
          <a:p>
            <a:pPr marL="533400" indent="-533400" eaLnBrk="1" hangingPunct="1"/>
            <a:endParaRPr lang="en-US" smtClean="0"/>
          </a:p>
          <a:p>
            <a:pPr marL="533400" indent="-533400" eaLnBrk="1" hangingPunct="1">
              <a:buFontTx/>
              <a:buNone/>
            </a:pPr>
            <a:r>
              <a:rPr lang="en-US" u="sng" smtClean="0"/>
              <a:t>Benefits of Gantt charts</a:t>
            </a:r>
          </a:p>
          <a:p>
            <a:pPr marL="533400" indent="-533400" eaLnBrk="1" hangingPunct="1">
              <a:buClr>
                <a:schemeClr val="tx1"/>
              </a:buClr>
              <a:buFontTx/>
              <a:buAutoNum type="arabicPeriod"/>
            </a:pPr>
            <a:r>
              <a:rPr lang="en-US" smtClean="0"/>
              <a:t>Easy to </a:t>
            </a:r>
            <a:r>
              <a:rPr lang="en-US" b="1" i="1" smtClean="0">
                <a:solidFill>
                  <a:srgbClr val="0000CC"/>
                </a:solidFill>
              </a:rPr>
              <a:t>create</a:t>
            </a:r>
            <a:r>
              <a:rPr lang="en-US" smtClean="0"/>
              <a:t> and </a:t>
            </a:r>
            <a:r>
              <a:rPr lang="en-US" b="1" i="1" smtClean="0">
                <a:solidFill>
                  <a:srgbClr val="0000CC"/>
                </a:solidFill>
              </a:rPr>
              <a:t>comprehend</a:t>
            </a:r>
          </a:p>
          <a:p>
            <a:pPr marL="533400" indent="-533400" eaLnBrk="1" hangingPunct="1">
              <a:buClr>
                <a:schemeClr val="tx1"/>
              </a:buClr>
              <a:buFontTx/>
              <a:buAutoNum type="arabicPeriod"/>
            </a:pPr>
            <a:r>
              <a:rPr lang="en-US" smtClean="0"/>
              <a:t>Identify the schedule</a:t>
            </a:r>
            <a:r>
              <a:rPr lang="en-US" i="1" smtClean="0"/>
              <a:t> </a:t>
            </a:r>
            <a:r>
              <a:rPr lang="en-US" b="1" i="1" smtClean="0">
                <a:solidFill>
                  <a:srgbClr val="0000CC"/>
                </a:solidFill>
              </a:rPr>
              <a:t>baseline</a:t>
            </a:r>
            <a:r>
              <a:rPr lang="en-US" i="1" smtClean="0"/>
              <a:t> </a:t>
            </a:r>
            <a:r>
              <a:rPr lang="en-US" smtClean="0"/>
              <a:t>network</a:t>
            </a:r>
          </a:p>
          <a:p>
            <a:pPr marL="533400" indent="-533400" eaLnBrk="1" hangingPunct="1">
              <a:buClr>
                <a:schemeClr val="tx1"/>
              </a:buClr>
              <a:buFontTx/>
              <a:buAutoNum type="arabicPeriod"/>
            </a:pPr>
            <a:r>
              <a:rPr lang="en-US" smtClean="0"/>
              <a:t>Allow for </a:t>
            </a:r>
            <a:r>
              <a:rPr lang="en-US" b="1" i="1" smtClean="0">
                <a:solidFill>
                  <a:srgbClr val="0000CC"/>
                </a:solidFill>
              </a:rPr>
              <a:t>updatin</a:t>
            </a:r>
            <a:r>
              <a:rPr lang="en-US" b="1" smtClean="0">
                <a:solidFill>
                  <a:srgbClr val="0000CC"/>
                </a:solidFill>
              </a:rPr>
              <a:t>g</a:t>
            </a:r>
            <a:r>
              <a:rPr lang="en-US" smtClean="0"/>
              <a:t> and </a:t>
            </a:r>
            <a:r>
              <a:rPr lang="en-US" b="1" i="1" smtClean="0">
                <a:solidFill>
                  <a:srgbClr val="0000CC"/>
                </a:solidFill>
              </a:rPr>
              <a:t>control</a:t>
            </a:r>
          </a:p>
          <a:p>
            <a:pPr marL="533400" indent="-533400" eaLnBrk="1" hangingPunct="1">
              <a:buClr>
                <a:schemeClr val="tx1"/>
              </a:buClr>
              <a:buFontTx/>
              <a:buAutoNum type="arabicPeriod"/>
            </a:pPr>
            <a:r>
              <a:rPr lang="en-US" smtClean="0"/>
              <a:t>Identify </a:t>
            </a:r>
            <a:r>
              <a:rPr lang="en-US" b="1" i="1" smtClean="0">
                <a:solidFill>
                  <a:srgbClr val="0000CC"/>
                </a:solidFill>
              </a:rPr>
              <a:t>resource needs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D2629C2-2A2B-44F4-8FCD-D91D80847527}" type="slidenum">
              <a:rPr lang="en-US"/>
              <a:pPr>
                <a:defRPr/>
              </a:pPr>
              <a:t>97</a:t>
            </a:fld>
            <a:endParaRPr lang="en-US"/>
          </a:p>
        </p:txBody>
      </p:sp>
      <p:sp>
        <p:nvSpPr>
          <p:cNvPr id="60421" name="Rectangle 2"/>
          <p:cNvSpPr>
            <a:spLocks noGrp="1" noChangeArrowheads="1"/>
          </p:cNvSpPr>
          <p:nvPr>
            <p:ph type="title"/>
          </p:nvPr>
        </p:nvSpPr>
        <p:spPr>
          <a:xfrm>
            <a:off x="381000" y="228600"/>
            <a:ext cx="8229600" cy="792163"/>
          </a:xfrm>
        </p:spPr>
        <p:txBody>
          <a:bodyPr/>
          <a:lstStyle/>
          <a:p>
            <a:r>
              <a:rPr lang="en-US" smtClean="0"/>
              <a:t>PERT vs. Gantt</a:t>
            </a:r>
            <a:endParaRPr lang="en-CA" smtClean="0"/>
          </a:p>
        </p:txBody>
      </p:sp>
      <p:sp>
        <p:nvSpPr>
          <p:cNvPr id="60422" name="Rectangle 3"/>
          <p:cNvSpPr>
            <a:spLocks noGrp="1" noChangeArrowheads="1"/>
          </p:cNvSpPr>
          <p:nvPr>
            <p:ph type="body" idx="1"/>
          </p:nvPr>
        </p:nvSpPr>
        <p:spPr>
          <a:xfrm>
            <a:off x="152400" y="1066800"/>
            <a:ext cx="8839200" cy="5257800"/>
          </a:xfrm>
        </p:spPr>
        <p:txBody>
          <a:bodyPr>
            <a:noAutofit/>
          </a:bodyPr>
          <a:lstStyle/>
          <a:p>
            <a:r>
              <a:rPr lang="en-US" sz="2800" dirty="0" smtClean="0"/>
              <a:t>PERT chart</a:t>
            </a:r>
          </a:p>
          <a:p>
            <a:pPr marL="742950" lvl="1" indent="-285750"/>
            <a:r>
              <a:rPr lang="en-US" sz="3200" dirty="0" smtClean="0"/>
              <a:t>All us to show dependencies explicitly</a:t>
            </a:r>
          </a:p>
          <a:p>
            <a:pPr marL="742950" lvl="1" indent="-285750"/>
            <a:r>
              <a:rPr lang="en-US" sz="3200" dirty="0" smtClean="0"/>
              <a:t>Allow us to calculate critical path</a:t>
            </a:r>
          </a:p>
          <a:p>
            <a:pPr marL="742950" lvl="1" indent="-285750"/>
            <a:r>
              <a:rPr lang="en-US" sz="3200" dirty="0" smtClean="0"/>
              <a:t>Can tell us how one task falling behind affects other tasks</a:t>
            </a:r>
          </a:p>
          <a:p>
            <a:r>
              <a:rPr lang="en-US" sz="2800" dirty="0" smtClean="0"/>
              <a:t>Gantt charts</a:t>
            </a:r>
          </a:p>
          <a:p>
            <a:pPr marL="742950" lvl="1" indent="-285750"/>
            <a:r>
              <a:rPr lang="en-US" sz="3200" dirty="0" smtClean="0"/>
              <a:t>Allow us to record progress of project</a:t>
            </a:r>
          </a:p>
          <a:p>
            <a:pPr marL="742950" lvl="1" indent="-285750"/>
            <a:r>
              <a:rPr lang="en-US" sz="3200" dirty="0" smtClean="0"/>
              <a:t>Allow us to see what tasks are falling behind </a:t>
            </a:r>
          </a:p>
          <a:p>
            <a:pPr marL="742950" lvl="1" indent="-285750"/>
            <a:r>
              <a:rPr lang="en-US" sz="3200" dirty="0" smtClean="0"/>
              <a:t>Allow us to represent overlapping tasks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295400" y="457200"/>
            <a:ext cx="6705600" cy="633413"/>
          </a:xfrm>
        </p:spPr>
        <p:txBody>
          <a:bodyPr>
            <a:normAutofit fontScale="90000"/>
          </a:bodyPr>
          <a:lstStyle/>
          <a:p>
            <a:pPr eaLnBrk="1" hangingPunct="1"/>
            <a:r>
              <a:rPr lang="en-US" dirty="0" smtClean="0"/>
              <a:t>Timeline Charts</a:t>
            </a:r>
          </a:p>
        </p:txBody>
      </p:sp>
      <p:grpSp>
        <p:nvGrpSpPr>
          <p:cNvPr id="2" name="Group 40"/>
          <p:cNvGrpSpPr>
            <a:grpSpLocks/>
          </p:cNvGrpSpPr>
          <p:nvPr/>
        </p:nvGrpSpPr>
        <p:grpSpPr bwMode="auto">
          <a:xfrm>
            <a:off x="1524000" y="1524000"/>
            <a:ext cx="6230938" cy="3873500"/>
            <a:chOff x="683" y="968"/>
            <a:chExt cx="4486" cy="2766"/>
          </a:xfrm>
        </p:grpSpPr>
        <p:sp>
          <p:nvSpPr>
            <p:cNvPr id="11270" name="Rectangle 3"/>
            <p:cNvSpPr>
              <a:spLocks noChangeArrowheads="1"/>
            </p:cNvSpPr>
            <p:nvPr/>
          </p:nvSpPr>
          <p:spPr bwMode="auto">
            <a:xfrm>
              <a:off x="683" y="971"/>
              <a:ext cx="4468" cy="2760"/>
            </a:xfrm>
            <a:prstGeom prst="rect">
              <a:avLst/>
            </a:prstGeom>
            <a:noFill/>
            <a:ln w="12700">
              <a:solidFill>
                <a:schemeClr val="tx1"/>
              </a:solidFill>
              <a:miter lim="800000"/>
              <a:headEnd/>
              <a:tailEnd/>
            </a:ln>
          </p:spPr>
          <p:txBody>
            <a:bodyPr wrap="none" anchor="ctr"/>
            <a:lstStyle/>
            <a:p>
              <a:endParaRPr lang="en-US"/>
            </a:p>
          </p:txBody>
        </p:sp>
        <p:sp>
          <p:nvSpPr>
            <p:cNvPr id="11271" name="Rectangle 4"/>
            <p:cNvSpPr>
              <a:spLocks noChangeArrowheads="1"/>
            </p:cNvSpPr>
            <p:nvPr/>
          </p:nvSpPr>
          <p:spPr bwMode="auto">
            <a:xfrm>
              <a:off x="683" y="971"/>
              <a:ext cx="4468" cy="292"/>
            </a:xfrm>
            <a:prstGeom prst="rect">
              <a:avLst/>
            </a:prstGeom>
            <a:noFill/>
            <a:ln w="12700">
              <a:solidFill>
                <a:schemeClr val="tx1"/>
              </a:solidFill>
              <a:miter lim="800000"/>
              <a:headEnd/>
              <a:tailEnd/>
            </a:ln>
          </p:spPr>
          <p:txBody>
            <a:bodyPr wrap="none" anchor="ctr"/>
            <a:lstStyle/>
            <a:p>
              <a:endParaRPr lang="en-US"/>
            </a:p>
          </p:txBody>
        </p:sp>
        <p:sp>
          <p:nvSpPr>
            <p:cNvPr id="11272" name="Rectangle 5"/>
            <p:cNvSpPr>
              <a:spLocks noChangeArrowheads="1"/>
            </p:cNvSpPr>
            <p:nvPr/>
          </p:nvSpPr>
          <p:spPr bwMode="auto">
            <a:xfrm>
              <a:off x="692" y="971"/>
              <a:ext cx="872" cy="2760"/>
            </a:xfrm>
            <a:prstGeom prst="rect">
              <a:avLst/>
            </a:prstGeom>
            <a:noFill/>
            <a:ln w="12700">
              <a:solidFill>
                <a:schemeClr val="tx1"/>
              </a:solidFill>
              <a:miter lim="800000"/>
              <a:headEnd/>
              <a:tailEnd/>
            </a:ln>
          </p:spPr>
          <p:txBody>
            <a:bodyPr wrap="none" anchor="ctr"/>
            <a:lstStyle/>
            <a:p>
              <a:endParaRPr lang="en-US"/>
            </a:p>
          </p:txBody>
        </p:sp>
        <p:sp>
          <p:nvSpPr>
            <p:cNvPr id="11273" name="Rectangle 6"/>
            <p:cNvSpPr>
              <a:spLocks noChangeArrowheads="1"/>
            </p:cNvSpPr>
            <p:nvPr/>
          </p:nvSpPr>
          <p:spPr bwMode="auto">
            <a:xfrm>
              <a:off x="1561" y="968"/>
              <a:ext cx="584" cy="2759"/>
            </a:xfrm>
            <a:prstGeom prst="rect">
              <a:avLst/>
            </a:prstGeom>
            <a:noFill/>
            <a:ln w="12700">
              <a:solidFill>
                <a:schemeClr val="tx1"/>
              </a:solidFill>
              <a:miter lim="800000"/>
              <a:headEnd/>
              <a:tailEnd/>
            </a:ln>
          </p:spPr>
          <p:txBody>
            <a:bodyPr wrap="none" anchor="ctr"/>
            <a:lstStyle/>
            <a:p>
              <a:endParaRPr lang="en-US"/>
            </a:p>
          </p:txBody>
        </p:sp>
        <p:sp>
          <p:nvSpPr>
            <p:cNvPr id="11274" name="Rectangle 7"/>
            <p:cNvSpPr>
              <a:spLocks noChangeArrowheads="1"/>
            </p:cNvSpPr>
            <p:nvPr/>
          </p:nvSpPr>
          <p:spPr bwMode="auto">
            <a:xfrm>
              <a:off x="2151" y="974"/>
              <a:ext cx="584" cy="2760"/>
            </a:xfrm>
            <a:prstGeom prst="rect">
              <a:avLst/>
            </a:prstGeom>
            <a:noFill/>
            <a:ln w="12700">
              <a:solidFill>
                <a:schemeClr val="tx1"/>
              </a:solidFill>
              <a:miter lim="800000"/>
              <a:headEnd/>
              <a:tailEnd/>
            </a:ln>
          </p:spPr>
          <p:txBody>
            <a:bodyPr wrap="none" anchor="ctr"/>
            <a:lstStyle/>
            <a:p>
              <a:endParaRPr lang="en-US"/>
            </a:p>
          </p:txBody>
        </p:sp>
        <p:sp>
          <p:nvSpPr>
            <p:cNvPr id="11275" name="Rectangle 8"/>
            <p:cNvSpPr>
              <a:spLocks noChangeArrowheads="1"/>
            </p:cNvSpPr>
            <p:nvPr/>
          </p:nvSpPr>
          <p:spPr bwMode="auto">
            <a:xfrm>
              <a:off x="2741" y="971"/>
              <a:ext cx="584" cy="2760"/>
            </a:xfrm>
            <a:prstGeom prst="rect">
              <a:avLst/>
            </a:prstGeom>
            <a:noFill/>
            <a:ln w="12700">
              <a:solidFill>
                <a:schemeClr val="tx1"/>
              </a:solidFill>
              <a:miter lim="800000"/>
              <a:headEnd/>
              <a:tailEnd/>
            </a:ln>
          </p:spPr>
          <p:txBody>
            <a:bodyPr wrap="none" anchor="ctr"/>
            <a:lstStyle/>
            <a:p>
              <a:endParaRPr lang="en-US"/>
            </a:p>
          </p:txBody>
        </p:sp>
        <p:sp>
          <p:nvSpPr>
            <p:cNvPr id="11276" name="Rectangle 9"/>
            <p:cNvSpPr>
              <a:spLocks noChangeArrowheads="1"/>
            </p:cNvSpPr>
            <p:nvPr/>
          </p:nvSpPr>
          <p:spPr bwMode="auto">
            <a:xfrm>
              <a:off x="3331" y="968"/>
              <a:ext cx="584" cy="2759"/>
            </a:xfrm>
            <a:prstGeom prst="rect">
              <a:avLst/>
            </a:prstGeom>
            <a:noFill/>
            <a:ln w="12700">
              <a:solidFill>
                <a:schemeClr val="tx1"/>
              </a:solidFill>
              <a:miter lim="800000"/>
              <a:headEnd/>
              <a:tailEnd/>
            </a:ln>
          </p:spPr>
          <p:txBody>
            <a:bodyPr wrap="none" anchor="ctr"/>
            <a:lstStyle/>
            <a:p>
              <a:endParaRPr lang="en-US"/>
            </a:p>
          </p:txBody>
        </p:sp>
        <p:sp>
          <p:nvSpPr>
            <p:cNvPr id="11277" name="Rectangle 10"/>
            <p:cNvSpPr>
              <a:spLocks noChangeArrowheads="1"/>
            </p:cNvSpPr>
            <p:nvPr/>
          </p:nvSpPr>
          <p:spPr bwMode="auto">
            <a:xfrm>
              <a:off x="3930" y="974"/>
              <a:ext cx="584" cy="2760"/>
            </a:xfrm>
            <a:prstGeom prst="rect">
              <a:avLst/>
            </a:prstGeom>
            <a:noFill/>
            <a:ln w="12700">
              <a:solidFill>
                <a:schemeClr val="tx1"/>
              </a:solidFill>
              <a:miter lim="800000"/>
              <a:headEnd/>
              <a:tailEnd/>
            </a:ln>
          </p:spPr>
          <p:txBody>
            <a:bodyPr wrap="none" anchor="ctr"/>
            <a:lstStyle/>
            <a:p>
              <a:endParaRPr lang="en-US"/>
            </a:p>
          </p:txBody>
        </p:sp>
        <p:sp>
          <p:nvSpPr>
            <p:cNvPr id="11278" name="Line 11"/>
            <p:cNvSpPr>
              <a:spLocks noChangeShapeType="1"/>
            </p:cNvSpPr>
            <p:nvPr/>
          </p:nvSpPr>
          <p:spPr bwMode="auto">
            <a:xfrm>
              <a:off x="1528" y="981"/>
              <a:ext cx="0" cy="2750"/>
            </a:xfrm>
            <a:prstGeom prst="line">
              <a:avLst/>
            </a:prstGeom>
            <a:noFill/>
            <a:ln w="12700">
              <a:solidFill>
                <a:schemeClr val="tx1"/>
              </a:solidFill>
              <a:round/>
              <a:headEnd/>
              <a:tailEnd/>
            </a:ln>
          </p:spPr>
          <p:txBody>
            <a:bodyPr wrap="none" anchor="ctr"/>
            <a:lstStyle/>
            <a:p>
              <a:endParaRPr lang="en-IN"/>
            </a:p>
          </p:txBody>
        </p:sp>
        <p:sp>
          <p:nvSpPr>
            <p:cNvPr id="11279" name="Text Box 12"/>
            <p:cNvSpPr txBox="1">
              <a:spLocks noChangeArrowheads="1"/>
            </p:cNvSpPr>
            <p:nvPr/>
          </p:nvSpPr>
          <p:spPr bwMode="auto">
            <a:xfrm>
              <a:off x="822" y="1026"/>
              <a:ext cx="496" cy="203"/>
            </a:xfrm>
            <a:prstGeom prst="rect">
              <a:avLst/>
            </a:prstGeom>
            <a:noFill/>
            <a:ln w="12700">
              <a:noFill/>
              <a:miter lim="800000"/>
              <a:headEnd/>
              <a:tailEnd/>
            </a:ln>
          </p:spPr>
          <p:txBody>
            <a:bodyPr wrap="none">
              <a:spAutoFit/>
            </a:bodyPr>
            <a:lstStyle/>
            <a:p>
              <a:pPr>
                <a:lnSpc>
                  <a:spcPct val="90000"/>
                </a:lnSpc>
              </a:pPr>
              <a:r>
                <a:rPr lang="en-US" sz="1400" b="1">
                  <a:latin typeface="Helvetica" pitchFamily="-128" charset="0"/>
                </a:rPr>
                <a:t>Tasks</a:t>
              </a:r>
            </a:p>
          </p:txBody>
        </p:sp>
        <p:sp>
          <p:nvSpPr>
            <p:cNvPr id="11280" name="Text Box 13"/>
            <p:cNvSpPr txBox="1">
              <a:spLocks noChangeArrowheads="1"/>
            </p:cNvSpPr>
            <p:nvPr/>
          </p:nvSpPr>
          <p:spPr bwMode="auto">
            <a:xfrm>
              <a:off x="1621" y="1043"/>
              <a:ext cx="574" cy="203"/>
            </a:xfrm>
            <a:prstGeom prst="rect">
              <a:avLst/>
            </a:prstGeom>
            <a:noFill/>
            <a:ln w="12700">
              <a:noFill/>
              <a:miter lim="800000"/>
              <a:headEnd/>
              <a:tailEnd/>
            </a:ln>
          </p:spPr>
          <p:txBody>
            <a:bodyPr wrap="none">
              <a:spAutoFit/>
            </a:bodyPr>
            <a:lstStyle/>
            <a:p>
              <a:pPr>
                <a:lnSpc>
                  <a:spcPct val="90000"/>
                </a:lnSpc>
              </a:pPr>
              <a:r>
                <a:rPr lang="en-US" sz="1400" b="1">
                  <a:latin typeface="Helvetica" pitchFamily="-128" charset="0"/>
                </a:rPr>
                <a:t>Week 1</a:t>
              </a:r>
              <a:endParaRPr lang="en-US" sz="1600" b="1">
                <a:latin typeface="Helvetica" pitchFamily="-128" charset="0"/>
              </a:endParaRPr>
            </a:p>
          </p:txBody>
        </p:sp>
        <p:sp>
          <p:nvSpPr>
            <p:cNvPr id="11281" name="Text Box 14"/>
            <p:cNvSpPr txBox="1">
              <a:spLocks noChangeArrowheads="1"/>
            </p:cNvSpPr>
            <p:nvPr/>
          </p:nvSpPr>
          <p:spPr bwMode="auto">
            <a:xfrm>
              <a:off x="2202" y="1050"/>
              <a:ext cx="574" cy="203"/>
            </a:xfrm>
            <a:prstGeom prst="rect">
              <a:avLst/>
            </a:prstGeom>
            <a:noFill/>
            <a:ln w="12700">
              <a:noFill/>
              <a:miter lim="800000"/>
              <a:headEnd/>
              <a:tailEnd/>
            </a:ln>
          </p:spPr>
          <p:txBody>
            <a:bodyPr wrap="none">
              <a:spAutoFit/>
            </a:bodyPr>
            <a:lstStyle/>
            <a:p>
              <a:pPr>
                <a:lnSpc>
                  <a:spcPct val="90000"/>
                </a:lnSpc>
              </a:pPr>
              <a:r>
                <a:rPr lang="en-US" sz="1400" b="1">
                  <a:latin typeface="Helvetica" pitchFamily="-128" charset="0"/>
                </a:rPr>
                <a:t>Week 2</a:t>
              </a:r>
              <a:endParaRPr lang="en-US" sz="1600" b="1">
                <a:latin typeface="Helvetica" pitchFamily="-128" charset="0"/>
              </a:endParaRPr>
            </a:p>
          </p:txBody>
        </p:sp>
        <p:sp>
          <p:nvSpPr>
            <p:cNvPr id="11282" name="Text Box 15"/>
            <p:cNvSpPr txBox="1">
              <a:spLocks noChangeArrowheads="1"/>
            </p:cNvSpPr>
            <p:nvPr/>
          </p:nvSpPr>
          <p:spPr bwMode="auto">
            <a:xfrm>
              <a:off x="2783" y="1046"/>
              <a:ext cx="573" cy="203"/>
            </a:xfrm>
            <a:prstGeom prst="rect">
              <a:avLst/>
            </a:prstGeom>
            <a:noFill/>
            <a:ln w="12700">
              <a:noFill/>
              <a:miter lim="800000"/>
              <a:headEnd/>
              <a:tailEnd/>
            </a:ln>
          </p:spPr>
          <p:txBody>
            <a:bodyPr wrap="none">
              <a:spAutoFit/>
            </a:bodyPr>
            <a:lstStyle/>
            <a:p>
              <a:pPr>
                <a:lnSpc>
                  <a:spcPct val="90000"/>
                </a:lnSpc>
              </a:pPr>
              <a:r>
                <a:rPr lang="en-US" sz="1400" b="1">
                  <a:latin typeface="Helvetica" pitchFamily="-128" charset="0"/>
                </a:rPr>
                <a:t>Week 3</a:t>
              </a:r>
              <a:endParaRPr lang="en-US" sz="1600" b="1">
                <a:latin typeface="Helvetica" pitchFamily="-128" charset="0"/>
              </a:endParaRPr>
            </a:p>
          </p:txBody>
        </p:sp>
        <p:sp>
          <p:nvSpPr>
            <p:cNvPr id="11283" name="Text Box 16"/>
            <p:cNvSpPr txBox="1">
              <a:spLocks noChangeArrowheads="1"/>
            </p:cNvSpPr>
            <p:nvPr/>
          </p:nvSpPr>
          <p:spPr bwMode="auto">
            <a:xfrm>
              <a:off x="3364" y="1043"/>
              <a:ext cx="574" cy="203"/>
            </a:xfrm>
            <a:prstGeom prst="rect">
              <a:avLst/>
            </a:prstGeom>
            <a:noFill/>
            <a:ln w="12700">
              <a:noFill/>
              <a:miter lim="800000"/>
              <a:headEnd/>
              <a:tailEnd/>
            </a:ln>
          </p:spPr>
          <p:txBody>
            <a:bodyPr wrap="none">
              <a:spAutoFit/>
            </a:bodyPr>
            <a:lstStyle/>
            <a:p>
              <a:pPr>
                <a:lnSpc>
                  <a:spcPct val="90000"/>
                </a:lnSpc>
              </a:pPr>
              <a:r>
                <a:rPr lang="en-US" sz="1400" b="1" dirty="0">
                  <a:latin typeface="Helvetica" pitchFamily="-128" charset="0"/>
                </a:rPr>
                <a:t>Week 4</a:t>
              </a:r>
              <a:endParaRPr lang="en-US" sz="1600" b="1" dirty="0">
                <a:latin typeface="Helvetica" pitchFamily="-128" charset="0"/>
              </a:endParaRPr>
            </a:p>
          </p:txBody>
        </p:sp>
        <p:sp>
          <p:nvSpPr>
            <p:cNvPr id="11284" name="Text Box 17"/>
            <p:cNvSpPr txBox="1">
              <a:spLocks noChangeArrowheads="1"/>
            </p:cNvSpPr>
            <p:nvPr/>
          </p:nvSpPr>
          <p:spPr bwMode="auto">
            <a:xfrm>
              <a:off x="4553" y="1046"/>
              <a:ext cx="581" cy="203"/>
            </a:xfrm>
            <a:prstGeom prst="rect">
              <a:avLst/>
            </a:prstGeom>
            <a:noFill/>
            <a:ln w="12700">
              <a:noFill/>
              <a:miter lim="800000"/>
              <a:headEnd/>
              <a:tailEnd/>
            </a:ln>
          </p:spPr>
          <p:txBody>
            <a:bodyPr wrap="none">
              <a:spAutoFit/>
            </a:bodyPr>
            <a:lstStyle/>
            <a:p>
              <a:pPr>
                <a:lnSpc>
                  <a:spcPct val="90000"/>
                </a:lnSpc>
              </a:pPr>
              <a:r>
                <a:rPr lang="en-US" sz="1400" b="1">
                  <a:latin typeface="Helvetica" pitchFamily="-128" charset="0"/>
                </a:rPr>
                <a:t>Week n</a:t>
              </a:r>
              <a:endParaRPr lang="en-US" sz="1600" b="1">
                <a:latin typeface="Helvetica" pitchFamily="-128" charset="0"/>
              </a:endParaRPr>
            </a:p>
          </p:txBody>
        </p:sp>
        <p:sp>
          <p:nvSpPr>
            <p:cNvPr id="11285" name="Text Box 18"/>
            <p:cNvSpPr txBox="1">
              <a:spLocks noChangeArrowheads="1"/>
            </p:cNvSpPr>
            <p:nvPr/>
          </p:nvSpPr>
          <p:spPr bwMode="auto">
            <a:xfrm>
              <a:off x="896" y="1364"/>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1</a:t>
              </a:r>
            </a:p>
          </p:txBody>
        </p:sp>
        <p:sp>
          <p:nvSpPr>
            <p:cNvPr id="11286" name="Text Box 19"/>
            <p:cNvSpPr txBox="1">
              <a:spLocks noChangeArrowheads="1"/>
            </p:cNvSpPr>
            <p:nvPr/>
          </p:nvSpPr>
          <p:spPr bwMode="auto">
            <a:xfrm>
              <a:off x="896" y="1542"/>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2</a:t>
              </a:r>
            </a:p>
          </p:txBody>
        </p:sp>
        <p:sp>
          <p:nvSpPr>
            <p:cNvPr id="11287" name="Text Box 20"/>
            <p:cNvSpPr txBox="1">
              <a:spLocks noChangeArrowheads="1"/>
            </p:cNvSpPr>
            <p:nvPr/>
          </p:nvSpPr>
          <p:spPr bwMode="auto">
            <a:xfrm>
              <a:off x="896" y="1711"/>
              <a:ext cx="496" cy="202"/>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3</a:t>
              </a:r>
            </a:p>
          </p:txBody>
        </p:sp>
        <p:sp>
          <p:nvSpPr>
            <p:cNvPr id="11288" name="Text Box 21"/>
            <p:cNvSpPr txBox="1">
              <a:spLocks noChangeArrowheads="1"/>
            </p:cNvSpPr>
            <p:nvPr/>
          </p:nvSpPr>
          <p:spPr bwMode="auto">
            <a:xfrm>
              <a:off x="896" y="1881"/>
              <a:ext cx="610" cy="204"/>
            </a:xfrm>
            <a:prstGeom prst="rect">
              <a:avLst/>
            </a:prstGeom>
            <a:noFill/>
            <a:ln w="12700">
              <a:noFill/>
              <a:miter lim="800000"/>
              <a:headEnd/>
              <a:tailEnd/>
            </a:ln>
          </p:spPr>
          <p:txBody>
            <a:bodyPr wrap="square">
              <a:spAutoFit/>
            </a:bodyPr>
            <a:lstStyle/>
            <a:p>
              <a:pPr>
                <a:lnSpc>
                  <a:spcPct val="90000"/>
                </a:lnSpc>
              </a:pPr>
              <a:r>
                <a:rPr lang="en-US" sz="1400" dirty="0">
                  <a:latin typeface="Palatino" pitchFamily="-128" charset="0"/>
                </a:rPr>
                <a:t>Task 4</a:t>
              </a:r>
            </a:p>
          </p:txBody>
        </p:sp>
        <p:sp>
          <p:nvSpPr>
            <p:cNvPr id="11289" name="Text Box 22"/>
            <p:cNvSpPr txBox="1">
              <a:spLocks noChangeArrowheads="1"/>
            </p:cNvSpPr>
            <p:nvPr/>
          </p:nvSpPr>
          <p:spPr bwMode="auto">
            <a:xfrm>
              <a:off x="896" y="2049"/>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5</a:t>
              </a:r>
            </a:p>
          </p:txBody>
        </p:sp>
        <p:sp>
          <p:nvSpPr>
            <p:cNvPr id="11290" name="Text Box 23"/>
            <p:cNvSpPr txBox="1">
              <a:spLocks noChangeArrowheads="1"/>
            </p:cNvSpPr>
            <p:nvPr/>
          </p:nvSpPr>
          <p:spPr bwMode="auto">
            <a:xfrm>
              <a:off x="896" y="2217"/>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6</a:t>
              </a:r>
            </a:p>
          </p:txBody>
        </p:sp>
        <p:sp>
          <p:nvSpPr>
            <p:cNvPr id="11291" name="Text Box 24"/>
            <p:cNvSpPr txBox="1">
              <a:spLocks noChangeArrowheads="1"/>
            </p:cNvSpPr>
            <p:nvPr/>
          </p:nvSpPr>
          <p:spPr bwMode="auto">
            <a:xfrm>
              <a:off x="896" y="2386"/>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7</a:t>
              </a:r>
            </a:p>
          </p:txBody>
        </p:sp>
        <p:sp>
          <p:nvSpPr>
            <p:cNvPr id="11292" name="Text Box 25"/>
            <p:cNvSpPr txBox="1">
              <a:spLocks noChangeArrowheads="1"/>
            </p:cNvSpPr>
            <p:nvPr/>
          </p:nvSpPr>
          <p:spPr bwMode="auto">
            <a:xfrm>
              <a:off x="902" y="2554"/>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8</a:t>
              </a:r>
            </a:p>
          </p:txBody>
        </p:sp>
        <p:sp>
          <p:nvSpPr>
            <p:cNvPr id="11293" name="Text Box 26"/>
            <p:cNvSpPr txBox="1">
              <a:spLocks noChangeArrowheads="1"/>
            </p:cNvSpPr>
            <p:nvPr/>
          </p:nvSpPr>
          <p:spPr bwMode="auto">
            <a:xfrm>
              <a:off x="902" y="2733"/>
              <a:ext cx="496"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9</a:t>
              </a:r>
            </a:p>
          </p:txBody>
        </p:sp>
        <p:sp>
          <p:nvSpPr>
            <p:cNvPr id="11294" name="Text Box 27"/>
            <p:cNvSpPr txBox="1">
              <a:spLocks noChangeArrowheads="1"/>
            </p:cNvSpPr>
            <p:nvPr/>
          </p:nvSpPr>
          <p:spPr bwMode="auto">
            <a:xfrm>
              <a:off x="902" y="2901"/>
              <a:ext cx="560"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10</a:t>
              </a:r>
            </a:p>
          </p:txBody>
        </p:sp>
        <p:sp>
          <p:nvSpPr>
            <p:cNvPr id="11295" name="Text Box 28"/>
            <p:cNvSpPr txBox="1">
              <a:spLocks noChangeArrowheads="1"/>
            </p:cNvSpPr>
            <p:nvPr/>
          </p:nvSpPr>
          <p:spPr bwMode="auto">
            <a:xfrm>
              <a:off x="902" y="3070"/>
              <a:ext cx="604" cy="204"/>
            </a:xfrm>
            <a:prstGeom prst="rect">
              <a:avLst/>
            </a:prstGeom>
            <a:noFill/>
            <a:ln w="12700">
              <a:noFill/>
              <a:miter lim="800000"/>
              <a:headEnd/>
              <a:tailEnd/>
            </a:ln>
          </p:spPr>
          <p:txBody>
            <a:bodyPr wrap="square">
              <a:spAutoFit/>
            </a:bodyPr>
            <a:lstStyle/>
            <a:p>
              <a:pPr>
                <a:lnSpc>
                  <a:spcPct val="90000"/>
                </a:lnSpc>
              </a:pPr>
              <a:r>
                <a:rPr lang="en-US" sz="1400" dirty="0">
                  <a:latin typeface="Palatino" pitchFamily="-128" charset="0"/>
                </a:rPr>
                <a:t>Task 11</a:t>
              </a:r>
            </a:p>
          </p:txBody>
        </p:sp>
        <p:sp>
          <p:nvSpPr>
            <p:cNvPr id="11296" name="Text Box 29"/>
            <p:cNvSpPr txBox="1">
              <a:spLocks noChangeArrowheads="1"/>
            </p:cNvSpPr>
            <p:nvPr/>
          </p:nvSpPr>
          <p:spPr bwMode="auto">
            <a:xfrm>
              <a:off x="902" y="3239"/>
              <a:ext cx="560" cy="203"/>
            </a:xfrm>
            <a:prstGeom prst="rect">
              <a:avLst/>
            </a:prstGeom>
            <a:noFill/>
            <a:ln w="12700">
              <a:noFill/>
              <a:miter lim="800000"/>
              <a:headEnd/>
              <a:tailEnd/>
            </a:ln>
          </p:spPr>
          <p:txBody>
            <a:bodyPr wrap="none">
              <a:spAutoFit/>
            </a:bodyPr>
            <a:lstStyle/>
            <a:p>
              <a:pPr>
                <a:lnSpc>
                  <a:spcPct val="90000"/>
                </a:lnSpc>
              </a:pPr>
              <a:r>
                <a:rPr lang="en-US" sz="1400">
                  <a:latin typeface="Palatino" pitchFamily="-128" charset="0"/>
                </a:rPr>
                <a:t>Task 12</a:t>
              </a:r>
            </a:p>
          </p:txBody>
        </p:sp>
        <p:sp>
          <p:nvSpPr>
            <p:cNvPr id="11297" name="Rectangle 30"/>
            <p:cNvSpPr>
              <a:spLocks noChangeArrowheads="1"/>
            </p:cNvSpPr>
            <p:nvPr/>
          </p:nvSpPr>
          <p:spPr bwMode="auto">
            <a:xfrm>
              <a:off x="1600" y="1405"/>
              <a:ext cx="755" cy="81"/>
            </a:xfrm>
            <a:prstGeom prst="rect">
              <a:avLst/>
            </a:prstGeom>
            <a:solidFill>
              <a:srgbClr val="AD278D"/>
            </a:solidFill>
            <a:ln w="12700">
              <a:noFill/>
              <a:miter lim="800000"/>
              <a:headEnd/>
              <a:tailEnd/>
            </a:ln>
          </p:spPr>
          <p:txBody>
            <a:bodyPr wrap="none" anchor="ctr"/>
            <a:lstStyle/>
            <a:p>
              <a:endParaRPr lang="en-US"/>
            </a:p>
          </p:txBody>
        </p:sp>
        <p:sp>
          <p:nvSpPr>
            <p:cNvPr id="11298" name="Rectangle 31"/>
            <p:cNvSpPr>
              <a:spLocks noChangeArrowheads="1"/>
            </p:cNvSpPr>
            <p:nvPr/>
          </p:nvSpPr>
          <p:spPr bwMode="auto">
            <a:xfrm>
              <a:off x="1920" y="1574"/>
              <a:ext cx="1231" cy="91"/>
            </a:xfrm>
            <a:prstGeom prst="rect">
              <a:avLst/>
            </a:prstGeom>
            <a:solidFill>
              <a:srgbClr val="AD278D"/>
            </a:solidFill>
            <a:ln w="12700">
              <a:noFill/>
              <a:miter lim="800000"/>
              <a:headEnd/>
              <a:tailEnd/>
            </a:ln>
          </p:spPr>
          <p:txBody>
            <a:bodyPr wrap="none" anchor="ctr"/>
            <a:lstStyle/>
            <a:p>
              <a:endParaRPr lang="en-US"/>
            </a:p>
          </p:txBody>
        </p:sp>
        <p:sp>
          <p:nvSpPr>
            <p:cNvPr id="11299" name="Rectangle 32"/>
            <p:cNvSpPr>
              <a:spLocks noChangeArrowheads="1"/>
            </p:cNvSpPr>
            <p:nvPr/>
          </p:nvSpPr>
          <p:spPr bwMode="auto">
            <a:xfrm>
              <a:off x="2914" y="2774"/>
              <a:ext cx="1231" cy="91"/>
            </a:xfrm>
            <a:prstGeom prst="rect">
              <a:avLst/>
            </a:prstGeom>
            <a:solidFill>
              <a:srgbClr val="AD278D"/>
            </a:solidFill>
            <a:ln w="12700">
              <a:noFill/>
              <a:miter lim="800000"/>
              <a:headEnd/>
              <a:tailEnd/>
            </a:ln>
          </p:spPr>
          <p:txBody>
            <a:bodyPr wrap="none" anchor="ctr"/>
            <a:lstStyle/>
            <a:p>
              <a:endParaRPr lang="en-US"/>
            </a:p>
          </p:txBody>
        </p:sp>
        <p:sp>
          <p:nvSpPr>
            <p:cNvPr id="11300" name="Rectangle 33"/>
            <p:cNvSpPr>
              <a:spLocks noChangeArrowheads="1"/>
            </p:cNvSpPr>
            <p:nvPr/>
          </p:nvSpPr>
          <p:spPr bwMode="auto">
            <a:xfrm>
              <a:off x="2146" y="3277"/>
              <a:ext cx="1231" cy="91"/>
            </a:xfrm>
            <a:prstGeom prst="rect">
              <a:avLst/>
            </a:prstGeom>
            <a:solidFill>
              <a:srgbClr val="AD278D"/>
            </a:solidFill>
            <a:ln w="12700">
              <a:noFill/>
              <a:miter lim="800000"/>
              <a:headEnd/>
              <a:tailEnd/>
            </a:ln>
          </p:spPr>
          <p:txBody>
            <a:bodyPr wrap="none" anchor="ctr"/>
            <a:lstStyle/>
            <a:p>
              <a:endParaRPr lang="en-US"/>
            </a:p>
          </p:txBody>
        </p:sp>
        <p:sp>
          <p:nvSpPr>
            <p:cNvPr id="11301" name="Rectangle 34"/>
            <p:cNvSpPr>
              <a:spLocks noChangeArrowheads="1"/>
            </p:cNvSpPr>
            <p:nvPr/>
          </p:nvSpPr>
          <p:spPr bwMode="auto">
            <a:xfrm>
              <a:off x="3931" y="2981"/>
              <a:ext cx="1231" cy="91"/>
            </a:xfrm>
            <a:prstGeom prst="rect">
              <a:avLst/>
            </a:prstGeom>
            <a:solidFill>
              <a:srgbClr val="AD278D"/>
            </a:solidFill>
            <a:ln w="12700">
              <a:noFill/>
              <a:miter lim="800000"/>
              <a:headEnd/>
              <a:tailEnd/>
            </a:ln>
          </p:spPr>
          <p:txBody>
            <a:bodyPr wrap="none" anchor="ctr"/>
            <a:lstStyle/>
            <a:p>
              <a:endParaRPr lang="en-US"/>
            </a:p>
          </p:txBody>
        </p:sp>
        <p:sp>
          <p:nvSpPr>
            <p:cNvPr id="11302" name="Rectangle 35"/>
            <p:cNvSpPr>
              <a:spLocks noChangeArrowheads="1"/>
            </p:cNvSpPr>
            <p:nvPr/>
          </p:nvSpPr>
          <p:spPr bwMode="auto">
            <a:xfrm>
              <a:off x="2151" y="1895"/>
              <a:ext cx="2355" cy="81"/>
            </a:xfrm>
            <a:prstGeom prst="rect">
              <a:avLst/>
            </a:prstGeom>
            <a:solidFill>
              <a:srgbClr val="AD278D"/>
            </a:solidFill>
            <a:ln w="12700">
              <a:noFill/>
              <a:miter lim="800000"/>
              <a:headEnd/>
              <a:tailEnd/>
            </a:ln>
          </p:spPr>
          <p:txBody>
            <a:bodyPr wrap="none" anchor="ctr"/>
            <a:lstStyle/>
            <a:p>
              <a:endParaRPr lang="en-US"/>
            </a:p>
          </p:txBody>
        </p:sp>
        <p:sp>
          <p:nvSpPr>
            <p:cNvPr id="11303" name="Rectangle 36"/>
            <p:cNvSpPr>
              <a:spLocks noChangeArrowheads="1"/>
            </p:cNvSpPr>
            <p:nvPr/>
          </p:nvSpPr>
          <p:spPr bwMode="auto">
            <a:xfrm>
              <a:off x="2739" y="2069"/>
              <a:ext cx="755" cy="81"/>
            </a:xfrm>
            <a:prstGeom prst="rect">
              <a:avLst/>
            </a:prstGeom>
            <a:solidFill>
              <a:srgbClr val="AD278D"/>
            </a:solidFill>
            <a:ln w="12700">
              <a:noFill/>
              <a:miter lim="800000"/>
              <a:headEnd/>
              <a:tailEnd/>
            </a:ln>
          </p:spPr>
          <p:txBody>
            <a:bodyPr wrap="none" anchor="ctr"/>
            <a:lstStyle/>
            <a:p>
              <a:endParaRPr lang="en-US"/>
            </a:p>
          </p:txBody>
        </p:sp>
        <p:sp>
          <p:nvSpPr>
            <p:cNvPr id="11304" name="Rectangle 37"/>
            <p:cNvSpPr>
              <a:spLocks noChangeArrowheads="1"/>
            </p:cNvSpPr>
            <p:nvPr/>
          </p:nvSpPr>
          <p:spPr bwMode="auto">
            <a:xfrm>
              <a:off x="2368" y="2257"/>
              <a:ext cx="459" cy="81"/>
            </a:xfrm>
            <a:prstGeom prst="rect">
              <a:avLst/>
            </a:prstGeom>
            <a:solidFill>
              <a:srgbClr val="AD278D"/>
            </a:solidFill>
            <a:ln w="12700">
              <a:noFill/>
              <a:miter lim="800000"/>
              <a:headEnd/>
              <a:tailEnd/>
            </a:ln>
          </p:spPr>
          <p:txBody>
            <a:bodyPr wrap="none" anchor="ctr"/>
            <a:lstStyle/>
            <a:p>
              <a:endParaRPr lang="en-US"/>
            </a:p>
          </p:txBody>
        </p:sp>
        <p:sp>
          <p:nvSpPr>
            <p:cNvPr id="11305" name="Rectangle 38"/>
            <p:cNvSpPr>
              <a:spLocks noChangeArrowheads="1"/>
            </p:cNvSpPr>
            <p:nvPr/>
          </p:nvSpPr>
          <p:spPr bwMode="auto">
            <a:xfrm>
              <a:off x="3481" y="2435"/>
              <a:ext cx="908" cy="81"/>
            </a:xfrm>
            <a:prstGeom prst="rect">
              <a:avLst/>
            </a:prstGeom>
            <a:solidFill>
              <a:srgbClr val="AD278D"/>
            </a:solidFill>
            <a:ln w="12700">
              <a:noFill/>
              <a:miter lim="800000"/>
              <a:headEnd/>
              <a:tailEnd/>
            </a:ln>
          </p:spPr>
          <p:txBody>
            <a:bodyPr wrap="none" anchor="ctr"/>
            <a:lstStyle/>
            <a:p>
              <a:endParaRPr lang="en-US"/>
            </a:p>
          </p:txBody>
        </p:sp>
        <p:sp>
          <p:nvSpPr>
            <p:cNvPr id="11306" name="Rectangle 39"/>
            <p:cNvSpPr>
              <a:spLocks noChangeArrowheads="1"/>
            </p:cNvSpPr>
            <p:nvPr/>
          </p:nvSpPr>
          <p:spPr bwMode="auto">
            <a:xfrm>
              <a:off x="3919" y="2622"/>
              <a:ext cx="1250" cy="71"/>
            </a:xfrm>
            <a:prstGeom prst="rect">
              <a:avLst/>
            </a:prstGeom>
            <a:solidFill>
              <a:srgbClr val="AD278D"/>
            </a:solidFill>
            <a:ln w="12700">
              <a:noFill/>
              <a:miter lim="800000"/>
              <a:headEnd/>
              <a:tailEnd/>
            </a:ln>
          </p:spPr>
          <p:txBody>
            <a:bodyPr wrap="none" anchor="ctr"/>
            <a:lstStyle/>
            <a:p>
              <a:endParaRPr lang="en-US"/>
            </a:p>
          </p:txBody>
        </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0" y="381000"/>
            <a:ext cx="8991600" cy="543739"/>
          </a:xfrm>
          <a:noFill/>
        </p:spPr>
        <p:txBody>
          <a:bodyPr wrap="square" lIns="63500" tIns="25400" rIns="63500" bIns="25400" anchor="t">
            <a:spAutoFit/>
          </a:bodyPr>
          <a:lstStyle/>
          <a:p>
            <a:pPr eaLnBrk="1" hangingPunct="1"/>
            <a:r>
              <a:rPr lang="en-US" sz="3200" dirty="0" smtClean="0"/>
              <a:t>Use Automated Tools to Derive a Timeline Chart</a:t>
            </a:r>
            <a:endParaRPr lang="en-US" dirty="0" smtClean="0"/>
          </a:p>
        </p:txBody>
      </p:sp>
      <p:pic>
        <p:nvPicPr>
          <p:cNvPr id="12293" name="Picture 4"/>
          <p:cNvPicPr>
            <a:picLocks noChangeArrowheads="1"/>
          </p:cNvPicPr>
          <p:nvPr/>
        </p:nvPicPr>
        <p:blipFill>
          <a:blip r:embed="rId2"/>
          <a:srcRect/>
          <a:stretch>
            <a:fillRect/>
          </a:stretch>
        </p:blipFill>
        <p:spPr bwMode="auto">
          <a:xfrm>
            <a:off x="381000" y="1295400"/>
            <a:ext cx="8458200" cy="4862513"/>
          </a:xfrm>
          <a:prstGeom prst="rect">
            <a:avLst/>
          </a:prstGeom>
          <a:noFill/>
          <a:ln w="12700">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TotalTime>
  <Words>5948</Words>
  <Application>Microsoft Office PowerPoint</Application>
  <PresentationFormat>On-screen Show (4:3)</PresentationFormat>
  <Paragraphs>899</Paragraphs>
  <Slides>99</Slides>
  <Notes>7</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99</vt:i4>
      </vt:variant>
    </vt:vector>
  </HeadingPairs>
  <TitlesOfParts>
    <vt:vector size="102" baseType="lpstr">
      <vt:lpstr>Office Theme</vt:lpstr>
      <vt:lpstr>1_Office Theme</vt:lpstr>
      <vt:lpstr>Document</vt:lpstr>
      <vt:lpstr>Project Planning, Estimation and Scheduling</vt:lpstr>
      <vt:lpstr>Why Do We Measure?</vt:lpstr>
      <vt:lpstr>Metrics</vt:lpstr>
      <vt:lpstr>Project Metrics</vt:lpstr>
      <vt:lpstr>Project Size Estimation</vt:lpstr>
      <vt:lpstr>Line of Code</vt:lpstr>
      <vt:lpstr>Slide 7</vt:lpstr>
      <vt:lpstr>Slide 8</vt:lpstr>
      <vt:lpstr>Disadvantages of LoC</vt:lpstr>
      <vt:lpstr>Function Point Analysis</vt:lpstr>
      <vt:lpstr>Slide 11</vt:lpstr>
      <vt:lpstr>Comparing LOC and FP</vt:lpstr>
      <vt:lpstr>Slide 13</vt:lpstr>
      <vt:lpstr>Slide 14</vt:lpstr>
      <vt:lpstr>Slide 15</vt:lpstr>
      <vt:lpstr>Slide 16</vt:lpstr>
      <vt:lpstr>Slide 17</vt:lpstr>
      <vt:lpstr>Slide 18</vt:lpstr>
      <vt:lpstr>Slide 19</vt:lpstr>
      <vt:lpstr>Slide 20</vt:lpstr>
      <vt:lpstr>Slide 21</vt:lpstr>
      <vt:lpstr>Slide 22</vt:lpstr>
      <vt:lpstr>Slide 23</vt:lpstr>
      <vt:lpstr>Feature Point Metric</vt:lpstr>
      <vt:lpstr>Feature Point Metric and FP</vt:lpstr>
      <vt:lpstr>Object-Oriented Metrics</vt:lpstr>
      <vt:lpstr>Effort Estimation Techniques</vt:lpstr>
      <vt:lpstr>Types</vt:lpstr>
      <vt:lpstr>Slide 29</vt:lpstr>
      <vt:lpstr>Estimation by Analogy</vt:lpstr>
      <vt:lpstr>Slide 31</vt:lpstr>
      <vt:lpstr>Expert Judgement with Delphi</vt:lpstr>
      <vt:lpstr>Slide 33</vt:lpstr>
      <vt:lpstr>CoCoMo Algorithmic Cost Model</vt:lpstr>
      <vt:lpstr>Slide 35</vt:lpstr>
      <vt:lpstr>Slide 36</vt:lpstr>
      <vt:lpstr>Slide 37</vt:lpstr>
      <vt:lpstr>Basic CoCoMo Model</vt:lpstr>
      <vt:lpstr>Slide 39</vt:lpstr>
      <vt:lpstr>Slide 40</vt:lpstr>
      <vt:lpstr>Slide 41</vt:lpstr>
      <vt:lpstr>Intermediate CoCoMo Model</vt:lpstr>
      <vt:lpstr>Slide 43</vt:lpstr>
      <vt:lpstr>Slide 44</vt:lpstr>
      <vt:lpstr>Slide 45</vt:lpstr>
      <vt:lpstr>Slide 46</vt:lpstr>
      <vt:lpstr>Detailed CoCoMo Model </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CoCoMo II </vt:lpstr>
      <vt:lpstr>CoCoMo II </vt:lpstr>
      <vt:lpstr>Application Composition Model</vt:lpstr>
      <vt:lpstr>Slide 63</vt:lpstr>
      <vt:lpstr>Early Design Model</vt:lpstr>
      <vt:lpstr>Slide 65</vt:lpstr>
      <vt:lpstr>Post-Architecture Model</vt:lpstr>
      <vt:lpstr>Slide 67</vt:lpstr>
      <vt:lpstr>Empirical Estimation Models</vt:lpstr>
      <vt:lpstr>Work Breakdown Structure (WBS)   </vt:lpstr>
      <vt:lpstr>Work Breakdown Structure</vt:lpstr>
      <vt:lpstr>Slide 71</vt:lpstr>
      <vt:lpstr>Slide 72</vt:lpstr>
      <vt:lpstr>Slide 73</vt:lpstr>
      <vt:lpstr>PERT Charts</vt:lpstr>
      <vt:lpstr>PERT Chart Task Edges</vt:lpstr>
      <vt:lpstr>PERT Chart Event Nodes</vt:lpstr>
      <vt:lpstr>Building a PERT Chart</vt:lpstr>
      <vt:lpstr>Example:  Generic Software Project</vt:lpstr>
      <vt:lpstr>Dummy Tasks</vt:lpstr>
      <vt:lpstr>Example:  Tasks with Dependencies</vt:lpstr>
      <vt:lpstr>Software Example:  Skeleton PERT Chart</vt:lpstr>
      <vt:lpstr>Estimating Durations</vt:lpstr>
      <vt:lpstr>PERT Chart With Durations</vt:lpstr>
      <vt:lpstr>Calculating ECTs</vt:lpstr>
      <vt:lpstr>Calculating LCT</vt:lpstr>
      <vt:lpstr>Critical Path</vt:lpstr>
      <vt:lpstr>Uses of PERT Charts</vt:lpstr>
      <vt:lpstr>Slide 88</vt:lpstr>
      <vt:lpstr>Slide 89</vt:lpstr>
      <vt:lpstr>Slide 90</vt:lpstr>
      <vt:lpstr>Slide 91</vt:lpstr>
      <vt:lpstr>Example Gantt Chart</vt:lpstr>
      <vt:lpstr>Sequence of Activities of The Project -  House Building </vt:lpstr>
      <vt:lpstr>Slide 94</vt:lpstr>
      <vt:lpstr>Slide 95</vt:lpstr>
      <vt:lpstr>Gantt Charts</vt:lpstr>
      <vt:lpstr>PERT vs. Gantt</vt:lpstr>
      <vt:lpstr>Timeline Charts</vt:lpstr>
      <vt:lpstr>Use Automated Tools to Derive a Timeline Chart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Planning, Estimation and Scheduling</dc:title>
  <dc:creator>Admin</dc:creator>
  <cp:lastModifiedBy>Shikhar</cp:lastModifiedBy>
  <cp:revision>78</cp:revision>
  <dcterms:created xsi:type="dcterms:W3CDTF">2006-08-16T00:00:00Z</dcterms:created>
  <dcterms:modified xsi:type="dcterms:W3CDTF">2019-04-02T10:54:31Z</dcterms:modified>
</cp:coreProperties>
</file>