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25"/>
  </p:notesMasterIdLst>
  <p:sldIdLst>
    <p:sldId id="279" r:id="rId2"/>
    <p:sldId id="280" r:id="rId3"/>
    <p:sldId id="281"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 id="301" r:id="rId2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5pPr>
    <a:lvl6pPr marL="2286000" algn="l" defTabSz="914400" rtl="0" eaLnBrk="1" latinLnBrk="0" hangingPunct="1">
      <a:defRPr sz="2400" kern="1200">
        <a:solidFill>
          <a:schemeClr val="tx1"/>
        </a:solidFill>
        <a:latin typeface="Arial" charset="0"/>
        <a:ea typeface="ＭＳ Ｐゴシック" pitchFamily="-128" charset="-128"/>
        <a:cs typeface="+mn-cs"/>
      </a:defRPr>
    </a:lvl6pPr>
    <a:lvl7pPr marL="2743200" algn="l" defTabSz="914400" rtl="0" eaLnBrk="1" latinLnBrk="0" hangingPunct="1">
      <a:defRPr sz="2400" kern="1200">
        <a:solidFill>
          <a:schemeClr val="tx1"/>
        </a:solidFill>
        <a:latin typeface="Arial" charset="0"/>
        <a:ea typeface="ＭＳ Ｐゴシック" pitchFamily="-128" charset="-128"/>
        <a:cs typeface="+mn-cs"/>
      </a:defRPr>
    </a:lvl7pPr>
    <a:lvl8pPr marL="3200400" algn="l" defTabSz="914400" rtl="0" eaLnBrk="1" latinLnBrk="0" hangingPunct="1">
      <a:defRPr sz="2400" kern="1200">
        <a:solidFill>
          <a:schemeClr val="tx1"/>
        </a:solidFill>
        <a:latin typeface="Arial" charset="0"/>
        <a:ea typeface="ＭＳ Ｐゴシック" pitchFamily="-128" charset="-128"/>
        <a:cs typeface="+mn-cs"/>
      </a:defRPr>
    </a:lvl8pPr>
    <a:lvl9pPr marL="3657600" algn="l" defTabSz="914400" rtl="0" eaLnBrk="1" latinLnBrk="0" hangingPunct="1">
      <a:defRPr sz="2400" kern="1200">
        <a:solidFill>
          <a:schemeClr val="tx1"/>
        </a:solidFill>
        <a:latin typeface="Arial" charset="0"/>
        <a:ea typeface="ＭＳ Ｐゴシック" pitchFamily="-12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4" autoAdjust="0"/>
    <p:restoredTop sz="94660"/>
  </p:normalViewPr>
  <p:slideViewPr>
    <p:cSldViewPr>
      <p:cViewPr>
        <p:scale>
          <a:sx n="70" d="100"/>
          <a:sy n="70" d="100"/>
        </p:scale>
        <p:origin x="-1068"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66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E7740022-57DF-4715-B2BF-05A1E678D35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5030B288-BFBC-4F57-96C3-1C5B920F0D89}" type="datetime1">
              <a:rPr lang="en-US" smtClean="0"/>
              <a:pPr>
                <a:defRPr/>
              </a:pPr>
              <a:t>3/15/2018</a:t>
            </a:fld>
            <a:endParaRPr lang="en-US"/>
          </a:p>
        </p:txBody>
      </p:sp>
      <p:sp>
        <p:nvSpPr>
          <p:cNvPr id="5" name="Footer Placeholder 4"/>
          <p:cNvSpPr>
            <a:spLocks noGrp="1"/>
          </p:cNvSpPr>
          <p:nvPr>
            <p:ph type="ftr" sz="quarter" idx="11"/>
          </p:nvPr>
        </p:nvSpPr>
        <p:spPr/>
        <p:txBody>
          <a:bodyPr/>
          <a:lstStyle/>
          <a:p>
            <a:pPr>
              <a:defRPr/>
            </a:pPr>
            <a:r>
              <a:rPr lang="en-IN" smtClean="0"/>
              <a:t>These slides are designed to accompany Software Engineering: A Practitioner’s Approach, 7/e (McGraw-Hill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903DE7AD-2A1F-43F0-9178-449A6C440D7E}"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5564E4-4F0F-4193-BE0C-88E52F637710}" type="datetime1">
              <a:rPr lang="en-US" smtClean="0"/>
              <a:pPr/>
              <a:t>3/15/2018</a:t>
            </a:fld>
            <a:endParaRPr lang="en-IN"/>
          </a:p>
        </p:txBody>
      </p:sp>
      <p:sp>
        <p:nvSpPr>
          <p:cNvPr id="5" name="Footer Placeholder 4"/>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9A8E58A7-CDD8-48C7-BB46-970386A3BA7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4E3084B-3731-41B7-8808-0E026A3B6A18}" type="datetime1">
              <a:rPr lang="en-US" smtClean="0"/>
              <a:pPr/>
              <a:t>3/15/2018</a:t>
            </a:fld>
            <a:endParaRPr lang="en-IN"/>
          </a:p>
        </p:txBody>
      </p:sp>
      <p:sp>
        <p:nvSpPr>
          <p:cNvPr id="5" name="Footer Placeholder 4"/>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62274524-4CCD-48FF-9462-48E853D57E2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3DE6759-FB99-488A-8C86-4F0950BEB17A}" type="datetime1">
              <a:rPr lang="en-US" smtClean="0"/>
              <a:pPr/>
              <a:t>3/15/2018</a:t>
            </a:fld>
            <a:endParaRPr lang="en-IN"/>
          </a:p>
        </p:txBody>
      </p:sp>
      <p:sp>
        <p:nvSpPr>
          <p:cNvPr id="5" name="Footer Placeholder 4"/>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8BC94BD8-3612-4179-A716-F0D22725E69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6FC8CF-51C2-4F40-96B6-3917DFAEB71A}" type="datetime1">
              <a:rPr lang="en-US" smtClean="0"/>
              <a:pPr/>
              <a:t>3/15/2018</a:t>
            </a:fld>
            <a:endParaRPr lang="en-IN"/>
          </a:p>
        </p:txBody>
      </p:sp>
      <p:sp>
        <p:nvSpPr>
          <p:cNvPr id="5" name="Footer Placeholder 4"/>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1B322E35-9756-43A2-A720-1633980FF777}"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9DF5114-581C-4EB2-B782-2BA2D16ABE00}" type="datetime1">
              <a:rPr lang="en-US" smtClean="0"/>
              <a:pPr/>
              <a:t>3/15/2018</a:t>
            </a:fld>
            <a:endParaRPr lang="en-IN"/>
          </a:p>
        </p:txBody>
      </p:sp>
      <p:sp>
        <p:nvSpPr>
          <p:cNvPr id="6" name="Footer Placeholder 5"/>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7" name="Slide Number Placeholder 6"/>
          <p:cNvSpPr>
            <a:spLocks noGrp="1"/>
          </p:cNvSpPr>
          <p:nvPr>
            <p:ph type="sldNum" sz="quarter" idx="12"/>
          </p:nvPr>
        </p:nvSpPr>
        <p:spPr/>
        <p:txBody>
          <a:bodyPr/>
          <a:lstStyle/>
          <a:p>
            <a:pPr>
              <a:defRPr/>
            </a:pPr>
            <a:fld id="{FEC770CF-FC4F-4658-A553-BEF583659735}"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526AA45-A54F-4AF7-BE4C-ADF449B3E585}" type="datetime1">
              <a:rPr lang="en-US" smtClean="0"/>
              <a:pPr/>
              <a:t>3/15/2018</a:t>
            </a:fld>
            <a:endParaRPr lang="en-IN"/>
          </a:p>
        </p:txBody>
      </p:sp>
      <p:sp>
        <p:nvSpPr>
          <p:cNvPr id="8" name="Footer Placeholder 7"/>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9" name="Slide Number Placeholder 8"/>
          <p:cNvSpPr>
            <a:spLocks noGrp="1"/>
          </p:cNvSpPr>
          <p:nvPr>
            <p:ph type="sldNum" sz="quarter" idx="12"/>
          </p:nvPr>
        </p:nvSpPr>
        <p:spPr/>
        <p:txBody>
          <a:bodyPr/>
          <a:lstStyle/>
          <a:p>
            <a:pPr>
              <a:defRPr/>
            </a:pPr>
            <a:fld id="{E27CC543-B197-488E-A58C-F538F3172D72}"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799D7B9-7EEA-47D5-A03B-F74EAF5B2C40}" type="datetime1">
              <a:rPr lang="en-US" smtClean="0"/>
              <a:pPr/>
              <a:t>3/15/2018</a:t>
            </a:fld>
            <a:endParaRPr lang="en-IN"/>
          </a:p>
        </p:txBody>
      </p:sp>
      <p:sp>
        <p:nvSpPr>
          <p:cNvPr id="4" name="Footer Placeholder 3"/>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5" name="Slide Number Placeholder 4"/>
          <p:cNvSpPr>
            <a:spLocks noGrp="1"/>
          </p:cNvSpPr>
          <p:nvPr>
            <p:ph type="sldNum" sz="quarter" idx="12"/>
          </p:nvPr>
        </p:nvSpPr>
        <p:spPr/>
        <p:txBody>
          <a:bodyPr/>
          <a:lstStyle/>
          <a:p>
            <a:pPr>
              <a:defRPr/>
            </a:pPr>
            <a:fld id="{893268DF-51E2-4281-83EE-30C505E1BE47}"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556F60-858E-421D-9303-67B64A5B628C}" type="datetime1">
              <a:rPr lang="en-US" smtClean="0"/>
              <a:pPr/>
              <a:t>3/15/2018</a:t>
            </a:fld>
            <a:endParaRPr lang="en-IN"/>
          </a:p>
        </p:txBody>
      </p:sp>
      <p:sp>
        <p:nvSpPr>
          <p:cNvPr id="3" name="Footer Placeholder 2"/>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4" name="Slide Number Placeholder 3"/>
          <p:cNvSpPr>
            <a:spLocks noGrp="1"/>
          </p:cNvSpPr>
          <p:nvPr>
            <p:ph type="sldNum" sz="quarter" idx="12"/>
          </p:nvPr>
        </p:nvSpPr>
        <p:spPr/>
        <p:txBody>
          <a:bodyPr/>
          <a:lstStyle/>
          <a:p>
            <a:pPr>
              <a:defRPr/>
            </a:pPr>
            <a:fld id="{CCC50455-0918-4B86-BBE7-9098CCE02DBA}"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41FB9D-9A0E-43D6-81CF-51B4E5643866}" type="datetime1">
              <a:rPr lang="en-US" smtClean="0"/>
              <a:pPr/>
              <a:t>3/15/2018</a:t>
            </a:fld>
            <a:endParaRPr lang="en-IN"/>
          </a:p>
        </p:txBody>
      </p:sp>
      <p:sp>
        <p:nvSpPr>
          <p:cNvPr id="6" name="Footer Placeholder 5"/>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7" name="Slide Number Placeholder 6"/>
          <p:cNvSpPr>
            <a:spLocks noGrp="1"/>
          </p:cNvSpPr>
          <p:nvPr>
            <p:ph type="sldNum" sz="quarter" idx="12"/>
          </p:nvPr>
        </p:nvSpPr>
        <p:spPr/>
        <p:txBody>
          <a:bodyPr/>
          <a:lstStyle/>
          <a:p>
            <a:pPr>
              <a:defRPr/>
            </a:pPr>
            <a:fld id="{D5F97F46-BD22-4165-A36E-0648B02741C7}"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FC473A-6EB4-461A-8DBA-5F46129D0D07}" type="datetime1">
              <a:rPr lang="en-US" smtClean="0"/>
              <a:pPr/>
              <a:t>3/15/2018</a:t>
            </a:fld>
            <a:endParaRPr lang="en-IN"/>
          </a:p>
        </p:txBody>
      </p:sp>
      <p:sp>
        <p:nvSpPr>
          <p:cNvPr id="6" name="Footer Placeholder 5"/>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7" name="Slide Number Placeholder 6"/>
          <p:cNvSpPr>
            <a:spLocks noGrp="1"/>
          </p:cNvSpPr>
          <p:nvPr>
            <p:ph type="sldNum" sz="quarter" idx="12"/>
          </p:nvPr>
        </p:nvSpPr>
        <p:spPr/>
        <p:txBody>
          <a:bodyPr/>
          <a:lstStyle/>
          <a:p>
            <a:pPr>
              <a:defRPr/>
            </a:pPr>
            <a:fld id="{3F3154FB-F0A5-4AAC-AF5D-D0B0F8ABB0A3}"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6FA7E3-1C60-4A7E-9DFC-F98E2DAF26B4}" type="datetime1">
              <a:rPr lang="en-US" smtClean="0"/>
              <a:pPr/>
              <a:t>3/15/2018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63D3834-21D2-4D33-86B5-A41D60DF50CD}"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
          </p:nvPr>
        </p:nvSpPr>
        <p:spPr>
          <a:xfrm>
            <a:off x="533400" y="1828800"/>
            <a:ext cx="8229600" cy="3047999"/>
          </a:xfrm>
        </p:spPr>
        <p:txBody>
          <a:bodyPr>
            <a:noAutofit/>
          </a:bodyPr>
          <a:lstStyle/>
          <a:p>
            <a:pPr algn="ctr" eaLnBrk="1" hangingPunct="1">
              <a:buNone/>
            </a:pPr>
            <a:r>
              <a:rPr lang="en-US" sz="5400" b="1" dirty="0" smtClean="0">
                <a:solidFill>
                  <a:schemeClr val="folHlink"/>
                </a:solidFill>
              </a:rPr>
              <a:t>Risk Analysis </a:t>
            </a:r>
            <a:endParaRPr lang="en-US" sz="5400" b="1" dirty="0" smtClean="0">
              <a:solidFill>
                <a:schemeClr val="folHlink"/>
              </a:solidFill>
            </a:endParaRPr>
          </a:p>
          <a:p>
            <a:pPr algn="ctr" eaLnBrk="1" hangingPunct="1">
              <a:buNone/>
            </a:pPr>
            <a:r>
              <a:rPr lang="en-US" sz="5400" b="1" dirty="0" smtClean="0">
                <a:solidFill>
                  <a:schemeClr val="folHlink"/>
                </a:solidFill>
              </a:rPr>
              <a:t>and </a:t>
            </a:r>
          </a:p>
          <a:p>
            <a:pPr algn="ctr" eaLnBrk="1" hangingPunct="1">
              <a:buNone/>
            </a:pPr>
            <a:r>
              <a:rPr lang="en-US" sz="5400" b="1" dirty="0" smtClean="0">
                <a:solidFill>
                  <a:schemeClr val="folHlink"/>
                </a:solidFill>
              </a:rPr>
              <a:t>Management</a:t>
            </a:r>
            <a:endParaRPr lang="en-US" sz="5400" b="1" dirty="0" smtClean="0">
              <a:solidFill>
                <a:schemeClr val="folHlink"/>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219200" y="304800"/>
            <a:ext cx="6705600" cy="633413"/>
          </a:xfrm>
        </p:spPr>
        <p:txBody>
          <a:bodyPr>
            <a:normAutofit fontScale="90000"/>
          </a:bodyPr>
          <a:lstStyle/>
          <a:p>
            <a:pPr eaLnBrk="1" hangingPunct="1"/>
            <a:r>
              <a:rPr lang="en-US" b="1" dirty="0" smtClean="0"/>
              <a:t>Risk Components</a:t>
            </a:r>
          </a:p>
        </p:txBody>
      </p:sp>
      <p:sp>
        <p:nvSpPr>
          <p:cNvPr id="12293" name="Rectangle 3"/>
          <p:cNvSpPr>
            <a:spLocks noGrp="1" noChangeArrowheads="1"/>
          </p:cNvSpPr>
          <p:nvPr>
            <p:ph idx="1"/>
          </p:nvPr>
        </p:nvSpPr>
        <p:spPr>
          <a:xfrm>
            <a:off x="228600" y="990600"/>
            <a:ext cx="8763000" cy="5715000"/>
          </a:xfrm>
        </p:spPr>
        <p:txBody>
          <a:bodyPr>
            <a:normAutofit/>
          </a:bodyPr>
          <a:lstStyle/>
          <a:p>
            <a:pPr algn="just" eaLnBrk="1" hangingPunct="1">
              <a:lnSpc>
                <a:spcPct val="90000"/>
              </a:lnSpc>
              <a:spcBef>
                <a:spcPts val="600"/>
              </a:spcBef>
            </a:pPr>
            <a:r>
              <a:rPr lang="en-US" i="1" dirty="0" smtClean="0">
                <a:solidFill>
                  <a:schemeClr val="folHlink"/>
                </a:solidFill>
              </a:rPr>
              <a:t>performance risk</a:t>
            </a:r>
            <a:r>
              <a:rPr lang="en-US" dirty="0" smtClean="0"/>
              <a:t>—the degree of uncertainty that the product will meet its requirements and be fit for its intended use.</a:t>
            </a:r>
          </a:p>
          <a:p>
            <a:pPr algn="just" eaLnBrk="1" hangingPunct="1">
              <a:lnSpc>
                <a:spcPct val="90000"/>
              </a:lnSpc>
              <a:spcBef>
                <a:spcPts val="300"/>
              </a:spcBef>
            </a:pPr>
            <a:r>
              <a:rPr lang="en-US" i="1" dirty="0" smtClean="0">
                <a:solidFill>
                  <a:schemeClr val="folHlink"/>
                </a:solidFill>
              </a:rPr>
              <a:t>cost risk</a:t>
            </a:r>
            <a:r>
              <a:rPr lang="en-US" dirty="0" smtClean="0"/>
              <a:t>—the degree of uncertainty that the project budget will be maintained.</a:t>
            </a:r>
          </a:p>
          <a:p>
            <a:pPr algn="just" eaLnBrk="1" hangingPunct="1">
              <a:lnSpc>
                <a:spcPct val="90000"/>
              </a:lnSpc>
            </a:pPr>
            <a:r>
              <a:rPr lang="en-US" i="1" dirty="0" smtClean="0">
                <a:solidFill>
                  <a:schemeClr val="folHlink"/>
                </a:solidFill>
              </a:rPr>
              <a:t>support risk</a:t>
            </a:r>
            <a:r>
              <a:rPr lang="en-US" dirty="0" smtClean="0"/>
              <a:t>—the degree of uncertainty that the resultant software will be easy to correct, adapt, and enhance.</a:t>
            </a:r>
          </a:p>
          <a:p>
            <a:pPr algn="just" eaLnBrk="1" hangingPunct="1">
              <a:lnSpc>
                <a:spcPct val="90000"/>
              </a:lnSpc>
            </a:pPr>
            <a:r>
              <a:rPr lang="en-US" i="1" dirty="0" smtClean="0">
                <a:solidFill>
                  <a:schemeClr val="folHlink"/>
                </a:solidFill>
              </a:rPr>
              <a:t>schedule risk</a:t>
            </a:r>
            <a:r>
              <a:rPr lang="en-US" dirty="0" smtClean="0"/>
              <a:t>—the degree of uncertainty that the project schedule will be maintained and that the product will be delivered on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1219200" y="304800"/>
            <a:ext cx="6705600" cy="633413"/>
          </a:xfrm>
        </p:spPr>
        <p:txBody>
          <a:bodyPr>
            <a:normAutofit fontScale="90000"/>
          </a:bodyPr>
          <a:lstStyle/>
          <a:p>
            <a:pPr eaLnBrk="1" hangingPunct="1"/>
            <a:r>
              <a:rPr lang="en-US" b="1" dirty="0" smtClean="0"/>
              <a:t>Risk Projection</a:t>
            </a:r>
          </a:p>
        </p:txBody>
      </p:sp>
      <p:sp>
        <p:nvSpPr>
          <p:cNvPr id="13317" name="Rectangle 3"/>
          <p:cNvSpPr>
            <a:spLocks noGrp="1" noChangeArrowheads="1"/>
          </p:cNvSpPr>
          <p:nvPr>
            <p:ph idx="1"/>
          </p:nvPr>
        </p:nvSpPr>
        <p:spPr>
          <a:xfrm>
            <a:off x="152400" y="990600"/>
            <a:ext cx="8839200" cy="5638800"/>
          </a:xfrm>
        </p:spPr>
        <p:txBody>
          <a:bodyPr>
            <a:normAutofit/>
          </a:bodyPr>
          <a:lstStyle/>
          <a:p>
            <a:pPr algn="just" eaLnBrk="1" hangingPunct="1">
              <a:lnSpc>
                <a:spcPct val="90000"/>
              </a:lnSpc>
              <a:spcBef>
                <a:spcPts val="300"/>
              </a:spcBef>
            </a:pPr>
            <a:r>
              <a:rPr lang="en-US" i="1" dirty="0" smtClean="0"/>
              <a:t>Risk projection</a:t>
            </a:r>
            <a:r>
              <a:rPr lang="en-US" dirty="0" smtClean="0"/>
              <a:t>, also called </a:t>
            </a:r>
            <a:r>
              <a:rPr lang="en-US" i="1" dirty="0" smtClean="0"/>
              <a:t>risk estimation,</a:t>
            </a:r>
            <a:r>
              <a:rPr lang="en-US" dirty="0" smtClean="0"/>
              <a:t> attempts to rate each risk in two ways</a:t>
            </a:r>
          </a:p>
          <a:p>
            <a:pPr lvl="1" algn="just" eaLnBrk="1" hangingPunct="1">
              <a:lnSpc>
                <a:spcPct val="90000"/>
              </a:lnSpc>
              <a:spcBef>
                <a:spcPts val="300"/>
              </a:spcBef>
            </a:pPr>
            <a:r>
              <a:rPr lang="en-US" dirty="0" smtClean="0"/>
              <a:t> the likelihood or probability that the risk is real </a:t>
            </a:r>
          </a:p>
          <a:p>
            <a:pPr lvl="1" algn="just" eaLnBrk="1" hangingPunct="1">
              <a:lnSpc>
                <a:spcPct val="90000"/>
              </a:lnSpc>
              <a:spcBef>
                <a:spcPts val="300"/>
              </a:spcBef>
            </a:pPr>
            <a:r>
              <a:rPr lang="en-US" dirty="0" smtClean="0"/>
              <a:t> the consequences of the problems associated with the risk, should it occur. </a:t>
            </a:r>
          </a:p>
          <a:p>
            <a:pPr algn="just" eaLnBrk="1" hangingPunct="1">
              <a:lnSpc>
                <a:spcPct val="90000"/>
              </a:lnSpc>
              <a:spcBef>
                <a:spcPts val="300"/>
              </a:spcBef>
            </a:pPr>
            <a:r>
              <a:rPr lang="en-US" dirty="0" smtClean="0"/>
              <a:t>The are four risk projection steps:</a:t>
            </a:r>
          </a:p>
          <a:p>
            <a:pPr lvl="1" algn="just" eaLnBrk="1" hangingPunct="1">
              <a:lnSpc>
                <a:spcPct val="90000"/>
              </a:lnSpc>
              <a:spcBef>
                <a:spcPts val="600"/>
              </a:spcBef>
            </a:pPr>
            <a:r>
              <a:rPr lang="en-US" dirty="0" smtClean="0"/>
              <a:t>establish a scale that reflects the perceived likelihood of a risk</a:t>
            </a:r>
          </a:p>
          <a:p>
            <a:pPr lvl="1" algn="just" eaLnBrk="1" hangingPunct="1">
              <a:lnSpc>
                <a:spcPct val="90000"/>
              </a:lnSpc>
              <a:spcBef>
                <a:spcPts val="300"/>
              </a:spcBef>
            </a:pPr>
            <a:r>
              <a:rPr lang="en-US" dirty="0" smtClean="0"/>
              <a:t>delineate the consequences of the risk</a:t>
            </a:r>
          </a:p>
          <a:p>
            <a:pPr lvl="1" algn="just" eaLnBrk="1" hangingPunct="1">
              <a:lnSpc>
                <a:spcPct val="90000"/>
              </a:lnSpc>
            </a:pPr>
            <a:r>
              <a:rPr lang="en-US" dirty="0" smtClean="0"/>
              <a:t>estimate the impact of the risk on the project and the product,</a:t>
            </a:r>
          </a:p>
          <a:p>
            <a:pPr lvl="1" algn="just" eaLnBrk="1" hangingPunct="1">
              <a:lnSpc>
                <a:spcPct val="90000"/>
              </a:lnSpc>
              <a:spcBef>
                <a:spcPts val="300"/>
              </a:spcBef>
            </a:pPr>
            <a:r>
              <a:rPr lang="en-US" dirty="0" smtClean="0"/>
              <a:t>note the overall accuracy of the risk projection so that there will be no misunderstandings.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892300" y="152400"/>
            <a:ext cx="5270500" cy="631825"/>
          </a:xfrm>
          <a:noFill/>
        </p:spPr>
        <p:txBody>
          <a:bodyPr lIns="90487" tIns="44450" rIns="90487" bIns="44450" anchor="ctr">
            <a:normAutofit fontScale="90000"/>
          </a:bodyPr>
          <a:lstStyle/>
          <a:p>
            <a:pPr eaLnBrk="1" hangingPunct="1"/>
            <a:r>
              <a:rPr lang="en-US" b="1" dirty="0" smtClean="0"/>
              <a:t>Building a Risk Table</a:t>
            </a:r>
          </a:p>
        </p:txBody>
      </p:sp>
      <p:sp>
        <p:nvSpPr>
          <p:cNvPr id="183299" name="Rectangle 3"/>
          <p:cNvSpPr>
            <a:spLocks noChangeArrowheads="1"/>
          </p:cNvSpPr>
          <p:nvPr/>
        </p:nvSpPr>
        <p:spPr bwMode="auto">
          <a:xfrm>
            <a:off x="1600200" y="1614487"/>
            <a:ext cx="6019800" cy="3971925"/>
          </a:xfrm>
          <a:prstGeom prst="rect">
            <a:avLst/>
          </a:prstGeom>
          <a:solidFill>
            <a:schemeClr val="bg1"/>
          </a:solidFill>
          <a:ln w="25400">
            <a:solidFill>
              <a:schemeClr val="tx2"/>
            </a:solidFill>
            <a:miter lim="800000"/>
            <a:headEnd/>
            <a:tailEnd/>
          </a:ln>
          <a:effectLst>
            <a:outerShdw dist="53882" dir="2700000" algn="ctr" rotWithShape="0">
              <a:schemeClr val="tx1"/>
            </a:outerShdw>
          </a:effectLst>
        </p:spPr>
        <p:txBody>
          <a:bodyPr wrap="none" anchor="ctr"/>
          <a:lstStyle/>
          <a:p>
            <a:pPr>
              <a:defRPr/>
            </a:pPr>
            <a:endParaRPr lang="en-US" sz="2800" b="1" dirty="0">
              <a:solidFill>
                <a:srgbClr val="FFFF00"/>
              </a:solidFill>
            </a:endParaRPr>
          </a:p>
        </p:txBody>
      </p:sp>
      <p:sp>
        <p:nvSpPr>
          <p:cNvPr id="14342" name="Line 4"/>
          <p:cNvSpPr>
            <a:spLocks noChangeShapeType="1"/>
          </p:cNvSpPr>
          <p:nvPr/>
        </p:nvSpPr>
        <p:spPr bwMode="auto">
          <a:xfrm>
            <a:off x="3035300" y="1628775"/>
            <a:ext cx="0" cy="3957637"/>
          </a:xfrm>
          <a:prstGeom prst="line">
            <a:avLst/>
          </a:prstGeom>
          <a:noFill/>
          <a:ln w="25400">
            <a:solidFill>
              <a:schemeClr val="tx1"/>
            </a:solidFill>
            <a:round/>
            <a:headEnd/>
            <a:tailEnd/>
          </a:ln>
        </p:spPr>
        <p:txBody>
          <a:bodyPr wrap="none" anchor="ctr"/>
          <a:lstStyle/>
          <a:p>
            <a:endParaRPr lang="en-IN" sz="2800" b="1"/>
          </a:p>
        </p:txBody>
      </p:sp>
      <p:sp>
        <p:nvSpPr>
          <p:cNvPr id="14343" name="Line 5"/>
          <p:cNvSpPr>
            <a:spLocks noChangeShapeType="1"/>
          </p:cNvSpPr>
          <p:nvPr/>
        </p:nvSpPr>
        <p:spPr bwMode="auto">
          <a:xfrm>
            <a:off x="4572000" y="1600200"/>
            <a:ext cx="0" cy="3986212"/>
          </a:xfrm>
          <a:prstGeom prst="line">
            <a:avLst/>
          </a:prstGeom>
          <a:noFill/>
          <a:ln w="25400">
            <a:solidFill>
              <a:schemeClr val="tx1"/>
            </a:solidFill>
            <a:round/>
            <a:headEnd/>
            <a:tailEnd/>
          </a:ln>
        </p:spPr>
        <p:txBody>
          <a:bodyPr wrap="none" anchor="ctr"/>
          <a:lstStyle/>
          <a:p>
            <a:endParaRPr lang="en-IN" sz="2800" b="1"/>
          </a:p>
        </p:txBody>
      </p:sp>
      <p:sp>
        <p:nvSpPr>
          <p:cNvPr id="14344" name="Line 6"/>
          <p:cNvSpPr>
            <a:spLocks noChangeShapeType="1"/>
          </p:cNvSpPr>
          <p:nvPr/>
        </p:nvSpPr>
        <p:spPr bwMode="auto">
          <a:xfrm>
            <a:off x="5638800" y="1600200"/>
            <a:ext cx="0" cy="3957637"/>
          </a:xfrm>
          <a:prstGeom prst="line">
            <a:avLst/>
          </a:prstGeom>
          <a:noFill/>
          <a:ln w="25400">
            <a:solidFill>
              <a:schemeClr val="tx1"/>
            </a:solidFill>
            <a:round/>
            <a:headEnd/>
            <a:tailEnd/>
          </a:ln>
        </p:spPr>
        <p:txBody>
          <a:bodyPr wrap="none" anchor="ctr"/>
          <a:lstStyle/>
          <a:p>
            <a:endParaRPr lang="en-IN" sz="2800" b="1"/>
          </a:p>
        </p:txBody>
      </p:sp>
      <p:sp>
        <p:nvSpPr>
          <p:cNvPr id="14345" name="Line 7"/>
          <p:cNvSpPr>
            <a:spLocks noChangeShapeType="1"/>
          </p:cNvSpPr>
          <p:nvPr/>
        </p:nvSpPr>
        <p:spPr bwMode="auto">
          <a:xfrm>
            <a:off x="1625600" y="2286000"/>
            <a:ext cx="5918200" cy="0"/>
          </a:xfrm>
          <a:prstGeom prst="line">
            <a:avLst/>
          </a:prstGeom>
          <a:noFill/>
          <a:ln w="25400">
            <a:solidFill>
              <a:schemeClr val="tx1"/>
            </a:solidFill>
            <a:round/>
            <a:headEnd/>
            <a:tailEnd/>
          </a:ln>
        </p:spPr>
        <p:txBody>
          <a:bodyPr wrap="none" anchor="ctr"/>
          <a:lstStyle/>
          <a:p>
            <a:endParaRPr lang="en-IN" sz="2800" b="1"/>
          </a:p>
        </p:txBody>
      </p:sp>
      <p:sp>
        <p:nvSpPr>
          <p:cNvPr id="183304" name="Rectangle 8"/>
          <p:cNvSpPr>
            <a:spLocks noChangeArrowheads="1"/>
          </p:cNvSpPr>
          <p:nvPr/>
        </p:nvSpPr>
        <p:spPr bwMode="auto">
          <a:xfrm>
            <a:off x="1966913" y="1774825"/>
            <a:ext cx="724556" cy="397545"/>
          </a:xfrm>
          <a:prstGeom prst="rect">
            <a:avLst/>
          </a:prstGeom>
          <a:noFill/>
          <a:ln w="25400">
            <a:noFill/>
            <a:miter lim="800000"/>
            <a:headEnd/>
            <a:tailEnd/>
          </a:ln>
          <a:effectLst/>
        </p:spPr>
        <p:txBody>
          <a:bodyPr wrap="none" lIns="90487" tIns="44450" rIns="90487" bIns="44450">
            <a:spAutoFit/>
          </a:bodyPr>
          <a:lstStyle/>
          <a:p>
            <a:pPr>
              <a:defRPr/>
            </a:pPr>
            <a:r>
              <a:rPr lang="en-US" sz="2000" b="1">
                <a:latin typeface="Helvetica" pitchFamily="-128" charset="0"/>
              </a:rPr>
              <a:t>Risk</a:t>
            </a:r>
          </a:p>
        </p:txBody>
      </p:sp>
      <p:sp>
        <p:nvSpPr>
          <p:cNvPr id="183305" name="Rectangle 9"/>
          <p:cNvSpPr>
            <a:spLocks noChangeArrowheads="1"/>
          </p:cNvSpPr>
          <p:nvPr/>
        </p:nvSpPr>
        <p:spPr bwMode="auto">
          <a:xfrm>
            <a:off x="3084513" y="1774825"/>
            <a:ext cx="1506822" cy="397545"/>
          </a:xfrm>
          <a:prstGeom prst="rect">
            <a:avLst/>
          </a:prstGeom>
          <a:noFill/>
          <a:ln w="25400">
            <a:noFill/>
            <a:miter lim="800000"/>
            <a:headEnd/>
            <a:tailEnd/>
          </a:ln>
          <a:effectLst/>
        </p:spPr>
        <p:txBody>
          <a:bodyPr wrap="none" lIns="90487" tIns="44450" rIns="90487" bIns="44450">
            <a:spAutoFit/>
          </a:bodyPr>
          <a:lstStyle/>
          <a:p>
            <a:pPr>
              <a:defRPr/>
            </a:pPr>
            <a:r>
              <a:rPr lang="en-US" sz="2000" b="1">
                <a:latin typeface="Helvetica" pitchFamily="-128" charset="0"/>
              </a:rPr>
              <a:t>Probability</a:t>
            </a:r>
          </a:p>
        </p:txBody>
      </p:sp>
      <p:sp>
        <p:nvSpPr>
          <p:cNvPr id="183306" name="Rectangle 10"/>
          <p:cNvSpPr>
            <a:spLocks noChangeArrowheads="1"/>
          </p:cNvSpPr>
          <p:nvPr/>
        </p:nvSpPr>
        <p:spPr bwMode="auto">
          <a:xfrm>
            <a:off x="4608513" y="1774825"/>
            <a:ext cx="1008288" cy="397545"/>
          </a:xfrm>
          <a:prstGeom prst="rect">
            <a:avLst/>
          </a:prstGeom>
          <a:noFill/>
          <a:ln w="25400">
            <a:noFill/>
            <a:miter lim="800000"/>
            <a:headEnd/>
            <a:tailEnd/>
          </a:ln>
          <a:effectLst/>
        </p:spPr>
        <p:txBody>
          <a:bodyPr wrap="none" lIns="90487" tIns="44450" rIns="90487" bIns="44450">
            <a:spAutoFit/>
          </a:bodyPr>
          <a:lstStyle/>
          <a:p>
            <a:pPr>
              <a:defRPr/>
            </a:pPr>
            <a:r>
              <a:rPr lang="en-US" sz="2000" b="1" dirty="0">
                <a:latin typeface="Helvetica" pitchFamily="-128" charset="0"/>
              </a:rPr>
              <a:t>Impact</a:t>
            </a:r>
          </a:p>
        </p:txBody>
      </p:sp>
      <p:sp>
        <p:nvSpPr>
          <p:cNvPr id="183307" name="Rectangle 11"/>
          <p:cNvSpPr>
            <a:spLocks noChangeArrowheads="1"/>
          </p:cNvSpPr>
          <p:nvPr/>
        </p:nvSpPr>
        <p:spPr bwMode="auto">
          <a:xfrm>
            <a:off x="6234113" y="1774825"/>
            <a:ext cx="1008288" cy="397545"/>
          </a:xfrm>
          <a:prstGeom prst="rect">
            <a:avLst/>
          </a:prstGeom>
          <a:noFill/>
          <a:ln w="25400">
            <a:noFill/>
            <a:miter lim="800000"/>
            <a:headEnd/>
            <a:tailEnd/>
          </a:ln>
          <a:effectLst/>
        </p:spPr>
        <p:txBody>
          <a:bodyPr wrap="none" lIns="90487" tIns="44450" rIns="90487" bIns="44450">
            <a:spAutoFit/>
          </a:bodyPr>
          <a:lstStyle/>
          <a:p>
            <a:pPr>
              <a:defRPr/>
            </a:pPr>
            <a:r>
              <a:rPr lang="en-US" sz="2000" b="1">
                <a:latin typeface="Helvetica" pitchFamily="-128" charset="0"/>
              </a:rPr>
              <a:t>RMMM</a:t>
            </a:r>
          </a:p>
        </p:txBody>
      </p:sp>
      <p:sp>
        <p:nvSpPr>
          <p:cNvPr id="183308" name="Rectangle 12"/>
          <p:cNvSpPr>
            <a:spLocks noChangeArrowheads="1"/>
          </p:cNvSpPr>
          <p:nvPr/>
        </p:nvSpPr>
        <p:spPr bwMode="auto">
          <a:xfrm>
            <a:off x="5715000" y="2767012"/>
            <a:ext cx="1750479" cy="1628651"/>
          </a:xfrm>
          <a:prstGeom prst="rect">
            <a:avLst/>
          </a:prstGeom>
          <a:noFill/>
          <a:ln w="25400">
            <a:noFill/>
            <a:miter lim="800000"/>
            <a:headEnd/>
            <a:tailEnd/>
          </a:ln>
          <a:effectLst/>
        </p:spPr>
        <p:txBody>
          <a:bodyPr wrap="none" lIns="90487" tIns="44450" rIns="90487" bIns="44450">
            <a:spAutoFit/>
          </a:bodyPr>
          <a:lstStyle/>
          <a:p>
            <a:pPr algn="ctr">
              <a:defRPr/>
            </a:pPr>
            <a:r>
              <a:rPr lang="en-US" sz="2000" b="1">
                <a:latin typeface="Helvetica" pitchFamily="-128" charset="0"/>
              </a:rPr>
              <a:t>Risk</a:t>
            </a:r>
          </a:p>
          <a:p>
            <a:pPr algn="ctr">
              <a:defRPr/>
            </a:pPr>
            <a:r>
              <a:rPr lang="en-US" sz="2000" b="1">
                <a:latin typeface="Helvetica" pitchFamily="-128" charset="0"/>
              </a:rPr>
              <a:t>Mitigation</a:t>
            </a:r>
          </a:p>
          <a:p>
            <a:pPr algn="ctr">
              <a:defRPr/>
            </a:pPr>
            <a:r>
              <a:rPr lang="en-US" sz="2000" b="1">
                <a:latin typeface="Helvetica" pitchFamily="-128" charset="0"/>
              </a:rPr>
              <a:t>Monitoring</a:t>
            </a:r>
          </a:p>
          <a:p>
            <a:pPr algn="ctr">
              <a:defRPr/>
            </a:pPr>
            <a:r>
              <a:rPr lang="en-US" sz="2000" b="1">
                <a:latin typeface="Helvetica" pitchFamily="-128" charset="0"/>
              </a:rPr>
              <a:t>&amp; </a:t>
            </a:r>
          </a:p>
          <a:p>
            <a:pPr algn="ctr">
              <a:defRPr/>
            </a:pPr>
            <a:r>
              <a:rPr lang="en-US" sz="2000" b="1">
                <a:latin typeface="Helvetica" pitchFamily="-128" charset="0"/>
              </a:rPr>
              <a:t>Management</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914400" y="228600"/>
            <a:ext cx="7543800" cy="838200"/>
          </a:xfrm>
          <a:noFill/>
        </p:spPr>
        <p:txBody>
          <a:bodyPr lIns="90487" tIns="44450" rIns="90487" bIns="44450" anchor="ctr"/>
          <a:lstStyle/>
          <a:p>
            <a:pPr eaLnBrk="1" hangingPunct="1"/>
            <a:r>
              <a:rPr lang="en-US" b="1" dirty="0" smtClean="0"/>
              <a:t>Building the Risk Table</a:t>
            </a:r>
          </a:p>
        </p:txBody>
      </p:sp>
      <p:sp>
        <p:nvSpPr>
          <p:cNvPr id="15365" name="Rectangle 3"/>
          <p:cNvSpPr>
            <a:spLocks noGrp="1" noChangeArrowheads="1"/>
          </p:cNvSpPr>
          <p:nvPr>
            <p:ph idx="1"/>
          </p:nvPr>
        </p:nvSpPr>
        <p:spPr>
          <a:xfrm>
            <a:off x="533400" y="1066800"/>
            <a:ext cx="8382000" cy="4471988"/>
          </a:xfrm>
          <a:noFill/>
        </p:spPr>
        <p:txBody>
          <a:bodyPr lIns="90487" tIns="44450" rIns="90487" bIns="44450">
            <a:normAutofit/>
          </a:bodyPr>
          <a:lstStyle/>
          <a:p>
            <a:pPr eaLnBrk="1" hangingPunct="1"/>
            <a:r>
              <a:rPr lang="en-US" dirty="0" smtClean="0"/>
              <a:t>Estimate the </a:t>
            </a:r>
            <a:r>
              <a:rPr lang="en-US" dirty="0" smtClean="0">
                <a:solidFill>
                  <a:schemeClr val="tx2"/>
                </a:solidFill>
              </a:rPr>
              <a:t>probability</a:t>
            </a:r>
            <a:r>
              <a:rPr lang="en-US" dirty="0" smtClean="0"/>
              <a:t> of occurrence</a:t>
            </a:r>
          </a:p>
          <a:p>
            <a:pPr eaLnBrk="1" hangingPunct="1"/>
            <a:r>
              <a:rPr lang="en-US" dirty="0" smtClean="0"/>
              <a:t>Estimate the </a:t>
            </a:r>
            <a:r>
              <a:rPr lang="en-US" dirty="0" smtClean="0">
                <a:solidFill>
                  <a:schemeClr val="tx2"/>
                </a:solidFill>
              </a:rPr>
              <a:t>impact</a:t>
            </a:r>
            <a:r>
              <a:rPr lang="en-US" dirty="0" smtClean="0"/>
              <a:t> on the project on a scale of 1 to 5, where</a:t>
            </a:r>
          </a:p>
          <a:p>
            <a:pPr lvl="1">
              <a:buFont typeface="Wingdings" pitchFamily="2" charset="2"/>
              <a:buChar char="§"/>
            </a:pPr>
            <a:r>
              <a:rPr lang="en-US" dirty="0" smtClean="0"/>
              <a:t> 1 = low impact on project success</a:t>
            </a:r>
          </a:p>
          <a:p>
            <a:pPr lvl="1">
              <a:buFont typeface="Wingdings" pitchFamily="2" charset="2"/>
              <a:buChar char="§"/>
            </a:pPr>
            <a:r>
              <a:rPr lang="en-US" dirty="0" smtClean="0"/>
              <a:t> 5 = catastrophic impact on project success</a:t>
            </a:r>
          </a:p>
          <a:p>
            <a:pPr eaLnBrk="1" hangingPunct="1"/>
            <a:r>
              <a:rPr lang="en-US" dirty="0" smtClean="0"/>
              <a:t> sort the table by probability and impact</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3"/>
          <p:cNvSpPr>
            <a:spLocks noGrp="1" noChangeArrowheads="1"/>
          </p:cNvSpPr>
          <p:nvPr>
            <p:ph type="title"/>
          </p:nvPr>
        </p:nvSpPr>
        <p:spPr>
          <a:xfrm>
            <a:off x="457200" y="274638"/>
            <a:ext cx="8229600" cy="715962"/>
          </a:xfrm>
        </p:spPr>
        <p:txBody>
          <a:bodyPr>
            <a:normAutofit fontScale="90000"/>
          </a:bodyPr>
          <a:lstStyle/>
          <a:p>
            <a:pPr eaLnBrk="1" hangingPunct="1"/>
            <a:r>
              <a:rPr lang="en-US" b="1" dirty="0" smtClean="0"/>
              <a:t>Risk Exposure (Impact)</a:t>
            </a:r>
          </a:p>
        </p:txBody>
      </p:sp>
      <p:sp>
        <p:nvSpPr>
          <p:cNvPr id="16389" name="Text Box 4"/>
          <p:cNvSpPr txBox="1">
            <a:spLocks noChangeArrowheads="1"/>
          </p:cNvSpPr>
          <p:nvPr/>
        </p:nvSpPr>
        <p:spPr bwMode="auto">
          <a:xfrm>
            <a:off x="152400" y="1371600"/>
            <a:ext cx="8839200" cy="3833357"/>
          </a:xfrm>
          <a:prstGeom prst="rect">
            <a:avLst/>
          </a:prstGeom>
          <a:noFill/>
          <a:ln w="12700">
            <a:noFill/>
            <a:miter lim="800000"/>
            <a:headEnd/>
            <a:tailEnd/>
          </a:ln>
        </p:spPr>
        <p:txBody>
          <a:bodyPr wrap="square">
            <a:spAutoFit/>
          </a:bodyPr>
          <a:lstStyle/>
          <a:p>
            <a:pPr>
              <a:spcBef>
                <a:spcPts val="600"/>
              </a:spcBef>
            </a:pPr>
            <a:r>
              <a:rPr lang="en-US" sz="3200" dirty="0">
                <a:latin typeface="Palatino" pitchFamily="-128" charset="0"/>
              </a:rPr>
              <a:t>The overall </a:t>
            </a:r>
            <a:r>
              <a:rPr lang="en-US" sz="3200" i="1" dirty="0">
                <a:solidFill>
                  <a:schemeClr val="folHlink"/>
                </a:solidFill>
                <a:latin typeface="Palatino" pitchFamily="-128" charset="0"/>
              </a:rPr>
              <a:t>risk exposure,</a:t>
            </a:r>
            <a:r>
              <a:rPr lang="en-US" sz="3200" dirty="0">
                <a:solidFill>
                  <a:schemeClr val="folHlink"/>
                </a:solidFill>
                <a:latin typeface="Palatino" pitchFamily="-128" charset="0"/>
              </a:rPr>
              <a:t> RE,</a:t>
            </a:r>
            <a:r>
              <a:rPr lang="en-US" sz="3200" dirty="0">
                <a:latin typeface="Palatino" pitchFamily="-128" charset="0"/>
              </a:rPr>
              <a:t> is determined using the following </a:t>
            </a:r>
            <a:r>
              <a:rPr lang="en-US" sz="3200" dirty="0" smtClean="0">
                <a:latin typeface="Palatino" pitchFamily="-128" charset="0"/>
              </a:rPr>
              <a:t>relationship:</a:t>
            </a:r>
            <a:endParaRPr lang="en-US" sz="3200" dirty="0">
              <a:latin typeface="Palatino" pitchFamily="-128" charset="0"/>
            </a:endParaRPr>
          </a:p>
          <a:p>
            <a:pPr>
              <a:spcBef>
                <a:spcPts val="600"/>
              </a:spcBef>
              <a:spcAft>
                <a:spcPts val="600"/>
              </a:spcAft>
            </a:pPr>
            <a:r>
              <a:rPr lang="en-US" sz="3200" dirty="0">
                <a:latin typeface="Palatino" pitchFamily="-128" charset="0"/>
              </a:rPr>
              <a:t>		</a:t>
            </a:r>
            <a:r>
              <a:rPr lang="en-US" sz="3200" b="1" dirty="0">
                <a:solidFill>
                  <a:schemeClr val="folHlink"/>
                </a:solidFill>
                <a:latin typeface="Palatino" pitchFamily="-128" charset="0"/>
              </a:rPr>
              <a:t>RE = </a:t>
            </a:r>
            <a:r>
              <a:rPr lang="en-US" sz="3200" b="1" i="1" dirty="0">
                <a:solidFill>
                  <a:schemeClr val="folHlink"/>
                </a:solidFill>
                <a:latin typeface="Palatino" pitchFamily="-128" charset="0"/>
              </a:rPr>
              <a:t>P</a:t>
            </a:r>
            <a:r>
              <a:rPr lang="en-US" sz="3200" b="1" dirty="0">
                <a:solidFill>
                  <a:schemeClr val="folHlink"/>
                </a:solidFill>
                <a:latin typeface="Palatino" pitchFamily="-128" charset="0"/>
              </a:rPr>
              <a:t> x </a:t>
            </a:r>
            <a:r>
              <a:rPr lang="en-US" sz="3200" b="1" i="1" dirty="0">
                <a:solidFill>
                  <a:schemeClr val="folHlink"/>
                </a:solidFill>
                <a:latin typeface="Palatino" pitchFamily="-128" charset="0"/>
              </a:rPr>
              <a:t>C</a:t>
            </a:r>
            <a:endParaRPr lang="en-US" sz="3200" b="1" dirty="0">
              <a:solidFill>
                <a:schemeClr val="folHlink"/>
              </a:solidFill>
              <a:latin typeface="Palatino" pitchFamily="-128" charset="0"/>
            </a:endParaRPr>
          </a:p>
          <a:p>
            <a:pPr>
              <a:spcBef>
                <a:spcPts val="300"/>
              </a:spcBef>
            </a:pPr>
            <a:r>
              <a:rPr lang="en-US" sz="3200" dirty="0">
                <a:latin typeface="Palatino" pitchFamily="-128" charset="0"/>
              </a:rPr>
              <a:t>where </a:t>
            </a:r>
          </a:p>
          <a:p>
            <a:pPr>
              <a:spcBef>
                <a:spcPts val="300"/>
              </a:spcBef>
            </a:pPr>
            <a:r>
              <a:rPr lang="en-US" sz="3200" i="1" dirty="0">
                <a:solidFill>
                  <a:schemeClr val="folHlink"/>
                </a:solidFill>
                <a:latin typeface="Palatino" pitchFamily="-128" charset="0"/>
              </a:rPr>
              <a:t>P</a:t>
            </a:r>
            <a:r>
              <a:rPr lang="en-US" sz="3200" dirty="0">
                <a:latin typeface="Palatino" pitchFamily="-128" charset="0"/>
              </a:rPr>
              <a:t> is the probability of occurrence for a risk, and </a:t>
            </a:r>
          </a:p>
          <a:p>
            <a:pPr>
              <a:spcBef>
                <a:spcPts val="300"/>
              </a:spcBef>
            </a:pPr>
            <a:r>
              <a:rPr lang="en-US" sz="3200" i="1" dirty="0">
                <a:solidFill>
                  <a:schemeClr val="folHlink"/>
                </a:solidFill>
                <a:latin typeface="Palatino" pitchFamily="-128" charset="0"/>
              </a:rPr>
              <a:t>C</a:t>
            </a:r>
            <a:r>
              <a:rPr lang="en-US" sz="3200" dirty="0">
                <a:latin typeface="Palatino" pitchFamily="-128" charset="0"/>
              </a:rPr>
              <a:t> is the cost to the project should the risk occur.</a:t>
            </a:r>
          </a:p>
          <a:p>
            <a:pPr>
              <a:lnSpc>
                <a:spcPct val="90000"/>
              </a:lnSpc>
              <a:spcBef>
                <a:spcPct val="50000"/>
              </a:spcBef>
            </a:pPr>
            <a:endParaRPr lang="en-US" b="1" dirty="0">
              <a:latin typeface="Palatino" pitchFamily="-12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57200" y="0"/>
            <a:ext cx="8229600" cy="533400"/>
          </a:xfrm>
        </p:spPr>
        <p:txBody>
          <a:bodyPr>
            <a:normAutofit fontScale="90000"/>
          </a:bodyPr>
          <a:lstStyle/>
          <a:p>
            <a:pPr eaLnBrk="1" hangingPunct="1"/>
            <a:r>
              <a:rPr lang="en-US" b="1" dirty="0" smtClean="0"/>
              <a:t>Risk Exposure Example</a:t>
            </a:r>
          </a:p>
        </p:txBody>
      </p:sp>
      <p:sp>
        <p:nvSpPr>
          <p:cNvPr id="17413" name="Rectangle 3"/>
          <p:cNvSpPr>
            <a:spLocks noGrp="1" noChangeArrowheads="1"/>
          </p:cNvSpPr>
          <p:nvPr>
            <p:ph idx="1"/>
          </p:nvPr>
        </p:nvSpPr>
        <p:spPr>
          <a:xfrm>
            <a:off x="0" y="609600"/>
            <a:ext cx="9144000" cy="6248400"/>
          </a:xfrm>
        </p:spPr>
        <p:txBody>
          <a:bodyPr>
            <a:noAutofit/>
          </a:bodyPr>
          <a:lstStyle/>
          <a:p>
            <a:pPr marL="177800" indent="-177800" algn="just" eaLnBrk="1" hangingPunct="1">
              <a:spcBef>
                <a:spcPts val="600"/>
              </a:spcBef>
            </a:pPr>
            <a:r>
              <a:rPr lang="en-US" sz="2800" b="1" dirty="0" smtClean="0"/>
              <a:t>Risk identification.</a:t>
            </a:r>
            <a:r>
              <a:rPr lang="en-US" sz="2800" dirty="0" smtClean="0"/>
              <a:t>  Only 70 percent of the software components scheduled for reuse will, in fact, be integrated into the application. The remaining functionality will have to be custom developed.</a:t>
            </a:r>
          </a:p>
          <a:p>
            <a:pPr marL="177800" indent="-177800" algn="just" eaLnBrk="1" hangingPunct="1">
              <a:spcBef>
                <a:spcPts val="300"/>
              </a:spcBef>
            </a:pPr>
            <a:r>
              <a:rPr lang="en-US" sz="2800" b="1" dirty="0" smtClean="0"/>
              <a:t>Risk probability.</a:t>
            </a:r>
            <a:r>
              <a:rPr lang="en-US" sz="2800" dirty="0" smtClean="0"/>
              <a:t>  80% (likely).</a:t>
            </a:r>
          </a:p>
          <a:p>
            <a:pPr marL="177800" indent="-177800" algn="just" eaLnBrk="1" hangingPunct="1">
              <a:spcBef>
                <a:spcPts val="300"/>
              </a:spcBef>
            </a:pPr>
            <a:r>
              <a:rPr lang="en-US" sz="2800" b="1" dirty="0" smtClean="0"/>
              <a:t>Risk impact.</a:t>
            </a:r>
            <a:r>
              <a:rPr lang="en-US" sz="2800" dirty="0" smtClean="0"/>
              <a:t>  60 reusable software components were planned. If only 70 percent can be used, 18 components would have to be developed from scratch (in addition to other custom software that has been scheduled for development). Since the average component is 100 LOC and local data indicate that the software engineering cost for each LOC is $14.00, the overall cost (impact) to develop the components would be 18 x 100 x 14 = $25,200.</a:t>
            </a:r>
          </a:p>
          <a:p>
            <a:pPr marL="177800" indent="-177800" algn="just" eaLnBrk="1" hangingPunct="1"/>
            <a:r>
              <a:rPr lang="en-US" sz="2800" b="1" dirty="0" smtClean="0">
                <a:solidFill>
                  <a:schemeClr val="folHlink"/>
                </a:solidFill>
              </a:rPr>
              <a:t>Risk exposure. </a:t>
            </a:r>
            <a:r>
              <a:rPr lang="en-US" sz="2800" dirty="0" smtClean="0">
                <a:solidFill>
                  <a:schemeClr val="folHlink"/>
                </a:solidFill>
              </a:rPr>
              <a:t> RE = 0.80 x 25,200 ~ $20,200.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Rectangle 3"/>
          <p:cNvSpPr>
            <a:spLocks noGrp="1" noChangeArrowheads="1"/>
          </p:cNvSpPr>
          <p:nvPr>
            <p:ph type="title"/>
          </p:nvPr>
        </p:nvSpPr>
        <p:spPr>
          <a:xfrm>
            <a:off x="0" y="228600"/>
            <a:ext cx="9144000" cy="1066800"/>
          </a:xfrm>
          <a:noFill/>
        </p:spPr>
        <p:txBody>
          <a:bodyPr lIns="90487" tIns="44450" rIns="90487" bIns="44450" anchor="ctr">
            <a:noAutofit/>
          </a:bodyPr>
          <a:lstStyle/>
          <a:p>
            <a:pPr eaLnBrk="1" hangingPunct="1"/>
            <a:r>
              <a:rPr lang="en-US" sz="3600" b="1" dirty="0" smtClean="0"/>
              <a:t>Risk Mitigation, Monitoring, &amp; Management </a:t>
            </a:r>
            <a:endParaRPr lang="en-US" b="1" dirty="0" smtClean="0"/>
          </a:p>
        </p:txBody>
      </p:sp>
      <p:sp>
        <p:nvSpPr>
          <p:cNvPr id="18436" name="Rectangle 2"/>
          <p:cNvSpPr>
            <a:spLocks noGrp="1" noChangeArrowheads="1"/>
          </p:cNvSpPr>
          <p:nvPr>
            <p:ph idx="1"/>
          </p:nvPr>
        </p:nvSpPr>
        <p:spPr>
          <a:xfrm>
            <a:off x="381000" y="1447800"/>
            <a:ext cx="8458200" cy="4648200"/>
          </a:xfrm>
          <a:noFill/>
        </p:spPr>
        <p:txBody>
          <a:bodyPr lIns="90487" tIns="44450" rIns="90487" bIns="44450">
            <a:normAutofit/>
          </a:bodyPr>
          <a:lstStyle/>
          <a:p>
            <a:pPr marL="285750" indent="-285750" algn="just" eaLnBrk="1" hangingPunct="1">
              <a:lnSpc>
                <a:spcPct val="80000"/>
              </a:lnSpc>
            </a:pPr>
            <a:r>
              <a:rPr lang="en-US" sz="3600" dirty="0" smtClean="0">
                <a:solidFill>
                  <a:schemeClr val="folHlink"/>
                </a:solidFill>
              </a:rPr>
              <a:t>mitigation</a:t>
            </a:r>
            <a:r>
              <a:rPr lang="en-US" sz="3600" dirty="0" smtClean="0"/>
              <a:t>—how can we avoid the risk?</a:t>
            </a:r>
          </a:p>
          <a:p>
            <a:pPr marL="285750" indent="-285750" algn="just" eaLnBrk="1" hangingPunct="1">
              <a:lnSpc>
                <a:spcPct val="80000"/>
              </a:lnSpc>
            </a:pPr>
            <a:endParaRPr lang="en-US" sz="3600" dirty="0" smtClean="0"/>
          </a:p>
          <a:p>
            <a:pPr marL="285750" indent="-285750" algn="just" eaLnBrk="1" hangingPunct="1">
              <a:lnSpc>
                <a:spcPct val="80000"/>
              </a:lnSpc>
            </a:pPr>
            <a:r>
              <a:rPr lang="en-US" sz="3600" dirty="0" smtClean="0">
                <a:solidFill>
                  <a:schemeClr val="folHlink"/>
                </a:solidFill>
              </a:rPr>
              <a:t>monitoring</a:t>
            </a:r>
            <a:r>
              <a:rPr lang="en-US" sz="3600" dirty="0" smtClean="0"/>
              <a:t>—what factors can we track that will enable us to determine if the risk is becoming more or less likely?</a:t>
            </a:r>
          </a:p>
          <a:p>
            <a:pPr marL="285750" indent="-285750" algn="just" eaLnBrk="1" hangingPunct="1">
              <a:lnSpc>
                <a:spcPct val="80000"/>
              </a:lnSpc>
            </a:pPr>
            <a:endParaRPr lang="en-US" sz="3600" dirty="0" smtClean="0"/>
          </a:p>
          <a:p>
            <a:pPr marL="285750" indent="-285750" algn="just" eaLnBrk="1" hangingPunct="1">
              <a:lnSpc>
                <a:spcPct val="80000"/>
              </a:lnSpc>
            </a:pPr>
            <a:r>
              <a:rPr lang="en-US" sz="3600" dirty="0" smtClean="0">
                <a:solidFill>
                  <a:schemeClr val="folHlink"/>
                </a:solidFill>
              </a:rPr>
              <a:t>management</a:t>
            </a:r>
            <a:r>
              <a:rPr lang="en-US" sz="3600" dirty="0" smtClean="0"/>
              <a:t>—what contingency plans do we have if the risk becomes a reality?</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type="title"/>
          </p:nvPr>
        </p:nvSpPr>
        <p:spPr>
          <a:xfrm>
            <a:off x="1397000" y="304800"/>
            <a:ext cx="6527800" cy="571500"/>
          </a:xfrm>
          <a:noFill/>
        </p:spPr>
        <p:txBody>
          <a:bodyPr lIns="90487" tIns="44450" rIns="90487" bIns="44450" anchor="ctr">
            <a:normAutofit fontScale="90000"/>
          </a:bodyPr>
          <a:lstStyle/>
          <a:p>
            <a:pPr eaLnBrk="1" hangingPunct="1"/>
            <a:r>
              <a:rPr lang="en-US" b="1" dirty="0" smtClean="0"/>
              <a:t>Risk Due to Product Size</a:t>
            </a:r>
          </a:p>
        </p:txBody>
      </p:sp>
      <p:sp>
        <p:nvSpPr>
          <p:cNvPr id="188420" name="Rectangle 4"/>
          <p:cNvSpPr>
            <a:spLocks noChangeArrowheads="1"/>
          </p:cNvSpPr>
          <p:nvPr/>
        </p:nvSpPr>
        <p:spPr bwMode="auto">
          <a:xfrm>
            <a:off x="266700" y="1741488"/>
            <a:ext cx="7500450"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Helvetica" pitchFamily="-128" charset="0"/>
              </a:rPr>
              <a:t>•  estimated size of the product in LOC or FP?</a:t>
            </a:r>
          </a:p>
          <a:p>
            <a:pPr>
              <a:defRPr/>
            </a:pPr>
            <a:endParaRPr lang="en-US" sz="2800">
              <a:latin typeface="Helvetica" pitchFamily="-128" charset="0"/>
            </a:endParaRPr>
          </a:p>
        </p:txBody>
      </p:sp>
      <p:sp>
        <p:nvSpPr>
          <p:cNvPr id="188421" name="Rectangle 5"/>
          <p:cNvSpPr>
            <a:spLocks noChangeArrowheads="1"/>
          </p:cNvSpPr>
          <p:nvPr/>
        </p:nvSpPr>
        <p:spPr bwMode="auto">
          <a:xfrm>
            <a:off x="292100" y="2032000"/>
            <a:ext cx="182806" cy="951543"/>
          </a:xfrm>
          <a:prstGeom prst="rect">
            <a:avLst/>
          </a:prstGeom>
          <a:noFill/>
          <a:ln w="12700">
            <a:noFill/>
            <a:miter lim="800000"/>
            <a:headEnd/>
            <a:tailEnd/>
          </a:ln>
          <a:effectLst/>
        </p:spPr>
        <p:txBody>
          <a:bodyPr wrap="none" lIns="90487" tIns="44450" rIns="90487" bIns="44450">
            <a:spAutoFit/>
          </a:bodyPr>
          <a:lstStyle/>
          <a:p>
            <a:pPr>
              <a:defRPr/>
            </a:pPr>
            <a:endParaRPr lang="en-US" sz="2800">
              <a:effectLst>
                <a:outerShdw blurRad="38100" dist="38100" dir="2700000" algn="tl">
                  <a:srgbClr val="FFFFFF"/>
                </a:outerShdw>
              </a:effectLst>
              <a:latin typeface="Helvetica" pitchFamily="-128" charset="0"/>
            </a:endParaRPr>
          </a:p>
          <a:p>
            <a:pPr>
              <a:defRPr/>
            </a:pPr>
            <a:endParaRPr lang="en-US" sz="2800">
              <a:effectLst>
                <a:outerShdw blurRad="38100" dist="38100" dir="2700000" algn="tl">
                  <a:srgbClr val="FFFFFF"/>
                </a:outerShdw>
              </a:effectLst>
              <a:latin typeface="Helvetica" pitchFamily="-128" charset="0"/>
            </a:endParaRPr>
          </a:p>
        </p:txBody>
      </p:sp>
      <p:sp>
        <p:nvSpPr>
          <p:cNvPr id="188422" name="Rectangle 6"/>
          <p:cNvSpPr>
            <a:spLocks noChangeArrowheads="1"/>
          </p:cNvSpPr>
          <p:nvPr/>
        </p:nvSpPr>
        <p:spPr bwMode="auto">
          <a:xfrm>
            <a:off x="292100" y="2260600"/>
            <a:ext cx="8423780"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Helvetica" pitchFamily="-128" charset="0"/>
              </a:rPr>
              <a:t>•  estimated size of product in number of programs, </a:t>
            </a:r>
          </a:p>
        </p:txBody>
      </p:sp>
      <p:sp>
        <p:nvSpPr>
          <p:cNvPr id="188423" name="Rectangle 7"/>
          <p:cNvSpPr>
            <a:spLocks noChangeArrowheads="1"/>
          </p:cNvSpPr>
          <p:nvPr/>
        </p:nvSpPr>
        <p:spPr bwMode="auto">
          <a:xfrm>
            <a:off x="292100" y="2489200"/>
            <a:ext cx="3161121" cy="951543"/>
          </a:xfrm>
          <a:prstGeom prst="rect">
            <a:avLst/>
          </a:prstGeom>
          <a:noFill/>
          <a:ln w="12700">
            <a:noFill/>
            <a:miter lim="800000"/>
            <a:headEnd/>
            <a:tailEnd/>
          </a:ln>
          <a:effectLst/>
        </p:spPr>
        <p:txBody>
          <a:bodyPr wrap="none" lIns="90487" tIns="44450" rIns="90487" bIns="44450">
            <a:spAutoFit/>
          </a:bodyPr>
          <a:lstStyle/>
          <a:p>
            <a:pPr>
              <a:defRPr/>
            </a:pPr>
            <a:r>
              <a:rPr lang="en-US" sz="2800" dirty="0">
                <a:effectLst>
                  <a:outerShdw blurRad="38100" dist="38100" dir="2700000" algn="tl">
                    <a:srgbClr val="FFFFFF"/>
                  </a:outerShdw>
                </a:effectLst>
                <a:latin typeface="Helvetica" pitchFamily="-128" charset="0"/>
              </a:rPr>
              <a:t>files, transactions?</a:t>
            </a:r>
          </a:p>
          <a:p>
            <a:pPr>
              <a:defRPr/>
            </a:pPr>
            <a:endParaRPr lang="en-US" sz="2800" dirty="0">
              <a:effectLst>
                <a:outerShdw blurRad="38100" dist="38100" dir="2700000" algn="tl">
                  <a:srgbClr val="FFFFFF"/>
                </a:outerShdw>
              </a:effectLst>
              <a:latin typeface="Helvetica" pitchFamily="-128" charset="0"/>
            </a:endParaRPr>
          </a:p>
        </p:txBody>
      </p:sp>
      <p:sp>
        <p:nvSpPr>
          <p:cNvPr id="188424" name="Rectangle 8"/>
          <p:cNvSpPr>
            <a:spLocks noChangeArrowheads="1"/>
          </p:cNvSpPr>
          <p:nvPr/>
        </p:nvSpPr>
        <p:spPr bwMode="auto">
          <a:xfrm>
            <a:off x="292100" y="2717800"/>
            <a:ext cx="182806" cy="951543"/>
          </a:xfrm>
          <a:prstGeom prst="rect">
            <a:avLst/>
          </a:prstGeom>
          <a:noFill/>
          <a:ln w="12700">
            <a:noFill/>
            <a:miter lim="800000"/>
            <a:headEnd/>
            <a:tailEnd/>
          </a:ln>
          <a:effectLst/>
        </p:spPr>
        <p:txBody>
          <a:bodyPr wrap="none" lIns="90487" tIns="44450" rIns="90487" bIns="44450">
            <a:spAutoFit/>
          </a:bodyPr>
          <a:lstStyle/>
          <a:p>
            <a:pPr>
              <a:defRPr/>
            </a:pPr>
            <a:endParaRPr lang="en-US" sz="2800">
              <a:effectLst>
                <a:outerShdw blurRad="38100" dist="38100" dir="2700000" algn="tl">
                  <a:srgbClr val="FFFFFF"/>
                </a:outerShdw>
              </a:effectLst>
              <a:latin typeface="Helvetica" pitchFamily="-128" charset="0"/>
            </a:endParaRPr>
          </a:p>
          <a:p>
            <a:pPr>
              <a:defRPr/>
            </a:pPr>
            <a:endParaRPr lang="en-US" sz="2800">
              <a:effectLst>
                <a:outerShdw blurRad="38100" dist="38100" dir="2700000" algn="tl">
                  <a:srgbClr val="FFFFFF"/>
                </a:outerShdw>
              </a:effectLst>
              <a:latin typeface="Helvetica" pitchFamily="-128" charset="0"/>
            </a:endParaRPr>
          </a:p>
        </p:txBody>
      </p:sp>
      <p:sp>
        <p:nvSpPr>
          <p:cNvPr id="188425" name="Rectangle 9"/>
          <p:cNvSpPr>
            <a:spLocks noChangeArrowheads="1"/>
          </p:cNvSpPr>
          <p:nvPr/>
        </p:nvSpPr>
        <p:spPr bwMode="auto">
          <a:xfrm>
            <a:off x="292100" y="2946400"/>
            <a:ext cx="7585409"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Helvetica" pitchFamily="-128" charset="0"/>
              </a:rPr>
              <a:t>•  percentage deviation in size of product from </a:t>
            </a:r>
          </a:p>
        </p:txBody>
      </p:sp>
      <p:sp>
        <p:nvSpPr>
          <p:cNvPr id="188426" name="Rectangle 10"/>
          <p:cNvSpPr>
            <a:spLocks noChangeArrowheads="1"/>
          </p:cNvSpPr>
          <p:nvPr/>
        </p:nvSpPr>
        <p:spPr bwMode="auto">
          <a:xfrm>
            <a:off x="292100" y="3175000"/>
            <a:ext cx="5144036" cy="951543"/>
          </a:xfrm>
          <a:prstGeom prst="rect">
            <a:avLst/>
          </a:prstGeom>
          <a:noFill/>
          <a:ln w="12700">
            <a:noFill/>
            <a:miter lim="800000"/>
            <a:headEnd/>
            <a:tailEnd/>
          </a:ln>
          <a:effectLst/>
        </p:spPr>
        <p:txBody>
          <a:bodyPr wrap="none" lIns="90487" tIns="44450" rIns="90487" bIns="44450">
            <a:spAutoFit/>
          </a:bodyPr>
          <a:lstStyle/>
          <a:p>
            <a:pPr>
              <a:defRPr/>
            </a:pPr>
            <a:r>
              <a:rPr lang="en-US" sz="2800" dirty="0">
                <a:effectLst>
                  <a:outerShdw blurRad="38100" dist="38100" dir="2700000" algn="tl">
                    <a:srgbClr val="FFFFFF"/>
                  </a:outerShdw>
                </a:effectLst>
                <a:latin typeface="Helvetica" pitchFamily="-128" charset="0"/>
              </a:rPr>
              <a:t>average for previous products?</a:t>
            </a:r>
          </a:p>
          <a:p>
            <a:pPr>
              <a:defRPr/>
            </a:pPr>
            <a:endParaRPr lang="en-US" sz="2800" dirty="0">
              <a:effectLst>
                <a:outerShdw blurRad="38100" dist="38100" dir="2700000" algn="tl">
                  <a:srgbClr val="FFFFFF"/>
                </a:outerShdw>
              </a:effectLst>
              <a:latin typeface="Helvetica" pitchFamily="-128" charset="0"/>
            </a:endParaRPr>
          </a:p>
        </p:txBody>
      </p:sp>
      <p:sp>
        <p:nvSpPr>
          <p:cNvPr id="188427" name="Rectangle 11"/>
          <p:cNvSpPr>
            <a:spLocks noChangeArrowheads="1"/>
          </p:cNvSpPr>
          <p:nvPr/>
        </p:nvSpPr>
        <p:spPr bwMode="auto">
          <a:xfrm>
            <a:off x="292100" y="3403600"/>
            <a:ext cx="182806" cy="951543"/>
          </a:xfrm>
          <a:prstGeom prst="rect">
            <a:avLst/>
          </a:prstGeom>
          <a:noFill/>
          <a:ln w="12700">
            <a:noFill/>
            <a:miter lim="800000"/>
            <a:headEnd/>
            <a:tailEnd/>
          </a:ln>
          <a:effectLst/>
        </p:spPr>
        <p:txBody>
          <a:bodyPr wrap="none" lIns="90487" tIns="44450" rIns="90487" bIns="44450">
            <a:spAutoFit/>
          </a:bodyPr>
          <a:lstStyle/>
          <a:p>
            <a:pPr>
              <a:defRPr/>
            </a:pPr>
            <a:endParaRPr lang="en-US" sz="2800">
              <a:effectLst>
                <a:outerShdw blurRad="38100" dist="38100" dir="2700000" algn="tl">
                  <a:srgbClr val="FFFFFF"/>
                </a:outerShdw>
              </a:effectLst>
              <a:latin typeface="Helvetica" pitchFamily="-128" charset="0"/>
            </a:endParaRPr>
          </a:p>
          <a:p>
            <a:pPr>
              <a:defRPr/>
            </a:pPr>
            <a:endParaRPr lang="en-US" sz="2800">
              <a:effectLst>
                <a:outerShdw blurRad="38100" dist="38100" dir="2700000" algn="tl">
                  <a:srgbClr val="FFFFFF"/>
                </a:outerShdw>
              </a:effectLst>
              <a:latin typeface="Helvetica" pitchFamily="-128" charset="0"/>
            </a:endParaRPr>
          </a:p>
        </p:txBody>
      </p:sp>
      <p:sp>
        <p:nvSpPr>
          <p:cNvPr id="188428" name="Rectangle 12"/>
          <p:cNvSpPr>
            <a:spLocks noChangeArrowheads="1"/>
          </p:cNvSpPr>
          <p:nvPr/>
        </p:nvSpPr>
        <p:spPr bwMode="auto">
          <a:xfrm>
            <a:off x="292100" y="3632200"/>
            <a:ext cx="8305158"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Helvetica" pitchFamily="-128" charset="0"/>
              </a:rPr>
              <a:t>•  size of database created or used by the product?</a:t>
            </a:r>
          </a:p>
          <a:p>
            <a:pPr>
              <a:defRPr/>
            </a:pPr>
            <a:endParaRPr lang="en-US" sz="2800">
              <a:effectLst>
                <a:outerShdw blurRad="38100" dist="38100" dir="2700000" algn="tl">
                  <a:srgbClr val="FFFFFF"/>
                </a:outerShdw>
              </a:effectLst>
              <a:latin typeface="Helvetica" pitchFamily="-128" charset="0"/>
            </a:endParaRPr>
          </a:p>
        </p:txBody>
      </p:sp>
      <p:sp>
        <p:nvSpPr>
          <p:cNvPr id="188429" name="Rectangle 13"/>
          <p:cNvSpPr>
            <a:spLocks noChangeArrowheads="1"/>
          </p:cNvSpPr>
          <p:nvPr/>
        </p:nvSpPr>
        <p:spPr bwMode="auto">
          <a:xfrm>
            <a:off x="292100" y="3860800"/>
            <a:ext cx="182806" cy="951543"/>
          </a:xfrm>
          <a:prstGeom prst="rect">
            <a:avLst/>
          </a:prstGeom>
          <a:noFill/>
          <a:ln w="12700">
            <a:noFill/>
            <a:miter lim="800000"/>
            <a:headEnd/>
            <a:tailEnd/>
          </a:ln>
          <a:effectLst/>
        </p:spPr>
        <p:txBody>
          <a:bodyPr wrap="none" lIns="90487" tIns="44450" rIns="90487" bIns="44450">
            <a:spAutoFit/>
          </a:bodyPr>
          <a:lstStyle/>
          <a:p>
            <a:pPr>
              <a:defRPr/>
            </a:pPr>
            <a:endParaRPr lang="en-US" sz="2800">
              <a:effectLst>
                <a:outerShdw blurRad="38100" dist="38100" dir="2700000" algn="tl">
                  <a:srgbClr val="FFFFFF"/>
                </a:outerShdw>
              </a:effectLst>
              <a:latin typeface="Helvetica" pitchFamily="-128" charset="0"/>
            </a:endParaRPr>
          </a:p>
          <a:p>
            <a:pPr>
              <a:defRPr/>
            </a:pPr>
            <a:endParaRPr lang="en-US" sz="2800">
              <a:effectLst>
                <a:outerShdw blurRad="38100" dist="38100" dir="2700000" algn="tl">
                  <a:srgbClr val="FFFFFF"/>
                </a:outerShdw>
              </a:effectLst>
              <a:latin typeface="Helvetica" pitchFamily="-128" charset="0"/>
            </a:endParaRPr>
          </a:p>
        </p:txBody>
      </p:sp>
      <p:sp>
        <p:nvSpPr>
          <p:cNvPr id="188430" name="Rectangle 14"/>
          <p:cNvSpPr>
            <a:spLocks noChangeArrowheads="1"/>
          </p:cNvSpPr>
          <p:nvPr/>
        </p:nvSpPr>
        <p:spPr bwMode="auto">
          <a:xfrm>
            <a:off x="292100" y="4089400"/>
            <a:ext cx="5605701"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Helvetica" pitchFamily="-128" charset="0"/>
              </a:rPr>
              <a:t>•  number of users of the product?</a:t>
            </a:r>
          </a:p>
          <a:p>
            <a:pPr>
              <a:defRPr/>
            </a:pPr>
            <a:endParaRPr lang="en-US" sz="2800">
              <a:effectLst>
                <a:outerShdw blurRad="38100" dist="38100" dir="2700000" algn="tl">
                  <a:srgbClr val="FFFFFF"/>
                </a:outerShdw>
              </a:effectLst>
              <a:latin typeface="Helvetica" pitchFamily="-128" charset="0"/>
            </a:endParaRPr>
          </a:p>
        </p:txBody>
      </p:sp>
      <p:sp>
        <p:nvSpPr>
          <p:cNvPr id="188431" name="Rectangle 15"/>
          <p:cNvSpPr>
            <a:spLocks noChangeArrowheads="1"/>
          </p:cNvSpPr>
          <p:nvPr/>
        </p:nvSpPr>
        <p:spPr bwMode="auto">
          <a:xfrm>
            <a:off x="292100" y="4318000"/>
            <a:ext cx="182806" cy="951543"/>
          </a:xfrm>
          <a:prstGeom prst="rect">
            <a:avLst/>
          </a:prstGeom>
          <a:noFill/>
          <a:ln w="12700">
            <a:noFill/>
            <a:miter lim="800000"/>
            <a:headEnd/>
            <a:tailEnd/>
          </a:ln>
          <a:effectLst/>
        </p:spPr>
        <p:txBody>
          <a:bodyPr wrap="none" lIns="90487" tIns="44450" rIns="90487" bIns="44450">
            <a:spAutoFit/>
          </a:bodyPr>
          <a:lstStyle/>
          <a:p>
            <a:pPr>
              <a:defRPr/>
            </a:pPr>
            <a:endParaRPr lang="en-US" sz="2800">
              <a:effectLst>
                <a:outerShdw blurRad="38100" dist="38100" dir="2700000" algn="tl">
                  <a:srgbClr val="FFFFFF"/>
                </a:outerShdw>
              </a:effectLst>
              <a:latin typeface="Helvetica" pitchFamily="-128" charset="0"/>
            </a:endParaRPr>
          </a:p>
          <a:p>
            <a:pPr>
              <a:defRPr/>
            </a:pPr>
            <a:endParaRPr lang="en-US" sz="2800">
              <a:effectLst>
                <a:outerShdw blurRad="38100" dist="38100" dir="2700000" algn="tl">
                  <a:srgbClr val="FFFFFF"/>
                </a:outerShdw>
              </a:effectLst>
              <a:latin typeface="Helvetica" pitchFamily="-128" charset="0"/>
            </a:endParaRPr>
          </a:p>
        </p:txBody>
      </p:sp>
      <p:sp>
        <p:nvSpPr>
          <p:cNvPr id="188432" name="Rectangle 16"/>
          <p:cNvSpPr>
            <a:spLocks noChangeArrowheads="1"/>
          </p:cNvSpPr>
          <p:nvPr/>
        </p:nvSpPr>
        <p:spPr bwMode="auto">
          <a:xfrm>
            <a:off x="292100" y="4546600"/>
            <a:ext cx="8467060"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Helvetica" pitchFamily="-128" charset="0"/>
              </a:rPr>
              <a:t>•  number of projected changes to the requirements </a:t>
            </a:r>
          </a:p>
        </p:txBody>
      </p:sp>
      <p:sp>
        <p:nvSpPr>
          <p:cNvPr id="188433" name="Rectangle 17"/>
          <p:cNvSpPr>
            <a:spLocks noChangeArrowheads="1"/>
          </p:cNvSpPr>
          <p:nvPr/>
        </p:nvSpPr>
        <p:spPr bwMode="auto">
          <a:xfrm>
            <a:off x="292100" y="4775200"/>
            <a:ext cx="7723267"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Helvetica" pitchFamily="-128" charset="0"/>
              </a:rPr>
              <a:t>for the product? before delivery? after delivery?</a:t>
            </a:r>
          </a:p>
          <a:p>
            <a:pPr>
              <a:defRPr/>
            </a:pPr>
            <a:endParaRPr lang="en-US" sz="2800">
              <a:effectLst>
                <a:outerShdw blurRad="38100" dist="38100" dir="2700000" algn="tl">
                  <a:srgbClr val="FFFFFF"/>
                </a:outerShdw>
              </a:effectLst>
              <a:latin typeface="Helvetica" pitchFamily="-128" charset="0"/>
            </a:endParaRPr>
          </a:p>
        </p:txBody>
      </p:sp>
      <p:sp>
        <p:nvSpPr>
          <p:cNvPr id="188434" name="Rectangle 18"/>
          <p:cNvSpPr>
            <a:spLocks noChangeArrowheads="1"/>
          </p:cNvSpPr>
          <p:nvPr/>
        </p:nvSpPr>
        <p:spPr bwMode="auto">
          <a:xfrm>
            <a:off x="292100" y="5003800"/>
            <a:ext cx="182806" cy="951543"/>
          </a:xfrm>
          <a:prstGeom prst="rect">
            <a:avLst/>
          </a:prstGeom>
          <a:noFill/>
          <a:ln w="12700">
            <a:noFill/>
            <a:miter lim="800000"/>
            <a:headEnd/>
            <a:tailEnd/>
          </a:ln>
          <a:effectLst/>
        </p:spPr>
        <p:txBody>
          <a:bodyPr wrap="none" lIns="90487" tIns="44450" rIns="90487" bIns="44450">
            <a:spAutoFit/>
          </a:bodyPr>
          <a:lstStyle/>
          <a:p>
            <a:pPr>
              <a:defRPr/>
            </a:pPr>
            <a:endParaRPr lang="en-US" sz="2800">
              <a:effectLst>
                <a:outerShdw blurRad="38100" dist="38100" dir="2700000" algn="tl">
                  <a:srgbClr val="FFFFFF"/>
                </a:outerShdw>
              </a:effectLst>
              <a:latin typeface="Helvetica" pitchFamily="-128" charset="0"/>
            </a:endParaRPr>
          </a:p>
          <a:p>
            <a:pPr>
              <a:defRPr/>
            </a:pPr>
            <a:endParaRPr lang="en-US" sz="2800">
              <a:effectLst>
                <a:outerShdw blurRad="38100" dist="38100" dir="2700000" algn="tl">
                  <a:srgbClr val="FFFFFF"/>
                </a:outerShdw>
              </a:effectLst>
              <a:latin typeface="Helvetica" pitchFamily="-128" charset="0"/>
            </a:endParaRPr>
          </a:p>
        </p:txBody>
      </p:sp>
      <p:sp>
        <p:nvSpPr>
          <p:cNvPr id="188435" name="Rectangle 19"/>
          <p:cNvSpPr>
            <a:spLocks noChangeArrowheads="1"/>
          </p:cNvSpPr>
          <p:nvPr/>
        </p:nvSpPr>
        <p:spPr bwMode="auto">
          <a:xfrm>
            <a:off x="292100" y="5232400"/>
            <a:ext cx="4966102"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Helvetica" pitchFamily="-128" charset="0"/>
              </a:rPr>
              <a:t>•  amount of reused software?</a:t>
            </a:r>
          </a:p>
          <a:p>
            <a:pPr>
              <a:defRPr/>
            </a:pPr>
            <a:endParaRPr lang="en-US" sz="2800">
              <a:effectLst>
                <a:outerShdw blurRad="38100" dist="38100" dir="2700000" algn="tl">
                  <a:srgbClr val="FFFFFF"/>
                </a:outerShdw>
              </a:effectLst>
              <a:latin typeface="Helvetica" pitchFamily="-128" charset="0"/>
            </a:endParaRPr>
          </a:p>
        </p:txBody>
      </p:sp>
      <p:sp>
        <p:nvSpPr>
          <p:cNvPr id="19477" name="Rectangle 20"/>
          <p:cNvSpPr>
            <a:spLocks noChangeArrowheads="1"/>
          </p:cNvSpPr>
          <p:nvPr/>
        </p:nvSpPr>
        <p:spPr bwMode="auto">
          <a:xfrm>
            <a:off x="76200" y="1219200"/>
            <a:ext cx="5261055" cy="643766"/>
          </a:xfrm>
          <a:prstGeom prst="rect">
            <a:avLst/>
          </a:prstGeom>
          <a:noFill/>
          <a:ln w="12700">
            <a:noFill/>
            <a:miter lim="800000"/>
            <a:headEnd/>
            <a:tailEnd/>
          </a:ln>
        </p:spPr>
        <p:txBody>
          <a:bodyPr wrap="none" lIns="90487" tIns="44450" rIns="90487" bIns="44450">
            <a:spAutoFit/>
          </a:bodyPr>
          <a:lstStyle/>
          <a:p>
            <a:r>
              <a:rPr lang="en-US" sz="3600" i="1" dirty="0">
                <a:solidFill>
                  <a:schemeClr val="folHlink"/>
                </a:solidFill>
                <a:latin typeface="Helvetica" pitchFamily="-128" charset="0"/>
              </a:rPr>
              <a:t>Attributes that affect risk:</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p:cNvSpPr>
            <a:spLocks noGrp="1" noChangeArrowheads="1"/>
          </p:cNvSpPr>
          <p:nvPr>
            <p:ph type="title"/>
          </p:nvPr>
        </p:nvSpPr>
        <p:spPr>
          <a:xfrm>
            <a:off x="914400" y="304800"/>
            <a:ext cx="7581900" cy="655638"/>
          </a:xfrm>
          <a:noFill/>
        </p:spPr>
        <p:txBody>
          <a:bodyPr lIns="90487" tIns="44450" rIns="90487" bIns="44450" anchor="ctr">
            <a:normAutofit fontScale="90000"/>
          </a:bodyPr>
          <a:lstStyle/>
          <a:p>
            <a:pPr eaLnBrk="1" hangingPunct="1"/>
            <a:r>
              <a:rPr lang="en-US" b="1" dirty="0" smtClean="0"/>
              <a:t>Risk Due to Business Impact</a:t>
            </a:r>
          </a:p>
        </p:txBody>
      </p:sp>
      <p:sp>
        <p:nvSpPr>
          <p:cNvPr id="189444" name="Rectangle 4"/>
          <p:cNvSpPr>
            <a:spLocks noChangeArrowheads="1"/>
          </p:cNvSpPr>
          <p:nvPr/>
        </p:nvSpPr>
        <p:spPr bwMode="auto">
          <a:xfrm>
            <a:off x="406400" y="1690688"/>
            <a:ext cx="6885025"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affect of this product on company revenue?</a:t>
            </a:r>
          </a:p>
          <a:p>
            <a:pPr>
              <a:defRPr/>
            </a:pPr>
            <a:endParaRPr lang="en-US" sz="2800">
              <a:effectLst>
                <a:outerShdw blurRad="38100" dist="38100" dir="2700000" algn="tl">
                  <a:srgbClr val="FFFFFF"/>
                </a:outerShdw>
              </a:effectLst>
              <a:latin typeface="+mn-lt"/>
            </a:endParaRPr>
          </a:p>
        </p:txBody>
      </p:sp>
      <p:sp>
        <p:nvSpPr>
          <p:cNvPr id="189445" name="Rectangle 5"/>
          <p:cNvSpPr>
            <a:spLocks noChangeArrowheads="1"/>
          </p:cNvSpPr>
          <p:nvPr/>
        </p:nvSpPr>
        <p:spPr bwMode="auto">
          <a:xfrm>
            <a:off x="406400" y="2033588"/>
            <a:ext cx="7531548" cy="951543"/>
          </a:xfrm>
          <a:prstGeom prst="rect">
            <a:avLst/>
          </a:prstGeom>
          <a:noFill/>
          <a:ln w="12700">
            <a:noFill/>
            <a:miter lim="800000"/>
            <a:headEnd/>
            <a:tailEnd/>
          </a:ln>
          <a:effectLst/>
        </p:spPr>
        <p:txBody>
          <a:bodyPr wrap="none" lIns="90487" tIns="44450" rIns="90487" bIns="44450">
            <a:spAutoFit/>
          </a:bodyPr>
          <a:lstStyle/>
          <a:p>
            <a:pPr>
              <a:defRPr/>
            </a:pPr>
            <a:r>
              <a:rPr lang="en-US" sz="2800" dirty="0">
                <a:effectLst>
                  <a:outerShdw blurRad="38100" dist="38100" dir="2700000" algn="tl">
                    <a:srgbClr val="FFFFFF"/>
                  </a:outerShdw>
                </a:effectLst>
                <a:latin typeface="+mn-lt"/>
              </a:rPr>
              <a:t>•  visibility of this product by senior management?</a:t>
            </a:r>
          </a:p>
          <a:p>
            <a:pPr>
              <a:defRPr/>
            </a:pPr>
            <a:endParaRPr lang="en-US" sz="2800" dirty="0">
              <a:effectLst>
                <a:outerShdw blurRad="38100" dist="38100" dir="2700000" algn="tl">
                  <a:srgbClr val="FFFFFF"/>
                </a:outerShdw>
              </a:effectLst>
              <a:latin typeface="+mn-lt"/>
            </a:endParaRPr>
          </a:p>
        </p:txBody>
      </p:sp>
      <p:sp>
        <p:nvSpPr>
          <p:cNvPr id="189446" name="Rectangle 6"/>
          <p:cNvSpPr>
            <a:spLocks noChangeArrowheads="1"/>
          </p:cNvSpPr>
          <p:nvPr/>
        </p:nvSpPr>
        <p:spPr bwMode="auto">
          <a:xfrm>
            <a:off x="406400" y="2376488"/>
            <a:ext cx="5908540"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reasonableness of delivery deadline?</a:t>
            </a:r>
          </a:p>
          <a:p>
            <a:pPr>
              <a:defRPr/>
            </a:pPr>
            <a:endParaRPr lang="en-US" sz="2800">
              <a:effectLst>
                <a:outerShdw blurRad="38100" dist="38100" dir="2700000" algn="tl">
                  <a:srgbClr val="FFFFFF"/>
                </a:outerShdw>
              </a:effectLst>
              <a:latin typeface="+mn-lt"/>
            </a:endParaRPr>
          </a:p>
        </p:txBody>
      </p:sp>
      <p:sp>
        <p:nvSpPr>
          <p:cNvPr id="189447" name="Rectangle 7"/>
          <p:cNvSpPr>
            <a:spLocks noChangeArrowheads="1"/>
          </p:cNvSpPr>
          <p:nvPr/>
        </p:nvSpPr>
        <p:spPr bwMode="auto">
          <a:xfrm>
            <a:off x="406400" y="2755900"/>
            <a:ext cx="7469736"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number of customers who will use this product </a:t>
            </a:r>
          </a:p>
        </p:txBody>
      </p:sp>
      <p:sp>
        <p:nvSpPr>
          <p:cNvPr id="189448" name="Rectangle 8"/>
          <p:cNvSpPr>
            <a:spLocks noChangeArrowheads="1"/>
          </p:cNvSpPr>
          <p:nvPr/>
        </p:nvSpPr>
        <p:spPr bwMode="auto">
          <a:xfrm>
            <a:off x="406400" y="3151188"/>
            <a:ext cx="4453590"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interoperability constraints</a:t>
            </a:r>
          </a:p>
        </p:txBody>
      </p:sp>
      <p:sp>
        <p:nvSpPr>
          <p:cNvPr id="189449" name="Rectangle 9"/>
          <p:cNvSpPr>
            <a:spLocks noChangeArrowheads="1"/>
          </p:cNvSpPr>
          <p:nvPr/>
        </p:nvSpPr>
        <p:spPr bwMode="auto">
          <a:xfrm>
            <a:off x="406400" y="3530600"/>
            <a:ext cx="4587345"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sophistication of end users?</a:t>
            </a:r>
          </a:p>
          <a:p>
            <a:pPr>
              <a:defRPr/>
            </a:pPr>
            <a:endParaRPr lang="en-US" sz="2800">
              <a:effectLst>
                <a:outerShdw blurRad="38100" dist="38100" dir="2700000" algn="tl">
                  <a:srgbClr val="FFFFFF"/>
                </a:outerShdw>
              </a:effectLst>
              <a:latin typeface="+mn-lt"/>
            </a:endParaRPr>
          </a:p>
        </p:txBody>
      </p:sp>
      <p:sp>
        <p:nvSpPr>
          <p:cNvPr id="189450" name="Rectangle 10"/>
          <p:cNvSpPr>
            <a:spLocks noChangeArrowheads="1"/>
          </p:cNvSpPr>
          <p:nvPr/>
        </p:nvSpPr>
        <p:spPr bwMode="auto">
          <a:xfrm>
            <a:off x="406400" y="3886200"/>
            <a:ext cx="8065284"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amount and quality of product documentation that </a:t>
            </a:r>
          </a:p>
        </p:txBody>
      </p:sp>
      <p:sp>
        <p:nvSpPr>
          <p:cNvPr id="189451" name="Rectangle 11"/>
          <p:cNvSpPr>
            <a:spLocks noChangeArrowheads="1"/>
          </p:cNvSpPr>
          <p:nvPr/>
        </p:nvSpPr>
        <p:spPr bwMode="auto">
          <a:xfrm>
            <a:off x="406400" y="4127500"/>
            <a:ext cx="7488909"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must be produced and delivered to the customer?</a:t>
            </a:r>
          </a:p>
          <a:p>
            <a:pPr>
              <a:defRPr/>
            </a:pPr>
            <a:endParaRPr lang="en-US" sz="2800">
              <a:effectLst>
                <a:outerShdw blurRad="38100" dist="38100" dir="2700000" algn="tl">
                  <a:srgbClr val="FFFFFF"/>
                </a:outerShdw>
              </a:effectLst>
              <a:latin typeface="+mn-lt"/>
            </a:endParaRPr>
          </a:p>
        </p:txBody>
      </p:sp>
      <p:sp>
        <p:nvSpPr>
          <p:cNvPr id="189452" name="Rectangle 12"/>
          <p:cNvSpPr>
            <a:spLocks noChangeArrowheads="1"/>
          </p:cNvSpPr>
          <p:nvPr/>
        </p:nvSpPr>
        <p:spPr bwMode="auto">
          <a:xfrm>
            <a:off x="406400" y="4522788"/>
            <a:ext cx="4234235"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governmental constraints</a:t>
            </a:r>
          </a:p>
        </p:txBody>
      </p:sp>
      <p:sp>
        <p:nvSpPr>
          <p:cNvPr id="189453" name="Rectangle 13"/>
          <p:cNvSpPr>
            <a:spLocks noChangeArrowheads="1"/>
          </p:cNvSpPr>
          <p:nvPr/>
        </p:nvSpPr>
        <p:spPr bwMode="auto">
          <a:xfrm>
            <a:off x="406400" y="4205288"/>
            <a:ext cx="182806" cy="951543"/>
          </a:xfrm>
          <a:prstGeom prst="rect">
            <a:avLst/>
          </a:prstGeom>
          <a:noFill/>
          <a:ln w="12700">
            <a:noFill/>
            <a:miter lim="800000"/>
            <a:headEnd/>
            <a:tailEnd/>
          </a:ln>
          <a:effectLst/>
        </p:spPr>
        <p:txBody>
          <a:bodyPr wrap="none" lIns="90487" tIns="44450" rIns="90487" bIns="44450">
            <a:spAutoFit/>
          </a:bodyPr>
          <a:lstStyle/>
          <a:p>
            <a:pPr>
              <a:defRPr/>
            </a:pPr>
            <a:endParaRPr lang="en-US" sz="2800">
              <a:effectLst>
                <a:outerShdw blurRad="38100" dist="38100" dir="2700000" algn="tl">
                  <a:srgbClr val="FFFFFF"/>
                </a:outerShdw>
              </a:effectLst>
              <a:latin typeface="+mn-lt"/>
            </a:endParaRPr>
          </a:p>
          <a:p>
            <a:pPr>
              <a:defRPr/>
            </a:pPr>
            <a:endParaRPr lang="en-US" sz="2800">
              <a:effectLst>
                <a:outerShdw blurRad="38100" dist="38100" dir="2700000" algn="tl">
                  <a:srgbClr val="FFFFFF"/>
                </a:outerShdw>
              </a:effectLst>
              <a:latin typeface="+mn-lt"/>
            </a:endParaRPr>
          </a:p>
        </p:txBody>
      </p:sp>
      <p:sp>
        <p:nvSpPr>
          <p:cNvPr id="189454" name="Rectangle 14"/>
          <p:cNvSpPr>
            <a:spLocks noChangeArrowheads="1"/>
          </p:cNvSpPr>
          <p:nvPr/>
        </p:nvSpPr>
        <p:spPr bwMode="auto">
          <a:xfrm>
            <a:off x="406400" y="4878388"/>
            <a:ext cx="5632246"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costs associated with late delivery?</a:t>
            </a:r>
          </a:p>
          <a:p>
            <a:pPr>
              <a:defRPr/>
            </a:pPr>
            <a:endParaRPr lang="en-US" sz="2800">
              <a:effectLst>
                <a:outerShdw blurRad="38100" dist="38100" dir="2700000" algn="tl">
                  <a:srgbClr val="FFFFFF"/>
                </a:outerShdw>
              </a:effectLst>
              <a:latin typeface="+mn-lt"/>
            </a:endParaRPr>
          </a:p>
        </p:txBody>
      </p:sp>
      <p:sp>
        <p:nvSpPr>
          <p:cNvPr id="189455" name="Rectangle 15"/>
          <p:cNvSpPr>
            <a:spLocks noChangeArrowheads="1"/>
          </p:cNvSpPr>
          <p:nvPr/>
        </p:nvSpPr>
        <p:spPr bwMode="auto">
          <a:xfrm>
            <a:off x="406400" y="5245100"/>
            <a:ext cx="6666632"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costs associated with a defective product?</a:t>
            </a:r>
          </a:p>
        </p:txBody>
      </p:sp>
      <p:sp>
        <p:nvSpPr>
          <p:cNvPr id="20497" name="Rectangle 16"/>
          <p:cNvSpPr>
            <a:spLocks noChangeArrowheads="1"/>
          </p:cNvSpPr>
          <p:nvPr/>
        </p:nvSpPr>
        <p:spPr bwMode="auto">
          <a:xfrm>
            <a:off x="228600" y="1143000"/>
            <a:ext cx="4983286" cy="643766"/>
          </a:xfrm>
          <a:prstGeom prst="rect">
            <a:avLst/>
          </a:prstGeom>
          <a:noFill/>
          <a:ln w="12700">
            <a:noFill/>
            <a:miter lim="800000"/>
            <a:headEnd/>
            <a:tailEnd/>
          </a:ln>
        </p:spPr>
        <p:txBody>
          <a:bodyPr wrap="none" lIns="90487" tIns="44450" rIns="90487" bIns="44450">
            <a:spAutoFit/>
          </a:bodyPr>
          <a:lstStyle/>
          <a:p>
            <a:r>
              <a:rPr lang="en-US" sz="3600" i="1">
                <a:solidFill>
                  <a:schemeClr val="folHlink"/>
                </a:solidFill>
                <a:latin typeface="+mn-lt"/>
              </a:rPr>
              <a:t>Attributes that affect risk:</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title"/>
          </p:nvPr>
        </p:nvSpPr>
        <p:spPr>
          <a:xfrm>
            <a:off x="1219200" y="228600"/>
            <a:ext cx="6477000" cy="592138"/>
          </a:xfrm>
          <a:noFill/>
        </p:spPr>
        <p:txBody>
          <a:bodyPr lIns="90487" tIns="44450" rIns="90487" bIns="44450" anchor="ctr">
            <a:normAutofit fontScale="90000"/>
          </a:bodyPr>
          <a:lstStyle/>
          <a:p>
            <a:pPr eaLnBrk="1" hangingPunct="1"/>
            <a:r>
              <a:rPr lang="en-US" b="1" dirty="0" smtClean="0"/>
              <a:t>Risks Due to the Customer</a:t>
            </a:r>
          </a:p>
        </p:txBody>
      </p:sp>
      <p:sp>
        <p:nvSpPr>
          <p:cNvPr id="190468" name="Rectangle 4"/>
          <p:cNvSpPr>
            <a:spLocks noChangeArrowheads="1"/>
          </p:cNvSpPr>
          <p:nvPr/>
        </p:nvSpPr>
        <p:spPr bwMode="auto">
          <a:xfrm>
            <a:off x="609600" y="1689100"/>
            <a:ext cx="7580472" cy="951543"/>
          </a:xfrm>
          <a:prstGeom prst="rect">
            <a:avLst/>
          </a:prstGeom>
          <a:noFill/>
          <a:ln w="12700">
            <a:noFill/>
            <a:miter lim="800000"/>
            <a:headEnd/>
            <a:tailEnd/>
          </a:ln>
          <a:effectLst/>
        </p:spPr>
        <p:txBody>
          <a:bodyPr wrap="none" lIns="90487" tIns="44450" rIns="90487" bIns="44450">
            <a:spAutoFit/>
          </a:bodyPr>
          <a:lstStyle/>
          <a:p>
            <a:pPr>
              <a:defRPr/>
            </a:pPr>
            <a:r>
              <a:rPr lang="en-US" sz="2800" dirty="0">
                <a:effectLst>
                  <a:outerShdw blurRad="38100" dist="38100" dir="2700000" algn="tl">
                    <a:srgbClr val="FFFFFF"/>
                  </a:outerShdw>
                </a:effectLst>
                <a:latin typeface="+mn-lt"/>
              </a:rPr>
              <a:t>•  Have you worked with the customer in the past?</a:t>
            </a:r>
          </a:p>
          <a:p>
            <a:pPr>
              <a:defRPr/>
            </a:pPr>
            <a:endParaRPr lang="en-US" sz="2800" dirty="0">
              <a:effectLst>
                <a:outerShdw blurRad="38100" dist="38100" dir="2700000" algn="tl">
                  <a:srgbClr val="FFFFFF"/>
                </a:outerShdw>
              </a:effectLst>
              <a:latin typeface="+mn-lt"/>
            </a:endParaRPr>
          </a:p>
        </p:txBody>
      </p:sp>
      <p:sp>
        <p:nvSpPr>
          <p:cNvPr id="190469" name="Rectangle 5"/>
          <p:cNvSpPr>
            <a:spLocks noChangeArrowheads="1"/>
          </p:cNvSpPr>
          <p:nvPr/>
        </p:nvSpPr>
        <p:spPr bwMode="auto">
          <a:xfrm>
            <a:off x="609600" y="2044700"/>
            <a:ext cx="8369854"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Does the customer have a solid idea of requirements?</a:t>
            </a:r>
          </a:p>
        </p:txBody>
      </p:sp>
      <p:sp>
        <p:nvSpPr>
          <p:cNvPr id="190470" name="Rectangle 6"/>
          <p:cNvSpPr>
            <a:spLocks noChangeArrowheads="1"/>
          </p:cNvSpPr>
          <p:nvPr/>
        </p:nvSpPr>
        <p:spPr bwMode="auto">
          <a:xfrm>
            <a:off x="609600" y="2413000"/>
            <a:ext cx="7874719"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Has the customer agreed to spend time with you? </a:t>
            </a:r>
          </a:p>
        </p:txBody>
      </p:sp>
      <p:sp>
        <p:nvSpPr>
          <p:cNvPr id="190471" name="Rectangle 7"/>
          <p:cNvSpPr>
            <a:spLocks noChangeArrowheads="1"/>
          </p:cNvSpPr>
          <p:nvPr/>
        </p:nvSpPr>
        <p:spPr bwMode="auto">
          <a:xfrm>
            <a:off x="609600" y="2781300"/>
            <a:ext cx="7558991"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Is the customer willing to participate in reviews?</a:t>
            </a:r>
          </a:p>
          <a:p>
            <a:pPr>
              <a:defRPr/>
            </a:pPr>
            <a:endParaRPr lang="en-US" sz="2800">
              <a:effectLst>
                <a:outerShdw blurRad="38100" dist="38100" dir="2700000" algn="tl">
                  <a:srgbClr val="FFFFFF"/>
                </a:outerShdw>
              </a:effectLst>
              <a:latin typeface="+mn-lt"/>
            </a:endParaRPr>
          </a:p>
        </p:txBody>
      </p:sp>
      <p:sp>
        <p:nvSpPr>
          <p:cNvPr id="190472" name="Rectangle 8"/>
          <p:cNvSpPr>
            <a:spLocks noChangeArrowheads="1"/>
          </p:cNvSpPr>
          <p:nvPr/>
        </p:nvSpPr>
        <p:spPr bwMode="auto">
          <a:xfrm>
            <a:off x="609600" y="3238500"/>
            <a:ext cx="6595074"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Is the customer technically sophisticated?</a:t>
            </a:r>
          </a:p>
        </p:txBody>
      </p:sp>
      <p:sp>
        <p:nvSpPr>
          <p:cNvPr id="190473" name="Rectangle 9"/>
          <p:cNvSpPr>
            <a:spLocks noChangeArrowheads="1"/>
          </p:cNvSpPr>
          <p:nvPr/>
        </p:nvSpPr>
        <p:spPr bwMode="auto">
          <a:xfrm>
            <a:off x="609600" y="3722688"/>
            <a:ext cx="7798993"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Is the customer willing to let your people do their </a:t>
            </a:r>
          </a:p>
        </p:txBody>
      </p:sp>
      <p:sp>
        <p:nvSpPr>
          <p:cNvPr id="190474" name="Rectangle 10"/>
          <p:cNvSpPr>
            <a:spLocks noChangeArrowheads="1"/>
          </p:cNvSpPr>
          <p:nvPr/>
        </p:nvSpPr>
        <p:spPr bwMode="auto">
          <a:xfrm>
            <a:off x="609600" y="4013200"/>
            <a:ext cx="8133444"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job—that is, will the customer resist looking over your </a:t>
            </a:r>
          </a:p>
        </p:txBody>
      </p:sp>
      <p:sp>
        <p:nvSpPr>
          <p:cNvPr id="190475" name="Rectangle 11"/>
          <p:cNvSpPr>
            <a:spLocks noChangeArrowheads="1"/>
          </p:cNvSpPr>
          <p:nvPr/>
        </p:nvSpPr>
        <p:spPr bwMode="auto">
          <a:xfrm>
            <a:off x="609600" y="4330700"/>
            <a:ext cx="6368345"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shoulder during technically detailed work?</a:t>
            </a:r>
          </a:p>
          <a:p>
            <a:pPr>
              <a:defRPr/>
            </a:pPr>
            <a:endParaRPr lang="en-US" sz="2800">
              <a:effectLst>
                <a:outerShdw blurRad="38100" dist="38100" dir="2700000" algn="tl">
                  <a:srgbClr val="FFFFFF"/>
                </a:outerShdw>
              </a:effectLst>
              <a:latin typeface="+mn-lt"/>
            </a:endParaRPr>
          </a:p>
        </p:txBody>
      </p:sp>
      <p:sp>
        <p:nvSpPr>
          <p:cNvPr id="190476" name="Rectangle 12"/>
          <p:cNvSpPr>
            <a:spLocks noChangeArrowheads="1"/>
          </p:cNvSpPr>
          <p:nvPr/>
        </p:nvSpPr>
        <p:spPr bwMode="auto">
          <a:xfrm>
            <a:off x="609600" y="4699000"/>
            <a:ext cx="7043146"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Does the customer understand the software </a:t>
            </a:r>
          </a:p>
        </p:txBody>
      </p:sp>
      <p:sp>
        <p:nvSpPr>
          <p:cNvPr id="190477" name="Rectangle 13"/>
          <p:cNvSpPr>
            <a:spLocks noChangeArrowheads="1"/>
          </p:cNvSpPr>
          <p:nvPr/>
        </p:nvSpPr>
        <p:spPr bwMode="auto">
          <a:xfrm>
            <a:off x="609600" y="5029200"/>
            <a:ext cx="3267560"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engineering process?</a:t>
            </a:r>
          </a:p>
        </p:txBody>
      </p:sp>
      <p:sp>
        <p:nvSpPr>
          <p:cNvPr id="21519" name="Rectangle 14"/>
          <p:cNvSpPr>
            <a:spLocks noChangeArrowheads="1"/>
          </p:cNvSpPr>
          <p:nvPr/>
        </p:nvSpPr>
        <p:spPr bwMode="auto">
          <a:xfrm>
            <a:off x="304800" y="1143000"/>
            <a:ext cx="6567246" cy="643766"/>
          </a:xfrm>
          <a:prstGeom prst="rect">
            <a:avLst/>
          </a:prstGeom>
          <a:noFill/>
          <a:ln w="12700">
            <a:noFill/>
            <a:miter lim="800000"/>
            <a:headEnd/>
            <a:tailEnd/>
          </a:ln>
        </p:spPr>
        <p:txBody>
          <a:bodyPr wrap="none" lIns="90487" tIns="44450" rIns="90487" bIns="44450">
            <a:spAutoFit/>
          </a:bodyPr>
          <a:lstStyle/>
          <a:p>
            <a:r>
              <a:rPr lang="en-US" sz="3600" i="1">
                <a:solidFill>
                  <a:schemeClr val="folHlink"/>
                </a:solidFill>
                <a:latin typeface="+mn-lt"/>
              </a:rPr>
              <a:t>Questions that must be answered:</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2039938" y="1295400"/>
            <a:ext cx="5349875" cy="301625"/>
          </a:xfrm>
          <a:noFill/>
        </p:spPr>
        <p:txBody>
          <a:bodyPr lIns="90487" tIns="44450" rIns="90487" bIns="44450" anchor="ctr">
            <a:normAutofit fontScale="90000"/>
          </a:bodyPr>
          <a:lstStyle/>
          <a:p>
            <a:pPr eaLnBrk="1" hangingPunct="1"/>
            <a:r>
              <a:rPr lang="en-US" smtClean="0"/>
              <a:t>Project Risks</a:t>
            </a:r>
          </a:p>
        </p:txBody>
      </p:sp>
      <p:sp>
        <p:nvSpPr>
          <p:cNvPr id="4101" name="Freeform 3"/>
          <p:cNvSpPr>
            <a:spLocks/>
          </p:cNvSpPr>
          <p:nvPr/>
        </p:nvSpPr>
        <p:spPr bwMode="auto">
          <a:xfrm>
            <a:off x="2219325" y="2146300"/>
            <a:ext cx="3713163" cy="1878013"/>
          </a:xfrm>
          <a:custGeom>
            <a:avLst/>
            <a:gdLst>
              <a:gd name="T0" fmla="*/ 2644 w 2645"/>
              <a:gd name="T1" fmla="*/ 851 h 1199"/>
              <a:gd name="T2" fmla="*/ 2644 w 2645"/>
              <a:gd name="T3" fmla="*/ 851 h 1199"/>
              <a:gd name="T4" fmla="*/ 2219 w 2645"/>
              <a:gd name="T5" fmla="*/ 932 h 1199"/>
              <a:gd name="T6" fmla="*/ 2306 w 2645"/>
              <a:gd name="T7" fmla="*/ 1013 h 1199"/>
              <a:gd name="T8" fmla="*/ 1816 w 2645"/>
              <a:gd name="T9" fmla="*/ 1132 h 1199"/>
              <a:gd name="T10" fmla="*/ 1441 w 2645"/>
              <a:gd name="T11" fmla="*/ 999 h 1199"/>
              <a:gd name="T12" fmla="*/ 894 w 2645"/>
              <a:gd name="T13" fmla="*/ 1132 h 1199"/>
              <a:gd name="T14" fmla="*/ 389 w 2645"/>
              <a:gd name="T15" fmla="*/ 1013 h 1199"/>
              <a:gd name="T16" fmla="*/ 0 w 2645"/>
              <a:gd name="T17" fmla="*/ 1198 h 1199"/>
              <a:gd name="T18" fmla="*/ 144 w 2645"/>
              <a:gd name="T19" fmla="*/ 703 h 1199"/>
              <a:gd name="T20" fmla="*/ 101 w 2645"/>
              <a:gd name="T21" fmla="*/ 37 h 1199"/>
              <a:gd name="T22" fmla="*/ 829 w 2645"/>
              <a:gd name="T23" fmla="*/ 200 h 1199"/>
              <a:gd name="T24" fmla="*/ 1607 w 2645"/>
              <a:gd name="T25" fmla="*/ 0 h 1199"/>
              <a:gd name="T26" fmla="*/ 2255 w 2645"/>
              <a:gd name="T27" fmla="*/ 333 h 1199"/>
              <a:gd name="T28" fmla="*/ 2176 w 2645"/>
              <a:gd name="T29" fmla="*/ 451 h 1199"/>
              <a:gd name="T30" fmla="*/ 2349 w 2645"/>
              <a:gd name="T31" fmla="*/ 666 h 1199"/>
              <a:gd name="T32" fmla="*/ 2255 w 2645"/>
              <a:gd name="T33" fmla="*/ 851 h 1199"/>
              <a:gd name="T34" fmla="*/ 2630 w 2645"/>
              <a:gd name="T35" fmla="*/ 851 h 119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645"/>
              <a:gd name="T55" fmla="*/ 0 h 1199"/>
              <a:gd name="T56" fmla="*/ 2645 w 2645"/>
              <a:gd name="T57" fmla="*/ 1199 h 119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645" h="1199">
                <a:moveTo>
                  <a:pt x="2644" y="851"/>
                </a:moveTo>
                <a:lnTo>
                  <a:pt x="2644" y="851"/>
                </a:lnTo>
                <a:lnTo>
                  <a:pt x="2219" y="932"/>
                </a:lnTo>
                <a:lnTo>
                  <a:pt x="2306" y="1013"/>
                </a:lnTo>
                <a:lnTo>
                  <a:pt x="1816" y="1132"/>
                </a:lnTo>
                <a:lnTo>
                  <a:pt x="1441" y="999"/>
                </a:lnTo>
                <a:lnTo>
                  <a:pt x="894" y="1132"/>
                </a:lnTo>
                <a:lnTo>
                  <a:pt x="389" y="1013"/>
                </a:lnTo>
                <a:lnTo>
                  <a:pt x="0" y="1198"/>
                </a:lnTo>
                <a:lnTo>
                  <a:pt x="144" y="703"/>
                </a:lnTo>
                <a:lnTo>
                  <a:pt x="101" y="37"/>
                </a:lnTo>
                <a:lnTo>
                  <a:pt x="829" y="200"/>
                </a:lnTo>
                <a:lnTo>
                  <a:pt x="1607" y="0"/>
                </a:lnTo>
                <a:lnTo>
                  <a:pt x="2255" y="333"/>
                </a:lnTo>
                <a:lnTo>
                  <a:pt x="2176" y="451"/>
                </a:lnTo>
                <a:lnTo>
                  <a:pt x="2349" y="666"/>
                </a:lnTo>
                <a:lnTo>
                  <a:pt x="2255" y="851"/>
                </a:lnTo>
                <a:lnTo>
                  <a:pt x="2630" y="851"/>
                </a:lnTo>
              </a:path>
            </a:pathLst>
          </a:custGeom>
          <a:noFill/>
          <a:ln w="25400" cap="rnd">
            <a:solidFill>
              <a:srgbClr val="000000"/>
            </a:solidFill>
            <a:round/>
            <a:headEnd/>
            <a:tailEnd/>
          </a:ln>
        </p:spPr>
        <p:txBody>
          <a:bodyPr/>
          <a:lstStyle/>
          <a:p>
            <a:endParaRPr lang="en-US"/>
          </a:p>
        </p:txBody>
      </p:sp>
      <p:sp>
        <p:nvSpPr>
          <p:cNvPr id="4102" name="Freeform 4"/>
          <p:cNvSpPr>
            <a:spLocks/>
          </p:cNvSpPr>
          <p:nvPr/>
        </p:nvSpPr>
        <p:spPr bwMode="auto">
          <a:xfrm>
            <a:off x="2209800" y="2133600"/>
            <a:ext cx="3713163" cy="1879600"/>
          </a:xfrm>
          <a:custGeom>
            <a:avLst/>
            <a:gdLst>
              <a:gd name="T0" fmla="*/ 2644 w 2645"/>
              <a:gd name="T1" fmla="*/ 851 h 1200"/>
              <a:gd name="T2" fmla="*/ 2219 w 2645"/>
              <a:gd name="T3" fmla="*/ 933 h 1200"/>
              <a:gd name="T4" fmla="*/ 2306 w 2645"/>
              <a:gd name="T5" fmla="*/ 1014 h 1200"/>
              <a:gd name="T6" fmla="*/ 1816 w 2645"/>
              <a:gd name="T7" fmla="*/ 1132 h 1200"/>
              <a:gd name="T8" fmla="*/ 1441 w 2645"/>
              <a:gd name="T9" fmla="*/ 999 h 1200"/>
              <a:gd name="T10" fmla="*/ 894 w 2645"/>
              <a:gd name="T11" fmla="*/ 1132 h 1200"/>
              <a:gd name="T12" fmla="*/ 389 w 2645"/>
              <a:gd name="T13" fmla="*/ 1014 h 1200"/>
              <a:gd name="T14" fmla="*/ 0 w 2645"/>
              <a:gd name="T15" fmla="*/ 1199 h 1200"/>
              <a:gd name="T16" fmla="*/ 144 w 2645"/>
              <a:gd name="T17" fmla="*/ 703 h 1200"/>
              <a:gd name="T18" fmla="*/ 101 w 2645"/>
              <a:gd name="T19" fmla="*/ 37 h 1200"/>
              <a:gd name="T20" fmla="*/ 829 w 2645"/>
              <a:gd name="T21" fmla="*/ 200 h 1200"/>
              <a:gd name="T22" fmla="*/ 1607 w 2645"/>
              <a:gd name="T23" fmla="*/ 0 h 1200"/>
              <a:gd name="T24" fmla="*/ 2255 w 2645"/>
              <a:gd name="T25" fmla="*/ 333 h 1200"/>
              <a:gd name="T26" fmla="*/ 2176 w 2645"/>
              <a:gd name="T27" fmla="*/ 452 h 1200"/>
              <a:gd name="T28" fmla="*/ 2349 w 2645"/>
              <a:gd name="T29" fmla="*/ 666 h 1200"/>
              <a:gd name="T30" fmla="*/ 2255 w 2645"/>
              <a:gd name="T31" fmla="*/ 851 h 1200"/>
              <a:gd name="T32" fmla="*/ 2630 w 2645"/>
              <a:gd name="T33" fmla="*/ 851 h 120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645"/>
              <a:gd name="T52" fmla="*/ 0 h 1200"/>
              <a:gd name="T53" fmla="*/ 2645 w 2645"/>
              <a:gd name="T54" fmla="*/ 1200 h 120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645" h="1200">
                <a:moveTo>
                  <a:pt x="2644" y="851"/>
                </a:moveTo>
                <a:lnTo>
                  <a:pt x="2219" y="933"/>
                </a:lnTo>
                <a:lnTo>
                  <a:pt x="2306" y="1014"/>
                </a:lnTo>
                <a:lnTo>
                  <a:pt x="1816" y="1132"/>
                </a:lnTo>
                <a:lnTo>
                  <a:pt x="1441" y="999"/>
                </a:lnTo>
                <a:lnTo>
                  <a:pt x="894" y="1132"/>
                </a:lnTo>
                <a:lnTo>
                  <a:pt x="389" y="1014"/>
                </a:lnTo>
                <a:lnTo>
                  <a:pt x="0" y="1199"/>
                </a:lnTo>
                <a:lnTo>
                  <a:pt x="144" y="703"/>
                </a:lnTo>
                <a:lnTo>
                  <a:pt x="101" y="37"/>
                </a:lnTo>
                <a:lnTo>
                  <a:pt x="829" y="200"/>
                </a:lnTo>
                <a:lnTo>
                  <a:pt x="1607" y="0"/>
                </a:lnTo>
                <a:lnTo>
                  <a:pt x="2255" y="333"/>
                </a:lnTo>
                <a:lnTo>
                  <a:pt x="2176" y="452"/>
                </a:lnTo>
                <a:lnTo>
                  <a:pt x="2349" y="666"/>
                </a:lnTo>
                <a:lnTo>
                  <a:pt x="2255" y="851"/>
                </a:lnTo>
                <a:lnTo>
                  <a:pt x="2630" y="851"/>
                </a:lnTo>
              </a:path>
            </a:pathLst>
          </a:custGeom>
          <a:solidFill>
            <a:srgbClr val="790015"/>
          </a:solidFill>
          <a:ln w="25400" cap="rnd">
            <a:solidFill>
              <a:schemeClr val="tx1"/>
            </a:solidFill>
            <a:round/>
            <a:headEnd/>
            <a:tailEnd/>
          </a:ln>
        </p:spPr>
        <p:txBody>
          <a:bodyPr/>
          <a:lstStyle/>
          <a:p>
            <a:endParaRPr lang="en-US"/>
          </a:p>
        </p:txBody>
      </p:sp>
      <p:sp>
        <p:nvSpPr>
          <p:cNvPr id="4103" name="Rectangle 5"/>
          <p:cNvSpPr>
            <a:spLocks noChangeArrowheads="1"/>
          </p:cNvSpPr>
          <p:nvPr/>
        </p:nvSpPr>
        <p:spPr bwMode="auto">
          <a:xfrm>
            <a:off x="4262438" y="5656263"/>
            <a:ext cx="3690937" cy="427037"/>
          </a:xfrm>
          <a:prstGeom prst="rect">
            <a:avLst/>
          </a:prstGeom>
          <a:solidFill>
            <a:srgbClr val="663300"/>
          </a:solidFill>
          <a:ln w="12700">
            <a:noFill/>
            <a:miter lim="800000"/>
            <a:headEnd/>
            <a:tailEnd/>
          </a:ln>
        </p:spPr>
        <p:txBody>
          <a:bodyPr wrap="none" anchor="ctr"/>
          <a:lstStyle/>
          <a:p>
            <a:endParaRPr lang="en-US"/>
          </a:p>
        </p:txBody>
      </p:sp>
      <p:sp>
        <p:nvSpPr>
          <p:cNvPr id="4104" name="Rectangle 6"/>
          <p:cNvSpPr>
            <a:spLocks noChangeArrowheads="1"/>
          </p:cNvSpPr>
          <p:nvPr/>
        </p:nvSpPr>
        <p:spPr bwMode="auto">
          <a:xfrm>
            <a:off x="4264025" y="5657850"/>
            <a:ext cx="3687763" cy="425450"/>
          </a:xfrm>
          <a:prstGeom prst="rect">
            <a:avLst/>
          </a:prstGeom>
          <a:noFill/>
          <a:ln w="25400">
            <a:solidFill>
              <a:srgbClr val="000000"/>
            </a:solidFill>
            <a:miter lim="800000"/>
            <a:headEnd/>
            <a:tailEnd/>
          </a:ln>
        </p:spPr>
        <p:txBody>
          <a:bodyPr wrap="none" anchor="ctr"/>
          <a:lstStyle/>
          <a:p>
            <a:endParaRPr lang="en-US"/>
          </a:p>
        </p:txBody>
      </p:sp>
      <p:sp>
        <p:nvSpPr>
          <p:cNvPr id="4105" name="Freeform 7"/>
          <p:cNvSpPr>
            <a:spLocks/>
          </p:cNvSpPr>
          <p:nvPr/>
        </p:nvSpPr>
        <p:spPr bwMode="auto">
          <a:xfrm>
            <a:off x="4273550" y="4730750"/>
            <a:ext cx="3703638" cy="939800"/>
          </a:xfrm>
          <a:custGeom>
            <a:avLst/>
            <a:gdLst>
              <a:gd name="T0" fmla="*/ 0 w 2638"/>
              <a:gd name="T1" fmla="*/ 599 h 600"/>
              <a:gd name="T2" fmla="*/ 0 w 2638"/>
              <a:gd name="T3" fmla="*/ 599 h 600"/>
              <a:gd name="T4" fmla="*/ 648 w 2638"/>
              <a:gd name="T5" fmla="*/ 0 h 600"/>
              <a:gd name="T6" fmla="*/ 2204 w 2638"/>
              <a:gd name="T7" fmla="*/ 0 h 600"/>
              <a:gd name="T8" fmla="*/ 2637 w 2638"/>
              <a:gd name="T9" fmla="*/ 599 h 600"/>
              <a:gd name="T10" fmla="*/ 0 w 2638"/>
              <a:gd name="T11" fmla="*/ 599 h 600"/>
              <a:gd name="T12" fmla="*/ 0 60000 65536"/>
              <a:gd name="T13" fmla="*/ 0 60000 65536"/>
              <a:gd name="T14" fmla="*/ 0 60000 65536"/>
              <a:gd name="T15" fmla="*/ 0 60000 65536"/>
              <a:gd name="T16" fmla="*/ 0 60000 65536"/>
              <a:gd name="T17" fmla="*/ 0 60000 65536"/>
              <a:gd name="T18" fmla="*/ 0 w 2638"/>
              <a:gd name="T19" fmla="*/ 0 h 600"/>
              <a:gd name="T20" fmla="*/ 2638 w 2638"/>
              <a:gd name="T21" fmla="*/ 600 h 600"/>
            </a:gdLst>
            <a:ahLst/>
            <a:cxnLst>
              <a:cxn ang="T12">
                <a:pos x="T0" y="T1"/>
              </a:cxn>
              <a:cxn ang="T13">
                <a:pos x="T2" y="T3"/>
              </a:cxn>
              <a:cxn ang="T14">
                <a:pos x="T4" y="T5"/>
              </a:cxn>
              <a:cxn ang="T15">
                <a:pos x="T6" y="T7"/>
              </a:cxn>
              <a:cxn ang="T16">
                <a:pos x="T8" y="T9"/>
              </a:cxn>
              <a:cxn ang="T17">
                <a:pos x="T10" y="T11"/>
              </a:cxn>
            </a:cxnLst>
            <a:rect l="T18" t="T19" r="T20" b="T21"/>
            <a:pathLst>
              <a:path w="2638" h="600">
                <a:moveTo>
                  <a:pt x="0" y="599"/>
                </a:moveTo>
                <a:lnTo>
                  <a:pt x="0" y="599"/>
                </a:lnTo>
                <a:lnTo>
                  <a:pt x="648" y="0"/>
                </a:lnTo>
                <a:lnTo>
                  <a:pt x="2204" y="0"/>
                </a:lnTo>
                <a:lnTo>
                  <a:pt x="2637" y="599"/>
                </a:lnTo>
                <a:lnTo>
                  <a:pt x="0" y="599"/>
                </a:lnTo>
              </a:path>
            </a:pathLst>
          </a:custGeom>
          <a:noFill/>
          <a:ln w="25400" cap="rnd">
            <a:solidFill>
              <a:srgbClr val="000000"/>
            </a:solidFill>
            <a:round/>
            <a:headEnd/>
            <a:tailEnd/>
          </a:ln>
        </p:spPr>
        <p:txBody>
          <a:bodyPr/>
          <a:lstStyle/>
          <a:p>
            <a:endParaRPr lang="en-US"/>
          </a:p>
        </p:txBody>
      </p:sp>
      <p:sp>
        <p:nvSpPr>
          <p:cNvPr id="4106" name="Freeform 8"/>
          <p:cNvSpPr>
            <a:spLocks/>
          </p:cNvSpPr>
          <p:nvPr/>
        </p:nvSpPr>
        <p:spPr bwMode="auto">
          <a:xfrm>
            <a:off x="4264025" y="4718050"/>
            <a:ext cx="3702050" cy="941388"/>
          </a:xfrm>
          <a:custGeom>
            <a:avLst/>
            <a:gdLst>
              <a:gd name="T0" fmla="*/ 0 w 2637"/>
              <a:gd name="T1" fmla="*/ 600 h 601"/>
              <a:gd name="T2" fmla="*/ 648 w 2637"/>
              <a:gd name="T3" fmla="*/ 0 h 601"/>
              <a:gd name="T4" fmla="*/ 2204 w 2637"/>
              <a:gd name="T5" fmla="*/ 0 h 601"/>
              <a:gd name="T6" fmla="*/ 2636 w 2637"/>
              <a:gd name="T7" fmla="*/ 600 h 601"/>
              <a:gd name="T8" fmla="*/ 0 w 2637"/>
              <a:gd name="T9" fmla="*/ 600 h 601"/>
              <a:gd name="T10" fmla="*/ 0 60000 65536"/>
              <a:gd name="T11" fmla="*/ 0 60000 65536"/>
              <a:gd name="T12" fmla="*/ 0 60000 65536"/>
              <a:gd name="T13" fmla="*/ 0 60000 65536"/>
              <a:gd name="T14" fmla="*/ 0 60000 65536"/>
              <a:gd name="T15" fmla="*/ 0 w 2637"/>
              <a:gd name="T16" fmla="*/ 0 h 601"/>
              <a:gd name="T17" fmla="*/ 2637 w 2637"/>
              <a:gd name="T18" fmla="*/ 601 h 601"/>
            </a:gdLst>
            <a:ahLst/>
            <a:cxnLst>
              <a:cxn ang="T10">
                <a:pos x="T0" y="T1"/>
              </a:cxn>
              <a:cxn ang="T11">
                <a:pos x="T2" y="T3"/>
              </a:cxn>
              <a:cxn ang="T12">
                <a:pos x="T4" y="T5"/>
              </a:cxn>
              <a:cxn ang="T13">
                <a:pos x="T6" y="T7"/>
              </a:cxn>
              <a:cxn ang="T14">
                <a:pos x="T8" y="T9"/>
              </a:cxn>
            </a:cxnLst>
            <a:rect l="T15" t="T16" r="T17" b="T18"/>
            <a:pathLst>
              <a:path w="2637" h="601">
                <a:moveTo>
                  <a:pt x="0" y="600"/>
                </a:moveTo>
                <a:lnTo>
                  <a:pt x="648" y="0"/>
                </a:lnTo>
                <a:lnTo>
                  <a:pt x="2204" y="0"/>
                </a:lnTo>
                <a:lnTo>
                  <a:pt x="2636" y="600"/>
                </a:lnTo>
                <a:lnTo>
                  <a:pt x="0" y="600"/>
                </a:lnTo>
              </a:path>
            </a:pathLst>
          </a:custGeom>
          <a:solidFill>
            <a:srgbClr val="EF9100"/>
          </a:solidFill>
          <a:ln w="25400" cap="rnd">
            <a:solidFill>
              <a:srgbClr val="000000"/>
            </a:solidFill>
            <a:round/>
            <a:headEnd/>
            <a:tailEnd/>
          </a:ln>
        </p:spPr>
        <p:txBody>
          <a:bodyPr/>
          <a:lstStyle/>
          <a:p>
            <a:endParaRPr lang="en-US"/>
          </a:p>
        </p:txBody>
      </p:sp>
      <p:sp>
        <p:nvSpPr>
          <p:cNvPr id="4107" name="Freeform 9"/>
          <p:cNvSpPr>
            <a:spLocks/>
          </p:cNvSpPr>
          <p:nvPr/>
        </p:nvSpPr>
        <p:spPr bwMode="auto">
          <a:xfrm>
            <a:off x="5770563" y="3582988"/>
            <a:ext cx="871537" cy="1147762"/>
          </a:xfrm>
          <a:custGeom>
            <a:avLst/>
            <a:gdLst>
              <a:gd name="T0" fmla="*/ 101 w 621"/>
              <a:gd name="T1" fmla="*/ 733 h 734"/>
              <a:gd name="T2" fmla="*/ 101 w 621"/>
              <a:gd name="T3" fmla="*/ 733 h 734"/>
              <a:gd name="T4" fmla="*/ 0 w 621"/>
              <a:gd name="T5" fmla="*/ 0 h 734"/>
              <a:gd name="T6" fmla="*/ 620 w 621"/>
              <a:gd name="T7" fmla="*/ 0 h 734"/>
              <a:gd name="T8" fmla="*/ 533 w 621"/>
              <a:gd name="T9" fmla="*/ 733 h 734"/>
              <a:gd name="T10" fmla="*/ 101 w 621"/>
              <a:gd name="T11" fmla="*/ 733 h 734"/>
              <a:gd name="T12" fmla="*/ 0 60000 65536"/>
              <a:gd name="T13" fmla="*/ 0 60000 65536"/>
              <a:gd name="T14" fmla="*/ 0 60000 65536"/>
              <a:gd name="T15" fmla="*/ 0 60000 65536"/>
              <a:gd name="T16" fmla="*/ 0 60000 65536"/>
              <a:gd name="T17" fmla="*/ 0 60000 65536"/>
              <a:gd name="T18" fmla="*/ 0 w 621"/>
              <a:gd name="T19" fmla="*/ 0 h 734"/>
              <a:gd name="T20" fmla="*/ 621 w 621"/>
              <a:gd name="T21" fmla="*/ 734 h 734"/>
            </a:gdLst>
            <a:ahLst/>
            <a:cxnLst>
              <a:cxn ang="T12">
                <a:pos x="T0" y="T1"/>
              </a:cxn>
              <a:cxn ang="T13">
                <a:pos x="T2" y="T3"/>
              </a:cxn>
              <a:cxn ang="T14">
                <a:pos x="T4" y="T5"/>
              </a:cxn>
              <a:cxn ang="T15">
                <a:pos x="T6" y="T7"/>
              </a:cxn>
              <a:cxn ang="T16">
                <a:pos x="T8" y="T9"/>
              </a:cxn>
              <a:cxn ang="T17">
                <a:pos x="T10" y="T11"/>
              </a:cxn>
            </a:cxnLst>
            <a:rect l="T18" t="T19" r="T20" b="T21"/>
            <a:pathLst>
              <a:path w="621" h="734">
                <a:moveTo>
                  <a:pt x="101" y="733"/>
                </a:moveTo>
                <a:lnTo>
                  <a:pt x="101" y="733"/>
                </a:lnTo>
                <a:lnTo>
                  <a:pt x="0" y="0"/>
                </a:lnTo>
                <a:lnTo>
                  <a:pt x="620" y="0"/>
                </a:lnTo>
                <a:lnTo>
                  <a:pt x="533" y="733"/>
                </a:lnTo>
                <a:lnTo>
                  <a:pt x="101" y="733"/>
                </a:lnTo>
              </a:path>
            </a:pathLst>
          </a:custGeom>
          <a:noFill/>
          <a:ln w="25400" cap="rnd">
            <a:solidFill>
              <a:srgbClr val="000000"/>
            </a:solidFill>
            <a:round/>
            <a:headEnd/>
            <a:tailEnd/>
          </a:ln>
        </p:spPr>
        <p:txBody>
          <a:bodyPr/>
          <a:lstStyle/>
          <a:p>
            <a:endParaRPr lang="en-US"/>
          </a:p>
        </p:txBody>
      </p:sp>
      <p:sp>
        <p:nvSpPr>
          <p:cNvPr id="4108" name="Freeform 10"/>
          <p:cNvSpPr>
            <a:spLocks/>
          </p:cNvSpPr>
          <p:nvPr/>
        </p:nvSpPr>
        <p:spPr bwMode="auto">
          <a:xfrm>
            <a:off x="5761038" y="3571875"/>
            <a:ext cx="869950" cy="1147763"/>
          </a:xfrm>
          <a:custGeom>
            <a:avLst/>
            <a:gdLst>
              <a:gd name="T0" fmla="*/ 101 w 620"/>
              <a:gd name="T1" fmla="*/ 732 h 733"/>
              <a:gd name="T2" fmla="*/ 0 w 620"/>
              <a:gd name="T3" fmla="*/ 0 h 733"/>
              <a:gd name="T4" fmla="*/ 619 w 620"/>
              <a:gd name="T5" fmla="*/ 0 h 733"/>
              <a:gd name="T6" fmla="*/ 533 w 620"/>
              <a:gd name="T7" fmla="*/ 732 h 733"/>
              <a:gd name="T8" fmla="*/ 101 w 620"/>
              <a:gd name="T9" fmla="*/ 732 h 733"/>
              <a:gd name="T10" fmla="*/ 0 60000 65536"/>
              <a:gd name="T11" fmla="*/ 0 60000 65536"/>
              <a:gd name="T12" fmla="*/ 0 60000 65536"/>
              <a:gd name="T13" fmla="*/ 0 60000 65536"/>
              <a:gd name="T14" fmla="*/ 0 60000 65536"/>
              <a:gd name="T15" fmla="*/ 0 w 620"/>
              <a:gd name="T16" fmla="*/ 0 h 733"/>
              <a:gd name="T17" fmla="*/ 620 w 620"/>
              <a:gd name="T18" fmla="*/ 733 h 733"/>
            </a:gdLst>
            <a:ahLst/>
            <a:cxnLst>
              <a:cxn ang="T10">
                <a:pos x="T0" y="T1"/>
              </a:cxn>
              <a:cxn ang="T11">
                <a:pos x="T2" y="T3"/>
              </a:cxn>
              <a:cxn ang="T12">
                <a:pos x="T4" y="T5"/>
              </a:cxn>
              <a:cxn ang="T13">
                <a:pos x="T6" y="T7"/>
              </a:cxn>
              <a:cxn ang="T14">
                <a:pos x="T8" y="T9"/>
              </a:cxn>
            </a:cxnLst>
            <a:rect l="T15" t="T16" r="T17" b="T18"/>
            <a:pathLst>
              <a:path w="620" h="733">
                <a:moveTo>
                  <a:pt x="101" y="732"/>
                </a:moveTo>
                <a:lnTo>
                  <a:pt x="0" y="0"/>
                </a:lnTo>
                <a:lnTo>
                  <a:pt x="619" y="0"/>
                </a:lnTo>
                <a:lnTo>
                  <a:pt x="533" y="732"/>
                </a:lnTo>
                <a:lnTo>
                  <a:pt x="101" y="732"/>
                </a:lnTo>
              </a:path>
            </a:pathLst>
          </a:custGeom>
          <a:solidFill>
            <a:schemeClr val="hlink"/>
          </a:solidFill>
          <a:ln w="25400" cap="rnd">
            <a:solidFill>
              <a:schemeClr val="tx1"/>
            </a:solidFill>
            <a:round/>
            <a:headEnd/>
            <a:tailEnd/>
          </a:ln>
        </p:spPr>
        <p:txBody>
          <a:bodyPr/>
          <a:lstStyle/>
          <a:p>
            <a:endParaRPr lang="en-US"/>
          </a:p>
        </p:txBody>
      </p:sp>
      <p:sp>
        <p:nvSpPr>
          <p:cNvPr id="4109" name="Freeform 11"/>
          <p:cNvSpPr>
            <a:spLocks/>
          </p:cNvSpPr>
          <p:nvPr/>
        </p:nvSpPr>
        <p:spPr bwMode="auto">
          <a:xfrm>
            <a:off x="5678488" y="3605213"/>
            <a:ext cx="508000" cy="1485900"/>
          </a:xfrm>
          <a:custGeom>
            <a:avLst/>
            <a:gdLst>
              <a:gd name="T0" fmla="*/ 65 w 361"/>
              <a:gd name="T1" fmla="*/ 0 h 948"/>
              <a:gd name="T2" fmla="*/ 65 w 361"/>
              <a:gd name="T3" fmla="*/ 0 h 948"/>
              <a:gd name="T4" fmla="*/ 0 w 361"/>
              <a:gd name="T5" fmla="*/ 599 h 948"/>
              <a:gd name="T6" fmla="*/ 360 w 361"/>
              <a:gd name="T7" fmla="*/ 947 h 948"/>
              <a:gd name="T8" fmla="*/ 0 60000 65536"/>
              <a:gd name="T9" fmla="*/ 0 60000 65536"/>
              <a:gd name="T10" fmla="*/ 0 60000 65536"/>
              <a:gd name="T11" fmla="*/ 0 60000 65536"/>
              <a:gd name="T12" fmla="*/ 0 w 361"/>
              <a:gd name="T13" fmla="*/ 0 h 948"/>
              <a:gd name="T14" fmla="*/ 361 w 361"/>
              <a:gd name="T15" fmla="*/ 948 h 948"/>
            </a:gdLst>
            <a:ahLst/>
            <a:cxnLst>
              <a:cxn ang="T8">
                <a:pos x="T0" y="T1"/>
              </a:cxn>
              <a:cxn ang="T9">
                <a:pos x="T2" y="T3"/>
              </a:cxn>
              <a:cxn ang="T10">
                <a:pos x="T4" y="T5"/>
              </a:cxn>
              <a:cxn ang="T11">
                <a:pos x="T6" y="T7"/>
              </a:cxn>
            </a:cxnLst>
            <a:rect l="T12" t="T13" r="T14" b="T15"/>
            <a:pathLst>
              <a:path w="361" h="948">
                <a:moveTo>
                  <a:pt x="65" y="0"/>
                </a:moveTo>
                <a:lnTo>
                  <a:pt x="65" y="0"/>
                </a:lnTo>
                <a:lnTo>
                  <a:pt x="0" y="599"/>
                </a:lnTo>
                <a:lnTo>
                  <a:pt x="360" y="947"/>
                </a:lnTo>
              </a:path>
            </a:pathLst>
          </a:custGeom>
          <a:noFill/>
          <a:ln w="25400" cap="rnd">
            <a:solidFill>
              <a:srgbClr val="000000"/>
            </a:solidFill>
            <a:round/>
            <a:headEnd/>
            <a:tailEnd/>
          </a:ln>
        </p:spPr>
        <p:txBody>
          <a:bodyPr/>
          <a:lstStyle/>
          <a:p>
            <a:endParaRPr lang="en-US"/>
          </a:p>
        </p:txBody>
      </p:sp>
      <p:sp>
        <p:nvSpPr>
          <p:cNvPr id="4110" name="Freeform 12"/>
          <p:cNvSpPr>
            <a:spLocks/>
          </p:cNvSpPr>
          <p:nvPr/>
        </p:nvSpPr>
        <p:spPr bwMode="auto">
          <a:xfrm>
            <a:off x="5668963" y="3595688"/>
            <a:ext cx="506412" cy="1484312"/>
          </a:xfrm>
          <a:custGeom>
            <a:avLst/>
            <a:gdLst>
              <a:gd name="T0" fmla="*/ 65 w 361"/>
              <a:gd name="T1" fmla="*/ 0 h 948"/>
              <a:gd name="T2" fmla="*/ 0 w 361"/>
              <a:gd name="T3" fmla="*/ 599 h 948"/>
              <a:gd name="T4" fmla="*/ 360 w 361"/>
              <a:gd name="T5" fmla="*/ 947 h 948"/>
              <a:gd name="T6" fmla="*/ 0 60000 65536"/>
              <a:gd name="T7" fmla="*/ 0 60000 65536"/>
              <a:gd name="T8" fmla="*/ 0 60000 65536"/>
              <a:gd name="T9" fmla="*/ 0 w 361"/>
              <a:gd name="T10" fmla="*/ 0 h 948"/>
              <a:gd name="T11" fmla="*/ 361 w 361"/>
              <a:gd name="T12" fmla="*/ 948 h 948"/>
            </a:gdLst>
            <a:ahLst/>
            <a:cxnLst>
              <a:cxn ang="T6">
                <a:pos x="T0" y="T1"/>
              </a:cxn>
              <a:cxn ang="T7">
                <a:pos x="T2" y="T3"/>
              </a:cxn>
              <a:cxn ang="T8">
                <a:pos x="T4" y="T5"/>
              </a:cxn>
            </a:cxnLst>
            <a:rect l="T9" t="T10" r="T11" b="T12"/>
            <a:pathLst>
              <a:path w="361" h="948">
                <a:moveTo>
                  <a:pt x="65" y="0"/>
                </a:moveTo>
                <a:lnTo>
                  <a:pt x="0" y="599"/>
                </a:lnTo>
                <a:lnTo>
                  <a:pt x="360" y="947"/>
                </a:lnTo>
              </a:path>
            </a:pathLst>
          </a:custGeom>
          <a:noFill/>
          <a:ln w="25400" cap="rnd">
            <a:solidFill>
              <a:schemeClr val="tx1"/>
            </a:solidFill>
            <a:round/>
            <a:headEnd/>
            <a:tailEnd/>
          </a:ln>
        </p:spPr>
        <p:txBody>
          <a:bodyPr/>
          <a:lstStyle/>
          <a:p>
            <a:endParaRPr lang="en-US"/>
          </a:p>
        </p:txBody>
      </p:sp>
      <p:sp>
        <p:nvSpPr>
          <p:cNvPr id="4111" name="Freeform 13"/>
          <p:cNvSpPr>
            <a:spLocks/>
          </p:cNvSpPr>
          <p:nvPr/>
        </p:nvSpPr>
        <p:spPr bwMode="auto">
          <a:xfrm>
            <a:off x="6246813" y="3582988"/>
            <a:ext cx="414337" cy="1508125"/>
          </a:xfrm>
          <a:custGeom>
            <a:avLst/>
            <a:gdLst>
              <a:gd name="T0" fmla="*/ 281 w 296"/>
              <a:gd name="T1" fmla="*/ 0 h 963"/>
              <a:gd name="T2" fmla="*/ 281 w 296"/>
              <a:gd name="T3" fmla="*/ 0 h 963"/>
              <a:gd name="T4" fmla="*/ 295 w 296"/>
              <a:gd name="T5" fmla="*/ 533 h 963"/>
              <a:gd name="T6" fmla="*/ 0 w 296"/>
              <a:gd name="T7" fmla="*/ 962 h 963"/>
              <a:gd name="T8" fmla="*/ 0 60000 65536"/>
              <a:gd name="T9" fmla="*/ 0 60000 65536"/>
              <a:gd name="T10" fmla="*/ 0 60000 65536"/>
              <a:gd name="T11" fmla="*/ 0 60000 65536"/>
              <a:gd name="T12" fmla="*/ 0 w 296"/>
              <a:gd name="T13" fmla="*/ 0 h 963"/>
              <a:gd name="T14" fmla="*/ 296 w 296"/>
              <a:gd name="T15" fmla="*/ 963 h 963"/>
            </a:gdLst>
            <a:ahLst/>
            <a:cxnLst>
              <a:cxn ang="T8">
                <a:pos x="T0" y="T1"/>
              </a:cxn>
              <a:cxn ang="T9">
                <a:pos x="T2" y="T3"/>
              </a:cxn>
              <a:cxn ang="T10">
                <a:pos x="T4" y="T5"/>
              </a:cxn>
              <a:cxn ang="T11">
                <a:pos x="T6" y="T7"/>
              </a:cxn>
            </a:cxnLst>
            <a:rect l="T12" t="T13" r="T14" b="T15"/>
            <a:pathLst>
              <a:path w="296" h="963">
                <a:moveTo>
                  <a:pt x="281" y="0"/>
                </a:moveTo>
                <a:lnTo>
                  <a:pt x="281" y="0"/>
                </a:lnTo>
                <a:lnTo>
                  <a:pt x="295" y="533"/>
                </a:lnTo>
                <a:lnTo>
                  <a:pt x="0" y="962"/>
                </a:lnTo>
              </a:path>
            </a:pathLst>
          </a:custGeom>
          <a:noFill/>
          <a:ln w="25400" cap="rnd">
            <a:solidFill>
              <a:srgbClr val="000000"/>
            </a:solidFill>
            <a:round/>
            <a:headEnd/>
            <a:tailEnd/>
          </a:ln>
        </p:spPr>
        <p:txBody>
          <a:bodyPr/>
          <a:lstStyle/>
          <a:p>
            <a:endParaRPr lang="en-US"/>
          </a:p>
        </p:txBody>
      </p:sp>
      <p:sp>
        <p:nvSpPr>
          <p:cNvPr id="4112" name="Freeform 14"/>
          <p:cNvSpPr>
            <a:spLocks/>
          </p:cNvSpPr>
          <p:nvPr/>
        </p:nvSpPr>
        <p:spPr bwMode="auto">
          <a:xfrm>
            <a:off x="6234113" y="3571875"/>
            <a:ext cx="417512" cy="1508125"/>
          </a:xfrm>
          <a:custGeom>
            <a:avLst/>
            <a:gdLst>
              <a:gd name="T0" fmla="*/ 281 w 297"/>
              <a:gd name="T1" fmla="*/ 0 h 963"/>
              <a:gd name="T2" fmla="*/ 296 w 297"/>
              <a:gd name="T3" fmla="*/ 533 h 963"/>
              <a:gd name="T4" fmla="*/ 0 w 297"/>
              <a:gd name="T5" fmla="*/ 962 h 963"/>
              <a:gd name="T6" fmla="*/ 0 60000 65536"/>
              <a:gd name="T7" fmla="*/ 0 60000 65536"/>
              <a:gd name="T8" fmla="*/ 0 60000 65536"/>
              <a:gd name="T9" fmla="*/ 0 w 297"/>
              <a:gd name="T10" fmla="*/ 0 h 963"/>
              <a:gd name="T11" fmla="*/ 297 w 297"/>
              <a:gd name="T12" fmla="*/ 963 h 963"/>
            </a:gdLst>
            <a:ahLst/>
            <a:cxnLst>
              <a:cxn ang="T6">
                <a:pos x="T0" y="T1"/>
              </a:cxn>
              <a:cxn ang="T7">
                <a:pos x="T2" y="T3"/>
              </a:cxn>
              <a:cxn ang="T8">
                <a:pos x="T4" y="T5"/>
              </a:cxn>
            </a:cxnLst>
            <a:rect l="T9" t="T10" r="T11" b="T12"/>
            <a:pathLst>
              <a:path w="297" h="963">
                <a:moveTo>
                  <a:pt x="281" y="0"/>
                </a:moveTo>
                <a:lnTo>
                  <a:pt x="296" y="533"/>
                </a:lnTo>
                <a:lnTo>
                  <a:pt x="0" y="962"/>
                </a:lnTo>
              </a:path>
            </a:pathLst>
          </a:custGeom>
          <a:noFill/>
          <a:ln w="25400" cap="rnd">
            <a:solidFill>
              <a:schemeClr val="tx1"/>
            </a:solidFill>
            <a:round/>
            <a:headEnd/>
            <a:tailEnd/>
          </a:ln>
        </p:spPr>
        <p:txBody>
          <a:bodyPr/>
          <a:lstStyle/>
          <a:p>
            <a:endParaRPr lang="en-US"/>
          </a:p>
        </p:txBody>
      </p:sp>
      <p:sp>
        <p:nvSpPr>
          <p:cNvPr id="4113" name="Oval 15"/>
          <p:cNvSpPr>
            <a:spLocks noChangeArrowheads="1"/>
          </p:cNvSpPr>
          <p:nvPr/>
        </p:nvSpPr>
        <p:spPr bwMode="auto">
          <a:xfrm>
            <a:off x="5991225" y="2655888"/>
            <a:ext cx="374650" cy="947737"/>
          </a:xfrm>
          <a:prstGeom prst="ellipse">
            <a:avLst/>
          </a:prstGeom>
          <a:solidFill>
            <a:schemeClr val="folHlink"/>
          </a:solidFill>
          <a:ln w="127000">
            <a:noFill/>
            <a:round/>
            <a:headEnd/>
            <a:tailEnd/>
          </a:ln>
        </p:spPr>
        <p:txBody>
          <a:bodyPr wrap="none" anchor="ctr"/>
          <a:lstStyle/>
          <a:p>
            <a:endParaRPr lang="en-US"/>
          </a:p>
        </p:txBody>
      </p:sp>
      <p:sp>
        <p:nvSpPr>
          <p:cNvPr id="4114" name="Oval 16"/>
          <p:cNvSpPr>
            <a:spLocks noChangeArrowheads="1"/>
          </p:cNvSpPr>
          <p:nvPr/>
        </p:nvSpPr>
        <p:spPr bwMode="auto">
          <a:xfrm>
            <a:off x="5992813" y="2655888"/>
            <a:ext cx="371475" cy="946150"/>
          </a:xfrm>
          <a:prstGeom prst="ellipse">
            <a:avLst/>
          </a:prstGeom>
          <a:noFill/>
          <a:ln w="25400">
            <a:solidFill>
              <a:schemeClr val="tx1"/>
            </a:solidFill>
            <a:round/>
            <a:headEnd/>
            <a:tailEnd/>
          </a:ln>
        </p:spPr>
        <p:txBody>
          <a:bodyPr wrap="none" anchor="ctr"/>
          <a:lstStyle/>
          <a:p>
            <a:endParaRPr lang="en-US"/>
          </a:p>
        </p:txBody>
      </p:sp>
      <p:sp>
        <p:nvSpPr>
          <p:cNvPr id="173073" name="Rectangle 17"/>
          <p:cNvSpPr>
            <a:spLocks noChangeArrowheads="1"/>
          </p:cNvSpPr>
          <p:nvPr/>
        </p:nvSpPr>
        <p:spPr bwMode="auto">
          <a:xfrm>
            <a:off x="2382838" y="2401888"/>
            <a:ext cx="2428875" cy="698500"/>
          </a:xfrm>
          <a:prstGeom prst="rect">
            <a:avLst/>
          </a:prstGeom>
          <a:noFill/>
          <a:ln w="12700">
            <a:noFill/>
            <a:miter lim="800000"/>
            <a:headEnd/>
            <a:tailEnd/>
          </a:ln>
          <a:effectLst/>
        </p:spPr>
        <p:txBody>
          <a:bodyPr wrap="none" lIns="90487" tIns="44450" rIns="90487" bIns="44450">
            <a:spAutoFit/>
          </a:bodyPr>
          <a:lstStyle/>
          <a:p>
            <a:pPr>
              <a:defRPr/>
            </a:pPr>
            <a:r>
              <a:rPr lang="en-US" sz="1800" b="1" i="1">
                <a:solidFill>
                  <a:schemeClr val="accent1"/>
                </a:solidFill>
                <a:effectLst>
                  <a:outerShdw blurRad="38100" dist="38100" dir="2700000" algn="tl">
                    <a:srgbClr val="000000"/>
                  </a:outerShdw>
                </a:effectLst>
                <a:latin typeface="Helvetica" pitchFamily="-128" charset="0"/>
              </a:rPr>
              <a:t>What can go wrong?</a:t>
            </a:r>
          </a:p>
          <a:p>
            <a:pPr>
              <a:defRPr/>
            </a:pPr>
            <a:endParaRPr lang="en-US" sz="2200" b="1" i="1">
              <a:solidFill>
                <a:srgbClr val="DADADA"/>
              </a:solidFill>
              <a:effectLst>
                <a:outerShdw blurRad="38100" dist="38100" dir="2700000" algn="tl">
                  <a:srgbClr val="000000"/>
                </a:outerShdw>
              </a:effectLst>
              <a:latin typeface="Helvetica" pitchFamily="-128" charset="0"/>
            </a:endParaRPr>
          </a:p>
        </p:txBody>
      </p:sp>
      <p:sp>
        <p:nvSpPr>
          <p:cNvPr id="173074" name="Rectangle 18"/>
          <p:cNvSpPr>
            <a:spLocks noChangeArrowheads="1"/>
          </p:cNvSpPr>
          <p:nvPr/>
        </p:nvSpPr>
        <p:spPr bwMode="auto">
          <a:xfrm>
            <a:off x="2382838" y="2693988"/>
            <a:ext cx="2670175" cy="698500"/>
          </a:xfrm>
          <a:prstGeom prst="rect">
            <a:avLst/>
          </a:prstGeom>
          <a:noFill/>
          <a:ln w="12700">
            <a:noFill/>
            <a:miter lim="800000"/>
            <a:headEnd/>
            <a:tailEnd/>
          </a:ln>
          <a:effectLst/>
        </p:spPr>
        <p:txBody>
          <a:bodyPr wrap="none" lIns="90487" tIns="44450" rIns="90487" bIns="44450">
            <a:spAutoFit/>
          </a:bodyPr>
          <a:lstStyle/>
          <a:p>
            <a:pPr>
              <a:defRPr/>
            </a:pPr>
            <a:r>
              <a:rPr lang="en-US" sz="1800" b="1" i="1">
                <a:solidFill>
                  <a:schemeClr val="accent1"/>
                </a:solidFill>
                <a:effectLst>
                  <a:outerShdw blurRad="38100" dist="38100" dir="2700000" algn="tl">
                    <a:srgbClr val="000000"/>
                  </a:outerShdw>
                </a:effectLst>
                <a:latin typeface="Helvetica" pitchFamily="-128" charset="0"/>
              </a:rPr>
              <a:t>What is the likelihood?</a:t>
            </a:r>
          </a:p>
          <a:p>
            <a:pPr>
              <a:defRPr/>
            </a:pPr>
            <a:endParaRPr lang="en-US" sz="2200" b="1" i="1">
              <a:solidFill>
                <a:srgbClr val="DADADA"/>
              </a:solidFill>
              <a:effectLst>
                <a:outerShdw blurRad="38100" dist="38100" dir="2700000" algn="tl">
                  <a:srgbClr val="000000"/>
                </a:outerShdw>
              </a:effectLst>
              <a:latin typeface="Helvetica" pitchFamily="-128" charset="0"/>
            </a:endParaRPr>
          </a:p>
        </p:txBody>
      </p:sp>
      <p:sp>
        <p:nvSpPr>
          <p:cNvPr id="173075" name="Rectangle 19"/>
          <p:cNvSpPr>
            <a:spLocks noChangeArrowheads="1"/>
          </p:cNvSpPr>
          <p:nvPr/>
        </p:nvSpPr>
        <p:spPr bwMode="auto">
          <a:xfrm>
            <a:off x="2382838" y="2982913"/>
            <a:ext cx="2974975" cy="698500"/>
          </a:xfrm>
          <a:prstGeom prst="rect">
            <a:avLst/>
          </a:prstGeom>
          <a:noFill/>
          <a:ln w="12700">
            <a:noFill/>
            <a:miter lim="800000"/>
            <a:headEnd/>
            <a:tailEnd/>
          </a:ln>
          <a:effectLst/>
        </p:spPr>
        <p:txBody>
          <a:bodyPr wrap="none" lIns="90487" tIns="44450" rIns="90487" bIns="44450">
            <a:spAutoFit/>
          </a:bodyPr>
          <a:lstStyle/>
          <a:p>
            <a:pPr>
              <a:defRPr/>
            </a:pPr>
            <a:r>
              <a:rPr lang="en-US" sz="1800" b="1" i="1">
                <a:solidFill>
                  <a:schemeClr val="accent1"/>
                </a:solidFill>
                <a:effectLst>
                  <a:outerShdw blurRad="38100" dist="38100" dir="2700000" algn="tl">
                    <a:srgbClr val="000000"/>
                  </a:outerShdw>
                </a:effectLst>
                <a:latin typeface="Helvetica" pitchFamily="-128" charset="0"/>
              </a:rPr>
              <a:t>What will the damage be?</a:t>
            </a:r>
          </a:p>
          <a:p>
            <a:pPr>
              <a:defRPr/>
            </a:pPr>
            <a:endParaRPr lang="en-US" sz="2200" b="1" i="1">
              <a:solidFill>
                <a:srgbClr val="DADADA"/>
              </a:solidFill>
              <a:effectLst>
                <a:outerShdw blurRad="38100" dist="38100" dir="2700000" algn="tl">
                  <a:srgbClr val="000000"/>
                </a:outerShdw>
              </a:effectLst>
              <a:latin typeface="Helvetica" pitchFamily="-128" charset="0"/>
            </a:endParaRPr>
          </a:p>
        </p:txBody>
      </p:sp>
      <p:sp>
        <p:nvSpPr>
          <p:cNvPr id="173076" name="Rectangle 20"/>
          <p:cNvSpPr>
            <a:spLocks noChangeArrowheads="1"/>
          </p:cNvSpPr>
          <p:nvPr/>
        </p:nvSpPr>
        <p:spPr bwMode="auto">
          <a:xfrm>
            <a:off x="2382838" y="3271838"/>
            <a:ext cx="2936875" cy="363537"/>
          </a:xfrm>
          <a:prstGeom prst="rect">
            <a:avLst/>
          </a:prstGeom>
          <a:noFill/>
          <a:ln w="12700">
            <a:noFill/>
            <a:miter lim="800000"/>
            <a:headEnd/>
            <a:tailEnd/>
          </a:ln>
          <a:effectLst/>
        </p:spPr>
        <p:txBody>
          <a:bodyPr wrap="none" lIns="90487" tIns="44450" rIns="90487" bIns="44450">
            <a:spAutoFit/>
          </a:bodyPr>
          <a:lstStyle/>
          <a:p>
            <a:pPr>
              <a:defRPr/>
            </a:pPr>
            <a:r>
              <a:rPr lang="en-US" sz="1800" b="1" i="1">
                <a:solidFill>
                  <a:schemeClr val="accent1"/>
                </a:solidFill>
                <a:effectLst>
                  <a:outerShdw blurRad="38100" dist="38100" dir="2700000" algn="tl">
                    <a:srgbClr val="000000"/>
                  </a:outerShdw>
                </a:effectLst>
                <a:latin typeface="Helvetica" pitchFamily="-128" charset="0"/>
              </a:rPr>
              <a:t>What can we do about it?</a:t>
            </a:r>
          </a:p>
        </p:txBody>
      </p:sp>
      <p:sp>
        <p:nvSpPr>
          <p:cNvPr id="4119" name="Rectangle 21"/>
          <p:cNvSpPr>
            <a:spLocks noChangeArrowheads="1"/>
          </p:cNvSpPr>
          <p:nvPr/>
        </p:nvSpPr>
        <p:spPr bwMode="auto">
          <a:xfrm>
            <a:off x="5465763" y="5341938"/>
            <a:ext cx="1446212" cy="220662"/>
          </a:xfrm>
          <a:prstGeom prst="rect">
            <a:avLst/>
          </a:prstGeom>
          <a:solidFill>
            <a:schemeClr val="tx1"/>
          </a:solidFill>
          <a:ln w="127000">
            <a:noFill/>
            <a:miter lim="800000"/>
            <a:headEnd/>
            <a:tailEnd/>
          </a:ln>
        </p:spPr>
        <p:txBody>
          <a:bodyPr wrap="none" anchor="ctr"/>
          <a:lstStyle/>
          <a:p>
            <a:endParaRPr lang="en-US"/>
          </a:p>
        </p:txBody>
      </p:sp>
      <p:sp>
        <p:nvSpPr>
          <p:cNvPr id="4120" name="Rectangle 22"/>
          <p:cNvSpPr>
            <a:spLocks noChangeArrowheads="1"/>
          </p:cNvSpPr>
          <p:nvPr/>
        </p:nvSpPr>
        <p:spPr bwMode="auto">
          <a:xfrm>
            <a:off x="5467350" y="5343525"/>
            <a:ext cx="1443038" cy="219075"/>
          </a:xfrm>
          <a:prstGeom prst="rect">
            <a:avLst/>
          </a:prstGeom>
          <a:noFill/>
          <a:ln w="25400">
            <a:solidFill>
              <a:srgbClr val="000000"/>
            </a:solidFill>
            <a:miter lim="800000"/>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990600" y="228600"/>
            <a:ext cx="7480300" cy="665163"/>
          </a:xfrm>
          <a:noFill/>
        </p:spPr>
        <p:txBody>
          <a:bodyPr lIns="90487" tIns="44450" rIns="90487" bIns="44450" anchor="ctr">
            <a:normAutofit fontScale="90000"/>
          </a:bodyPr>
          <a:lstStyle/>
          <a:p>
            <a:pPr eaLnBrk="1" hangingPunct="1"/>
            <a:r>
              <a:rPr lang="en-US" b="1" dirty="0" smtClean="0"/>
              <a:t>Risks Due to Process Maturity</a:t>
            </a:r>
          </a:p>
        </p:txBody>
      </p:sp>
      <p:sp>
        <p:nvSpPr>
          <p:cNvPr id="191492" name="Rectangle 4"/>
          <p:cNvSpPr>
            <a:spLocks noChangeArrowheads="1"/>
          </p:cNvSpPr>
          <p:nvPr/>
        </p:nvSpPr>
        <p:spPr bwMode="auto">
          <a:xfrm>
            <a:off x="254000" y="1803400"/>
            <a:ext cx="8343630"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Have you established a common process framework? </a:t>
            </a:r>
          </a:p>
        </p:txBody>
      </p:sp>
      <p:sp>
        <p:nvSpPr>
          <p:cNvPr id="191493" name="Rectangle 5"/>
          <p:cNvSpPr>
            <a:spLocks noChangeArrowheads="1"/>
          </p:cNvSpPr>
          <p:nvPr/>
        </p:nvSpPr>
        <p:spPr bwMode="auto">
          <a:xfrm>
            <a:off x="254000" y="2146300"/>
            <a:ext cx="5074080"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Is it followed by project teams?</a:t>
            </a:r>
          </a:p>
          <a:p>
            <a:pPr>
              <a:defRPr/>
            </a:pPr>
            <a:endParaRPr lang="en-US" sz="2800">
              <a:effectLst>
                <a:outerShdw blurRad="38100" dist="38100" dir="2700000" algn="tl">
                  <a:srgbClr val="FFFFFF"/>
                </a:outerShdw>
              </a:effectLst>
              <a:latin typeface="+mn-lt"/>
            </a:endParaRPr>
          </a:p>
        </p:txBody>
      </p:sp>
      <p:sp>
        <p:nvSpPr>
          <p:cNvPr id="191494" name="Rectangle 6"/>
          <p:cNvSpPr>
            <a:spLocks noChangeArrowheads="1"/>
          </p:cNvSpPr>
          <p:nvPr/>
        </p:nvSpPr>
        <p:spPr bwMode="auto">
          <a:xfrm>
            <a:off x="304800" y="2514600"/>
            <a:ext cx="8534400" cy="520655"/>
          </a:xfrm>
          <a:prstGeom prst="rect">
            <a:avLst/>
          </a:prstGeom>
          <a:noFill/>
          <a:ln w="12700">
            <a:noFill/>
            <a:miter lim="800000"/>
            <a:headEnd/>
            <a:tailEnd/>
          </a:ln>
          <a:effectLst/>
        </p:spPr>
        <p:txBody>
          <a:bodyPr wrap="square" lIns="90487" tIns="44450" rIns="90487" bIns="44450">
            <a:spAutoFit/>
          </a:bodyPr>
          <a:lstStyle/>
          <a:p>
            <a:pPr>
              <a:defRPr/>
            </a:pPr>
            <a:r>
              <a:rPr lang="en-US" sz="2800" dirty="0">
                <a:effectLst>
                  <a:outerShdw blurRad="38100" dist="38100" dir="2700000" algn="tl">
                    <a:srgbClr val="FFFFFF"/>
                  </a:outerShdw>
                </a:effectLst>
                <a:latin typeface="+mn-lt"/>
              </a:rPr>
              <a:t>•  Do you have management support  </a:t>
            </a:r>
            <a:r>
              <a:rPr lang="en-US" sz="2800" dirty="0" smtClean="0">
                <a:effectLst>
                  <a:outerShdw blurRad="38100" dist="38100" dir="2700000" algn="tl">
                    <a:srgbClr val="FFFFFF"/>
                  </a:outerShdw>
                </a:effectLst>
                <a:latin typeface="+mn-lt"/>
              </a:rPr>
              <a:t>for software </a:t>
            </a:r>
            <a:r>
              <a:rPr lang="en-US" sz="2800" dirty="0" err="1" smtClean="0">
                <a:effectLst>
                  <a:outerShdw blurRad="38100" dist="38100" dir="2700000" algn="tl">
                    <a:srgbClr val="FFFFFF"/>
                  </a:outerShdw>
                </a:effectLst>
                <a:latin typeface="+mn-lt"/>
              </a:rPr>
              <a:t>engg</a:t>
            </a:r>
            <a:r>
              <a:rPr lang="en-US" sz="2800" dirty="0" smtClean="0">
                <a:effectLst>
                  <a:outerShdw blurRad="38100" dist="38100" dir="2700000" algn="tl">
                    <a:srgbClr val="FFFFFF"/>
                  </a:outerShdw>
                </a:effectLst>
                <a:latin typeface="+mn-lt"/>
              </a:rPr>
              <a:t>. </a:t>
            </a:r>
            <a:endParaRPr lang="en-US" sz="2800" dirty="0">
              <a:effectLst>
                <a:outerShdw blurRad="38100" dist="38100" dir="2700000" algn="tl">
                  <a:srgbClr val="FFFFFF"/>
                </a:outerShdw>
              </a:effectLst>
              <a:latin typeface="+mn-lt"/>
            </a:endParaRPr>
          </a:p>
        </p:txBody>
      </p:sp>
      <p:sp>
        <p:nvSpPr>
          <p:cNvPr id="191495" name="Rectangle 7"/>
          <p:cNvSpPr>
            <a:spLocks noChangeArrowheads="1"/>
          </p:cNvSpPr>
          <p:nvPr/>
        </p:nvSpPr>
        <p:spPr bwMode="auto">
          <a:xfrm>
            <a:off x="254000" y="3086100"/>
            <a:ext cx="6795770"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Do you have a proactive approach to SQA? </a:t>
            </a:r>
          </a:p>
          <a:p>
            <a:pPr>
              <a:defRPr/>
            </a:pPr>
            <a:endParaRPr lang="en-US" sz="2800">
              <a:effectLst>
                <a:outerShdw blurRad="38100" dist="38100" dir="2700000" algn="tl">
                  <a:srgbClr val="FFFFFF"/>
                </a:outerShdw>
              </a:effectLst>
              <a:latin typeface="+mn-lt"/>
            </a:endParaRPr>
          </a:p>
        </p:txBody>
      </p:sp>
      <p:sp>
        <p:nvSpPr>
          <p:cNvPr id="191496" name="Rectangle 8"/>
          <p:cNvSpPr>
            <a:spLocks noChangeArrowheads="1"/>
          </p:cNvSpPr>
          <p:nvPr/>
        </p:nvSpPr>
        <p:spPr bwMode="auto">
          <a:xfrm>
            <a:off x="254000" y="3416300"/>
            <a:ext cx="6601934"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Do you conduct formal technical reviews?</a:t>
            </a:r>
          </a:p>
          <a:p>
            <a:pPr>
              <a:defRPr/>
            </a:pPr>
            <a:endParaRPr lang="en-US" sz="2800">
              <a:effectLst>
                <a:outerShdw blurRad="38100" dist="38100" dir="2700000" algn="tl">
                  <a:srgbClr val="FFFFFF"/>
                </a:outerShdw>
              </a:effectLst>
              <a:latin typeface="+mn-lt"/>
            </a:endParaRPr>
          </a:p>
        </p:txBody>
      </p:sp>
      <p:sp>
        <p:nvSpPr>
          <p:cNvPr id="191497" name="Rectangle 9"/>
          <p:cNvSpPr>
            <a:spLocks noChangeArrowheads="1"/>
          </p:cNvSpPr>
          <p:nvPr/>
        </p:nvSpPr>
        <p:spPr bwMode="auto">
          <a:xfrm>
            <a:off x="254000" y="3771900"/>
            <a:ext cx="8737600" cy="520655"/>
          </a:xfrm>
          <a:prstGeom prst="rect">
            <a:avLst/>
          </a:prstGeom>
          <a:noFill/>
          <a:ln w="12700">
            <a:noFill/>
            <a:miter lim="800000"/>
            <a:headEnd/>
            <a:tailEnd/>
          </a:ln>
          <a:effectLst/>
        </p:spPr>
        <p:txBody>
          <a:bodyPr wrap="square" lIns="90487" tIns="44450" rIns="90487" bIns="44450">
            <a:spAutoFit/>
          </a:bodyPr>
          <a:lstStyle/>
          <a:p>
            <a:pPr>
              <a:defRPr/>
            </a:pPr>
            <a:r>
              <a:rPr lang="en-US" sz="2800" dirty="0">
                <a:effectLst>
                  <a:outerShdw blurRad="38100" dist="38100" dir="2700000" algn="tl">
                    <a:srgbClr val="FFFFFF"/>
                  </a:outerShdw>
                </a:effectLst>
                <a:latin typeface="+mn-lt"/>
              </a:rPr>
              <a:t>•  Are CASE tools used for analysis, design </a:t>
            </a:r>
            <a:r>
              <a:rPr lang="en-US" sz="2800" dirty="0" smtClean="0">
                <a:effectLst>
                  <a:outerShdw blurRad="38100" dist="38100" dir="2700000" algn="tl">
                    <a:srgbClr val="FFFFFF"/>
                  </a:outerShdw>
                </a:effectLst>
                <a:latin typeface="+mn-lt"/>
              </a:rPr>
              <a:t>and testing? </a:t>
            </a:r>
            <a:endParaRPr lang="en-US" sz="2800" dirty="0">
              <a:effectLst>
                <a:outerShdw blurRad="38100" dist="38100" dir="2700000" algn="tl">
                  <a:srgbClr val="FFFFFF"/>
                </a:outerShdw>
              </a:effectLst>
              <a:latin typeface="+mn-lt"/>
            </a:endParaRPr>
          </a:p>
        </p:txBody>
      </p:sp>
      <p:sp>
        <p:nvSpPr>
          <p:cNvPr id="191499" name="Rectangle 11"/>
          <p:cNvSpPr>
            <a:spLocks noChangeArrowheads="1"/>
          </p:cNvSpPr>
          <p:nvPr/>
        </p:nvSpPr>
        <p:spPr bwMode="auto">
          <a:xfrm>
            <a:off x="254000" y="4395788"/>
            <a:ext cx="6760311" cy="951543"/>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Are the tools integrated with one another?</a:t>
            </a:r>
          </a:p>
          <a:p>
            <a:pPr>
              <a:defRPr/>
            </a:pPr>
            <a:endParaRPr lang="en-US" sz="2800">
              <a:effectLst>
                <a:outerShdw blurRad="38100" dist="38100" dir="2700000" algn="tl">
                  <a:srgbClr val="FFFFFF"/>
                </a:outerShdw>
              </a:effectLst>
              <a:latin typeface="+mn-lt"/>
            </a:endParaRPr>
          </a:p>
        </p:txBody>
      </p:sp>
      <p:sp>
        <p:nvSpPr>
          <p:cNvPr id="191500" name="Rectangle 12"/>
          <p:cNvSpPr>
            <a:spLocks noChangeArrowheads="1"/>
          </p:cNvSpPr>
          <p:nvPr/>
        </p:nvSpPr>
        <p:spPr bwMode="auto">
          <a:xfrm>
            <a:off x="254000" y="4800600"/>
            <a:ext cx="6754990" cy="520655"/>
          </a:xfrm>
          <a:prstGeom prst="rect">
            <a:avLst/>
          </a:prstGeom>
          <a:noFill/>
          <a:ln w="12700">
            <a:noFill/>
            <a:miter lim="800000"/>
            <a:headEnd/>
            <a:tailEnd/>
          </a:ln>
          <a:effectLst/>
        </p:spPr>
        <p:txBody>
          <a:bodyPr wrap="none" lIns="90487" tIns="44450" rIns="90487" bIns="44450">
            <a:spAutoFit/>
          </a:bodyPr>
          <a:lstStyle/>
          <a:p>
            <a:pPr>
              <a:defRPr/>
            </a:pPr>
            <a:r>
              <a:rPr lang="en-US" sz="2800">
                <a:effectLst>
                  <a:outerShdw blurRad="38100" dist="38100" dir="2700000" algn="tl">
                    <a:srgbClr val="FFFFFF"/>
                  </a:outerShdw>
                </a:effectLst>
                <a:latin typeface="+mn-lt"/>
              </a:rPr>
              <a:t>•  Have document formats been established?</a:t>
            </a:r>
          </a:p>
        </p:txBody>
      </p:sp>
      <p:sp>
        <p:nvSpPr>
          <p:cNvPr id="22542" name="Rectangle 13"/>
          <p:cNvSpPr>
            <a:spLocks noChangeArrowheads="1"/>
          </p:cNvSpPr>
          <p:nvPr/>
        </p:nvSpPr>
        <p:spPr bwMode="auto">
          <a:xfrm>
            <a:off x="76200" y="1295400"/>
            <a:ext cx="6567246" cy="643766"/>
          </a:xfrm>
          <a:prstGeom prst="rect">
            <a:avLst/>
          </a:prstGeom>
          <a:noFill/>
          <a:ln w="12700">
            <a:noFill/>
            <a:miter lim="800000"/>
            <a:headEnd/>
            <a:tailEnd/>
          </a:ln>
        </p:spPr>
        <p:txBody>
          <a:bodyPr wrap="none" lIns="90487" tIns="44450" rIns="90487" bIns="44450">
            <a:spAutoFit/>
          </a:bodyPr>
          <a:lstStyle/>
          <a:p>
            <a:r>
              <a:rPr lang="en-US" sz="3600" i="1">
                <a:solidFill>
                  <a:schemeClr val="folHlink"/>
                </a:solidFill>
                <a:latin typeface="+mn-lt"/>
              </a:rPr>
              <a:t>Questions that must be answered:</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type="title"/>
          </p:nvPr>
        </p:nvSpPr>
        <p:spPr>
          <a:xfrm>
            <a:off x="1371600" y="228600"/>
            <a:ext cx="6477000" cy="700088"/>
          </a:xfrm>
          <a:noFill/>
        </p:spPr>
        <p:txBody>
          <a:bodyPr lIns="90487" tIns="44450" rIns="90487" bIns="44450" anchor="ctr">
            <a:normAutofit fontScale="90000"/>
          </a:bodyPr>
          <a:lstStyle/>
          <a:p>
            <a:pPr eaLnBrk="1" hangingPunct="1"/>
            <a:r>
              <a:rPr lang="en-US" b="1" dirty="0" smtClean="0"/>
              <a:t>Technology Risks</a:t>
            </a:r>
          </a:p>
        </p:txBody>
      </p:sp>
      <p:sp>
        <p:nvSpPr>
          <p:cNvPr id="192516" name="Rectangle 4"/>
          <p:cNvSpPr>
            <a:spLocks noChangeArrowheads="1"/>
          </p:cNvSpPr>
          <p:nvPr/>
        </p:nvSpPr>
        <p:spPr bwMode="auto">
          <a:xfrm>
            <a:off x="685800" y="1744662"/>
            <a:ext cx="4981747" cy="705321"/>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  Is the technology new to your organization?</a:t>
            </a:r>
          </a:p>
          <a:p>
            <a:pPr>
              <a:defRPr/>
            </a:pPr>
            <a:endParaRPr lang="en-US" sz="2000">
              <a:effectLst>
                <a:outerShdw blurRad="38100" dist="38100" dir="2700000" algn="tl">
                  <a:srgbClr val="FFFFFF"/>
                </a:outerShdw>
              </a:effectLst>
              <a:latin typeface="+mn-lt"/>
            </a:endParaRPr>
          </a:p>
        </p:txBody>
      </p:sp>
      <p:sp>
        <p:nvSpPr>
          <p:cNvPr id="192517" name="Rectangle 5"/>
          <p:cNvSpPr>
            <a:spLocks noChangeArrowheads="1"/>
          </p:cNvSpPr>
          <p:nvPr/>
        </p:nvSpPr>
        <p:spPr bwMode="auto">
          <a:xfrm>
            <a:off x="685800" y="2062162"/>
            <a:ext cx="6657975" cy="705321"/>
          </a:xfrm>
          <a:prstGeom prst="rect">
            <a:avLst/>
          </a:prstGeom>
          <a:noFill/>
          <a:ln w="12700">
            <a:noFill/>
            <a:miter lim="800000"/>
            <a:headEnd/>
            <a:tailEnd/>
          </a:ln>
          <a:effectLst/>
        </p:spPr>
        <p:txBody>
          <a:bodyPr lIns="90487" tIns="44450" rIns="90487" bIns="44450">
            <a:spAutoFit/>
          </a:bodyPr>
          <a:lstStyle/>
          <a:p>
            <a:pPr>
              <a:defRPr/>
            </a:pPr>
            <a:r>
              <a:rPr lang="en-US" sz="2000" dirty="0">
                <a:effectLst>
                  <a:outerShdw blurRad="38100" dist="38100" dir="2700000" algn="tl">
                    <a:srgbClr val="FFFFFF"/>
                  </a:outerShdw>
                </a:effectLst>
                <a:latin typeface="+mn-lt"/>
              </a:rPr>
              <a:t>•  Are new algorithms, I/O technology required?</a:t>
            </a:r>
          </a:p>
          <a:p>
            <a:pPr>
              <a:defRPr/>
            </a:pPr>
            <a:r>
              <a:rPr lang="en-US" sz="2000" dirty="0">
                <a:effectLst>
                  <a:outerShdw blurRad="38100" dist="38100" dir="2700000" algn="tl">
                    <a:srgbClr val="FFFFFF"/>
                  </a:outerShdw>
                </a:effectLst>
                <a:latin typeface="+mn-lt"/>
              </a:rPr>
              <a:t> </a:t>
            </a:r>
          </a:p>
        </p:txBody>
      </p:sp>
      <p:sp>
        <p:nvSpPr>
          <p:cNvPr id="23559" name="Rectangle 6"/>
          <p:cNvSpPr>
            <a:spLocks noChangeArrowheads="1"/>
          </p:cNvSpPr>
          <p:nvPr/>
        </p:nvSpPr>
        <p:spPr bwMode="auto">
          <a:xfrm>
            <a:off x="684213" y="2079625"/>
            <a:ext cx="3232150" cy="642937"/>
          </a:xfrm>
          <a:prstGeom prst="rect">
            <a:avLst/>
          </a:prstGeom>
          <a:noFill/>
          <a:ln w="12700">
            <a:noFill/>
            <a:miter lim="800000"/>
            <a:headEnd/>
            <a:tailEnd/>
          </a:ln>
        </p:spPr>
        <p:txBody>
          <a:bodyPr wrap="none" anchor="ctr"/>
          <a:lstStyle/>
          <a:p>
            <a:endParaRPr lang="en-US" sz="2800">
              <a:latin typeface="+mn-lt"/>
            </a:endParaRPr>
          </a:p>
        </p:txBody>
      </p:sp>
      <p:sp>
        <p:nvSpPr>
          <p:cNvPr id="192519" name="Rectangle 7"/>
          <p:cNvSpPr>
            <a:spLocks noChangeArrowheads="1"/>
          </p:cNvSpPr>
          <p:nvPr/>
        </p:nvSpPr>
        <p:spPr bwMode="auto">
          <a:xfrm>
            <a:off x="685800" y="2341562"/>
            <a:ext cx="4535792" cy="705321"/>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  Is new or unproven hardware involved?</a:t>
            </a:r>
          </a:p>
          <a:p>
            <a:pPr>
              <a:defRPr/>
            </a:pPr>
            <a:endParaRPr lang="en-US" sz="2000">
              <a:effectLst>
                <a:outerShdw blurRad="38100" dist="38100" dir="2700000" algn="tl">
                  <a:srgbClr val="FFFFFF"/>
                </a:outerShdw>
              </a:effectLst>
              <a:latin typeface="+mn-lt"/>
            </a:endParaRPr>
          </a:p>
        </p:txBody>
      </p:sp>
      <p:sp>
        <p:nvSpPr>
          <p:cNvPr id="192520" name="Rectangle 8"/>
          <p:cNvSpPr>
            <a:spLocks noChangeArrowheads="1"/>
          </p:cNvSpPr>
          <p:nvPr/>
        </p:nvSpPr>
        <p:spPr bwMode="auto">
          <a:xfrm>
            <a:off x="685800" y="2671762"/>
            <a:ext cx="5670077" cy="397545"/>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  Does the application interface with new software?</a:t>
            </a:r>
          </a:p>
        </p:txBody>
      </p:sp>
      <p:sp>
        <p:nvSpPr>
          <p:cNvPr id="192521" name="Rectangle 9"/>
          <p:cNvSpPr>
            <a:spLocks noChangeArrowheads="1"/>
          </p:cNvSpPr>
          <p:nvPr/>
        </p:nvSpPr>
        <p:spPr bwMode="auto">
          <a:xfrm>
            <a:off x="685800" y="3014662"/>
            <a:ext cx="4585934" cy="705321"/>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  Is a specialized user interface required? </a:t>
            </a:r>
          </a:p>
          <a:p>
            <a:pPr>
              <a:defRPr/>
            </a:pPr>
            <a:endParaRPr lang="en-US" sz="2000">
              <a:effectLst>
                <a:outerShdw blurRad="38100" dist="38100" dir="2700000" algn="tl">
                  <a:srgbClr val="FFFFFF"/>
                </a:outerShdw>
              </a:effectLst>
              <a:latin typeface="+mn-lt"/>
            </a:endParaRPr>
          </a:p>
        </p:txBody>
      </p:sp>
      <p:sp>
        <p:nvSpPr>
          <p:cNvPr id="192522" name="Rectangle 10"/>
          <p:cNvSpPr>
            <a:spLocks noChangeArrowheads="1"/>
          </p:cNvSpPr>
          <p:nvPr/>
        </p:nvSpPr>
        <p:spPr bwMode="auto">
          <a:xfrm>
            <a:off x="685800" y="3357562"/>
            <a:ext cx="4214999" cy="397545"/>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  Is the application radically different?</a:t>
            </a:r>
          </a:p>
        </p:txBody>
      </p:sp>
      <p:sp>
        <p:nvSpPr>
          <p:cNvPr id="192523" name="Rectangle 11"/>
          <p:cNvSpPr>
            <a:spLocks noChangeArrowheads="1"/>
          </p:cNvSpPr>
          <p:nvPr/>
        </p:nvSpPr>
        <p:spPr bwMode="auto">
          <a:xfrm>
            <a:off x="685800" y="3675062"/>
            <a:ext cx="5710601" cy="397545"/>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  Are you using new software engineering methods?</a:t>
            </a:r>
          </a:p>
        </p:txBody>
      </p:sp>
      <p:sp>
        <p:nvSpPr>
          <p:cNvPr id="192524" name="Rectangle 12"/>
          <p:cNvSpPr>
            <a:spLocks noChangeArrowheads="1"/>
          </p:cNvSpPr>
          <p:nvPr/>
        </p:nvSpPr>
        <p:spPr bwMode="auto">
          <a:xfrm>
            <a:off x="685800" y="4056062"/>
            <a:ext cx="5982791" cy="397545"/>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  Are you using unconventional software development </a:t>
            </a:r>
          </a:p>
        </p:txBody>
      </p:sp>
      <p:sp>
        <p:nvSpPr>
          <p:cNvPr id="192525" name="Rectangle 13"/>
          <p:cNvSpPr>
            <a:spLocks noChangeArrowheads="1"/>
          </p:cNvSpPr>
          <p:nvPr/>
        </p:nvSpPr>
        <p:spPr bwMode="auto">
          <a:xfrm>
            <a:off x="685800" y="4311650"/>
            <a:ext cx="6138539" cy="397545"/>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methods, such as formal methods, AI-based approaches, </a:t>
            </a:r>
          </a:p>
        </p:txBody>
      </p:sp>
      <p:sp>
        <p:nvSpPr>
          <p:cNvPr id="192526" name="Rectangle 14"/>
          <p:cNvSpPr>
            <a:spLocks noChangeArrowheads="1"/>
          </p:cNvSpPr>
          <p:nvPr/>
        </p:nvSpPr>
        <p:spPr bwMode="auto">
          <a:xfrm>
            <a:off x="685800" y="4552950"/>
            <a:ext cx="2898100" cy="705321"/>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artificial neural networks?</a:t>
            </a:r>
          </a:p>
          <a:p>
            <a:pPr>
              <a:defRPr/>
            </a:pPr>
            <a:endParaRPr lang="en-US" sz="2000">
              <a:effectLst>
                <a:outerShdw blurRad="38100" dist="38100" dir="2700000" algn="tl">
                  <a:srgbClr val="FFFFFF"/>
                </a:outerShdw>
              </a:effectLst>
              <a:latin typeface="+mn-lt"/>
            </a:endParaRPr>
          </a:p>
        </p:txBody>
      </p:sp>
      <p:sp>
        <p:nvSpPr>
          <p:cNvPr id="192527" name="Rectangle 15"/>
          <p:cNvSpPr>
            <a:spLocks noChangeArrowheads="1"/>
          </p:cNvSpPr>
          <p:nvPr/>
        </p:nvSpPr>
        <p:spPr bwMode="auto">
          <a:xfrm>
            <a:off x="685800" y="4908550"/>
            <a:ext cx="5263812" cy="705321"/>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  Are there significant performance constraints?</a:t>
            </a:r>
          </a:p>
          <a:p>
            <a:pPr>
              <a:defRPr/>
            </a:pPr>
            <a:endParaRPr lang="en-US" sz="2000">
              <a:effectLst>
                <a:outerShdw blurRad="38100" dist="38100" dir="2700000" algn="tl">
                  <a:srgbClr val="FFFFFF"/>
                </a:outerShdw>
              </a:effectLst>
              <a:latin typeface="+mn-lt"/>
            </a:endParaRPr>
          </a:p>
        </p:txBody>
      </p:sp>
      <p:sp>
        <p:nvSpPr>
          <p:cNvPr id="192528" name="Rectangle 16"/>
          <p:cNvSpPr>
            <a:spLocks noChangeArrowheads="1"/>
          </p:cNvSpPr>
          <p:nvPr/>
        </p:nvSpPr>
        <p:spPr bwMode="auto">
          <a:xfrm>
            <a:off x="685800" y="5275262"/>
            <a:ext cx="6183615" cy="397545"/>
          </a:xfrm>
          <a:prstGeom prst="rect">
            <a:avLst/>
          </a:prstGeom>
          <a:noFill/>
          <a:ln w="12700">
            <a:noFill/>
            <a:miter lim="800000"/>
            <a:headEnd/>
            <a:tailEnd/>
          </a:ln>
          <a:effectLst/>
        </p:spPr>
        <p:txBody>
          <a:bodyPr wrap="none" lIns="90487" tIns="44450" rIns="90487" bIns="44450">
            <a:spAutoFit/>
          </a:bodyPr>
          <a:lstStyle/>
          <a:p>
            <a:pPr>
              <a:defRPr/>
            </a:pPr>
            <a:r>
              <a:rPr lang="en-US" sz="2000">
                <a:effectLst>
                  <a:outerShdw blurRad="38100" dist="38100" dir="2700000" algn="tl">
                    <a:srgbClr val="FFFFFF"/>
                  </a:outerShdw>
                </a:effectLst>
                <a:latin typeface="+mn-lt"/>
              </a:rPr>
              <a:t>•  Is there doubt the functionality requested is "do-able?"</a:t>
            </a:r>
          </a:p>
        </p:txBody>
      </p:sp>
      <p:sp>
        <p:nvSpPr>
          <p:cNvPr id="23570" name="Rectangle 17"/>
          <p:cNvSpPr>
            <a:spLocks noChangeArrowheads="1"/>
          </p:cNvSpPr>
          <p:nvPr/>
        </p:nvSpPr>
        <p:spPr bwMode="auto">
          <a:xfrm>
            <a:off x="381000" y="1211262"/>
            <a:ext cx="5148268" cy="520655"/>
          </a:xfrm>
          <a:prstGeom prst="rect">
            <a:avLst/>
          </a:prstGeom>
          <a:noFill/>
          <a:ln w="12700">
            <a:noFill/>
            <a:miter lim="800000"/>
            <a:headEnd/>
            <a:tailEnd/>
          </a:ln>
        </p:spPr>
        <p:txBody>
          <a:bodyPr wrap="none" lIns="90487" tIns="44450" rIns="90487" bIns="44450">
            <a:spAutoFit/>
          </a:bodyPr>
          <a:lstStyle/>
          <a:p>
            <a:r>
              <a:rPr lang="en-US" sz="2800" i="1">
                <a:solidFill>
                  <a:schemeClr val="folHlink"/>
                </a:solidFill>
                <a:latin typeface="+mn-lt"/>
              </a:rPr>
              <a:t>Questions that must be answered: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title"/>
          </p:nvPr>
        </p:nvSpPr>
        <p:spPr>
          <a:xfrm>
            <a:off x="1219200" y="304800"/>
            <a:ext cx="6477000" cy="688975"/>
          </a:xfrm>
          <a:noFill/>
        </p:spPr>
        <p:txBody>
          <a:bodyPr lIns="90487" tIns="44450" rIns="90487" bIns="44450" anchor="ctr">
            <a:normAutofit fontScale="90000"/>
          </a:bodyPr>
          <a:lstStyle/>
          <a:p>
            <a:pPr eaLnBrk="1" hangingPunct="1"/>
            <a:r>
              <a:rPr lang="en-US" b="1" dirty="0" smtClean="0"/>
              <a:t>Staff/People Risks</a:t>
            </a:r>
          </a:p>
        </p:txBody>
      </p:sp>
      <p:sp>
        <p:nvSpPr>
          <p:cNvPr id="193540" name="Rectangle 4"/>
          <p:cNvSpPr>
            <a:spLocks noChangeArrowheads="1"/>
          </p:cNvSpPr>
          <p:nvPr/>
        </p:nvSpPr>
        <p:spPr bwMode="auto">
          <a:xfrm>
            <a:off x="533400" y="1925638"/>
            <a:ext cx="5605316" cy="1074653"/>
          </a:xfrm>
          <a:prstGeom prst="rect">
            <a:avLst/>
          </a:prstGeom>
          <a:noFill/>
          <a:ln w="12700">
            <a:noFill/>
            <a:miter lim="800000"/>
            <a:headEnd/>
            <a:tailEnd/>
          </a:ln>
          <a:effectLst/>
        </p:spPr>
        <p:txBody>
          <a:bodyPr wrap="none" lIns="90487" tIns="44450" rIns="90487" bIns="44450">
            <a:spAutoFit/>
          </a:bodyPr>
          <a:lstStyle/>
          <a:p>
            <a:pPr>
              <a:defRPr/>
            </a:pPr>
            <a:r>
              <a:rPr lang="en-US" sz="3200">
                <a:effectLst>
                  <a:outerShdw blurRad="38100" dist="38100" dir="2700000" algn="tl">
                    <a:srgbClr val="FFFFFF"/>
                  </a:outerShdw>
                </a:effectLst>
                <a:latin typeface="+mn-lt"/>
              </a:rPr>
              <a:t>•  Are the best people available?</a:t>
            </a:r>
          </a:p>
          <a:p>
            <a:pPr>
              <a:defRPr/>
            </a:pPr>
            <a:endParaRPr lang="en-US" sz="3200">
              <a:effectLst>
                <a:outerShdw blurRad="38100" dist="38100" dir="2700000" algn="tl">
                  <a:srgbClr val="FFFFFF"/>
                </a:outerShdw>
              </a:effectLst>
              <a:latin typeface="+mn-lt"/>
            </a:endParaRPr>
          </a:p>
        </p:txBody>
      </p:sp>
      <p:sp>
        <p:nvSpPr>
          <p:cNvPr id="193541" name="Rectangle 5"/>
          <p:cNvSpPr>
            <a:spLocks noChangeArrowheads="1"/>
          </p:cNvSpPr>
          <p:nvPr/>
        </p:nvSpPr>
        <p:spPr bwMode="auto">
          <a:xfrm>
            <a:off x="533400" y="2319338"/>
            <a:ext cx="5714448" cy="1074653"/>
          </a:xfrm>
          <a:prstGeom prst="rect">
            <a:avLst/>
          </a:prstGeom>
          <a:noFill/>
          <a:ln w="12700">
            <a:noFill/>
            <a:miter lim="800000"/>
            <a:headEnd/>
            <a:tailEnd/>
          </a:ln>
          <a:effectLst/>
        </p:spPr>
        <p:txBody>
          <a:bodyPr wrap="none" lIns="90487" tIns="44450" rIns="90487" bIns="44450">
            <a:spAutoFit/>
          </a:bodyPr>
          <a:lstStyle/>
          <a:p>
            <a:pPr>
              <a:defRPr/>
            </a:pPr>
            <a:r>
              <a:rPr lang="en-US" sz="3200" dirty="0">
                <a:effectLst>
                  <a:outerShdw blurRad="38100" dist="38100" dir="2700000" algn="tl">
                    <a:srgbClr val="FFFFFF"/>
                  </a:outerShdw>
                </a:effectLst>
                <a:latin typeface="+mn-lt"/>
              </a:rPr>
              <a:t>•  Does staff have the right skills?</a:t>
            </a:r>
          </a:p>
          <a:p>
            <a:pPr>
              <a:defRPr/>
            </a:pPr>
            <a:endParaRPr lang="en-US" sz="3200" dirty="0">
              <a:effectLst>
                <a:outerShdw blurRad="38100" dist="38100" dir="2700000" algn="tl">
                  <a:srgbClr val="FFFFFF"/>
                </a:outerShdw>
              </a:effectLst>
              <a:latin typeface="+mn-lt"/>
            </a:endParaRPr>
          </a:p>
        </p:txBody>
      </p:sp>
      <p:sp>
        <p:nvSpPr>
          <p:cNvPr id="193542" name="Rectangle 6"/>
          <p:cNvSpPr>
            <a:spLocks noChangeArrowheads="1"/>
          </p:cNvSpPr>
          <p:nvPr/>
        </p:nvSpPr>
        <p:spPr bwMode="auto">
          <a:xfrm>
            <a:off x="533400" y="2713038"/>
            <a:ext cx="5504134" cy="1074653"/>
          </a:xfrm>
          <a:prstGeom prst="rect">
            <a:avLst/>
          </a:prstGeom>
          <a:noFill/>
          <a:ln w="12700">
            <a:noFill/>
            <a:miter lim="800000"/>
            <a:headEnd/>
            <a:tailEnd/>
          </a:ln>
          <a:effectLst/>
        </p:spPr>
        <p:txBody>
          <a:bodyPr wrap="none" lIns="90487" tIns="44450" rIns="90487" bIns="44450">
            <a:spAutoFit/>
          </a:bodyPr>
          <a:lstStyle/>
          <a:p>
            <a:pPr>
              <a:defRPr/>
            </a:pPr>
            <a:r>
              <a:rPr lang="en-US" sz="3200">
                <a:effectLst>
                  <a:outerShdw blurRad="38100" dist="38100" dir="2700000" algn="tl">
                    <a:srgbClr val="FFFFFF"/>
                  </a:outerShdw>
                </a:effectLst>
                <a:latin typeface="+mn-lt"/>
              </a:rPr>
              <a:t>•  Are enough people available?</a:t>
            </a:r>
          </a:p>
          <a:p>
            <a:pPr>
              <a:defRPr/>
            </a:pPr>
            <a:endParaRPr lang="en-US" sz="3200">
              <a:effectLst>
                <a:outerShdw blurRad="38100" dist="38100" dir="2700000" algn="tl">
                  <a:srgbClr val="FFFFFF"/>
                </a:outerShdw>
              </a:effectLst>
              <a:latin typeface="+mn-lt"/>
            </a:endParaRPr>
          </a:p>
        </p:txBody>
      </p:sp>
      <p:sp>
        <p:nvSpPr>
          <p:cNvPr id="193543" name="Rectangle 7"/>
          <p:cNvSpPr>
            <a:spLocks noChangeArrowheads="1"/>
          </p:cNvSpPr>
          <p:nvPr/>
        </p:nvSpPr>
        <p:spPr bwMode="auto">
          <a:xfrm>
            <a:off x="533400" y="3081338"/>
            <a:ext cx="7251023" cy="1074653"/>
          </a:xfrm>
          <a:prstGeom prst="rect">
            <a:avLst/>
          </a:prstGeom>
          <a:noFill/>
          <a:ln w="12700">
            <a:noFill/>
            <a:miter lim="800000"/>
            <a:headEnd/>
            <a:tailEnd/>
          </a:ln>
          <a:effectLst/>
        </p:spPr>
        <p:txBody>
          <a:bodyPr wrap="none" lIns="90487" tIns="44450" rIns="90487" bIns="44450">
            <a:spAutoFit/>
          </a:bodyPr>
          <a:lstStyle/>
          <a:p>
            <a:pPr>
              <a:defRPr/>
            </a:pPr>
            <a:r>
              <a:rPr lang="en-US" sz="3200">
                <a:effectLst>
                  <a:outerShdw blurRad="38100" dist="38100" dir="2700000" algn="tl">
                    <a:srgbClr val="FFFFFF"/>
                  </a:outerShdw>
                </a:effectLst>
                <a:latin typeface="+mn-lt"/>
              </a:rPr>
              <a:t>•  Are staff committed for entire duration?</a:t>
            </a:r>
          </a:p>
          <a:p>
            <a:pPr>
              <a:defRPr/>
            </a:pPr>
            <a:endParaRPr lang="en-US" sz="3200">
              <a:effectLst>
                <a:outerShdw blurRad="38100" dist="38100" dir="2700000" algn="tl">
                  <a:srgbClr val="FFFFFF"/>
                </a:outerShdw>
              </a:effectLst>
              <a:latin typeface="+mn-lt"/>
            </a:endParaRPr>
          </a:p>
        </p:txBody>
      </p:sp>
      <p:sp>
        <p:nvSpPr>
          <p:cNvPr id="193544" name="Rectangle 8"/>
          <p:cNvSpPr>
            <a:spLocks noChangeArrowheads="1"/>
          </p:cNvSpPr>
          <p:nvPr/>
        </p:nvSpPr>
        <p:spPr bwMode="auto">
          <a:xfrm>
            <a:off x="533400" y="3475038"/>
            <a:ext cx="6324872" cy="582211"/>
          </a:xfrm>
          <a:prstGeom prst="rect">
            <a:avLst/>
          </a:prstGeom>
          <a:noFill/>
          <a:ln w="12700">
            <a:noFill/>
            <a:miter lim="800000"/>
            <a:headEnd/>
            <a:tailEnd/>
          </a:ln>
          <a:effectLst/>
        </p:spPr>
        <p:txBody>
          <a:bodyPr wrap="none" lIns="90487" tIns="44450" rIns="90487" bIns="44450">
            <a:spAutoFit/>
          </a:bodyPr>
          <a:lstStyle/>
          <a:p>
            <a:pPr>
              <a:defRPr/>
            </a:pPr>
            <a:r>
              <a:rPr lang="en-US" sz="3200">
                <a:effectLst>
                  <a:outerShdw blurRad="38100" dist="38100" dir="2700000" algn="tl">
                    <a:srgbClr val="FFFFFF"/>
                  </a:outerShdw>
                </a:effectLst>
                <a:latin typeface="+mn-lt"/>
              </a:rPr>
              <a:t>•  Will some people work part time? </a:t>
            </a:r>
          </a:p>
        </p:txBody>
      </p:sp>
      <p:sp>
        <p:nvSpPr>
          <p:cNvPr id="193545" name="Rectangle 9"/>
          <p:cNvSpPr>
            <a:spLocks noChangeArrowheads="1"/>
          </p:cNvSpPr>
          <p:nvPr/>
        </p:nvSpPr>
        <p:spPr bwMode="auto">
          <a:xfrm>
            <a:off x="533400" y="3894138"/>
            <a:ext cx="6680482" cy="582211"/>
          </a:xfrm>
          <a:prstGeom prst="rect">
            <a:avLst/>
          </a:prstGeom>
          <a:noFill/>
          <a:ln w="12700">
            <a:noFill/>
            <a:miter lim="800000"/>
            <a:headEnd/>
            <a:tailEnd/>
          </a:ln>
          <a:effectLst/>
        </p:spPr>
        <p:txBody>
          <a:bodyPr wrap="none" lIns="90487" tIns="44450" rIns="90487" bIns="44450">
            <a:spAutoFit/>
          </a:bodyPr>
          <a:lstStyle/>
          <a:p>
            <a:pPr>
              <a:defRPr/>
            </a:pPr>
            <a:r>
              <a:rPr lang="en-US" sz="3200">
                <a:effectLst>
                  <a:outerShdw blurRad="38100" dist="38100" dir="2700000" algn="tl">
                    <a:srgbClr val="FFFFFF"/>
                  </a:outerShdw>
                </a:effectLst>
                <a:latin typeface="+mn-lt"/>
              </a:rPr>
              <a:t>•  Do staff have the right expectations?</a:t>
            </a:r>
          </a:p>
        </p:txBody>
      </p:sp>
      <p:sp>
        <p:nvSpPr>
          <p:cNvPr id="193546" name="Rectangle 10"/>
          <p:cNvSpPr>
            <a:spLocks noChangeArrowheads="1"/>
          </p:cNvSpPr>
          <p:nvPr/>
        </p:nvSpPr>
        <p:spPr bwMode="auto">
          <a:xfrm>
            <a:off x="533400" y="4300538"/>
            <a:ext cx="7042504" cy="1074653"/>
          </a:xfrm>
          <a:prstGeom prst="rect">
            <a:avLst/>
          </a:prstGeom>
          <a:noFill/>
          <a:ln w="12700">
            <a:noFill/>
            <a:miter lim="800000"/>
            <a:headEnd/>
            <a:tailEnd/>
          </a:ln>
          <a:effectLst/>
        </p:spPr>
        <p:txBody>
          <a:bodyPr wrap="none" lIns="90487" tIns="44450" rIns="90487" bIns="44450">
            <a:spAutoFit/>
          </a:bodyPr>
          <a:lstStyle/>
          <a:p>
            <a:pPr>
              <a:defRPr/>
            </a:pPr>
            <a:r>
              <a:rPr lang="en-US" sz="3200">
                <a:effectLst>
                  <a:outerShdw blurRad="38100" dist="38100" dir="2700000" algn="tl">
                    <a:srgbClr val="FFFFFF"/>
                  </a:outerShdw>
                </a:effectLst>
                <a:latin typeface="+mn-lt"/>
              </a:rPr>
              <a:t>•  Have staff received necessary training?</a:t>
            </a:r>
          </a:p>
          <a:p>
            <a:pPr>
              <a:defRPr/>
            </a:pPr>
            <a:endParaRPr lang="en-US" sz="3200">
              <a:effectLst>
                <a:outerShdw blurRad="38100" dist="38100" dir="2700000" algn="tl">
                  <a:srgbClr val="FFFFFF"/>
                </a:outerShdw>
              </a:effectLst>
              <a:latin typeface="+mn-lt"/>
            </a:endParaRPr>
          </a:p>
        </p:txBody>
      </p:sp>
      <p:sp>
        <p:nvSpPr>
          <p:cNvPr id="193547" name="Rectangle 11"/>
          <p:cNvSpPr>
            <a:spLocks noChangeArrowheads="1"/>
          </p:cNvSpPr>
          <p:nvPr/>
        </p:nvSpPr>
        <p:spPr bwMode="auto">
          <a:xfrm>
            <a:off x="533400" y="4719638"/>
            <a:ext cx="6239399" cy="582211"/>
          </a:xfrm>
          <a:prstGeom prst="rect">
            <a:avLst/>
          </a:prstGeom>
          <a:noFill/>
          <a:ln w="12700">
            <a:noFill/>
            <a:miter lim="800000"/>
            <a:headEnd/>
            <a:tailEnd/>
          </a:ln>
          <a:effectLst/>
        </p:spPr>
        <p:txBody>
          <a:bodyPr wrap="none" lIns="90487" tIns="44450" rIns="90487" bIns="44450">
            <a:spAutoFit/>
          </a:bodyPr>
          <a:lstStyle/>
          <a:p>
            <a:pPr>
              <a:defRPr/>
            </a:pPr>
            <a:r>
              <a:rPr lang="en-US" sz="3200">
                <a:effectLst>
                  <a:outerShdw blurRad="38100" dist="38100" dir="2700000" algn="tl">
                    <a:srgbClr val="FFFFFF"/>
                  </a:outerShdw>
                </a:effectLst>
                <a:latin typeface="+mn-lt"/>
              </a:rPr>
              <a:t>•  Will turnover among staff be low?</a:t>
            </a:r>
          </a:p>
        </p:txBody>
      </p:sp>
      <p:sp>
        <p:nvSpPr>
          <p:cNvPr id="24589" name="Rectangle 12"/>
          <p:cNvSpPr>
            <a:spLocks noChangeArrowheads="1"/>
          </p:cNvSpPr>
          <p:nvPr/>
        </p:nvSpPr>
        <p:spPr bwMode="auto">
          <a:xfrm>
            <a:off x="381000" y="1371600"/>
            <a:ext cx="5869747" cy="582211"/>
          </a:xfrm>
          <a:prstGeom prst="rect">
            <a:avLst/>
          </a:prstGeom>
          <a:noFill/>
          <a:ln w="12700">
            <a:noFill/>
            <a:miter lim="800000"/>
            <a:headEnd/>
            <a:tailEnd/>
          </a:ln>
        </p:spPr>
        <p:txBody>
          <a:bodyPr wrap="none" lIns="90487" tIns="44450" rIns="90487" bIns="44450">
            <a:spAutoFit/>
          </a:bodyPr>
          <a:lstStyle/>
          <a:p>
            <a:r>
              <a:rPr lang="en-US" sz="3200" i="1">
                <a:solidFill>
                  <a:schemeClr val="folHlink"/>
                </a:solidFill>
                <a:latin typeface="+mn-lt"/>
              </a:rPr>
              <a:t>Questions that must be answered:</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0" name="Rectangle 8"/>
          <p:cNvSpPr>
            <a:spLocks noGrp="1" noChangeArrowheads="1"/>
          </p:cNvSpPr>
          <p:nvPr>
            <p:ph type="title"/>
          </p:nvPr>
        </p:nvSpPr>
        <p:spPr>
          <a:xfrm>
            <a:off x="1371600" y="0"/>
            <a:ext cx="6477000" cy="565150"/>
          </a:xfrm>
          <a:noFill/>
        </p:spPr>
        <p:txBody>
          <a:bodyPr lIns="90487" tIns="44450" rIns="90487" bIns="44450" anchor="ctr">
            <a:normAutofit fontScale="90000"/>
          </a:bodyPr>
          <a:lstStyle/>
          <a:p>
            <a:pPr eaLnBrk="1" hangingPunct="1"/>
            <a:r>
              <a:rPr lang="en-US" dirty="0" smtClean="0"/>
              <a:t>Recording Risk Information</a:t>
            </a:r>
          </a:p>
        </p:txBody>
      </p:sp>
      <p:sp>
        <p:nvSpPr>
          <p:cNvPr id="25604" name="Freeform 2"/>
          <p:cNvSpPr>
            <a:spLocks/>
          </p:cNvSpPr>
          <p:nvPr/>
        </p:nvSpPr>
        <p:spPr bwMode="auto">
          <a:xfrm>
            <a:off x="1080293" y="557973"/>
            <a:ext cx="8178490" cy="6187988"/>
          </a:xfrm>
          <a:custGeom>
            <a:avLst/>
            <a:gdLst>
              <a:gd name="T0" fmla="*/ 912 w 3745"/>
              <a:gd name="T1" fmla="*/ 2256 h 2257"/>
              <a:gd name="T2" fmla="*/ 0 w 3745"/>
              <a:gd name="T3" fmla="*/ 2256 h 2257"/>
              <a:gd name="T4" fmla="*/ 0 w 3745"/>
              <a:gd name="T5" fmla="*/ 96 h 2257"/>
              <a:gd name="T6" fmla="*/ 96 w 3745"/>
              <a:gd name="T7" fmla="*/ 0 h 2257"/>
              <a:gd name="T8" fmla="*/ 3648 w 3745"/>
              <a:gd name="T9" fmla="*/ 0 h 2257"/>
              <a:gd name="T10" fmla="*/ 3744 w 3745"/>
              <a:gd name="T11" fmla="*/ 96 h 2257"/>
              <a:gd name="T12" fmla="*/ 3744 w 3745"/>
              <a:gd name="T13" fmla="*/ 2256 h 2257"/>
              <a:gd name="T14" fmla="*/ 2832 w 3745"/>
              <a:gd name="T15" fmla="*/ 2256 h 2257"/>
              <a:gd name="T16" fmla="*/ 2928 w 3745"/>
              <a:gd name="T17" fmla="*/ 2016 h 2257"/>
              <a:gd name="T18" fmla="*/ 2640 w 3745"/>
              <a:gd name="T19" fmla="*/ 2016 h 2257"/>
              <a:gd name="T20" fmla="*/ 2736 w 3745"/>
              <a:gd name="T21" fmla="*/ 2256 h 2257"/>
              <a:gd name="T22" fmla="*/ 1008 w 3745"/>
              <a:gd name="T23" fmla="*/ 2256 h 2257"/>
              <a:gd name="T24" fmla="*/ 1104 w 3745"/>
              <a:gd name="T25" fmla="*/ 2016 h 2257"/>
              <a:gd name="T26" fmla="*/ 816 w 3745"/>
              <a:gd name="T27" fmla="*/ 2016 h 2257"/>
              <a:gd name="T28" fmla="*/ 912 w 3745"/>
              <a:gd name="T29" fmla="*/ 2256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w="25400" cap="rnd">
            <a:solidFill>
              <a:schemeClr val="hlink"/>
            </a:solidFill>
            <a:round/>
            <a:headEnd/>
            <a:tailEnd/>
          </a:ln>
        </p:spPr>
        <p:txBody>
          <a:bodyPr/>
          <a:lstStyle/>
          <a:p>
            <a:endParaRPr lang="en-US" sz="3200">
              <a:latin typeface="+mn-lt"/>
            </a:endParaRPr>
          </a:p>
        </p:txBody>
      </p:sp>
      <p:sp>
        <p:nvSpPr>
          <p:cNvPr id="25605" name="Freeform 3"/>
          <p:cNvSpPr>
            <a:spLocks/>
          </p:cNvSpPr>
          <p:nvPr/>
        </p:nvSpPr>
        <p:spPr bwMode="auto">
          <a:xfrm>
            <a:off x="927893" y="643698"/>
            <a:ext cx="8178490" cy="6187988"/>
          </a:xfrm>
          <a:custGeom>
            <a:avLst/>
            <a:gdLst>
              <a:gd name="T0" fmla="*/ 912 w 3745"/>
              <a:gd name="T1" fmla="*/ 2256 h 2257"/>
              <a:gd name="T2" fmla="*/ 0 w 3745"/>
              <a:gd name="T3" fmla="*/ 2256 h 2257"/>
              <a:gd name="T4" fmla="*/ 0 w 3745"/>
              <a:gd name="T5" fmla="*/ 96 h 2257"/>
              <a:gd name="T6" fmla="*/ 96 w 3745"/>
              <a:gd name="T7" fmla="*/ 0 h 2257"/>
              <a:gd name="T8" fmla="*/ 3648 w 3745"/>
              <a:gd name="T9" fmla="*/ 0 h 2257"/>
              <a:gd name="T10" fmla="*/ 3744 w 3745"/>
              <a:gd name="T11" fmla="*/ 96 h 2257"/>
              <a:gd name="T12" fmla="*/ 3744 w 3745"/>
              <a:gd name="T13" fmla="*/ 2256 h 2257"/>
              <a:gd name="T14" fmla="*/ 2832 w 3745"/>
              <a:gd name="T15" fmla="*/ 2256 h 2257"/>
              <a:gd name="T16" fmla="*/ 2928 w 3745"/>
              <a:gd name="T17" fmla="*/ 2016 h 2257"/>
              <a:gd name="T18" fmla="*/ 2640 w 3745"/>
              <a:gd name="T19" fmla="*/ 2016 h 2257"/>
              <a:gd name="T20" fmla="*/ 2736 w 3745"/>
              <a:gd name="T21" fmla="*/ 2256 h 2257"/>
              <a:gd name="T22" fmla="*/ 1008 w 3745"/>
              <a:gd name="T23" fmla="*/ 2256 h 2257"/>
              <a:gd name="T24" fmla="*/ 1104 w 3745"/>
              <a:gd name="T25" fmla="*/ 2016 h 2257"/>
              <a:gd name="T26" fmla="*/ 816 w 3745"/>
              <a:gd name="T27" fmla="*/ 2016 h 2257"/>
              <a:gd name="T28" fmla="*/ 912 w 3745"/>
              <a:gd name="T29" fmla="*/ 2256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w="25400" cap="rnd">
            <a:solidFill>
              <a:schemeClr val="hlink"/>
            </a:solidFill>
            <a:round/>
            <a:headEnd/>
            <a:tailEnd/>
          </a:ln>
        </p:spPr>
        <p:txBody>
          <a:bodyPr/>
          <a:lstStyle/>
          <a:p>
            <a:endParaRPr lang="en-US" sz="3200">
              <a:latin typeface="+mn-lt"/>
            </a:endParaRPr>
          </a:p>
        </p:txBody>
      </p:sp>
      <p:sp>
        <p:nvSpPr>
          <p:cNvPr id="25606" name="Freeform 4"/>
          <p:cNvSpPr>
            <a:spLocks/>
          </p:cNvSpPr>
          <p:nvPr/>
        </p:nvSpPr>
        <p:spPr bwMode="auto">
          <a:xfrm>
            <a:off x="775493" y="729423"/>
            <a:ext cx="8178490" cy="6187988"/>
          </a:xfrm>
          <a:custGeom>
            <a:avLst/>
            <a:gdLst>
              <a:gd name="T0" fmla="*/ 912 w 3745"/>
              <a:gd name="T1" fmla="*/ 2256 h 2257"/>
              <a:gd name="T2" fmla="*/ 0 w 3745"/>
              <a:gd name="T3" fmla="*/ 2256 h 2257"/>
              <a:gd name="T4" fmla="*/ 0 w 3745"/>
              <a:gd name="T5" fmla="*/ 96 h 2257"/>
              <a:gd name="T6" fmla="*/ 96 w 3745"/>
              <a:gd name="T7" fmla="*/ 0 h 2257"/>
              <a:gd name="T8" fmla="*/ 3648 w 3745"/>
              <a:gd name="T9" fmla="*/ 0 h 2257"/>
              <a:gd name="T10" fmla="*/ 3744 w 3745"/>
              <a:gd name="T11" fmla="*/ 96 h 2257"/>
              <a:gd name="T12" fmla="*/ 3744 w 3745"/>
              <a:gd name="T13" fmla="*/ 2256 h 2257"/>
              <a:gd name="T14" fmla="*/ 2832 w 3745"/>
              <a:gd name="T15" fmla="*/ 2256 h 2257"/>
              <a:gd name="T16" fmla="*/ 2928 w 3745"/>
              <a:gd name="T17" fmla="*/ 2016 h 2257"/>
              <a:gd name="T18" fmla="*/ 2640 w 3745"/>
              <a:gd name="T19" fmla="*/ 2016 h 2257"/>
              <a:gd name="T20" fmla="*/ 2736 w 3745"/>
              <a:gd name="T21" fmla="*/ 2256 h 2257"/>
              <a:gd name="T22" fmla="*/ 1008 w 3745"/>
              <a:gd name="T23" fmla="*/ 2256 h 2257"/>
              <a:gd name="T24" fmla="*/ 1104 w 3745"/>
              <a:gd name="T25" fmla="*/ 2016 h 2257"/>
              <a:gd name="T26" fmla="*/ 816 w 3745"/>
              <a:gd name="T27" fmla="*/ 2016 h 2257"/>
              <a:gd name="T28" fmla="*/ 912 w 3745"/>
              <a:gd name="T29" fmla="*/ 2256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w="25400" cap="rnd">
            <a:solidFill>
              <a:schemeClr val="hlink"/>
            </a:solidFill>
            <a:round/>
            <a:headEnd/>
            <a:tailEnd/>
          </a:ln>
        </p:spPr>
        <p:txBody>
          <a:bodyPr/>
          <a:lstStyle/>
          <a:p>
            <a:endParaRPr lang="en-US" sz="3200">
              <a:latin typeface="+mn-lt"/>
            </a:endParaRPr>
          </a:p>
        </p:txBody>
      </p:sp>
      <p:sp>
        <p:nvSpPr>
          <p:cNvPr id="25607" name="Freeform 5"/>
          <p:cNvSpPr>
            <a:spLocks/>
          </p:cNvSpPr>
          <p:nvPr/>
        </p:nvSpPr>
        <p:spPr bwMode="auto">
          <a:xfrm>
            <a:off x="623093" y="815148"/>
            <a:ext cx="8178490" cy="6187988"/>
          </a:xfrm>
          <a:custGeom>
            <a:avLst/>
            <a:gdLst>
              <a:gd name="T0" fmla="*/ 912 w 3745"/>
              <a:gd name="T1" fmla="*/ 2256 h 2257"/>
              <a:gd name="T2" fmla="*/ 0 w 3745"/>
              <a:gd name="T3" fmla="*/ 2256 h 2257"/>
              <a:gd name="T4" fmla="*/ 0 w 3745"/>
              <a:gd name="T5" fmla="*/ 96 h 2257"/>
              <a:gd name="T6" fmla="*/ 96 w 3745"/>
              <a:gd name="T7" fmla="*/ 0 h 2257"/>
              <a:gd name="T8" fmla="*/ 3648 w 3745"/>
              <a:gd name="T9" fmla="*/ 0 h 2257"/>
              <a:gd name="T10" fmla="*/ 3744 w 3745"/>
              <a:gd name="T11" fmla="*/ 96 h 2257"/>
              <a:gd name="T12" fmla="*/ 3744 w 3745"/>
              <a:gd name="T13" fmla="*/ 2256 h 2257"/>
              <a:gd name="T14" fmla="*/ 2832 w 3745"/>
              <a:gd name="T15" fmla="*/ 2256 h 2257"/>
              <a:gd name="T16" fmla="*/ 2928 w 3745"/>
              <a:gd name="T17" fmla="*/ 2016 h 2257"/>
              <a:gd name="T18" fmla="*/ 2640 w 3745"/>
              <a:gd name="T19" fmla="*/ 2016 h 2257"/>
              <a:gd name="T20" fmla="*/ 2736 w 3745"/>
              <a:gd name="T21" fmla="*/ 2256 h 2257"/>
              <a:gd name="T22" fmla="*/ 1008 w 3745"/>
              <a:gd name="T23" fmla="*/ 2256 h 2257"/>
              <a:gd name="T24" fmla="*/ 1104 w 3745"/>
              <a:gd name="T25" fmla="*/ 2016 h 2257"/>
              <a:gd name="T26" fmla="*/ 816 w 3745"/>
              <a:gd name="T27" fmla="*/ 2016 h 2257"/>
              <a:gd name="T28" fmla="*/ 912 w 3745"/>
              <a:gd name="T29" fmla="*/ 2256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accent2"/>
          </a:solidFill>
          <a:ln w="25400" cap="rnd">
            <a:solidFill>
              <a:schemeClr val="hlink"/>
            </a:solidFill>
            <a:round/>
            <a:headEnd/>
            <a:tailEnd/>
          </a:ln>
        </p:spPr>
        <p:txBody>
          <a:bodyPr/>
          <a:lstStyle/>
          <a:p>
            <a:endParaRPr lang="en-US" sz="3200">
              <a:latin typeface="+mn-lt"/>
            </a:endParaRPr>
          </a:p>
        </p:txBody>
      </p:sp>
      <p:sp>
        <p:nvSpPr>
          <p:cNvPr id="25608" name="Freeform 6"/>
          <p:cNvSpPr>
            <a:spLocks/>
          </p:cNvSpPr>
          <p:nvPr/>
        </p:nvSpPr>
        <p:spPr bwMode="auto">
          <a:xfrm>
            <a:off x="1" y="876774"/>
            <a:ext cx="8691464" cy="6971826"/>
          </a:xfrm>
          <a:custGeom>
            <a:avLst/>
            <a:gdLst>
              <a:gd name="T0" fmla="*/ 912 w 3745"/>
              <a:gd name="T1" fmla="*/ 2256 h 2257"/>
              <a:gd name="T2" fmla="*/ 0 w 3745"/>
              <a:gd name="T3" fmla="*/ 2256 h 2257"/>
              <a:gd name="T4" fmla="*/ 0 w 3745"/>
              <a:gd name="T5" fmla="*/ 96 h 2257"/>
              <a:gd name="T6" fmla="*/ 96 w 3745"/>
              <a:gd name="T7" fmla="*/ 0 h 2257"/>
              <a:gd name="T8" fmla="*/ 3648 w 3745"/>
              <a:gd name="T9" fmla="*/ 0 h 2257"/>
              <a:gd name="T10" fmla="*/ 3744 w 3745"/>
              <a:gd name="T11" fmla="*/ 96 h 2257"/>
              <a:gd name="T12" fmla="*/ 3744 w 3745"/>
              <a:gd name="T13" fmla="*/ 2256 h 2257"/>
              <a:gd name="T14" fmla="*/ 2832 w 3745"/>
              <a:gd name="T15" fmla="*/ 2256 h 2257"/>
              <a:gd name="T16" fmla="*/ 2928 w 3745"/>
              <a:gd name="T17" fmla="*/ 2016 h 2257"/>
              <a:gd name="T18" fmla="*/ 2640 w 3745"/>
              <a:gd name="T19" fmla="*/ 2016 h 2257"/>
              <a:gd name="T20" fmla="*/ 2736 w 3745"/>
              <a:gd name="T21" fmla="*/ 2256 h 2257"/>
              <a:gd name="T22" fmla="*/ 1008 w 3745"/>
              <a:gd name="T23" fmla="*/ 2256 h 2257"/>
              <a:gd name="T24" fmla="*/ 1104 w 3745"/>
              <a:gd name="T25" fmla="*/ 2016 h 2257"/>
              <a:gd name="T26" fmla="*/ 816 w 3745"/>
              <a:gd name="T27" fmla="*/ 2016 h 2257"/>
              <a:gd name="T28" fmla="*/ 912 w 3745"/>
              <a:gd name="T29" fmla="*/ 2256 h 2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745"/>
              <a:gd name="T46" fmla="*/ 0 h 2257"/>
              <a:gd name="T47" fmla="*/ 3745 w 3745"/>
              <a:gd name="T48" fmla="*/ 2257 h 2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745" h="2257">
                <a:moveTo>
                  <a:pt x="912" y="2256"/>
                </a:moveTo>
                <a:lnTo>
                  <a:pt x="0" y="2256"/>
                </a:lnTo>
                <a:lnTo>
                  <a:pt x="0" y="96"/>
                </a:lnTo>
                <a:lnTo>
                  <a:pt x="96" y="0"/>
                </a:lnTo>
                <a:lnTo>
                  <a:pt x="3648" y="0"/>
                </a:lnTo>
                <a:lnTo>
                  <a:pt x="3744" y="96"/>
                </a:lnTo>
                <a:lnTo>
                  <a:pt x="3744" y="2256"/>
                </a:lnTo>
                <a:lnTo>
                  <a:pt x="2832" y="2256"/>
                </a:lnTo>
                <a:lnTo>
                  <a:pt x="2928" y="2016"/>
                </a:lnTo>
                <a:lnTo>
                  <a:pt x="2640" y="2016"/>
                </a:lnTo>
                <a:lnTo>
                  <a:pt x="2736" y="2256"/>
                </a:lnTo>
                <a:lnTo>
                  <a:pt x="1008" y="2256"/>
                </a:lnTo>
                <a:lnTo>
                  <a:pt x="1104" y="2016"/>
                </a:lnTo>
                <a:lnTo>
                  <a:pt x="816" y="2016"/>
                </a:lnTo>
                <a:lnTo>
                  <a:pt x="912" y="2256"/>
                </a:lnTo>
              </a:path>
            </a:pathLst>
          </a:custGeom>
          <a:solidFill>
            <a:schemeClr val="bg1"/>
          </a:solidFill>
          <a:ln w="25400" cap="rnd">
            <a:solidFill>
              <a:schemeClr val="hlink"/>
            </a:solidFill>
            <a:round/>
            <a:headEnd/>
            <a:tailEnd/>
          </a:ln>
        </p:spPr>
        <p:txBody>
          <a:bodyPr/>
          <a:lstStyle/>
          <a:p>
            <a:pPr algn="just"/>
            <a:endParaRPr lang="en-US" sz="3200" dirty="0">
              <a:latin typeface="+mn-lt"/>
            </a:endParaRPr>
          </a:p>
        </p:txBody>
      </p:sp>
      <p:sp>
        <p:nvSpPr>
          <p:cNvPr id="194567" name="Rectangle 7"/>
          <p:cNvSpPr>
            <a:spLocks noChangeArrowheads="1"/>
          </p:cNvSpPr>
          <p:nvPr/>
        </p:nvSpPr>
        <p:spPr bwMode="auto">
          <a:xfrm>
            <a:off x="82502" y="914400"/>
            <a:ext cx="8451898" cy="7113229"/>
          </a:xfrm>
          <a:prstGeom prst="rect">
            <a:avLst/>
          </a:prstGeom>
          <a:noFill/>
          <a:ln w="12700">
            <a:noFill/>
            <a:miter lim="800000"/>
            <a:headEnd/>
            <a:tailEnd/>
          </a:ln>
          <a:effectLst/>
        </p:spPr>
        <p:txBody>
          <a:bodyPr wrap="square" lIns="90487" tIns="44450" rIns="90487" bIns="44450">
            <a:spAutoFit/>
          </a:bodyPr>
          <a:lstStyle/>
          <a:p>
            <a:pPr algn="just">
              <a:lnSpc>
                <a:spcPct val="90000"/>
              </a:lnSpc>
              <a:defRPr/>
            </a:pPr>
            <a:r>
              <a:rPr lang="en-US" sz="2800" b="1" dirty="0">
                <a:solidFill>
                  <a:schemeClr val="tx2"/>
                </a:solidFill>
                <a:latin typeface="+mn-lt"/>
              </a:rPr>
              <a:t>Project:</a:t>
            </a:r>
            <a:r>
              <a:rPr lang="en-US" sz="2800" b="1" dirty="0">
                <a:latin typeface="+mn-lt"/>
              </a:rPr>
              <a:t>  Embedded software for XYZ system</a:t>
            </a:r>
          </a:p>
          <a:p>
            <a:pPr algn="just">
              <a:lnSpc>
                <a:spcPct val="90000"/>
              </a:lnSpc>
              <a:defRPr/>
            </a:pPr>
            <a:r>
              <a:rPr lang="en-US" sz="2800" b="1" dirty="0">
                <a:solidFill>
                  <a:schemeClr val="tx2"/>
                </a:solidFill>
                <a:latin typeface="+mn-lt"/>
              </a:rPr>
              <a:t>Risk type:</a:t>
            </a:r>
            <a:r>
              <a:rPr lang="en-US" sz="2800" b="1" dirty="0">
                <a:latin typeface="+mn-lt"/>
              </a:rPr>
              <a:t> schedule risk</a:t>
            </a:r>
          </a:p>
          <a:p>
            <a:pPr algn="just">
              <a:lnSpc>
                <a:spcPct val="90000"/>
              </a:lnSpc>
              <a:defRPr/>
            </a:pPr>
            <a:r>
              <a:rPr lang="en-US" sz="2800" b="1" dirty="0">
                <a:solidFill>
                  <a:schemeClr val="tx2"/>
                </a:solidFill>
                <a:latin typeface="+mn-lt"/>
              </a:rPr>
              <a:t>Priority (1 low ... 5 critical):</a:t>
            </a:r>
            <a:r>
              <a:rPr lang="en-US" sz="2800" b="1" dirty="0">
                <a:latin typeface="+mn-lt"/>
              </a:rPr>
              <a:t>  4</a:t>
            </a:r>
          </a:p>
          <a:p>
            <a:pPr algn="just">
              <a:lnSpc>
                <a:spcPct val="90000"/>
              </a:lnSpc>
              <a:defRPr/>
            </a:pPr>
            <a:r>
              <a:rPr lang="en-US" sz="2800" b="1" dirty="0">
                <a:solidFill>
                  <a:schemeClr val="tx2"/>
                </a:solidFill>
                <a:latin typeface="+mn-lt"/>
              </a:rPr>
              <a:t>Risk factor:</a:t>
            </a:r>
            <a:r>
              <a:rPr lang="en-US" sz="2800" b="1" dirty="0">
                <a:latin typeface="+mn-lt"/>
              </a:rPr>
              <a:t>  Project completion will depend on tests which </a:t>
            </a:r>
            <a:r>
              <a:rPr lang="en-US" sz="2800" b="1" dirty="0" smtClean="0">
                <a:latin typeface="+mn-lt"/>
              </a:rPr>
              <a:t>require hardware </a:t>
            </a:r>
            <a:r>
              <a:rPr lang="en-US" sz="2800" b="1" dirty="0">
                <a:latin typeface="+mn-lt"/>
              </a:rPr>
              <a:t>component under development. Hardware component </a:t>
            </a:r>
            <a:r>
              <a:rPr lang="en-US" sz="2800" b="1" dirty="0" smtClean="0">
                <a:latin typeface="+mn-lt"/>
              </a:rPr>
              <a:t>delivery </a:t>
            </a:r>
            <a:r>
              <a:rPr lang="en-US" sz="2800" b="1" dirty="0">
                <a:latin typeface="+mn-lt"/>
              </a:rPr>
              <a:t>may be delayed</a:t>
            </a:r>
          </a:p>
          <a:p>
            <a:pPr algn="just">
              <a:lnSpc>
                <a:spcPct val="90000"/>
              </a:lnSpc>
              <a:defRPr/>
            </a:pPr>
            <a:r>
              <a:rPr lang="en-US" sz="2800" b="1" dirty="0">
                <a:solidFill>
                  <a:schemeClr val="tx2"/>
                </a:solidFill>
                <a:latin typeface="+mn-lt"/>
              </a:rPr>
              <a:t>Probability:</a:t>
            </a:r>
            <a:r>
              <a:rPr lang="en-US" sz="2800" b="1" dirty="0">
                <a:latin typeface="+mn-lt"/>
              </a:rPr>
              <a:t>  60 %</a:t>
            </a:r>
          </a:p>
          <a:p>
            <a:pPr algn="just">
              <a:lnSpc>
                <a:spcPct val="90000"/>
              </a:lnSpc>
              <a:defRPr/>
            </a:pPr>
            <a:r>
              <a:rPr lang="en-US" sz="2800" b="1" dirty="0">
                <a:solidFill>
                  <a:schemeClr val="tx2"/>
                </a:solidFill>
                <a:latin typeface="+mn-lt"/>
              </a:rPr>
              <a:t>Impact: </a:t>
            </a:r>
            <a:r>
              <a:rPr lang="en-US" sz="2800" b="1" dirty="0" smtClean="0">
                <a:latin typeface="+mn-lt"/>
              </a:rPr>
              <a:t>Project </a:t>
            </a:r>
            <a:r>
              <a:rPr lang="en-US" sz="2800" b="1" dirty="0">
                <a:latin typeface="+mn-lt"/>
              </a:rPr>
              <a:t>completion will be delayed for each day that </a:t>
            </a:r>
            <a:r>
              <a:rPr lang="en-US" sz="2800" b="1" dirty="0" smtClean="0">
                <a:latin typeface="+mn-lt"/>
              </a:rPr>
              <a:t>hardware </a:t>
            </a:r>
            <a:r>
              <a:rPr lang="en-US" sz="2800" b="1" dirty="0">
                <a:latin typeface="+mn-lt"/>
              </a:rPr>
              <a:t>is unavailable for use in software testing</a:t>
            </a:r>
          </a:p>
          <a:p>
            <a:pPr algn="just">
              <a:lnSpc>
                <a:spcPct val="90000"/>
              </a:lnSpc>
              <a:defRPr/>
            </a:pPr>
            <a:r>
              <a:rPr lang="en-US" sz="2800" b="1" dirty="0">
                <a:solidFill>
                  <a:schemeClr val="tx2"/>
                </a:solidFill>
                <a:latin typeface="+mn-lt"/>
              </a:rPr>
              <a:t>Monitoring approach</a:t>
            </a:r>
            <a:r>
              <a:rPr lang="en-US" sz="2800" b="1" dirty="0" smtClean="0">
                <a:solidFill>
                  <a:schemeClr val="tx2"/>
                </a:solidFill>
                <a:latin typeface="+mn-lt"/>
              </a:rPr>
              <a:t>: </a:t>
            </a:r>
            <a:r>
              <a:rPr lang="en-US" sz="2800" b="1" dirty="0" smtClean="0">
                <a:latin typeface="+mn-lt"/>
              </a:rPr>
              <a:t>Scheduled </a:t>
            </a:r>
            <a:r>
              <a:rPr lang="en-US" sz="2800" b="1" dirty="0">
                <a:latin typeface="+mn-lt"/>
              </a:rPr>
              <a:t>milestone reviews with hardware group</a:t>
            </a:r>
          </a:p>
          <a:p>
            <a:pPr algn="just">
              <a:lnSpc>
                <a:spcPct val="90000"/>
              </a:lnSpc>
              <a:defRPr/>
            </a:pPr>
            <a:r>
              <a:rPr lang="en-US" sz="2800" b="1" dirty="0">
                <a:solidFill>
                  <a:schemeClr val="tx2"/>
                </a:solidFill>
                <a:latin typeface="+mn-lt"/>
              </a:rPr>
              <a:t>Contingency plan</a:t>
            </a:r>
            <a:r>
              <a:rPr lang="en-US" sz="2800" b="1" dirty="0" smtClean="0">
                <a:solidFill>
                  <a:schemeClr val="tx2"/>
                </a:solidFill>
                <a:latin typeface="+mn-lt"/>
              </a:rPr>
              <a:t>: </a:t>
            </a:r>
            <a:r>
              <a:rPr lang="en-US" sz="2800" b="1" dirty="0" smtClean="0">
                <a:latin typeface="+mn-lt"/>
              </a:rPr>
              <a:t>Modification </a:t>
            </a:r>
            <a:r>
              <a:rPr lang="en-US" sz="2800" b="1" dirty="0">
                <a:latin typeface="+mn-lt"/>
              </a:rPr>
              <a:t>of testing strategy to accommodate delay </a:t>
            </a:r>
            <a:r>
              <a:rPr lang="en-US" sz="2800" b="1" dirty="0" smtClean="0">
                <a:latin typeface="+mn-lt"/>
              </a:rPr>
              <a:t>using software </a:t>
            </a:r>
            <a:r>
              <a:rPr lang="en-US" sz="2800" b="1" dirty="0">
                <a:latin typeface="+mn-lt"/>
              </a:rPr>
              <a:t>simulation</a:t>
            </a:r>
          </a:p>
          <a:p>
            <a:pPr algn="just">
              <a:lnSpc>
                <a:spcPct val="90000"/>
              </a:lnSpc>
              <a:defRPr/>
            </a:pPr>
            <a:r>
              <a:rPr lang="en-US" sz="2800" b="1" dirty="0">
                <a:solidFill>
                  <a:schemeClr val="tx2"/>
                </a:solidFill>
                <a:latin typeface="+mn-lt"/>
              </a:rPr>
              <a:t>Estimated resources:</a:t>
            </a:r>
            <a:r>
              <a:rPr lang="en-US" sz="2800" b="1" dirty="0">
                <a:latin typeface="+mn-lt"/>
              </a:rPr>
              <a:t> 6 additional </a:t>
            </a:r>
            <a:r>
              <a:rPr lang="en-US" sz="2800" b="1" dirty="0" smtClean="0">
                <a:latin typeface="+mn-lt"/>
              </a:rPr>
              <a:t>person-months </a:t>
            </a:r>
            <a:r>
              <a:rPr lang="en-US" sz="2800" b="1" dirty="0">
                <a:latin typeface="+mn-lt"/>
              </a:rPr>
              <a:t>beginning in July</a:t>
            </a:r>
          </a:p>
          <a:p>
            <a:pPr algn="just">
              <a:lnSpc>
                <a:spcPct val="90000"/>
              </a:lnSpc>
              <a:defRPr/>
            </a:pPr>
            <a:endParaRPr lang="en-US" sz="2800" b="1" dirty="0">
              <a:latin typeface="+mn-lt"/>
            </a:endParaRPr>
          </a:p>
          <a:p>
            <a:pPr algn="just">
              <a:defRPr/>
            </a:pPr>
            <a:endParaRPr lang="en-US" sz="2800" b="1" dirty="0">
              <a:effectLst>
                <a:outerShdw blurRad="38100" dist="38100" dir="2700000" algn="tl">
                  <a:srgbClr val="FFFFFF"/>
                </a:outerShdw>
              </a:effectLst>
              <a:latin typeface="+mn-l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066800" y="152400"/>
            <a:ext cx="6477000" cy="715963"/>
          </a:xfrm>
          <a:noFill/>
        </p:spPr>
        <p:txBody>
          <a:bodyPr lIns="90487" tIns="44450" rIns="90487" bIns="44450" anchor="ctr">
            <a:normAutofit fontScale="90000"/>
          </a:bodyPr>
          <a:lstStyle/>
          <a:p>
            <a:pPr eaLnBrk="1" hangingPunct="1"/>
            <a:r>
              <a:rPr lang="en-US" b="1" dirty="0" smtClean="0"/>
              <a:t>Reactive Risk Management</a:t>
            </a:r>
          </a:p>
        </p:txBody>
      </p:sp>
      <p:sp>
        <p:nvSpPr>
          <p:cNvPr id="5125" name="Rectangle 3"/>
          <p:cNvSpPr>
            <a:spLocks noGrp="1" noChangeArrowheads="1"/>
          </p:cNvSpPr>
          <p:nvPr>
            <p:ph idx="1"/>
          </p:nvPr>
        </p:nvSpPr>
        <p:spPr>
          <a:xfrm>
            <a:off x="228600" y="990600"/>
            <a:ext cx="8686800" cy="4822825"/>
          </a:xfrm>
          <a:noFill/>
        </p:spPr>
        <p:txBody>
          <a:bodyPr lIns="90487" tIns="44450" rIns="90487" bIns="44450">
            <a:normAutofit/>
          </a:bodyPr>
          <a:lstStyle/>
          <a:p>
            <a:pPr algn="just" eaLnBrk="1" hangingPunct="1"/>
            <a:r>
              <a:rPr lang="en-US" dirty="0" smtClean="0"/>
              <a:t>project team reacts to risks when they occur</a:t>
            </a:r>
          </a:p>
          <a:p>
            <a:pPr algn="just" eaLnBrk="1" hangingPunct="1"/>
            <a:r>
              <a:rPr lang="en-US" dirty="0" smtClean="0"/>
              <a:t>mitigation—plan for additional resources in anticipation of fire fighting</a:t>
            </a:r>
          </a:p>
          <a:p>
            <a:pPr algn="just" eaLnBrk="1" hangingPunct="1"/>
            <a:r>
              <a:rPr lang="en-US" dirty="0" smtClean="0"/>
              <a:t>fix on failure—resource are found and applied when the risk strikes</a:t>
            </a:r>
          </a:p>
          <a:p>
            <a:pPr algn="just" eaLnBrk="1" hangingPunct="1"/>
            <a:r>
              <a:rPr lang="en-US" dirty="0" smtClean="0"/>
              <a:t>crisis management—failure does not respond to applied resources and project is in jeopardy</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838200" y="228600"/>
            <a:ext cx="7607300" cy="760413"/>
          </a:xfrm>
          <a:noFill/>
        </p:spPr>
        <p:txBody>
          <a:bodyPr lIns="90487" tIns="44450" rIns="90487" bIns="44450" anchor="ctr"/>
          <a:lstStyle/>
          <a:p>
            <a:pPr eaLnBrk="1" hangingPunct="1"/>
            <a:r>
              <a:rPr lang="en-US" b="1" dirty="0" smtClean="0"/>
              <a:t>Proactive Risk Management</a:t>
            </a:r>
          </a:p>
        </p:txBody>
      </p:sp>
      <p:sp>
        <p:nvSpPr>
          <p:cNvPr id="6149" name="Rectangle 3"/>
          <p:cNvSpPr>
            <a:spLocks noGrp="1" noChangeArrowheads="1"/>
          </p:cNvSpPr>
          <p:nvPr>
            <p:ph idx="1"/>
          </p:nvPr>
        </p:nvSpPr>
        <p:spPr>
          <a:xfrm>
            <a:off x="381000" y="1219200"/>
            <a:ext cx="8534400" cy="4467225"/>
          </a:xfrm>
          <a:noFill/>
        </p:spPr>
        <p:txBody>
          <a:bodyPr lIns="90487" tIns="44450" rIns="90487" bIns="44450">
            <a:normAutofit/>
          </a:bodyPr>
          <a:lstStyle/>
          <a:p>
            <a:pPr eaLnBrk="1" hangingPunct="1"/>
            <a:r>
              <a:rPr lang="en-US" dirty="0" smtClean="0"/>
              <a:t>formal risk analysis is performed</a:t>
            </a:r>
          </a:p>
          <a:p>
            <a:pPr eaLnBrk="1" hangingPunct="1"/>
            <a:r>
              <a:rPr lang="en-US" dirty="0" smtClean="0"/>
              <a:t>organization corrects the root causes of risk</a:t>
            </a:r>
          </a:p>
          <a:p>
            <a:pPr lvl="1" eaLnBrk="1" hangingPunct="1"/>
            <a:r>
              <a:rPr lang="en-US" dirty="0" smtClean="0"/>
              <a:t>TQM (total quality management)  </a:t>
            </a:r>
            <a:r>
              <a:rPr lang="en-US" dirty="0" smtClean="0"/>
              <a:t>concepts and statistical SQA</a:t>
            </a:r>
          </a:p>
          <a:p>
            <a:pPr lvl="1" eaLnBrk="1" hangingPunct="1"/>
            <a:r>
              <a:rPr lang="en-US" dirty="0" smtClean="0"/>
              <a:t>examining risk sources that lie beyond the bounds of the software</a:t>
            </a:r>
          </a:p>
          <a:p>
            <a:pPr lvl="1" eaLnBrk="1" hangingPunct="1"/>
            <a:r>
              <a:rPr lang="en-US" dirty="0" smtClean="0"/>
              <a:t>developing the skill to manage change  </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1219200" y="0"/>
            <a:ext cx="6705600" cy="633413"/>
          </a:xfrm>
        </p:spPr>
        <p:txBody>
          <a:bodyPr>
            <a:normAutofit fontScale="90000"/>
          </a:bodyPr>
          <a:lstStyle/>
          <a:p>
            <a:pPr eaLnBrk="1" hangingPunct="1"/>
            <a:r>
              <a:rPr lang="en-US" b="1" dirty="0" smtClean="0"/>
              <a:t>Seven Principles</a:t>
            </a:r>
          </a:p>
        </p:txBody>
      </p:sp>
      <p:sp>
        <p:nvSpPr>
          <p:cNvPr id="7173" name="Rectangle 3"/>
          <p:cNvSpPr>
            <a:spLocks noGrp="1" noChangeArrowheads="1"/>
          </p:cNvSpPr>
          <p:nvPr>
            <p:ph idx="1"/>
          </p:nvPr>
        </p:nvSpPr>
        <p:spPr>
          <a:xfrm>
            <a:off x="0" y="609600"/>
            <a:ext cx="8991600" cy="6096000"/>
          </a:xfrm>
        </p:spPr>
        <p:txBody>
          <a:bodyPr>
            <a:noAutofit/>
          </a:bodyPr>
          <a:lstStyle/>
          <a:p>
            <a:pPr algn="just" eaLnBrk="1" hangingPunct="1">
              <a:lnSpc>
                <a:spcPct val="90000"/>
              </a:lnSpc>
              <a:spcBef>
                <a:spcPts val="300"/>
              </a:spcBef>
            </a:pPr>
            <a:r>
              <a:rPr lang="en-US" sz="2400" b="1" dirty="0" smtClean="0"/>
              <a:t>Maintain a global perspective</a:t>
            </a:r>
            <a:r>
              <a:rPr lang="en-US" sz="2400" dirty="0" smtClean="0"/>
              <a:t>—view software risks within the context of system and the business </a:t>
            </a:r>
            <a:r>
              <a:rPr lang="en-US" sz="2400" dirty="0" smtClean="0"/>
              <a:t>problem.</a:t>
            </a:r>
            <a:endParaRPr lang="en-US" sz="2400" dirty="0" smtClean="0"/>
          </a:p>
          <a:p>
            <a:pPr algn="just" eaLnBrk="1" hangingPunct="1">
              <a:lnSpc>
                <a:spcPct val="90000"/>
              </a:lnSpc>
              <a:spcBef>
                <a:spcPts val="300"/>
              </a:spcBef>
            </a:pPr>
            <a:r>
              <a:rPr lang="en-US" sz="2400" b="1" dirty="0" smtClean="0"/>
              <a:t>Take a forward-looking view</a:t>
            </a:r>
            <a:r>
              <a:rPr lang="en-US" sz="2400" dirty="0" smtClean="0"/>
              <a:t>—think about the risks that may arise in the future;  establish contingency </a:t>
            </a:r>
            <a:r>
              <a:rPr lang="en-US" sz="2400" dirty="0" smtClean="0"/>
              <a:t>plans. </a:t>
            </a:r>
            <a:endParaRPr lang="en-US" sz="2400" dirty="0" smtClean="0"/>
          </a:p>
          <a:p>
            <a:pPr algn="just" eaLnBrk="1" hangingPunct="1">
              <a:lnSpc>
                <a:spcPct val="90000"/>
              </a:lnSpc>
              <a:spcBef>
                <a:spcPts val="300"/>
              </a:spcBef>
            </a:pPr>
            <a:r>
              <a:rPr lang="en-US" sz="2400" b="1" dirty="0" smtClean="0"/>
              <a:t>Encourage open communication</a:t>
            </a:r>
            <a:r>
              <a:rPr lang="en-US" sz="2400" dirty="0" smtClean="0"/>
              <a:t>—if someone states a potential risk, don’t discount it. </a:t>
            </a:r>
          </a:p>
          <a:p>
            <a:pPr algn="just" eaLnBrk="1" hangingPunct="1">
              <a:lnSpc>
                <a:spcPct val="90000"/>
              </a:lnSpc>
            </a:pPr>
            <a:r>
              <a:rPr lang="en-US" sz="2400" b="1" dirty="0" smtClean="0"/>
              <a:t>Integrate</a:t>
            </a:r>
            <a:r>
              <a:rPr lang="en-US" sz="2400" dirty="0" smtClean="0"/>
              <a:t>—a consideration of risk must be integrated into the software process</a:t>
            </a:r>
          </a:p>
          <a:p>
            <a:pPr algn="just" eaLnBrk="1" hangingPunct="1">
              <a:lnSpc>
                <a:spcPct val="90000"/>
              </a:lnSpc>
            </a:pPr>
            <a:r>
              <a:rPr lang="en-US" sz="2400" b="1" dirty="0" smtClean="0"/>
              <a:t>Emphasize a continuous process</a:t>
            </a:r>
            <a:r>
              <a:rPr lang="en-US" sz="2400" dirty="0" smtClean="0"/>
              <a:t>—the team must be vigilant throughout the software process, modifying identified risks as more information is known and adding new ones as better insight is achieved.</a:t>
            </a:r>
          </a:p>
          <a:p>
            <a:pPr algn="just" eaLnBrk="1" hangingPunct="1">
              <a:lnSpc>
                <a:spcPct val="90000"/>
              </a:lnSpc>
            </a:pPr>
            <a:r>
              <a:rPr lang="en-US" sz="2400" b="1" dirty="0" smtClean="0"/>
              <a:t>Develop a shared product vision</a:t>
            </a:r>
            <a:r>
              <a:rPr lang="en-US" sz="2400" dirty="0" smtClean="0"/>
              <a:t>—if all stakeholders share the same vision of the software, it </a:t>
            </a:r>
            <a:r>
              <a:rPr lang="en-US" sz="2400" dirty="0" smtClean="0"/>
              <a:t>is likely </a:t>
            </a:r>
            <a:r>
              <a:rPr lang="en-US" sz="2400" dirty="0" smtClean="0"/>
              <a:t>that better risk identification and assessment will occur.</a:t>
            </a:r>
          </a:p>
          <a:p>
            <a:pPr algn="just" eaLnBrk="1" hangingPunct="1">
              <a:lnSpc>
                <a:spcPct val="90000"/>
              </a:lnSpc>
            </a:pPr>
            <a:r>
              <a:rPr lang="en-US" sz="2400" b="1" dirty="0" smtClean="0"/>
              <a:t>Encourage teamwork</a:t>
            </a:r>
            <a:r>
              <a:rPr lang="en-US" sz="2400" dirty="0" smtClean="0"/>
              <a:t>—the talents, skills and knowledge of all stakeholder should be pooled</a:t>
            </a: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
          <p:cNvSpPr>
            <a:spLocks noGrp="1" noChangeArrowheads="1"/>
          </p:cNvSpPr>
          <p:nvPr>
            <p:ph type="title"/>
          </p:nvPr>
        </p:nvSpPr>
        <p:spPr>
          <a:xfrm>
            <a:off x="914400" y="609600"/>
            <a:ext cx="7353300" cy="774700"/>
          </a:xfrm>
          <a:noFill/>
        </p:spPr>
        <p:txBody>
          <a:bodyPr lIns="90487" tIns="44450" rIns="90487" bIns="44450" anchor="ctr"/>
          <a:lstStyle/>
          <a:p>
            <a:pPr eaLnBrk="1" hangingPunct="1"/>
            <a:r>
              <a:rPr lang="en-US" b="1" dirty="0" smtClean="0"/>
              <a:t>Risk Management Paradigm</a:t>
            </a:r>
          </a:p>
        </p:txBody>
      </p:sp>
      <p:sp>
        <p:nvSpPr>
          <p:cNvPr id="8196" name="Rectangle 2"/>
          <p:cNvSpPr>
            <a:spLocks noChangeArrowheads="1"/>
          </p:cNvSpPr>
          <p:nvPr/>
        </p:nvSpPr>
        <p:spPr bwMode="auto">
          <a:xfrm>
            <a:off x="3401139" y="3243263"/>
            <a:ext cx="2388473" cy="1086964"/>
          </a:xfrm>
          <a:prstGeom prst="rect">
            <a:avLst/>
          </a:prstGeom>
          <a:noFill/>
          <a:ln w="25400">
            <a:noFill/>
            <a:miter lim="800000"/>
            <a:headEnd/>
            <a:tailEnd/>
          </a:ln>
        </p:spPr>
        <p:txBody>
          <a:bodyPr wrap="none" lIns="90487" tIns="44450" rIns="90487" bIns="44450">
            <a:spAutoFit/>
          </a:bodyPr>
          <a:lstStyle/>
          <a:p>
            <a:pPr>
              <a:lnSpc>
                <a:spcPct val="90000"/>
              </a:lnSpc>
            </a:pPr>
            <a:r>
              <a:rPr lang="en-US" sz="7200" b="1" i="1" dirty="0">
                <a:solidFill>
                  <a:schemeClr val="folHlink"/>
                </a:solidFill>
                <a:latin typeface="Helvetica" pitchFamily="-128" charset="0"/>
              </a:rPr>
              <a:t>RISK</a:t>
            </a:r>
          </a:p>
        </p:txBody>
      </p:sp>
      <p:sp>
        <p:nvSpPr>
          <p:cNvPr id="177156" name="Rectangle 4"/>
          <p:cNvSpPr>
            <a:spLocks noChangeArrowheads="1"/>
          </p:cNvSpPr>
          <p:nvPr/>
        </p:nvSpPr>
        <p:spPr bwMode="auto">
          <a:xfrm>
            <a:off x="5918200" y="3419475"/>
            <a:ext cx="1600200" cy="1071563"/>
          </a:xfrm>
          <a:prstGeom prst="rect">
            <a:avLst/>
          </a:prstGeom>
          <a:solidFill>
            <a:srgbClr val="919191"/>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7157" name="Rectangle 5"/>
          <p:cNvSpPr>
            <a:spLocks noChangeArrowheads="1"/>
          </p:cNvSpPr>
          <p:nvPr/>
        </p:nvSpPr>
        <p:spPr bwMode="auto">
          <a:xfrm>
            <a:off x="3975100" y="1951038"/>
            <a:ext cx="1600200" cy="1071562"/>
          </a:xfrm>
          <a:prstGeom prst="rect">
            <a:avLst/>
          </a:prstGeom>
          <a:solidFill>
            <a:schemeClr val="accent2"/>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7158" name="Rectangle 6"/>
          <p:cNvSpPr>
            <a:spLocks noChangeArrowheads="1"/>
          </p:cNvSpPr>
          <p:nvPr/>
        </p:nvSpPr>
        <p:spPr bwMode="auto">
          <a:xfrm>
            <a:off x="1841500" y="2733675"/>
            <a:ext cx="1600200" cy="1071563"/>
          </a:xfrm>
          <a:prstGeom prst="rect">
            <a:avLst/>
          </a:prstGeom>
          <a:solidFill>
            <a:schemeClr val="accent2"/>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7159" name="Rectangle 7"/>
          <p:cNvSpPr>
            <a:spLocks noChangeArrowheads="1"/>
          </p:cNvSpPr>
          <p:nvPr/>
        </p:nvSpPr>
        <p:spPr bwMode="auto">
          <a:xfrm>
            <a:off x="1828800" y="4476750"/>
            <a:ext cx="1600200" cy="1071563"/>
          </a:xfrm>
          <a:prstGeom prst="rect">
            <a:avLst/>
          </a:prstGeom>
          <a:solidFill>
            <a:srgbClr val="919191"/>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77160" name="Rectangle 8"/>
          <p:cNvSpPr>
            <a:spLocks noChangeArrowheads="1"/>
          </p:cNvSpPr>
          <p:nvPr/>
        </p:nvSpPr>
        <p:spPr bwMode="auto">
          <a:xfrm>
            <a:off x="4305300" y="5116513"/>
            <a:ext cx="1600200" cy="1071562"/>
          </a:xfrm>
          <a:prstGeom prst="rect">
            <a:avLst/>
          </a:prstGeom>
          <a:solidFill>
            <a:srgbClr val="919191"/>
          </a:solidFill>
          <a:ln w="254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8203" name="Arc 9"/>
          <p:cNvSpPr>
            <a:spLocks/>
          </p:cNvSpPr>
          <p:nvPr/>
        </p:nvSpPr>
        <p:spPr bwMode="auto">
          <a:xfrm>
            <a:off x="5753100" y="2293938"/>
            <a:ext cx="762000" cy="971550"/>
          </a:xfrm>
          <a:custGeom>
            <a:avLst/>
            <a:gdLst>
              <a:gd name="T0" fmla="*/ 0 w 21600"/>
              <a:gd name="T1" fmla="*/ 0 h 21600"/>
              <a:gd name="T2" fmla="*/ 762000 w 21600"/>
              <a:gd name="T3" fmla="*/ 971550 h 21600"/>
              <a:gd name="T4" fmla="*/ 0 w 21600"/>
              <a:gd name="T5" fmla="*/ 97155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50800" cap="rnd">
            <a:solidFill>
              <a:schemeClr val="tx2"/>
            </a:solidFill>
            <a:round/>
            <a:headEnd/>
            <a:tailEnd type="triangle" w="med" len="med"/>
          </a:ln>
        </p:spPr>
        <p:txBody>
          <a:bodyPr wrap="none" anchor="ctr"/>
          <a:lstStyle/>
          <a:p>
            <a:endParaRPr lang="en-US"/>
          </a:p>
        </p:txBody>
      </p:sp>
      <p:sp>
        <p:nvSpPr>
          <p:cNvPr id="8204" name="Arc 10"/>
          <p:cNvSpPr>
            <a:spLocks/>
          </p:cNvSpPr>
          <p:nvPr/>
        </p:nvSpPr>
        <p:spPr bwMode="auto">
          <a:xfrm>
            <a:off x="6007100" y="4619625"/>
            <a:ext cx="635000" cy="1000125"/>
          </a:xfrm>
          <a:custGeom>
            <a:avLst/>
            <a:gdLst>
              <a:gd name="T0" fmla="*/ 635000 w 21600"/>
              <a:gd name="T1" fmla="*/ 0 h 21600"/>
              <a:gd name="T2" fmla="*/ 0 w 21600"/>
              <a:gd name="T3" fmla="*/ 1000125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2"/>
            </a:solidFill>
            <a:round/>
            <a:headEnd/>
            <a:tailEnd type="triangle" w="med" len="med"/>
          </a:ln>
        </p:spPr>
        <p:txBody>
          <a:bodyPr wrap="none" anchor="ctr"/>
          <a:lstStyle/>
          <a:p>
            <a:endParaRPr lang="en-US"/>
          </a:p>
        </p:txBody>
      </p:sp>
      <p:sp>
        <p:nvSpPr>
          <p:cNvPr id="8205" name="Arc 11"/>
          <p:cNvSpPr>
            <a:spLocks/>
          </p:cNvSpPr>
          <p:nvPr/>
        </p:nvSpPr>
        <p:spPr bwMode="auto">
          <a:xfrm>
            <a:off x="2947987" y="5591175"/>
            <a:ext cx="1257300" cy="571500"/>
          </a:xfrm>
          <a:custGeom>
            <a:avLst/>
            <a:gdLst>
              <a:gd name="T0" fmla="*/ 1257300 w 21600"/>
              <a:gd name="T1" fmla="*/ 571500 h 21600"/>
              <a:gd name="T2" fmla="*/ 0 w 21600"/>
              <a:gd name="T3" fmla="*/ 0 h 21600"/>
              <a:gd name="T4" fmla="*/ 12573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2"/>
            </a:solidFill>
            <a:round/>
            <a:headEnd/>
            <a:tailEnd type="triangle" w="med" len="med"/>
          </a:ln>
        </p:spPr>
        <p:txBody>
          <a:bodyPr wrap="none" anchor="ctr"/>
          <a:lstStyle/>
          <a:p>
            <a:endParaRPr lang="en-US"/>
          </a:p>
        </p:txBody>
      </p:sp>
      <p:sp>
        <p:nvSpPr>
          <p:cNvPr id="8206" name="Arc 12"/>
          <p:cNvSpPr>
            <a:spLocks/>
          </p:cNvSpPr>
          <p:nvPr/>
        </p:nvSpPr>
        <p:spPr bwMode="auto">
          <a:xfrm>
            <a:off x="2693987" y="2093913"/>
            <a:ext cx="1143000" cy="542925"/>
          </a:xfrm>
          <a:custGeom>
            <a:avLst/>
            <a:gdLst>
              <a:gd name="T0" fmla="*/ 0 w 21600"/>
              <a:gd name="T1" fmla="*/ 542925 h 21599"/>
              <a:gd name="T2" fmla="*/ 1141465 w 21600"/>
              <a:gd name="T3" fmla="*/ 0 h 21599"/>
              <a:gd name="T4" fmla="*/ 1143000 w 21600"/>
              <a:gd name="T5" fmla="*/ 542925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80"/>
                  <a:pt x="9652" y="15"/>
                  <a:pt x="21570" y="-1"/>
                </a:cubicBezTo>
              </a:path>
              <a:path w="21600" h="21599" stroke="0" extrusionOk="0">
                <a:moveTo>
                  <a:pt x="0" y="21599"/>
                </a:moveTo>
                <a:cubicBezTo>
                  <a:pt x="0" y="9680"/>
                  <a:pt x="9652" y="15"/>
                  <a:pt x="21570" y="-1"/>
                </a:cubicBezTo>
                <a:lnTo>
                  <a:pt x="21600" y="21599"/>
                </a:lnTo>
                <a:close/>
              </a:path>
            </a:pathLst>
          </a:custGeom>
          <a:noFill/>
          <a:ln w="50800" cap="rnd">
            <a:solidFill>
              <a:schemeClr val="tx2"/>
            </a:solidFill>
            <a:round/>
            <a:headEnd/>
            <a:tailEnd type="triangle" w="med" len="med"/>
          </a:ln>
        </p:spPr>
        <p:txBody>
          <a:bodyPr wrap="none" anchor="ctr"/>
          <a:lstStyle/>
          <a:p>
            <a:endParaRPr lang="en-US"/>
          </a:p>
        </p:txBody>
      </p:sp>
      <p:sp>
        <p:nvSpPr>
          <p:cNvPr id="8207" name="Line 13"/>
          <p:cNvSpPr>
            <a:spLocks noChangeShapeType="1"/>
          </p:cNvSpPr>
          <p:nvPr/>
        </p:nvSpPr>
        <p:spPr bwMode="auto">
          <a:xfrm flipH="1" flipV="1">
            <a:off x="2578100" y="3833813"/>
            <a:ext cx="63500" cy="557212"/>
          </a:xfrm>
          <a:prstGeom prst="line">
            <a:avLst/>
          </a:prstGeom>
          <a:noFill/>
          <a:ln w="50800">
            <a:solidFill>
              <a:schemeClr val="tx2"/>
            </a:solidFill>
            <a:round/>
            <a:headEnd/>
            <a:tailEnd type="triangle" w="med" len="med"/>
          </a:ln>
        </p:spPr>
        <p:txBody>
          <a:bodyPr wrap="none" anchor="ctr"/>
          <a:lstStyle/>
          <a:p>
            <a:endParaRPr lang="en-IN"/>
          </a:p>
        </p:txBody>
      </p:sp>
      <p:sp>
        <p:nvSpPr>
          <p:cNvPr id="177166" name="Rectangle 14"/>
          <p:cNvSpPr>
            <a:spLocks noChangeArrowheads="1"/>
          </p:cNvSpPr>
          <p:nvPr/>
        </p:nvSpPr>
        <p:spPr bwMode="auto">
          <a:xfrm>
            <a:off x="4189412" y="2209800"/>
            <a:ext cx="1214438" cy="417513"/>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control</a:t>
            </a:r>
          </a:p>
        </p:txBody>
      </p:sp>
      <p:sp>
        <p:nvSpPr>
          <p:cNvPr id="177167" name="Rectangle 15"/>
          <p:cNvSpPr>
            <a:spLocks noChangeArrowheads="1"/>
          </p:cNvSpPr>
          <p:nvPr/>
        </p:nvSpPr>
        <p:spPr bwMode="auto">
          <a:xfrm>
            <a:off x="6132512" y="3736975"/>
            <a:ext cx="1265238" cy="417513"/>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identify</a:t>
            </a:r>
          </a:p>
        </p:txBody>
      </p:sp>
      <p:sp>
        <p:nvSpPr>
          <p:cNvPr id="177168" name="Rectangle 16"/>
          <p:cNvSpPr>
            <a:spLocks noChangeArrowheads="1"/>
          </p:cNvSpPr>
          <p:nvPr/>
        </p:nvSpPr>
        <p:spPr bwMode="auto">
          <a:xfrm>
            <a:off x="4418012" y="5375275"/>
            <a:ext cx="1282700" cy="417513"/>
          </a:xfrm>
          <a:prstGeom prst="rect">
            <a:avLst/>
          </a:prstGeom>
          <a:solidFill>
            <a:srgbClr val="919191"/>
          </a:solidFill>
          <a:ln w="254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analyze</a:t>
            </a:r>
          </a:p>
        </p:txBody>
      </p:sp>
      <p:sp>
        <p:nvSpPr>
          <p:cNvPr id="177169" name="Rectangle 17"/>
          <p:cNvSpPr>
            <a:spLocks noChangeArrowheads="1"/>
          </p:cNvSpPr>
          <p:nvPr/>
        </p:nvSpPr>
        <p:spPr bwMode="auto">
          <a:xfrm>
            <a:off x="2246312" y="4808538"/>
            <a:ext cx="808038" cy="417512"/>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b="1">
                <a:effectLst>
                  <a:outerShdw blurRad="38100" dist="38100" dir="2700000" algn="tl">
                    <a:srgbClr val="FFFFFF"/>
                  </a:outerShdw>
                </a:effectLst>
              </a:rPr>
              <a:t>plan</a:t>
            </a:r>
          </a:p>
        </p:txBody>
      </p:sp>
      <p:sp>
        <p:nvSpPr>
          <p:cNvPr id="177170" name="Rectangle 18"/>
          <p:cNvSpPr>
            <a:spLocks noChangeArrowheads="1"/>
          </p:cNvSpPr>
          <p:nvPr/>
        </p:nvSpPr>
        <p:spPr bwMode="auto">
          <a:xfrm>
            <a:off x="2157412" y="3051175"/>
            <a:ext cx="909638" cy="417513"/>
          </a:xfrm>
          <a:prstGeom prst="rect">
            <a:avLst/>
          </a:prstGeom>
          <a:noFill/>
          <a:ln w="25400">
            <a:noFill/>
            <a:miter lim="800000"/>
            <a:headEnd/>
            <a:tailEnd/>
          </a:ln>
          <a:effectLst/>
        </p:spPr>
        <p:txBody>
          <a:bodyPr wrap="none" lIns="90487" tIns="44450" rIns="90487" bIns="44450">
            <a:spAutoFit/>
          </a:bodyPr>
          <a:lstStyle/>
          <a:p>
            <a:pPr>
              <a:lnSpc>
                <a:spcPct val="90000"/>
              </a:lnSpc>
              <a:defRPr/>
            </a:pPr>
            <a:r>
              <a:rPr lang="en-US" b="1" dirty="0">
                <a:effectLst>
                  <a:outerShdw blurRad="38100" dist="38100" dir="2700000" algn="tl">
                    <a:srgbClr val="FFFFFF"/>
                  </a:outerShdw>
                </a:effectLst>
              </a:rPr>
              <a:t>track</a:t>
            </a:r>
          </a:p>
        </p:txBody>
      </p:sp>
      <p:sp>
        <p:nvSpPr>
          <p:cNvPr id="8213" name="Line 19"/>
          <p:cNvSpPr>
            <a:spLocks noChangeShapeType="1"/>
          </p:cNvSpPr>
          <p:nvPr/>
        </p:nvSpPr>
        <p:spPr bwMode="auto">
          <a:xfrm>
            <a:off x="7085012" y="2590800"/>
            <a:ext cx="0" cy="685800"/>
          </a:xfrm>
          <a:prstGeom prst="line">
            <a:avLst/>
          </a:prstGeom>
          <a:noFill/>
          <a:ln w="57150">
            <a:solidFill>
              <a:schemeClr val="tx2"/>
            </a:solidFill>
            <a:round/>
            <a:headEnd/>
            <a:tailEnd type="triangle" w="med" len="med"/>
          </a:ln>
        </p:spPr>
        <p:txBody>
          <a:bodyPr wrap="none" anchor="ctr"/>
          <a:lstStyle/>
          <a:p>
            <a:endParaRPr lang="en-IN"/>
          </a:p>
        </p:txBody>
      </p:sp>
      <p:sp>
        <p:nvSpPr>
          <p:cNvPr id="8214" name="Oval 20"/>
          <p:cNvSpPr>
            <a:spLocks noChangeArrowheads="1"/>
          </p:cNvSpPr>
          <p:nvPr/>
        </p:nvSpPr>
        <p:spPr bwMode="auto">
          <a:xfrm>
            <a:off x="7008812" y="2514600"/>
            <a:ext cx="152400" cy="152400"/>
          </a:xfrm>
          <a:prstGeom prst="ellipse">
            <a:avLst/>
          </a:prstGeom>
          <a:solidFill>
            <a:schemeClr val="tx2"/>
          </a:solidFill>
          <a:ln w="9525">
            <a:solidFill>
              <a:schemeClr val="tx1"/>
            </a:solidFill>
            <a:round/>
            <a:headEnd/>
            <a:tailEnd/>
          </a:ln>
        </p:spPr>
        <p:txBody>
          <a:bodyPr wrap="none" anchor="ct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1066800" y="0"/>
            <a:ext cx="6705600" cy="533400"/>
          </a:xfrm>
        </p:spPr>
        <p:txBody>
          <a:bodyPr>
            <a:normAutofit fontScale="90000"/>
          </a:bodyPr>
          <a:lstStyle/>
          <a:p>
            <a:pPr eaLnBrk="1" hangingPunct="1"/>
            <a:r>
              <a:rPr lang="en-US" b="1" dirty="0" smtClean="0"/>
              <a:t>Risk Identification</a:t>
            </a:r>
          </a:p>
        </p:txBody>
      </p:sp>
      <p:sp>
        <p:nvSpPr>
          <p:cNvPr id="9221" name="Rectangle 3"/>
          <p:cNvSpPr>
            <a:spLocks noGrp="1" noChangeArrowheads="1"/>
          </p:cNvSpPr>
          <p:nvPr>
            <p:ph idx="1"/>
          </p:nvPr>
        </p:nvSpPr>
        <p:spPr>
          <a:xfrm>
            <a:off x="-76200" y="533400"/>
            <a:ext cx="9144000" cy="6324600"/>
          </a:xfrm>
        </p:spPr>
        <p:txBody>
          <a:bodyPr>
            <a:noAutofit/>
          </a:bodyPr>
          <a:lstStyle/>
          <a:p>
            <a:pPr algn="just" eaLnBrk="1" hangingPunct="1">
              <a:lnSpc>
                <a:spcPct val="90000"/>
              </a:lnSpc>
              <a:spcBef>
                <a:spcPts val="600"/>
              </a:spcBef>
            </a:pPr>
            <a:r>
              <a:rPr lang="en-US" sz="2400" i="1" dirty="0" smtClean="0">
                <a:solidFill>
                  <a:schemeClr val="folHlink"/>
                </a:solidFill>
              </a:rPr>
              <a:t>Product size</a:t>
            </a:r>
            <a:r>
              <a:rPr lang="en-US" sz="2400" dirty="0" smtClean="0"/>
              <a:t>—risks associated with the overall size of the software to be built or modified.</a:t>
            </a:r>
          </a:p>
          <a:p>
            <a:pPr algn="just" eaLnBrk="1" hangingPunct="1">
              <a:lnSpc>
                <a:spcPct val="90000"/>
              </a:lnSpc>
              <a:spcBef>
                <a:spcPts val="300"/>
              </a:spcBef>
            </a:pPr>
            <a:r>
              <a:rPr lang="en-US" sz="2400" i="1" dirty="0" smtClean="0">
                <a:solidFill>
                  <a:schemeClr val="folHlink"/>
                </a:solidFill>
              </a:rPr>
              <a:t>Business impact</a:t>
            </a:r>
            <a:r>
              <a:rPr lang="en-US" sz="2400" dirty="0" smtClean="0"/>
              <a:t>—risks associated with constraints imposed by management or the marketplace.</a:t>
            </a:r>
          </a:p>
          <a:p>
            <a:pPr algn="just" eaLnBrk="1" hangingPunct="1">
              <a:lnSpc>
                <a:spcPct val="90000"/>
              </a:lnSpc>
            </a:pPr>
            <a:r>
              <a:rPr lang="en-US" sz="2400" i="1" dirty="0" smtClean="0">
                <a:solidFill>
                  <a:schemeClr val="folHlink"/>
                </a:solidFill>
              </a:rPr>
              <a:t>Customer characteristics</a:t>
            </a:r>
            <a:r>
              <a:rPr lang="en-US" sz="2400" dirty="0" smtClean="0"/>
              <a:t>—risks associated with the sophistication of the customer and the developer's ability to communicate with the customer in a timely manner.</a:t>
            </a:r>
          </a:p>
          <a:p>
            <a:pPr algn="just" eaLnBrk="1" hangingPunct="1">
              <a:lnSpc>
                <a:spcPct val="90000"/>
              </a:lnSpc>
            </a:pPr>
            <a:r>
              <a:rPr lang="en-US" sz="2400" i="1" dirty="0" smtClean="0">
                <a:solidFill>
                  <a:schemeClr val="folHlink"/>
                </a:solidFill>
              </a:rPr>
              <a:t>Process definition</a:t>
            </a:r>
            <a:r>
              <a:rPr lang="en-US" sz="2400" dirty="0" smtClean="0"/>
              <a:t>—risks associated with the degree to which the software process has been defined and is followed by the development organization.</a:t>
            </a:r>
          </a:p>
          <a:p>
            <a:pPr algn="just" eaLnBrk="1" hangingPunct="1">
              <a:lnSpc>
                <a:spcPct val="90000"/>
              </a:lnSpc>
            </a:pPr>
            <a:r>
              <a:rPr lang="en-US" sz="2400" i="1" dirty="0" smtClean="0">
                <a:solidFill>
                  <a:schemeClr val="folHlink"/>
                </a:solidFill>
              </a:rPr>
              <a:t>Development environment</a:t>
            </a:r>
            <a:r>
              <a:rPr lang="en-US" sz="2400" dirty="0" smtClean="0"/>
              <a:t>—risks associated with the availability and quality of the tools to be used to build the product.</a:t>
            </a:r>
          </a:p>
          <a:p>
            <a:pPr algn="just" eaLnBrk="1" hangingPunct="1">
              <a:lnSpc>
                <a:spcPct val="90000"/>
              </a:lnSpc>
            </a:pPr>
            <a:r>
              <a:rPr lang="en-US" sz="2400" i="1" dirty="0" smtClean="0">
                <a:solidFill>
                  <a:schemeClr val="folHlink"/>
                </a:solidFill>
              </a:rPr>
              <a:t>Technology to be built</a:t>
            </a:r>
            <a:r>
              <a:rPr lang="en-US" sz="2400" dirty="0" smtClean="0"/>
              <a:t>—risks associated with the complexity of the system to be built and the "newness" of the technology that is packaged by the system.</a:t>
            </a:r>
          </a:p>
          <a:p>
            <a:pPr algn="just" eaLnBrk="1" hangingPunct="1">
              <a:lnSpc>
                <a:spcPct val="90000"/>
              </a:lnSpc>
            </a:pPr>
            <a:r>
              <a:rPr lang="en-US" sz="2400" i="1" dirty="0" smtClean="0">
                <a:solidFill>
                  <a:schemeClr val="folHlink"/>
                </a:solidFill>
              </a:rPr>
              <a:t>Staff size and experience</a:t>
            </a:r>
            <a:r>
              <a:rPr lang="en-US" sz="2400" dirty="0" smtClean="0"/>
              <a:t>—risks associated with the overall technical and project experience of the software engineers who will do the work.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1219200" y="228600"/>
            <a:ext cx="6705600" cy="633413"/>
          </a:xfrm>
        </p:spPr>
        <p:txBody>
          <a:bodyPr>
            <a:normAutofit fontScale="90000"/>
          </a:bodyPr>
          <a:lstStyle/>
          <a:p>
            <a:pPr eaLnBrk="1" hangingPunct="1"/>
            <a:r>
              <a:rPr lang="en-US" b="1" dirty="0" smtClean="0"/>
              <a:t>Assessing Project Risk-I</a:t>
            </a:r>
          </a:p>
        </p:txBody>
      </p:sp>
      <p:sp>
        <p:nvSpPr>
          <p:cNvPr id="10245" name="Rectangle 3"/>
          <p:cNvSpPr>
            <a:spLocks noGrp="1" noChangeArrowheads="1"/>
          </p:cNvSpPr>
          <p:nvPr>
            <p:ph idx="1"/>
          </p:nvPr>
        </p:nvSpPr>
        <p:spPr>
          <a:xfrm>
            <a:off x="0" y="990600"/>
            <a:ext cx="8991600" cy="5867400"/>
          </a:xfrm>
        </p:spPr>
        <p:txBody>
          <a:bodyPr>
            <a:normAutofit/>
          </a:bodyPr>
          <a:lstStyle/>
          <a:p>
            <a:pPr algn="just" eaLnBrk="1" hangingPunct="1">
              <a:spcBef>
                <a:spcPts val="300"/>
              </a:spcBef>
            </a:pPr>
            <a:r>
              <a:rPr lang="en-US" dirty="0" smtClean="0"/>
              <a:t>Have top software and customer managers formally committed to support the project?</a:t>
            </a:r>
          </a:p>
          <a:p>
            <a:pPr algn="just" eaLnBrk="1" hangingPunct="1">
              <a:spcBef>
                <a:spcPts val="300"/>
              </a:spcBef>
            </a:pPr>
            <a:r>
              <a:rPr lang="en-US" dirty="0" smtClean="0"/>
              <a:t>Are end-users enthusiastically committed to the project and the system/product to be built?</a:t>
            </a:r>
          </a:p>
          <a:p>
            <a:pPr algn="just" eaLnBrk="1" hangingPunct="1">
              <a:spcBef>
                <a:spcPts val="300"/>
              </a:spcBef>
            </a:pPr>
            <a:r>
              <a:rPr lang="en-US" dirty="0" smtClean="0"/>
              <a:t>Are requirements fully understood by the software engineering team and their customers?</a:t>
            </a:r>
          </a:p>
          <a:p>
            <a:pPr algn="just" eaLnBrk="1" hangingPunct="1">
              <a:spcBef>
                <a:spcPts val="300"/>
              </a:spcBef>
            </a:pPr>
            <a:r>
              <a:rPr lang="en-US" dirty="0" smtClean="0"/>
              <a:t>Have customers been involved fully in the definition of requirements?</a:t>
            </a:r>
          </a:p>
          <a:p>
            <a:pPr algn="just" eaLnBrk="1" hangingPunct="1"/>
            <a:r>
              <a:rPr lang="en-US" dirty="0" smtClean="0"/>
              <a:t>Do end-users have realistic expectations?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219200" y="304800"/>
            <a:ext cx="6705600" cy="633413"/>
          </a:xfrm>
        </p:spPr>
        <p:txBody>
          <a:bodyPr>
            <a:normAutofit fontScale="90000"/>
          </a:bodyPr>
          <a:lstStyle/>
          <a:p>
            <a:pPr eaLnBrk="1" hangingPunct="1"/>
            <a:r>
              <a:rPr lang="en-US" b="1" dirty="0" smtClean="0"/>
              <a:t>Assessing Project Risk-II</a:t>
            </a:r>
          </a:p>
        </p:txBody>
      </p:sp>
      <p:sp>
        <p:nvSpPr>
          <p:cNvPr id="11269" name="Rectangle 3"/>
          <p:cNvSpPr>
            <a:spLocks noGrp="1" noChangeArrowheads="1"/>
          </p:cNvSpPr>
          <p:nvPr>
            <p:ph idx="1"/>
          </p:nvPr>
        </p:nvSpPr>
        <p:spPr>
          <a:xfrm>
            <a:off x="0" y="1219200"/>
            <a:ext cx="8915400" cy="5059363"/>
          </a:xfrm>
        </p:spPr>
        <p:txBody>
          <a:bodyPr>
            <a:noAutofit/>
          </a:bodyPr>
          <a:lstStyle/>
          <a:p>
            <a:pPr algn="just" eaLnBrk="1" hangingPunct="1">
              <a:lnSpc>
                <a:spcPct val="90000"/>
              </a:lnSpc>
              <a:spcBef>
                <a:spcPts val="300"/>
              </a:spcBef>
            </a:pPr>
            <a:r>
              <a:rPr lang="en-US" dirty="0" smtClean="0"/>
              <a:t>Is project scope stable?</a:t>
            </a:r>
          </a:p>
          <a:p>
            <a:pPr algn="just" eaLnBrk="1" hangingPunct="1">
              <a:lnSpc>
                <a:spcPct val="90000"/>
              </a:lnSpc>
              <a:spcBef>
                <a:spcPts val="300"/>
              </a:spcBef>
            </a:pPr>
            <a:r>
              <a:rPr lang="en-US" dirty="0" smtClean="0"/>
              <a:t>Does the software engineering team have the right mix of skills?</a:t>
            </a:r>
          </a:p>
          <a:p>
            <a:pPr algn="just" eaLnBrk="1" hangingPunct="1">
              <a:lnSpc>
                <a:spcPct val="90000"/>
              </a:lnSpc>
              <a:spcBef>
                <a:spcPts val="300"/>
              </a:spcBef>
            </a:pPr>
            <a:r>
              <a:rPr lang="en-US" dirty="0" smtClean="0"/>
              <a:t>Are project requirements stable?</a:t>
            </a:r>
          </a:p>
          <a:p>
            <a:pPr algn="just" eaLnBrk="1" hangingPunct="1">
              <a:lnSpc>
                <a:spcPct val="90000"/>
              </a:lnSpc>
              <a:spcBef>
                <a:spcPts val="300"/>
              </a:spcBef>
            </a:pPr>
            <a:r>
              <a:rPr lang="en-US" dirty="0" smtClean="0"/>
              <a:t>Does the project team have experience with the technology to be implemented?</a:t>
            </a:r>
          </a:p>
          <a:p>
            <a:pPr algn="just" eaLnBrk="1" hangingPunct="1">
              <a:lnSpc>
                <a:spcPct val="90000"/>
              </a:lnSpc>
              <a:spcBef>
                <a:spcPts val="300"/>
              </a:spcBef>
            </a:pPr>
            <a:r>
              <a:rPr lang="en-US" dirty="0" smtClean="0"/>
              <a:t>Is the number of people on the project team adequate to do the job?</a:t>
            </a:r>
          </a:p>
          <a:p>
            <a:pPr algn="just" eaLnBrk="1" hangingPunct="1">
              <a:lnSpc>
                <a:spcPct val="90000"/>
              </a:lnSpc>
            </a:pPr>
            <a:r>
              <a:rPr lang="en-US" dirty="0" smtClean="0"/>
              <a:t>Do all customer/user constituencies agree on the importance of the project and on the requirements for the system/product to be built?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17861</TotalTime>
  <Words>1613</Words>
  <Application>Microsoft PowerPoint</Application>
  <PresentationFormat>On-screen Show (4:3)</PresentationFormat>
  <Paragraphs>184</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Slide 1</vt:lpstr>
      <vt:lpstr>Project Risks</vt:lpstr>
      <vt:lpstr>Reactive Risk Management</vt:lpstr>
      <vt:lpstr>Proactive Risk Management</vt:lpstr>
      <vt:lpstr>Seven Principles</vt:lpstr>
      <vt:lpstr>Risk Management Paradigm</vt:lpstr>
      <vt:lpstr>Risk Identification</vt:lpstr>
      <vt:lpstr>Assessing Project Risk-I</vt:lpstr>
      <vt:lpstr>Assessing Project Risk-II</vt:lpstr>
      <vt:lpstr>Risk Components</vt:lpstr>
      <vt:lpstr>Risk Projection</vt:lpstr>
      <vt:lpstr>Building a Risk Table</vt:lpstr>
      <vt:lpstr>Building the Risk Table</vt:lpstr>
      <vt:lpstr>Risk Exposure (Impact)</vt:lpstr>
      <vt:lpstr>Risk Exposure Example</vt:lpstr>
      <vt:lpstr>Risk Mitigation, Monitoring, &amp; Management </vt:lpstr>
      <vt:lpstr>Risk Due to Product Size</vt:lpstr>
      <vt:lpstr>Risk Due to Business Impact</vt:lpstr>
      <vt:lpstr>Risks Due to the Customer</vt:lpstr>
      <vt:lpstr>Risks Due to Process Maturity</vt:lpstr>
      <vt:lpstr>Technology Risks</vt:lpstr>
      <vt:lpstr>Staff/People Risks</vt:lpstr>
      <vt:lpstr>Recording Risk Information</vt:lpstr>
    </vt:vector>
  </TitlesOfParts>
  <Company>RS Pressman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Admin</cp:lastModifiedBy>
  <cp:revision>80</cp:revision>
  <dcterms:created xsi:type="dcterms:W3CDTF">2008-02-08T18:09:54Z</dcterms:created>
  <dcterms:modified xsi:type="dcterms:W3CDTF">2018-03-15T06:04:10Z</dcterms:modified>
</cp:coreProperties>
</file>