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18"/>
  </p:notesMasterIdLst>
  <p:sldIdLst>
    <p:sldId id="279" r:id="rId2"/>
    <p:sldId id="537" r:id="rId3"/>
    <p:sldId id="538" r:id="rId4"/>
    <p:sldId id="540" r:id="rId5"/>
    <p:sldId id="539" r:id="rId6"/>
    <p:sldId id="541" r:id="rId7"/>
    <p:sldId id="542" r:id="rId8"/>
    <p:sldId id="543" r:id="rId9"/>
    <p:sldId id="544" r:id="rId10"/>
    <p:sldId id="545" r:id="rId11"/>
    <p:sldId id="546" r:id="rId12"/>
    <p:sldId id="547" r:id="rId13"/>
    <p:sldId id="549" r:id="rId14"/>
    <p:sldId id="550" r:id="rId15"/>
    <p:sldId id="551" r:id="rId16"/>
    <p:sldId id="552" r:id="rId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4" autoAdjust="0"/>
    <p:restoredTop sz="94660"/>
  </p:normalViewPr>
  <p:slideViewPr>
    <p:cSldViewPr>
      <p:cViewPr>
        <p:scale>
          <a:sx n="60" d="100"/>
          <a:sy n="60" d="100"/>
        </p:scale>
        <p:origin x="-1338" y="-17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ＭＳ Ｐゴシック" pitchFamily="-128" charset="-128"/>
              </a:defRPr>
            </a:lvl1pPr>
          </a:lstStyle>
          <a:p>
            <a:pPr>
              <a:defRPr/>
            </a:pPr>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ＭＳ Ｐゴシック" pitchFamily="-128" charset="-128"/>
              </a:defRPr>
            </a:lvl1pPr>
          </a:lstStyle>
          <a:p>
            <a:pPr>
              <a:defRPr/>
            </a:pPr>
            <a:endParaRPr lang="en-US"/>
          </a:p>
        </p:txBody>
      </p:sp>
      <p:sp>
        <p:nvSpPr>
          <p:cNvPr id="141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ＭＳ Ｐゴシック" pitchFamily="-128" charset="-128"/>
              </a:defRPr>
            </a:lvl1pPr>
          </a:lstStyle>
          <a:p>
            <a:pPr>
              <a:defRPr/>
            </a:pPr>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ＭＳ Ｐゴシック" pitchFamily="-128" charset="-128"/>
              </a:defRPr>
            </a:lvl1pPr>
          </a:lstStyle>
          <a:p>
            <a:pPr>
              <a:defRPr/>
            </a:pPr>
            <a:fld id="{991B9FED-37B7-4E07-8A8C-A25CC3FC276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en-IN" smtClean="0">
              <a:ea typeface="ＭＳ Ｐゴシック" pitchFamily="34" charset="-128"/>
            </a:endParaRPr>
          </a:p>
        </p:txBody>
      </p:sp>
      <p:sp>
        <p:nvSpPr>
          <p:cNvPr id="142340" name="Slide Number Placeholder 3"/>
          <p:cNvSpPr>
            <a:spLocks noGrp="1"/>
          </p:cNvSpPr>
          <p:nvPr>
            <p:ph type="sldNum" sz="quarter" idx="5"/>
          </p:nvPr>
        </p:nvSpPr>
        <p:spPr>
          <a:noFill/>
        </p:spPr>
        <p:txBody>
          <a:bodyPr/>
          <a:lstStyle/>
          <a:p>
            <a:fld id="{DF0C79F9-BF4D-454E-945A-D72E6AB04E46}" type="slidenum">
              <a:rPr lang="en-US" smtClean="0">
                <a:ea typeface="ＭＳ Ｐゴシック" pitchFamily="34" charset="-128"/>
              </a:rPr>
              <a:pPr/>
              <a:t>1</a:t>
            </a:fld>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p:spPr>
        <p:txBody>
          <a:bodyPr/>
          <a:lstStyle/>
          <a:p>
            <a:r>
              <a:rPr lang="en-US" altLang="en-US" smtClean="0"/>
              <a:t>Categorizing change requests helps to account for time and money spent during maintenance. At a minimum, recording the type of each change made can tell you how much is being spent on corrections vs enhancements.</a:t>
            </a:r>
          </a:p>
          <a:p>
            <a:endParaRPr lang="en-US" altLang="en-US" smtClean="0"/>
          </a:p>
          <a:p>
            <a:r>
              <a:rPr lang="en-US" altLang="en-US" smtClean="0"/>
              <a:t>Tracking effort spent on corrections is useful because it provides a measure of product quality and process effectiveness</a:t>
            </a:r>
          </a:p>
          <a:p>
            <a:endParaRPr lang="en-US" altLang="en-US" smtClean="0"/>
          </a:p>
          <a:p>
            <a:r>
              <a:rPr lang="en-US" altLang="en-US" smtClean="0"/>
              <a:t>Categorizing new change requests helps when evaluating and prioritizing requests. For example, the policy might be to give priority to defect repair over implementing new functionality.</a:t>
            </a:r>
          </a:p>
          <a:p>
            <a:endParaRPr lang="en-US" altLang="en-US" smtClean="0"/>
          </a:p>
          <a:p>
            <a:r>
              <a:rPr lang="en-US" altLang="en-US" u="sng" smtClean="0"/>
              <a:t>When requests for new functionality are lumped in with or disguised as problem reports</a:t>
            </a:r>
            <a:r>
              <a:rPr lang="en-US" altLang="en-US" smtClean="0"/>
              <a:t>, it can be difficult to prioritize work and assess product quality. Poor requirements specification can make it difficult to distinguish between problems (missing or incorrect functionality) and requests for new functionality. If something doesn’t work as expected and there are no requirements, it can be impossible to determine if it is a defect (missing feature), an enhancement (something extra). </a:t>
            </a:r>
            <a:r>
              <a:rPr lang="en-US" altLang="en-US" b="1" smtClean="0"/>
              <a:t>Especially important for contracted systems</a:t>
            </a:r>
            <a:r>
              <a:rPr lang="en-US" altLang="en-US" smtClean="0"/>
              <a:t>.</a:t>
            </a:r>
          </a:p>
          <a:p>
            <a:endParaRPr lang="en-US" altLang="en-US" smtClean="0"/>
          </a:p>
        </p:txBody>
      </p:sp>
      <p:sp>
        <p:nvSpPr>
          <p:cNvPr id="12292" name="Slide Number Placeholder 3"/>
          <p:cNvSpPr>
            <a:spLocks noGrp="1"/>
          </p:cNvSpPr>
          <p:nvPr>
            <p:ph type="sldNum" sz="quarter" idx="5"/>
          </p:nvPr>
        </p:nvSpPr>
        <p:spPr>
          <a:noFill/>
        </p:spPr>
        <p:txBody>
          <a:bodyPr/>
          <a:lstStyle/>
          <a:p>
            <a:fld id="{26A7B9BD-2709-42C1-9551-667C68497493}" type="slidenum">
              <a:rPr lang="en-US" altLang="en-US"/>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p:spPr>
        <p:txBody>
          <a:bodyPr/>
          <a:lstStyle/>
          <a:p>
            <a:r>
              <a:rPr lang="en-US" altLang="en-US" dirty="0" smtClean="0"/>
              <a:t>Categorizing change requests helps to account for time and money spent during maintenance. At a minimum, recording the type of each change made can tell you how much is being spent on corrections </a:t>
            </a:r>
            <a:r>
              <a:rPr lang="en-US" altLang="en-US" dirty="0" err="1" smtClean="0"/>
              <a:t>vs</a:t>
            </a:r>
            <a:r>
              <a:rPr lang="en-US" altLang="en-US" dirty="0" smtClean="0"/>
              <a:t> enhancements.</a:t>
            </a:r>
          </a:p>
          <a:p>
            <a:endParaRPr lang="en-US" altLang="en-US" dirty="0" smtClean="0"/>
          </a:p>
          <a:p>
            <a:r>
              <a:rPr lang="en-US" altLang="en-US" dirty="0" smtClean="0"/>
              <a:t>Tracking effort spent on corrections is useful because it provides a measure of product quality and process effectiveness</a:t>
            </a:r>
          </a:p>
          <a:p>
            <a:endParaRPr lang="en-US" altLang="en-US" dirty="0" smtClean="0"/>
          </a:p>
          <a:p>
            <a:r>
              <a:rPr lang="en-US" altLang="en-US" dirty="0" smtClean="0"/>
              <a:t>Categorizing new change requests helps when evaluating and prioritizing requests. For example, the policy might be to give priority to defect repair over implementing new functionality.</a:t>
            </a:r>
          </a:p>
          <a:p>
            <a:endParaRPr lang="en-US" altLang="en-US" dirty="0" smtClean="0"/>
          </a:p>
          <a:p>
            <a:r>
              <a:rPr lang="en-US" altLang="en-US" u="sng" dirty="0" smtClean="0"/>
              <a:t>When requests for new functionality are lumped in with or disguised as problem reports</a:t>
            </a:r>
            <a:r>
              <a:rPr lang="en-US" altLang="en-US" dirty="0" smtClean="0"/>
              <a:t>, it can be difficult to prioritize work and assess product quality. Poor requirements specification can make it difficult to distinguish between problems (missing or incorrect functionality) and requests for new functionality. If something doesn’t work as expected and there are no requirements, it can be impossible to determine if it is a defect (missing feature), an enhancement (something extra). </a:t>
            </a:r>
            <a:r>
              <a:rPr lang="en-US" altLang="en-US" b="1" dirty="0" smtClean="0"/>
              <a:t>Especially important for contracted systems</a:t>
            </a:r>
            <a:r>
              <a:rPr lang="en-US" altLang="en-US" dirty="0" smtClean="0"/>
              <a:t>.</a:t>
            </a:r>
          </a:p>
          <a:p>
            <a:endParaRPr lang="en-US" altLang="en-US" dirty="0" smtClean="0"/>
          </a:p>
        </p:txBody>
      </p:sp>
      <p:sp>
        <p:nvSpPr>
          <p:cNvPr id="12292" name="Slide Number Placeholder 3"/>
          <p:cNvSpPr>
            <a:spLocks noGrp="1"/>
          </p:cNvSpPr>
          <p:nvPr>
            <p:ph type="sldNum" sz="quarter" idx="5"/>
          </p:nvPr>
        </p:nvSpPr>
        <p:spPr>
          <a:noFill/>
        </p:spPr>
        <p:txBody>
          <a:bodyPr/>
          <a:lstStyle/>
          <a:p>
            <a:fld id="{26A7B9BD-2709-42C1-9551-667C68497493}" type="slidenum">
              <a:rPr lang="en-US" altLang="en-US"/>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p:cNvSpPr>
            <a:spLocks noGrp="1" noChangeArrowheads="1"/>
          </p:cNvSpPr>
          <p:nvPr>
            <p:ph type="sldNum" sz="quarter" idx="5"/>
          </p:nvPr>
        </p:nvSpPr>
        <p:spPr>
          <a:noFill/>
        </p:spPr>
        <p:txBody>
          <a:bodyPr/>
          <a:lstStyle/>
          <a:p>
            <a:fld id="{2594C053-551A-43FD-AB39-D71BFC2F3415}" type="slidenum">
              <a:rPr lang="en-US" altLang="en-US"/>
              <a:pPr/>
              <a:t>5</a:t>
            </a:fld>
            <a:endParaRPr lang="en-US" altLang="en-US"/>
          </a:p>
        </p:txBody>
      </p:sp>
      <p:sp>
        <p:nvSpPr>
          <p:cNvPr id="14339" name="Rectangle 2"/>
          <p:cNvSpPr>
            <a:spLocks noGrp="1" noRot="1" noChangeAspect="1" noChangeArrowheads="1" noTextEdit="1"/>
          </p:cNvSpPr>
          <p:nvPr>
            <p:ph type="sldImg"/>
          </p:nvPr>
        </p:nvSpPr>
        <p:spPr>
          <a:solidFill>
            <a:srgbClr val="FFFFFF"/>
          </a:solidFill>
          <a:ln/>
        </p:spPr>
      </p:sp>
      <p:sp>
        <p:nvSpPr>
          <p:cNvPr id="143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4D2ADF5C-37A0-42B3-9180-32301AF3F07E}" type="datetime1">
              <a:rPr lang="en-US"/>
              <a:pPr>
                <a:defRPr/>
              </a:pPr>
              <a:t>3/26/2019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a:t>ESE — Software Quality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A3C63C9-E3D7-4881-8984-C10E6A20178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66AB6607-DD4A-4262-9D20-624FE3341957}" type="datetime1">
              <a:rPr lang="en-US"/>
              <a:pPr>
                <a:defRPr/>
              </a:pPr>
              <a:t>3/26/2019</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ESE — Software Quality</a:t>
            </a:r>
          </a:p>
        </p:txBody>
      </p:sp>
      <p:sp>
        <p:nvSpPr>
          <p:cNvPr id="6" name="Slide Number Placeholder 5"/>
          <p:cNvSpPr>
            <a:spLocks noGrp="1"/>
          </p:cNvSpPr>
          <p:nvPr>
            <p:ph type="sldNum" sz="quarter" idx="12"/>
          </p:nvPr>
        </p:nvSpPr>
        <p:spPr/>
        <p:txBody>
          <a:bodyPr/>
          <a:lstStyle>
            <a:lvl1pPr>
              <a:defRPr/>
            </a:lvl1pPr>
          </a:lstStyle>
          <a:p>
            <a:pPr>
              <a:defRPr/>
            </a:pPr>
            <a:fld id="{F732CD19-C860-4F5B-9895-3353C0CBCC1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E453DAB9-318A-4998-BF7C-4D1EF7CEBBA0}" type="datetime1">
              <a:rPr lang="en-US"/>
              <a:pPr>
                <a:defRPr/>
              </a:pPr>
              <a:t>3/26/2019</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ESE — Software Quality</a:t>
            </a:r>
          </a:p>
        </p:txBody>
      </p:sp>
      <p:sp>
        <p:nvSpPr>
          <p:cNvPr id="6" name="Slide Number Placeholder 5"/>
          <p:cNvSpPr>
            <a:spLocks noGrp="1"/>
          </p:cNvSpPr>
          <p:nvPr>
            <p:ph type="sldNum" sz="quarter" idx="12"/>
          </p:nvPr>
        </p:nvSpPr>
        <p:spPr/>
        <p:txBody>
          <a:bodyPr/>
          <a:lstStyle>
            <a:lvl1pPr>
              <a:defRPr/>
            </a:lvl1pPr>
          </a:lstStyle>
          <a:p>
            <a:pPr>
              <a:defRPr/>
            </a:pPr>
            <a:fld id="{295D7384-D54C-429A-9676-590658888AB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E0F00761-1243-4B5C-949C-B2791EB2B9F2}" type="datetime1">
              <a:rPr lang="en-US"/>
              <a:pPr>
                <a:defRPr/>
              </a:pPr>
              <a:t>3/26/2019</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ESE — Software Quality</a:t>
            </a:r>
          </a:p>
        </p:txBody>
      </p:sp>
      <p:sp>
        <p:nvSpPr>
          <p:cNvPr id="6" name="Slide Number Placeholder 5"/>
          <p:cNvSpPr>
            <a:spLocks noGrp="1"/>
          </p:cNvSpPr>
          <p:nvPr>
            <p:ph type="sldNum" sz="quarter" idx="12"/>
          </p:nvPr>
        </p:nvSpPr>
        <p:spPr/>
        <p:txBody>
          <a:bodyPr/>
          <a:lstStyle>
            <a:lvl1pPr>
              <a:defRPr/>
            </a:lvl1pPr>
          </a:lstStyle>
          <a:p>
            <a:pPr>
              <a:defRPr/>
            </a:pPr>
            <a:fld id="{4BB9CE66-B7F6-4487-B28F-4E66A94309E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679D3AC-A4A3-48E9-8B9A-6878D068F09C}" type="datetime1">
              <a:rPr lang="en-US"/>
              <a:pPr>
                <a:defRPr/>
              </a:pPr>
              <a:t>3/26/2019</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ESE — Software Quality</a:t>
            </a:r>
          </a:p>
        </p:txBody>
      </p:sp>
      <p:sp>
        <p:nvSpPr>
          <p:cNvPr id="6" name="Slide Number Placeholder 5"/>
          <p:cNvSpPr>
            <a:spLocks noGrp="1"/>
          </p:cNvSpPr>
          <p:nvPr>
            <p:ph type="sldNum" sz="quarter" idx="12"/>
          </p:nvPr>
        </p:nvSpPr>
        <p:spPr/>
        <p:txBody>
          <a:bodyPr/>
          <a:lstStyle>
            <a:lvl1pPr>
              <a:defRPr/>
            </a:lvl1pPr>
          </a:lstStyle>
          <a:p>
            <a:pPr>
              <a:defRPr/>
            </a:pPr>
            <a:fld id="{3F2A0686-B0DD-4E28-8720-65D605BCB66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6E0CE700-B3A8-4D5F-8299-7AB508553C79}" type="datetime1">
              <a:rPr lang="en-US"/>
              <a:pPr>
                <a:defRPr/>
              </a:pPr>
              <a:t>3/26/2019</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ESE — Software Quality</a:t>
            </a:r>
          </a:p>
        </p:txBody>
      </p:sp>
      <p:sp>
        <p:nvSpPr>
          <p:cNvPr id="7" name="Slide Number Placeholder 5"/>
          <p:cNvSpPr>
            <a:spLocks noGrp="1"/>
          </p:cNvSpPr>
          <p:nvPr>
            <p:ph type="sldNum" sz="quarter" idx="12"/>
          </p:nvPr>
        </p:nvSpPr>
        <p:spPr/>
        <p:txBody>
          <a:bodyPr/>
          <a:lstStyle>
            <a:lvl1pPr>
              <a:defRPr/>
            </a:lvl1pPr>
          </a:lstStyle>
          <a:p>
            <a:pPr>
              <a:defRPr/>
            </a:pPr>
            <a:fld id="{AF5E3633-DCCB-42B5-BA31-5190C810601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3AB3566B-DB90-4008-A35A-E2B5D1792D53}" type="datetime1">
              <a:rPr lang="en-US"/>
              <a:pPr>
                <a:defRPr/>
              </a:pPr>
              <a:t>3/26/2019</a:t>
            </a:fld>
            <a:endParaRPr lang="en-IN"/>
          </a:p>
        </p:txBody>
      </p:sp>
      <p:sp>
        <p:nvSpPr>
          <p:cNvPr id="8" name="Footer Placeholder 4"/>
          <p:cNvSpPr>
            <a:spLocks noGrp="1"/>
          </p:cNvSpPr>
          <p:nvPr>
            <p:ph type="ftr" sz="quarter" idx="11"/>
          </p:nvPr>
        </p:nvSpPr>
        <p:spPr/>
        <p:txBody>
          <a:bodyPr/>
          <a:lstStyle>
            <a:lvl1pPr>
              <a:defRPr/>
            </a:lvl1pPr>
          </a:lstStyle>
          <a:p>
            <a:pPr>
              <a:defRPr/>
            </a:pPr>
            <a:r>
              <a:rPr lang="en-US"/>
              <a:t>ESE — Software Quality</a:t>
            </a:r>
          </a:p>
        </p:txBody>
      </p:sp>
      <p:sp>
        <p:nvSpPr>
          <p:cNvPr id="9" name="Slide Number Placeholder 5"/>
          <p:cNvSpPr>
            <a:spLocks noGrp="1"/>
          </p:cNvSpPr>
          <p:nvPr>
            <p:ph type="sldNum" sz="quarter" idx="12"/>
          </p:nvPr>
        </p:nvSpPr>
        <p:spPr/>
        <p:txBody>
          <a:bodyPr/>
          <a:lstStyle>
            <a:lvl1pPr>
              <a:defRPr/>
            </a:lvl1pPr>
          </a:lstStyle>
          <a:p>
            <a:pPr>
              <a:defRPr/>
            </a:pPr>
            <a:fld id="{810DB2CE-CA02-47A9-AF66-B8B207FB3E9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4981910E-DEA6-445B-9AAA-6E3F3F8DB8A2}" type="datetime1">
              <a:rPr lang="en-US"/>
              <a:pPr>
                <a:defRPr/>
              </a:pPr>
              <a:t>3/26/2019</a:t>
            </a:fld>
            <a:endParaRPr lang="en-IN"/>
          </a:p>
        </p:txBody>
      </p:sp>
      <p:sp>
        <p:nvSpPr>
          <p:cNvPr id="4" name="Footer Placeholder 4"/>
          <p:cNvSpPr>
            <a:spLocks noGrp="1"/>
          </p:cNvSpPr>
          <p:nvPr>
            <p:ph type="ftr" sz="quarter" idx="11"/>
          </p:nvPr>
        </p:nvSpPr>
        <p:spPr/>
        <p:txBody>
          <a:bodyPr/>
          <a:lstStyle>
            <a:lvl1pPr>
              <a:defRPr/>
            </a:lvl1pPr>
          </a:lstStyle>
          <a:p>
            <a:pPr>
              <a:defRPr/>
            </a:pPr>
            <a:r>
              <a:rPr lang="en-US"/>
              <a:t>ESE — Software Quality</a:t>
            </a:r>
          </a:p>
        </p:txBody>
      </p:sp>
      <p:sp>
        <p:nvSpPr>
          <p:cNvPr id="5" name="Slide Number Placeholder 5"/>
          <p:cNvSpPr>
            <a:spLocks noGrp="1"/>
          </p:cNvSpPr>
          <p:nvPr>
            <p:ph type="sldNum" sz="quarter" idx="12"/>
          </p:nvPr>
        </p:nvSpPr>
        <p:spPr/>
        <p:txBody>
          <a:bodyPr/>
          <a:lstStyle>
            <a:lvl1pPr>
              <a:defRPr/>
            </a:lvl1pPr>
          </a:lstStyle>
          <a:p>
            <a:pPr>
              <a:defRPr/>
            </a:pPr>
            <a:fld id="{353E7831-DF75-43EA-80D8-ECF417A8BA0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15E4509-B768-4ACF-8E25-71938DCFC9CD}" type="datetime1">
              <a:rPr lang="en-US"/>
              <a:pPr>
                <a:defRPr/>
              </a:pPr>
              <a:t>3/26/2019</a:t>
            </a:fld>
            <a:endParaRPr lang="en-IN"/>
          </a:p>
        </p:txBody>
      </p:sp>
      <p:sp>
        <p:nvSpPr>
          <p:cNvPr id="3" name="Footer Placeholder 4"/>
          <p:cNvSpPr>
            <a:spLocks noGrp="1"/>
          </p:cNvSpPr>
          <p:nvPr>
            <p:ph type="ftr" sz="quarter" idx="11"/>
          </p:nvPr>
        </p:nvSpPr>
        <p:spPr/>
        <p:txBody>
          <a:bodyPr/>
          <a:lstStyle>
            <a:lvl1pPr>
              <a:defRPr/>
            </a:lvl1pPr>
          </a:lstStyle>
          <a:p>
            <a:pPr>
              <a:defRPr/>
            </a:pPr>
            <a:r>
              <a:rPr lang="en-US"/>
              <a:t>ESE — Software Quality</a:t>
            </a:r>
          </a:p>
        </p:txBody>
      </p:sp>
      <p:sp>
        <p:nvSpPr>
          <p:cNvPr id="4" name="Slide Number Placeholder 5"/>
          <p:cNvSpPr>
            <a:spLocks noGrp="1"/>
          </p:cNvSpPr>
          <p:nvPr>
            <p:ph type="sldNum" sz="quarter" idx="12"/>
          </p:nvPr>
        </p:nvSpPr>
        <p:spPr/>
        <p:txBody>
          <a:bodyPr/>
          <a:lstStyle>
            <a:lvl1pPr>
              <a:defRPr/>
            </a:lvl1pPr>
          </a:lstStyle>
          <a:p>
            <a:pPr>
              <a:defRPr/>
            </a:pPr>
            <a:fld id="{F5A05D5B-50BF-46BD-863F-A82E5B6AC5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7FB0D63-CA18-4F15-B0C8-3BDBD39A2B17}" type="datetime1">
              <a:rPr lang="en-US"/>
              <a:pPr>
                <a:defRPr/>
              </a:pPr>
              <a:t>3/26/2019</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ESE — Software Quality</a:t>
            </a:r>
          </a:p>
        </p:txBody>
      </p:sp>
      <p:sp>
        <p:nvSpPr>
          <p:cNvPr id="7" name="Slide Number Placeholder 5"/>
          <p:cNvSpPr>
            <a:spLocks noGrp="1"/>
          </p:cNvSpPr>
          <p:nvPr>
            <p:ph type="sldNum" sz="quarter" idx="12"/>
          </p:nvPr>
        </p:nvSpPr>
        <p:spPr/>
        <p:txBody>
          <a:bodyPr/>
          <a:lstStyle>
            <a:lvl1pPr>
              <a:defRPr/>
            </a:lvl1pPr>
          </a:lstStyle>
          <a:p>
            <a:pPr>
              <a:defRPr/>
            </a:pPr>
            <a:fld id="{3117291C-8423-4DDF-AA97-2B221F3F94D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6D00DC-401F-42C6-B8F9-22DD41751B82}" type="datetime1">
              <a:rPr lang="en-US"/>
              <a:pPr>
                <a:defRPr/>
              </a:pPr>
              <a:t>3/26/2019</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ESE — Software Quality</a:t>
            </a:r>
          </a:p>
        </p:txBody>
      </p:sp>
      <p:sp>
        <p:nvSpPr>
          <p:cNvPr id="7" name="Slide Number Placeholder 5"/>
          <p:cNvSpPr>
            <a:spLocks noGrp="1"/>
          </p:cNvSpPr>
          <p:nvPr>
            <p:ph type="sldNum" sz="quarter" idx="12"/>
          </p:nvPr>
        </p:nvSpPr>
        <p:spPr/>
        <p:txBody>
          <a:bodyPr/>
          <a:lstStyle>
            <a:lvl1pPr>
              <a:defRPr/>
            </a:lvl1pPr>
          </a:lstStyle>
          <a:p>
            <a:pPr>
              <a:defRPr/>
            </a:pPr>
            <a:fld id="{D223EB89-FCBF-4E49-AB90-BF0CD27039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61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ＭＳ Ｐゴシック" pitchFamily="-128" charset="-128"/>
              </a:defRPr>
            </a:lvl1pPr>
          </a:lstStyle>
          <a:p>
            <a:pPr>
              <a:defRPr/>
            </a:pPr>
            <a:fld id="{6981D12E-6077-40F7-9A54-D68723692C5A}" type="datetime1">
              <a:rPr lang="en-US"/>
              <a:pPr>
                <a:defRPr/>
              </a:pPr>
              <a:t>3/26/2019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pitchFamily="-128" charset="-128"/>
              </a:defRPr>
            </a:lvl1pPr>
          </a:lstStyle>
          <a:p>
            <a:pPr>
              <a:defRPr/>
            </a:pPr>
            <a:r>
              <a:rPr lang="en-US"/>
              <a:t>ESE — Software Quality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ＭＳ Ｐゴシック" pitchFamily="-128" charset="-128"/>
              </a:defRPr>
            </a:lvl1pPr>
          </a:lstStyle>
          <a:p>
            <a:pPr>
              <a:defRPr/>
            </a:pPr>
            <a:fld id="{9DE705FA-48EE-4B04-8BF1-63B36C6F0C1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457200" y="1600200"/>
            <a:ext cx="8229600" cy="1219200"/>
          </a:xfrm>
        </p:spPr>
        <p:txBody>
          <a:bodyPr/>
          <a:lstStyle/>
          <a:p>
            <a:pPr algn="ctr" eaLnBrk="1" hangingPunct="1">
              <a:buFont typeface="Arial" charset="0"/>
              <a:buNone/>
            </a:pPr>
            <a:r>
              <a:rPr lang="en-US" sz="6000" b="1" dirty="0" smtClean="0">
                <a:solidFill>
                  <a:schemeClr val="folHlink"/>
                </a:solidFill>
              </a:rPr>
              <a:t>Software Maintenance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a:ea typeface="新細明體" pitchFamily="18" charset="-120"/>
              </a:rPr>
              <a:t>Maintenance Examples</a:t>
            </a:r>
          </a:p>
        </p:txBody>
      </p:sp>
      <p:sp>
        <p:nvSpPr>
          <p:cNvPr id="21507" name="Rectangle 3"/>
          <p:cNvSpPr>
            <a:spLocks noGrp="1" noChangeArrowheads="1"/>
          </p:cNvSpPr>
          <p:nvPr>
            <p:ph type="body" idx="1"/>
          </p:nvPr>
        </p:nvSpPr>
        <p:spPr/>
        <p:txBody>
          <a:bodyPr/>
          <a:lstStyle/>
          <a:p>
            <a:pPr marL="342900" indent="-342900"/>
            <a:r>
              <a:rPr lang="en-US" altLang="zh-TW">
                <a:ea typeface="新細明體" pitchFamily="18" charset="-120"/>
              </a:rPr>
              <a:t>Y2K</a:t>
            </a:r>
          </a:p>
          <a:p>
            <a:pPr marL="742950" lvl="1" indent="-285750"/>
            <a:r>
              <a:rPr lang="en-US" altLang="zh-TW">
                <a:ea typeface="新細明體" pitchFamily="18" charset="-120"/>
              </a:rPr>
              <a:t>many, many systems had to be updated</a:t>
            </a:r>
          </a:p>
          <a:p>
            <a:pPr marL="742950" lvl="1" indent="-285750"/>
            <a:r>
              <a:rPr lang="en-US" altLang="zh-TW">
                <a:ea typeface="新細明體" pitchFamily="18" charset="-120"/>
              </a:rPr>
              <a:t>language analyzers (find where changes need to be made)</a:t>
            </a:r>
          </a:p>
          <a:p>
            <a:pPr marL="342900" indent="-342900"/>
            <a:r>
              <a:rPr lang="en-US" altLang="zh-TW">
                <a:ea typeface="新細明體" pitchFamily="18" charset="-120"/>
              </a:rPr>
              <a:t>Anti-Virus Software</a:t>
            </a:r>
          </a:p>
          <a:p>
            <a:pPr marL="742950" lvl="1" indent="-285750"/>
            <a:r>
              <a:rPr lang="en-US" altLang="zh-TW">
                <a:ea typeface="新細明體" pitchFamily="18" charset="-120"/>
              </a:rPr>
              <a:t>don't usually have to update software, but must send virus definitions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a:ea typeface="新細明體" pitchFamily="18" charset="-120"/>
              </a:rPr>
              <a:t>Maintenance Examples (cont’d)</a:t>
            </a:r>
          </a:p>
        </p:txBody>
      </p:sp>
      <p:sp>
        <p:nvSpPr>
          <p:cNvPr id="22531" name="Rectangle 3"/>
          <p:cNvSpPr>
            <a:spLocks noGrp="1" noChangeArrowheads="1"/>
          </p:cNvSpPr>
          <p:nvPr>
            <p:ph type="body" idx="1"/>
          </p:nvPr>
        </p:nvSpPr>
        <p:spPr/>
        <p:txBody>
          <a:bodyPr/>
          <a:lstStyle/>
          <a:p>
            <a:pPr marL="342900" indent="-342900"/>
            <a:r>
              <a:rPr lang="en-US" altLang="zh-TW">
                <a:ea typeface="新細明體" pitchFamily="18" charset="-120"/>
              </a:rPr>
              <a:t>Operating System Patching</a:t>
            </a:r>
          </a:p>
          <a:p>
            <a:pPr marL="742950" lvl="1" indent="-285750"/>
            <a:r>
              <a:rPr lang="en-US" altLang="zh-TW">
                <a:ea typeface="新細明體" pitchFamily="18" charset="-120"/>
              </a:rPr>
              <a:t>Microsoft, Apple, Linux/Unix</a:t>
            </a:r>
          </a:p>
          <a:p>
            <a:pPr marL="742950" lvl="1" indent="-285750"/>
            <a:r>
              <a:rPr lang="en-US" altLang="zh-TW">
                <a:ea typeface="新細明體" pitchFamily="18" charset="-120"/>
              </a:rPr>
              <a:t>OS is core to use of computer, so it must be constantly maintained</a:t>
            </a:r>
          </a:p>
          <a:p>
            <a:pPr marL="342900" indent="-342900"/>
            <a:r>
              <a:rPr lang="en-US" altLang="zh-TW">
                <a:ea typeface="新細明體" pitchFamily="18" charset="-120"/>
              </a:rPr>
              <a:t>Commercial Software in General</a:t>
            </a:r>
          </a:p>
          <a:p>
            <a:pPr marL="742950" lvl="1" indent="-285750"/>
            <a:r>
              <a:rPr lang="en-US" altLang="zh-TW">
                <a:ea typeface="新細明體" pitchFamily="18" charset="-120"/>
              </a:rPr>
              <a:t>customers need to be informed of updates</a:t>
            </a:r>
          </a:p>
          <a:p>
            <a:pPr marL="742950" lvl="1" indent="-285750"/>
            <a:r>
              <a:rPr lang="en-US" altLang="zh-TW">
                <a:ea typeface="新細明體" pitchFamily="18" charset="-120"/>
              </a:rPr>
              <a:t>updates have to be easily available - web is good tool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04800" y="0"/>
            <a:ext cx="8458200" cy="838200"/>
          </a:xfrm>
        </p:spPr>
        <p:txBody>
          <a:bodyPr/>
          <a:lstStyle/>
          <a:p>
            <a:pPr eaLnBrk="1" hangingPunct="1"/>
            <a:r>
              <a:rPr lang="en-US" altLang="en-US" sz="4000" b="1" dirty="0" smtClean="0"/>
              <a:t>Generic Maintenance Process Model</a:t>
            </a:r>
          </a:p>
        </p:txBody>
      </p:sp>
      <p:sp>
        <p:nvSpPr>
          <p:cNvPr id="62467" name="Rectangle 3"/>
          <p:cNvSpPr>
            <a:spLocks noGrp="1" noChangeArrowheads="1"/>
          </p:cNvSpPr>
          <p:nvPr>
            <p:ph type="body" idx="1"/>
          </p:nvPr>
        </p:nvSpPr>
        <p:spPr>
          <a:xfrm>
            <a:off x="0" y="762000"/>
            <a:ext cx="9144000" cy="6096000"/>
          </a:xfrm>
        </p:spPr>
        <p:txBody>
          <a:bodyPr/>
          <a:lstStyle/>
          <a:p>
            <a:pPr marL="609600" indent="-609600" algn="just" eaLnBrk="1" hangingPunct="1">
              <a:lnSpc>
                <a:spcPct val="90000"/>
              </a:lnSpc>
              <a:buFontTx/>
              <a:buAutoNum type="arabicPeriod"/>
            </a:pPr>
            <a:r>
              <a:rPr lang="en-US" altLang="en-US" sz="2800" dirty="0" smtClean="0"/>
              <a:t>A request for change is received (Modification Request or MR)</a:t>
            </a:r>
          </a:p>
          <a:p>
            <a:pPr marL="609600" indent="-609600" algn="just" eaLnBrk="1" hangingPunct="1">
              <a:lnSpc>
                <a:spcPct val="90000"/>
              </a:lnSpc>
              <a:buFontTx/>
              <a:buAutoNum type="arabicPeriod"/>
            </a:pPr>
            <a:r>
              <a:rPr lang="en-US" altLang="en-US" sz="2800" dirty="0" smtClean="0"/>
              <a:t>Categorize change request (Corrective, Perfective, Preventive or Adaptive) and estimate priority.</a:t>
            </a:r>
          </a:p>
          <a:p>
            <a:pPr marL="609600" indent="-609600" algn="just" eaLnBrk="1" hangingPunct="1">
              <a:lnSpc>
                <a:spcPct val="90000"/>
              </a:lnSpc>
              <a:buFontTx/>
              <a:buAutoNum type="arabicPeriod"/>
            </a:pPr>
            <a:r>
              <a:rPr lang="en-US" altLang="en-US" sz="2800" dirty="0" smtClean="0"/>
              <a:t>Analyze change request. Do impact analysis to determine ramifications of change. Is it feasible? Needed? Economical? Change control board (CDB) decides whether or not to accept request.</a:t>
            </a:r>
          </a:p>
          <a:p>
            <a:pPr marL="609600" indent="-609600" algn="just" eaLnBrk="1" hangingPunct="1">
              <a:lnSpc>
                <a:spcPct val="90000"/>
              </a:lnSpc>
              <a:buFontTx/>
              <a:buAutoNum type="arabicPeriod"/>
            </a:pPr>
            <a:r>
              <a:rPr lang="en-US" altLang="en-US" sz="2800" dirty="0" smtClean="0">
                <a:solidFill>
                  <a:srgbClr val="FF0000"/>
                </a:solidFill>
              </a:rPr>
              <a:t>Understand existing program </a:t>
            </a:r>
            <a:r>
              <a:rPr lang="en-US" altLang="en-US" sz="2800" dirty="0" smtClean="0"/>
              <a:t>and how to effect change. (Initial investigation &amp; review might begin during step 3.)</a:t>
            </a:r>
          </a:p>
          <a:p>
            <a:pPr marL="609600" indent="-609600" algn="just" eaLnBrk="1" hangingPunct="1">
              <a:lnSpc>
                <a:spcPct val="90000"/>
              </a:lnSpc>
              <a:buFontTx/>
              <a:buAutoNum type="arabicPeriod"/>
            </a:pPr>
            <a:r>
              <a:rPr lang="en-US" altLang="en-US" sz="2800" dirty="0" smtClean="0"/>
              <a:t>Design / Implement and Unit test change.</a:t>
            </a:r>
          </a:p>
          <a:p>
            <a:pPr marL="609600" indent="-609600" algn="just" eaLnBrk="1" hangingPunct="1">
              <a:lnSpc>
                <a:spcPct val="90000"/>
              </a:lnSpc>
              <a:buFontTx/>
              <a:buAutoNum type="arabicPeriod"/>
            </a:pPr>
            <a:r>
              <a:rPr lang="en-US" altLang="en-US" sz="2800" dirty="0" smtClean="0"/>
              <a:t>System test and regression test</a:t>
            </a:r>
          </a:p>
          <a:p>
            <a:pPr marL="609600" indent="-609600" algn="just" eaLnBrk="1" hangingPunct="1">
              <a:lnSpc>
                <a:spcPct val="90000"/>
              </a:lnSpc>
              <a:buFontTx/>
              <a:buAutoNum type="arabicPeriod"/>
            </a:pPr>
            <a:r>
              <a:rPr lang="en-US" altLang="en-US" sz="2800" dirty="0" smtClean="0"/>
              <a:t>Acceptance test</a:t>
            </a:r>
          </a:p>
          <a:p>
            <a:pPr marL="609600" indent="-609600" algn="just" eaLnBrk="1" hangingPunct="1">
              <a:lnSpc>
                <a:spcPct val="90000"/>
              </a:lnSpc>
              <a:buFontTx/>
              <a:buAutoNum type="arabicPeriod"/>
            </a:pPr>
            <a:r>
              <a:rPr lang="en-US" altLang="en-US" sz="2800" dirty="0" smtClean="0"/>
              <a:t>Delivery</a:t>
            </a:r>
            <a:endParaRPr lang="en-US" alt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b="1" dirty="0"/>
              <a:t>Maintenance </a:t>
            </a:r>
            <a:r>
              <a:rPr lang="en-US" b="1" dirty="0" smtClean="0"/>
              <a:t>Process Model: quick-fix</a:t>
            </a:r>
            <a:endParaRPr lang="en-US" b="1" dirty="0"/>
          </a:p>
        </p:txBody>
      </p:sp>
      <p:sp>
        <p:nvSpPr>
          <p:cNvPr id="5" name="Content Placeholder 4"/>
          <p:cNvSpPr>
            <a:spLocks noGrp="1"/>
          </p:cNvSpPr>
          <p:nvPr>
            <p:ph sz="quarter" idx="1"/>
          </p:nvPr>
        </p:nvSpPr>
        <p:spPr>
          <a:xfrm>
            <a:off x="457200" y="1219200"/>
            <a:ext cx="8229600" cy="2362200"/>
          </a:xfrm>
        </p:spPr>
        <p:txBody>
          <a:bodyPr>
            <a:normAutofit fontScale="92500" lnSpcReduction="10000"/>
          </a:bodyPr>
          <a:lstStyle/>
          <a:p>
            <a:r>
              <a:rPr lang="en-US" dirty="0" smtClean="0"/>
              <a:t>an </a:t>
            </a:r>
            <a:r>
              <a:rPr lang="en-US" i="1" dirty="0"/>
              <a:t>ad hoc </a:t>
            </a:r>
            <a:r>
              <a:rPr lang="en-US" dirty="0" smtClean="0"/>
              <a:t>approach</a:t>
            </a:r>
          </a:p>
          <a:p>
            <a:pPr lvl="1"/>
            <a:r>
              <a:rPr lang="en-US" dirty="0"/>
              <a:t>an unreliable </a:t>
            </a:r>
            <a:r>
              <a:rPr lang="en-US" dirty="0" smtClean="0"/>
              <a:t>model </a:t>
            </a:r>
          </a:p>
          <a:p>
            <a:r>
              <a:rPr lang="en-US" dirty="0" smtClean="0"/>
              <a:t>It </a:t>
            </a:r>
            <a:r>
              <a:rPr lang="en-US" dirty="0"/>
              <a:t>is a 'firefighting' </a:t>
            </a:r>
            <a:r>
              <a:rPr lang="en-US" dirty="0" smtClean="0"/>
              <a:t>approach</a:t>
            </a:r>
          </a:p>
          <a:p>
            <a:pPr lvl="1"/>
            <a:r>
              <a:rPr lang="en-US" dirty="0" smtClean="0"/>
              <a:t>waiting </a:t>
            </a:r>
            <a:r>
              <a:rPr lang="en-US" dirty="0"/>
              <a:t>for the problem to occur and</a:t>
            </a:r>
          </a:p>
          <a:p>
            <a:pPr lvl="1"/>
            <a:r>
              <a:rPr lang="en-US" dirty="0" smtClean="0"/>
              <a:t>trying </a:t>
            </a:r>
            <a:r>
              <a:rPr lang="en-US" dirty="0"/>
              <a:t>to fix it as quickly as possible</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3705225"/>
            <a:ext cx="7924800" cy="30003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11760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GB" b="1" dirty="0" smtClean="0"/>
              <a:t>Why people use quick-fix model </a:t>
            </a:r>
            <a:endParaRPr lang="en-US" b="1" dirty="0"/>
          </a:p>
        </p:txBody>
      </p:sp>
      <p:sp>
        <p:nvSpPr>
          <p:cNvPr id="3" name="Content Placeholder 2"/>
          <p:cNvSpPr>
            <a:spLocks noGrp="1"/>
          </p:cNvSpPr>
          <p:nvPr>
            <p:ph sz="quarter" idx="1"/>
          </p:nvPr>
        </p:nvSpPr>
        <p:spPr>
          <a:xfrm>
            <a:off x="457200" y="1219200"/>
            <a:ext cx="8229600" cy="4906963"/>
          </a:xfrm>
        </p:spPr>
        <p:txBody>
          <a:bodyPr/>
          <a:lstStyle/>
          <a:p>
            <a:pPr algn="just"/>
            <a:r>
              <a:rPr lang="en-US" dirty="0"/>
              <a:t>pressure of deadlines and </a:t>
            </a:r>
            <a:r>
              <a:rPr lang="en-US" dirty="0" smtClean="0"/>
              <a:t>resources</a:t>
            </a:r>
          </a:p>
          <a:p>
            <a:pPr lvl="1" algn="just"/>
            <a:r>
              <a:rPr lang="en-US" dirty="0" smtClean="0"/>
              <a:t>If </a:t>
            </a:r>
            <a:r>
              <a:rPr lang="en-US" dirty="0"/>
              <a:t>customers </a:t>
            </a:r>
            <a:r>
              <a:rPr lang="en-US" dirty="0" smtClean="0"/>
              <a:t>are demanding </a:t>
            </a:r>
            <a:r>
              <a:rPr lang="en-US" dirty="0"/>
              <a:t>the correction of an error, for example, they may not </a:t>
            </a:r>
            <a:r>
              <a:rPr lang="en-US" dirty="0" smtClean="0"/>
              <a:t>be willing </a:t>
            </a:r>
            <a:r>
              <a:rPr lang="en-US" dirty="0"/>
              <a:t>to wait for the </a:t>
            </a:r>
            <a:r>
              <a:rPr lang="en-US" dirty="0" smtClean="0"/>
              <a:t>organization </a:t>
            </a:r>
            <a:r>
              <a:rPr lang="en-US" dirty="0"/>
              <a:t>to go through detailed and </a:t>
            </a:r>
            <a:r>
              <a:rPr lang="en-US" dirty="0" smtClean="0"/>
              <a:t>time consuming stages </a:t>
            </a:r>
            <a:r>
              <a:rPr lang="en-US" dirty="0"/>
              <a:t>of risk analysis</a:t>
            </a:r>
            <a:r>
              <a:rPr lang="en-US" dirty="0" smtClean="0"/>
              <a:t>.</a:t>
            </a:r>
          </a:p>
          <a:p>
            <a:pPr algn="just"/>
            <a:r>
              <a:rPr lang="en-US" dirty="0"/>
              <a:t>Often, a company will release a quick fix as a temporary measure. </a:t>
            </a:r>
          </a:p>
          <a:p>
            <a:pPr lvl="1" algn="just"/>
            <a:r>
              <a:rPr lang="en-US" dirty="0"/>
              <a:t>The real solution will be implemented, along with other corrections and enhancements, as a major upgrade at a later date.</a:t>
            </a:r>
          </a:p>
        </p:txBody>
      </p:sp>
    </p:spTree>
    <p:extLst>
      <p:ext uri="{BB962C8B-B14F-4D97-AF65-F5344CB8AC3E}">
        <p14:creationId xmlns:p14="http://schemas.microsoft.com/office/powerpoint/2010/main" xmlns="" val="2941496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838200"/>
          </a:xfrm>
        </p:spPr>
        <p:txBody>
          <a:bodyPr>
            <a:normAutofit/>
          </a:bodyPr>
          <a:lstStyle/>
          <a:p>
            <a:r>
              <a:rPr lang="en-US" sz="3600" b="1" dirty="0"/>
              <a:t>Maintenance Process </a:t>
            </a:r>
            <a:r>
              <a:rPr lang="en-US" sz="3600" b="1" dirty="0" smtClean="0"/>
              <a:t>Model: </a:t>
            </a:r>
            <a:r>
              <a:rPr lang="en-US" sz="3600" b="1" i="1" dirty="0" smtClean="0"/>
              <a:t>Boehm's </a:t>
            </a:r>
            <a:r>
              <a:rPr lang="en-US" sz="3600" b="1" i="1" dirty="0"/>
              <a:t>Model</a:t>
            </a:r>
            <a:endParaRPr lang="en-US" sz="3600" b="1" dirty="0"/>
          </a:p>
        </p:txBody>
      </p:sp>
      <p:sp>
        <p:nvSpPr>
          <p:cNvPr id="3" name="Content Placeholder 2"/>
          <p:cNvSpPr>
            <a:spLocks noGrp="1"/>
          </p:cNvSpPr>
          <p:nvPr>
            <p:ph sz="quarter" idx="1"/>
          </p:nvPr>
        </p:nvSpPr>
        <p:spPr>
          <a:xfrm>
            <a:off x="304800" y="914400"/>
            <a:ext cx="8686800" cy="1371600"/>
          </a:xfrm>
        </p:spPr>
        <p:txBody>
          <a:bodyPr>
            <a:normAutofit fontScale="92500" lnSpcReduction="10000"/>
          </a:bodyPr>
          <a:lstStyle/>
          <a:p>
            <a:r>
              <a:rPr lang="en-US" dirty="0"/>
              <a:t>maintenance </a:t>
            </a:r>
            <a:r>
              <a:rPr lang="en-US" dirty="0" smtClean="0"/>
              <a:t>process based </a:t>
            </a:r>
            <a:r>
              <a:rPr lang="en-US" dirty="0"/>
              <a:t>upon economic models and principles</a:t>
            </a:r>
            <a:r>
              <a:rPr lang="en-US" dirty="0" smtClean="0"/>
              <a:t>.</a:t>
            </a:r>
            <a:endParaRPr lang="en-US" dirty="0"/>
          </a:p>
          <a:p>
            <a:pPr lvl="1"/>
            <a:r>
              <a:rPr lang="en-US" dirty="0" smtClean="0"/>
              <a:t>management decisions </a:t>
            </a:r>
            <a:r>
              <a:rPr lang="en-US" dirty="0"/>
              <a:t>are made that drives the process.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47800" y="2667000"/>
            <a:ext cx="5791200" cy="3962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1617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Autofit/>
          </a:bodyPr>
          <a:lstStyle/>
          <a:p>
            <a:r>
              <a:rPr lang="en-US" sz="3600" b="1" dirty="0"/>
              <a:t>Maintenance Process </a:t>
            </a:r>
            <a:r>
              <a:rPr lang="en-US" sz="3600" b="1" dirty="0" smtClean="0"/>
              <a:t>Model: </a:t>
            </a:r>
            <a:r>
              <a:rPr lang="en-US" sz="3600" b="1" i="1" dirty="0"/>
              <a:t>Osborne's Model</a:t>
            </a:r>
            <a:endParaRPr lang="en-US" sz="3600" b="1" dirty="0"/>
          </a:p>
        </p:txBody>
      </p:sp>
      <p:sp>
        <p:nvSpPr>
          <p:cNvPr id="3" name="Content Placeholder 2"/>
          <p:cNvSpPr>
            <a:spLocks noGrp="1"/>
          </p:cNvSpPr>
          <p:nvPr>
            <p:ph sz="quarter" idx="1"/>
          </p:nvPr>
        </p:nvSpPr>
        <p:spPr>
          <a:xfrm>
            <a:off x="457200" y="1219200"/>
            <a:ext cx="3124200" cy="2247900"/>
          </a:xfrm>
        </p:spPr>
        <p:txBody>
          <a:bodyPr>
            <a:normAutofit fontScale="92500" lnSpcReduction="10000"/>
          </a:bodyPr>
          <a:lstStyle/>
          <a:p>
            <a:r>
              <a:rPr lang="en-US" dirty="0"/>
              <a:t>it deals </a:t>
            </a:r>
            <a:r>
              <a:rPr lang="en-US" dirty="0" smtClean="0"/>
              <a:t>directly with </a:t>
            </a:r>
            <a:r>
              <a:rPr lang="en-US" dirty="0"/>
              <a:t>the reality of the maintenance environment</a:t>
            </a:r>
            <a:r>
              <a:rPr lang="en-US" dirty="0" smtClean="0"/>
              <a:t>.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81400" y="609600"/>
            <a:ext cx="5270538" cy="5943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41505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65163" y="228600"/>
            <a:ext cx="8066087" cy="531813"/>
          </a:xfrm>
        </p:spPr>
        <p:txBody>
          <a:bodyPr/>
          <a:lstStyle/>
          <a:p>
            <a:r>
              <a:rPr lang="en-US" altLang="zh-TW" b="1" dirty="0">
                <a:ea typeface="新細明體" pitchFamily="18" charset="-120"/>
              </a:rPr>
              <a:t>Software Evolution</a:t>
            </a:r>
          </a:p>
        </p:txBody>
      </p:sp>
      <p:sp>
        <p:nvSpPr>
          <p:cNvPr id="8195" name="Rectangle 3"/>
          <p:cNvSpPr>
            <a:spLocks noGrp="1" noChangeArrowheads="1"/>
          </p:cNvSpPr>
          <p:nvPr>
            <p:ph type="body" idx="1"/>
          </p:nvPr>
        </p:nvSpPr>
        <p:spPr>
          <a:xfrm>
            <a:off x="0" y="762000"/>
            <a:ext cx="8991600" cy="6019800"/>
          </a:xfrm>
        </p:spPr>
        <p:txBody>
          <a:bodyPr/>
          <a:lstStyle/>
          <a:p>
            <a:r>
              <a:rPr lang="en-US" altLang="zh-TW" dirty="0">
                <a:ea typeface="新細明體" pitchFamily="18" charset="-120"/>
              </a:rPr>
              <a:t>It is impossible to produce system of any size which do not need to be changed. Once software is put into use, new requirements emerge and existing requirements changes as the business running that software changes.</a:t>
            </a:r>
          </a:p>
          <a:p>
            <a:r>
              <a:rPr lang="en-US" altLang="zh-TW" dirty="0">
                <a:ea typeface="新細明體" pitchFamily="18" charset="-120"/>
              </a:rPr>
              <a:t>Parts of the software may have to be modified to correct errors that are found in operation, improve its performance or other non-functional characteristics.</a:t>
            </a:r>
          </a:p>
          <a:p>
            <a:r>
              <a:rPr lang="en-US" altLang="zh-TW" dirty="0">
                <a:ea typeface="新細明體" pitchFamily="18" charset="-120"/>
              </a:rPr>
              <a:t>All of this means that, after delivery, software systems always evolve in response to demand for change.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76200"/>
            <a:ext cx="7772400" cy="838200"/>
          </a:xfrm>
        </p:spPr>
        <p:txBody>
          <a:bodyPr/>
          <a:lstStyle/>
          <a:p>
            <a:r>
              <a:rPr lang="en-US" altLang="en-US" sz="4000" b="1" dirty="0" smtClean="0"/>
              <a:t>Types of software maintenance</a:t>
            </a:r>
          </a:p>
        </p:txBody>
      </p:sp>
      <p:sp>
        <p:nvSpPr>
          <p:cNvPr id="11267" name="Content Placeholder 2"/>
          <p:cNvSpPr>
            <a:spLocks noGrp="1"/>
          </p:cNvSpPr>
          <p:nvPr>
            <p:ph idx="1"/>
          </p:nvPr>
        </p:nvSpPr>
        <p:spPr>
          <a:xfrm>
            <a:off x="0" y="609600"/>
            <a:ext cx="8991600" cy="6248400"/>
          </a:xfrm>
        </p:spPr>
        <p:txBody>
          <a:bodyPr/>
          <a:lstStyle/>
          <a:p>
            <a:pPr algn="just"/>
            <a:r>
              <a:rPr lang="en-US" altLang="en-US" sz="2800" dirty="0" smtClean="0"/>
              <a:t>The four types of software maintenance are:</a:t>
            </a:r>
          </a:p>
          <a:p>
            <a:pPr lvl="1" algn="just"/>
            <a:r>
              <a:rPr lang="en-US" altLang="en-US" b="1" u="sng" dirty="0" smtClean="0"/>
              <a:t>Corrective:</a:t>
            </a:r>
            <a:r>
              <a:rPr lang="en-US" altLang="en-US" dirty="0" smtClean="0"/>
              <a:t> Despite your best efforts, any non-trivial program will likely have defects. Corrective changes are changes to fix defects. This includes defects discovered by end users and those found through internal testing and other means.</a:t>
            </a:r>
          </a:p>
          <a:p>
            <a:pPr lvl="1" algn="just"/>
            <a:r>
              <a:rPr lang="en-US" altLang="en-US" b="1" u="sng" dirty="0" smtClean="0"/>
              <a:t>Preventive:</a:t>
            </a:r>
            <a:r>
              <a:rPr lang="en-US" altLang="en-US" dirty="0" smtClean="0"/>
              <a:t> Software can have flaws that don’t rise to the level of defects. For example, a programmer might carelessly use single character variable names or neglect design. Neither causes a direct failure in the program but both make the program harder to maintain in the future. Preventive changes are changes that improve the maintainability of a program or reduce the potential for future failures.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76200"/>
            <a:ext cx="7772400" cy="838200"/>
          </a:xfrm>
        </p:spPr>
        <p:txBody>
          <a:bodyPr/>
          <a:lstStyle/>
          <a:p>
            <a:r>
              <a:rPr lang="en-US" altLang="en-US" sz="4000" b="1" dirty="0" smtClean="0"/>
              <a:t>Types of software maintenance</a:t>
            </a:r>
          </a:p>
        </p:txBody>
      </p:sp>
      <p:sp>
        <p:nvSpPr>
          <p:cNvPr id="11267" name="Content Placeholder 2"/>
          <p:cNvSpPr>
            <a:spLocks noGrp="1"/>
          </p:cNvSpPr>
          <p:nvPr>
            <p:ph idx="1"/>
          </p:nvPr>
        </p:nvSpPr>
        <p:spPr>
          <a:xfrm>
            <a:off x="0" y="762000"/>
            <a:ext cx="8915400" cy="5867400"/>
          </a:xfrm>
        </p:spPr>
        <p:txBody>
          <a:bodyPr/>
          <a:lstStyle/>
          <a:p>
            <a:pPr marL="361950" lvl="1" indent="-266700" algn="just"/>
            <a:r>
              <a:rPr lang="en-US" altLang="en-US" sz="2400" b="1" u="sng" dirty="0" smtClean="0"/>
              <a:t>Adaptive:</a:t>
            </a:r>
            <a:r>
              <a:rPr lang="en-US" altLang="en-US" sz="2400" dirty="0" smtClean="0"/>
              <a:t> Deployed software operates in an environment comprised of hardware and other software. Changes in this operating environment may compel changes in hosted programs. For example, if  your Internet Service Provider (ISP) moves to a newer version of PHP, you may have to make changes to your PHP scripts in order for them to continue to work in the new environment. Adaptive changes are changes needed to cope with changes in the operating environment. The changes don’t bring any new functionality, they simply keep existing functionality working in the new environment.</a:t>
            </a:r>
          </a:p>
          <a:p>
            <a:pPr marL="361950" lvl="1" indent="-266700" algn="just"/>
            <a:r>
              <a:rPr lang="en-US" altLang="en-US" sz="2400" b="1" u="sng" dirty="0" smtClean="0"/>
              <a:t>Perfective:</a:t>
            </a:r>
            <a:r>
              <a:rPr lang="en-US" altLang="en-US" sz="2400" dirty="0" smtClean="0"/>
              <a:t> Perfective maintenance are changes that add new features or capabilities in response to changes in requirements. While most of the changes in this category are likely to be for new functional requirements , it also includes changes made to implement new non-functional requirements such as usability.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772400" cy="762000"/>
          </a:xfrm>
        </p:spPr>
        <p:txBody>
          <a:bodyPr/>
          <a:lstStyle/>
          <a:p>
            <a:pPr eaLnBrk="1" hangingPunct="1"/>
            <a:r>
              <a:rPr lang="en-US" altLang="en-US" b="1" dirty="0" smtClean="0"/>
              <a:t>Summary of Maintenance Types</a:t>
            </a:r>
          </a:p>
        </p:txBody>
      </p:sp>
      <p:sp>
        <p:nvSpPr>
          <p:cNvPr id="13315" name="Rectangle 3"/>
          <p:cNvSpPr>
            <a:spLocks noGrp="1" noChangeArrowheads="1"/>
          </p:cNvSpPr>
          <p:nvPr>
            <p:ph type="body" idx="1"/>
          </p:nvPr>
        </p:nvSpPr>
        <p:spPr>
          <a:xfrm>
            <a:off x="228600" y="1143000"/>
            <a:ext cx="8686800" cy="5486400"/>
          </a:xfrm>
        </p:spPr>
        <p:txBody>
          <a:bodyPr/>
          <a:lstStyle/>
          <a:p>
            <a:pPr eaLnBrk="1" hangingPunct="1">
              <a:lnSpc>
                <a:spcPct val="90000"/>
              </a:lnSpc>
            </a:pPr>
            <a:r>
              <a:rPr lang="en-US" altLang="en-US" dirty="0" smtClean="0"/>
              <a:t>Correction</a:t>
            </a:r>
          </a:p>
          <a:p>
            <a:pPr lvl="1" eaLnBrk="1" hangingPunct="1">
              <a:lnSpc>
                <a:spcPct val="90000"/>
              </a:lnSpc>
            </a:pPr>
            <a:r>
              <a:rPr lang="en-US" altLang="en-US" dirty="0" smtClean="0"/>
              <a:t>Corrective Maintenance – changes made to correct defects</a:t>
            </a:r>
          </a:p>
          <a:p>
            <a:pPr lvl="1" eaLnBrk="1" hangingPunct="1">
              <a:lnSpc>
                <a:spcPct val="90000"/>
              </a:lnSpc>
            </a:pPr>
            <a:r>
              <a:rPr lang="en-US" altLang="en-US" dirty="0" smtClean="0"/>
              <a:t>Preventive Maintenance – changes made to improve maintainability or prevent problems from occurring</a:t>
            </a:r>
          </a:p>
          <a:p>
            <a:pPr eaLnBrk="1" hangingPunct="1">
              <a:lnSpc>
                <a:spcPct val="90000"/>
              </a:lnSpc>
            </a:pPr>
            <a:r>
              <a:rPr lang="en-US" altLang="en-US" dirty="0" smtClean="0"/>
              <a:t>Enhancement</a:t>
            </a:r>
          </a:p>
          <a:p>
            <a:pPr lvl="1" eaLnBrk="1" hangingPunct="1">
              <a:lnSpc>
                <a:spcPct val="90000"/>
              </a:lnSpc>
            </a:pPr>
            <a:r>
              <a:rPr lang="en-US" altLang="en-US" dirty="0" smtClean="0"/>
              <a:t>Adaptive Maintenance – changes made to adapt the software to changes in its technical environment</a:t>
            </a:r>
          </a:p>
          <a:p>
            <a:pPr lvl="1" eaLnBrk="1" hangingPunct="1">
              <a:lnSpc>
                <a:spcPct val="90000"/>
              </a:lnSpc>
            </a:pPr>
            <a:r>
              <a:rPr lang="en-US" altLang="en-US" dirty="0" smtClean="0"/>
              <a:t>Perfective Maintenance – changes made to add new features or capabilities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B323D4-A3C5-441B-909A-CE03AA7D93FF}" type="slidenum">
              <a:rPr lang="en-US"/>
              <a:pPr/>
              <a:t>6</a:t>
            </a:fld>
            <a:endParaRPr lang="en-US"/>
          </a:p>
        </p:txBody>
      </p:sp>
      <p:sp>
        <p:nvSpPr>
          <p:cNvPr id="1026" name="Rectangle 2"/>
          <p:cNvSpPr>
            <a:spLocks noGrp="1" noChangeArrowheads="1"/>
          </p:cNvSpPr>
          <p:nvPr>
            <p:ph type="title"/>
          </p:nvPr>
        </p:nvSpPr>
        <p:spPr/>
        <p:txBody>
          <a:bodyPr/>
          <a:lstStyle/>
          <a:p>
            <a:r>
              <a:rPr lang="en-US" sz="2800" b="1"/>
              <a:t>Software Maintenance Steps 1</a:t>
            </a:r>
          </a:p>
        </p:txBody>
      </p:sp>
      <p:sp>
        <p:nvSpPr>
          <p:cNvPr id="1027" name="Rectangle 3"/>
          <p:cNvSpPr>
            <a:spLocks noGrp="1" noChangeArrowheads="1"/>
          </p:cNvSpPr>
          <p:nvPr>
            <p:ph type="body" idx="1"/>
          </p:nvPr>
        </p:nvSpPr>
        <p:spPr/>
        <p:txBody>
          <a:bodyPr/>
          <a:lstStyle/>
          <a:p>
            <a:r>
              <a:rPr lang="en-US"/>
              <a:t>Understand the existing system</a:t>
            </a:r>
          </a:p>
          <a:p>
            <a:pPr lvl="1"/>
            <a:r>
              <a:rPr lang="en-US"/>
              <a:t>Study whatever form of documentation exists about the system to be modified</a:t>
            </a:r>
          </a:p>
          <a:p>
            <a:pPr lvl="2"/>
            <a:r>
              <a:rPr lang="en-US"/>
              <a:t>Often the only reliable source of information is the source code</a:t>
            </a:r>
          </a:p>
          <a:p>
            <a:pPr lvl="1"/>
            <a:endParaRPr lang="en-US"/>
          </a:p>
          <a:p>
            <a:pPr lvl="1"/>
            <a:r>
              <a:rPr lang="en-US"/>
              <a:t>Use tools to recover the high-level design models of the system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CCA4F6-B772-43FE-A64A-CB2D801B6B36}" type="slidenum">
              <a:rPr lang="en-US"/>
              <a:pPr/>
              <a:t>7</a:t>
            </a:fld>
            <a:endParaRPr lang="en-US"/>
          </a:p>
        </p:txBody>
      </p:sp>
      <p:sp>
        <p:nvSpPr>
          <p:cNvPr id="19458" name="Rectangle 2"/>
          <p:cNvSpPr>
            <a:spLocks noGrp="1" noChangeArrowheads="1"/>
          </p:cNvSpPr>
          <p:nvPr>
            <p:ph type="title"/>
          </p:nvPr>
        </p:nvSpPr>
        <p:spPr/>
        <p:txBody>
          <a:bodyPr/>
          <a:lstStyle/>
          <a:p>
            <a:r>
              <a:rPr lang="en-US" sz="2800" b="1"/>
              <a:t>Software Maintenance Steps 2</a:t>
            </a:r>
          </a:p>
        </p:txBody>
      </p:sp>
      <p:sp>
        <p:nvSpPr>
          <p:cNvPr id="19459" name="Rectangle 3"/>
          <p:cNvSpPr>
            <a:spLocks noGrp="1" noChangeArrowheads="1"/>
          </p:cNvSpPr>
          <p:nvPr>
            <p:ph type="body" idx="1"/>
          </p:nvPr>
        </p:nvSpPr>
        <p:spPr/>
        <p:txBody>
          <a:bodyPr/>
          <a:lstStyle/>
          <a:p>
            <a:pPr marL="533400" indent="-533400"/>
            <a:r>
              <a:rPr lang="en-US"/>
              <a:t>Define the maintenance objectives</a:t>
            </a:r>
            <a:endParaRPr lang="en-US" sz="1800"/>
          </a:p>
          <a:p>
            <a:pPr marL="1033463" lvl="1" indent="-385763"/>
            <a:r>
              <a:rPr lang="en-US"/>
              <a:t>Set the requirements</a:t>
            </a:r>
            <a:endParaRPr lang="en-US" b="1"/>
          </a:p>
          <a:p>
            <a:pPr marL="533400" indent="-533400">
              <a:lnSpc>
                <a:spcPct val="80000"/>
              </a:lnSpc>
            </a:pPr>
            <a:endParaRPr lang="en-US" sz="2000" b="0"/>
          </a:p>
          <a:p>
            <a:pPr marL="533400" indent="-533400">
              <a:lnSpc>
                <a:spcPct val="80000"/>
              </a:lnSpc>
            </a:pPr>
            <a:r>
              <a:rPr lang="en-US"/>
              <a:t>Analysis </a:t>
            </a:r>
          </a:p>
          <a:p>
            <a:pPr marL="1033463" lvl="1" indent="-385763"/>
            <a:r>
              <a:rPr lang="en-US"/>
              <a:t>Evaluate alternatives for handling the modification</a:t>
            </a:r>
          </a:p>
          <a:p>
            <a:pPr marL="1528763" lvl="2" indent="-381000"/>
            <a:r>
              <a:rPr lang="en-US"/>
              <a:t>Estimate the costs and benefits of the alternative modifications</a:t>
            </a:r>
          </a:p>
          <a:p>
            <a:pPr marL="1528763" lvl="2" indent="-381000"/>
            <a:r>
              <a:rPr lang="en-US"/>
              <a:t>Perform </a:t>
            </a:r>
            <a:r>
              <a:rPr lang="en-US" i="1"/>
              <a:t>impact analysis</a:t>
            </a:r>
            <a:endParaRPr lang="en-US"/>
          </a:p>
          <a:p>
            <a:pPr marL="1985963" lvl="3" indent="-342900"/>
            <a:r>
              <a:rPr lang="en-US"/>
              <a:t>Determine the effect of the change on the rest of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7A3791-6431-454C-A698-2D25CA2008AF}" type="slidenum">
              <a:rPr lang="en-US"/>
              <a:pPr/>
              <a:t>8</a:t>
            </a:fld>
            <a:endParaRPr lang="en-US"/>
          </a:p>
        </p:txBody>
      </p:sp>
      <p:sp>
        <p:nvSpPr>
          <p:cNvPr id="20482" name="Rectangle 2"/>
          <p:cNvSpPr>
            <a:spLocks noGrp="1" noChangeArrowheads="1"/>
          </p:cNvSpPr>
          <p:nvPr>
            <p:ph type="title"/>
          </p:nvPr>
        </p:nvSpPr>
        <p:spPr/>
        <p:txBody>
          <a:bodyPr/>
          <a:lstStyle/>
          <a:p>
            <a:r>
              <a:rPr lang="en-US" sz="2800" b="1"/>
              <a:t>Software Maintenance Steps 3</a:t>
            </a:r>
          </a:p>
        </p:txBody>
      </p:sp>
      <p:sp>
        <p:nvSpPr>
          <p:cNvPr id="20483" name="Rectangle 3"/>
          <p:cNvSpPr>
            <a:spLocks noGrp="1" noChangeArrowheads="1"/>
          </p:cNvSpPr>
          <p:nvPr>
            <p:ph type="body" idx="1"/>
          </p:nvPr>
        </p:nvSpPr>
        <p:spPr/>
        <p:txBody>
          <a:bodyPr/>
          <a:lstStyle/>
          <a:p>
            <a:pPr marL="533400" indent="-533400"/>
            <a:r>
              <a:rPr lang="en-US"/>
              <a:t>Design, implement, and test the changes</a:t>
            </a:r>
          </a:p>
          <a:p>
            <a:pPr marL="914400" lvl="1" indent="-723900"/>
            <a:endParaRPr lang="en-US"/>
          </a:p>
          <a:p>
            <a:pPr marL="533400" indent="-533400">
              <a:lnSpc>
                <a:spcPct val="50000"/>
              </a:lnSpc>
            </a:pPr>
            <a:endParaRPr lang="en-US" b="0"/>
          </a:p>
          <a:p>
            <a:pPr marL="533400" indent="-533400"/>
            <a:r>
              <a:rPr lang="en-US"/>
              <a:t>Revalidate</a:t>
            </a:r>
          </a:p>
          <a:p>
            <a:pPr marL="914400" lvl="1" indent="-723900"/>
            <a:r>
              <a:rPr lang="en-US"/>
              <a:t>Running </a:t>
            </a:r>
            <a:r>
              <a:rPr lang="en-US" i="1"/>
              <a:t>regression tests</a:t>
            </a:r>
            <a:r>
              <a:rPr lang="en-US"/>
              <a:t> to make sure that the unchanged code still works and is not adversely affected by the new changes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96E93E-76E5-4EA9-837D-562EAB2EF3A6}" type="slidenum">
              <a:rPr lang="en-US"/>
              <a:pPr/>
              <a:t>9</a:t>
            </a:fld>
            <a:endParaRPr lang="en-US"/>
          </a:p>
        </p:txBody>
      </p:sp>
      <p:sp>
        <p:nvSpPr>
          <p:cNvPr id="74754" name="Rectangle 2"/>
          <p:cNvSpPr>
            <a:spLocks noGrp="1" noChangeArrowheads="1"/>
          </p:cNvSpPr>
          <p:nvPr>
            <p:ph type="title"/>
          </p:nvPr>
        </p:nvSpPr>
        <p:spPr/>
        <p:txBody>
          <a:bodyPr/>
          <a:lstStyle/>
          <a:p>
            <a:r>
              <a:rPr lang="en-US" sz="2800" b="1"/>
              <a:t>Software Maintenance Steps 4</a:t>
            </a:r>
          </a:p>
        </p:txBody>
      </p:sp>
      <p:sp>
        <p:nvSpPr>
          <p:cNvPr id="74755" name="Rectangle 3"/>
          <p:cNvSpPr>
            <a:spLocks noGrp="1" noChangeArrowheads="1"/>
          </p:cNvSpPr>
          <p:nvPr>
            <p:ph type="body" idx="1"/>
          </p:nvPr>
        </p:nvSpPr>
        <p:spPr/>
        <p:txBody>
          <a:bodyPr/>
          <a:lstStyle/>
          <a:p>
            <a:r>
              <a:rPr lang="en-US"/>
              <a:t>Train </a:t>
            </a:r>
          </a:p>
          <a:p>
            <a:pPr lvl="1"/>
            <a:r>
              <a:rPr lang="en-US"/>
              <a:t>Inform users of the changes</a:t>
            </a:r>
            <a:endParaRPr lang="en-US" b="1"/>
          </a:p>
          <a:p>
            <a:endParaRPr lang="en-US" b="0"/>
          </a:p>
          <a:p>
            <a:r>
              <a:rPr lang="en-US"/>
              <a:t>Convert and release </a:t>
            </a:r>
          </a:p>
          <a:p>
            <a:pPr lvl="1"/>
            <a:r>
              <a:rPr lang="en-US"/>
              <a:t>Generate and release/install a new version with the modified parts</a:t>
            </a:r>
          </a:p>
          <a:p>
            <a:pPr lvl="1"/>
            <a:r>
              <a:rPr lang="en-US"/>
              <a:t>May involve </a:t>
            </a:r>
            <a:r>
              <a:rPr lang="en-US" i="1"/>
              <a:t>migrating</a:t>
            </a:r>
            <a:r>
              <a:rPr lang="en-US"/>
              <a:t> database schema changes and data at the same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17410</TotalTime>
  <Words>1274</Words>
  <Application>Microsoft PowerPoint</Application>
  <PresentationFormat>On-screen Show (4:3)</PresentationFormat>
  <Paragraphs>107</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Software Evolution</vt:lpstr>
      <vt:lpstr>Types of software maintenance</vt:lpstr>
      <vt:lpstr>Types of software maintenance</vt:lpstr>
      <vt:lpstr>Summary of Maintenance Types</vt:lpstr>
      <vt:lpstr>Software Maintenance Steps 1</vt:lpstr>
      <vt:lpstr>Software Maintenance Steps 2</vt:lpstr>
      <vt:lpstr>Software Maintenance Steps 3</vt:lpstr>
      <vt:lpstr>Software Maintenance Steps 4</vt:lpstr>
      <vt:lpstr>Maintenance Examples</vt:lpstr>
      <vt:lpstr>Maintenance Examples (cont’d)</vt:lpstr>
      <vt:lpstr>Generic Maintenance Process Model</vt:lpstr>
      <vt:lpstr>Maintenance Process Model: quick-fix</vt:lpstr>
      <vt:lpstr>Why people use quick-fix model </vt:lpstr>
      <vt:lpstr>Maintenance Process Model: Boehm's Model</vt:lpstr>
      <vt:lpstr>Maintenance Process Model: Osborne's Model</vt:lpstr>
    </vt:vector>
  </TitlesOfParts>
  <Company>RS Pressman &amp; Associates,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Admin</cp:lastModifiedBy>
  <cp:revision>115</cp:revision>
  <dcterms:created xsi:type="dcterms:W3CDTF">2008-02-08T18:09:54Z</dcterms:created>
  <dcterms:modified xsi:type="dcterms:W3CDTF">2019-03-26T06:55:17Z</dcterms:modified>
</cp:coreProperties>
</file>