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19" r:id="rId2"/>
    <p:sldId id="258" r:id="rId3"/>
    <p:sldId id="260" r:id="rId4"/>
    <p:sldId id="264" r:id="rId5"/>
    <p:sldId id="274" r:id="rId6"/>
    <p:sldId id="421" r:id="rId7"/>
    <p:sldId id="422" r:id="rId8"/>
    <p:sldId id="262" r:id="rId9"/>
    <p:sldId id="420" r:id="rId10"/>
    <p:sldId id="4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guide id="3"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9" autoAdjust="0"/>
    <p:restoredTop sz="94620" autoAdjust="0"/>
  </p:normalViewPr>
  <p:slideViewPr>
    <p:cSldViewPr snapToGrid="0" showGuides="1">
      <p:cViewPr varScale="1">
        <p:scale>
          <a:sx n="137" d="100"/>
          <a:sy n="137" d="100"/>
        </p:scale>
        <p:origin x="208" y="648"/>
      </p:cViewPr>
      <p:guideLst>
        <p:guide orient="horz" pos="2328"/>
        <p:guide pos="3840"/>
        <p:guide pos="3864"/>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4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C4236-E8A8-4DC8-9709-7186AD8AE376}"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A929F-49EE-4C32-9E6B-546A605CACD9}" type="slidenum">
              <a:rPr lang="en-US" smtClean="0"/>
              <a:t>‹#›</a:t>
            </a:fld>
            <a:endParaRPr lang="en-US"/>
          </a:p>
        </p:txBody>
      </p:sp>
    </p:spTree>
    <p:extLst>
      <p:ext uri="{BB962C8B-B14F-4D97-AF65-F5344CB8AC3E}">
        <p14:creationId xmlns:p14="http://schemas.microsoft.com/office/powerpoint/2010/main" val="313943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A929F-49EE-4C32-9E6B-546A605CACD9}" type="slidenum">
              <a:rPr lang="en-US" smtClean="0"/>
              <a:t>5</a:t>
            </a:fld>
            <a:endParaRPr lang="en-US"/>
          </a:p>
        </p:txBody>
      </p:sp>
    </p:spTree>
    <p:extLst>
      <p:ext uri="{BB962C8B-B14F-4D97-AF65-F5344CB8AC3E}">
        <p14:creationId xmlns:p14="http://schemas.microsoft.com/office/powerpoint/2010/main" val="59055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A929F-49EE-4C32-9E6B-546A605CACD9}" type="slidenum">
              <a:rPr lang="en-US" smtClean="0"/>
              <a:t>6</a:t>
            </a:fld>
            <a:endParaRPr lang="en-US"/>
          </a:p>
        </p:txBody>
      </p:sp>
    </p:spTree>
    <p:extLst>
      <p:ext uri="{BB962C8B-B14F-4D97-AF65-F5344CB8AC3E}">
        <p14:creationId xmlns:p14="http://schemas.microsoft.com/office/powerpoint/2010/main" val="35259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A929F-49EE-4C32-9E6B-546A605CACD9}" type="slidenum">
              <a:rPr lang="en-US" smtClean="0"/>
              <a:t>7</a:t>
            </a:fld>
            <a:endParaRPr lang="en-US"/>
          </a:p>
        </p:txBody>
      </p:sp>
    </p:spTree>
    <p:extLst>
      <p:ext uri="{BB962C8B-B14F-4D97-AF65-F5344CB8AC3E}">
        <p14:creationId xmlns:p14="http://schemas.microsoft.com/office/powerpoint/2010/main" val="1547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4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9C953A39-39CD-4C3D-AFAC-FF7CAF515DD4}"/>
              </a:ext>
            </a:extLst>
          </p:cNvPr>
          <p:cNvSpPr>
            <a:spLocks noGrp="1"/>
          </p:cNvSpPr>
          <p:nvPr>
            <p:ph type="pic" sz="quarter" idx="10"/>
          </p:nvPr>
        </p:nvSpPr>
        <p:spPr>
          <a:xfrm>
            <a:off x="1" y="0"/>
            <a:ext cx="12192000" cy="6858000"/>
          </a:xfrm>
          <a:prstGeom prst="rect">
            <a:avLst/>
          </a:prstGeom>
        </p:spPr>
        <p:txBody>
          <a:bodyPr/>
          <a:lstStyle/>
          <a:p>
            <a:endParaRPr lang="en-US"/>
          </a:p>
        </p:txBody>
      </p:sp>
    </p:spTree>
    <p:extLst>
      <p:ext uri="{BB962C8B-B14F-4D97-AF65-F5344CB8AC3E}">
        <p14:creationId xmlns:p14="http://schemas.microsoft.com/office/powerpoint/2010/main" val="292227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29"/>
          <p:cNvSpPr>
            <a:spLocks noGrp="1"/>
          </p:cNvSpPr>
          <p:nvPr>
            <p:ph type="pic" sz="quarter" idx="10"/>
          </p:nvPr>
        </p:nvSpPr>
        <p:spPr>
          <a:xfrm>
            <a:off x="5340350" y="2063750"/>
            <a:ext cx="1524000" cy="1524000"/>
          </a:xfrm>
          <a:prstGeom prst="ellipse">
            <a:avLst/>
          </a:prstGeom>
        </p:spPr>
        <p:txBody>
          <a:bodyPr/>
          <a:lstStyle/>
          <a:p>
            <a:endParaRPr lang="en-US"/>
          </a:p>
        </p:txBody>
      </p:sp>
    </p:spTree>
    <p:extLst>
      <p:ext uri="{BB962C8B-B14F-4D97-AF65-F5344CB8AC3E}">
        <p14:creationId xmlns:p14="http://schemas.microsoft.com/office/powerpoint/2010/main" val="12745239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762000" y="2119313"/>
            <a:ext cx="4508500" cy="3546475"/>
          </a:xfrm>
          <a:prstGeom prst="rect">
            <a:avLst/>
          </a:prstGeom>
          <a:solidFill>
            <a:schemeClr val="bg1">
              <a:lumMod val="85000"/>
            </a:schemeClr>
          </a:solidFill>
        </p:spPr>
        <p:txBody>
          <a:bodyPr>
            <a:normAutofit/>
          </a:bodyPr>
          <a:lstStyle>
            <a:lvl1pPr>
              <a:defRPr sz="1400"/>
            </a:lvl1pPr>
          </a:lstStyle>
          <a:p>
            <a:r>
              <a:rPr lang="id-ID" dirty="0"/>
              <a:t>Please insert image</a:t>
            </a:r>
            <a:endParaRPr lang="en-AU" dirty="0"/>
          </a:p>
        </p:txBody>
      </p:sp>
    </p:spTree>
    <p:extLst>
      <p:ext uri="{BB962C8B-B14F-4D97-AF65-F5344CB8AC3E}">
        <p14:creationId xmlns:p14="http://schemas.microsoft.com/office/powerpoint/2010/main" val="22224287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1727200"/>
            <a:ext cx="12192000" cy="2209800"/>
          </a:xfrm>
          <a:prstGeom prst="rect">
            <a:avLst/>
          </a:prstGeom>
        </p:spPr>
        <p:txBody>
          <a:bodyPr/>
          <a:lstStyle/>
          <a:p>
            <a:endParaRPr lang="en-US"/>
          </a:p>
        </p:txBody>
      </p:sp>
    </p:spTree>
    <p:extLst>
      <p:ext uri="{BB962C8B-B14F-4D97-AF65-F5344CB8AC3E}">
        <p14:creationId xmlns:p14="http://schemas.microsoft.com/office/powerpoint/2010/main" val="13908365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a:prstGeom prst="rect">
            <a:avLst/>
          </a:prstGeom>
        </p:spPr>
        <p:txBody>
          <a:bodyPr anchor="t"/>
          <a:lstStyle>
            <a:lvl1pPr marL="0" indent="0" algn="ctr">
              <a:buNone/>
              <a:defRPr/>
            </a:lvl1pPr>
          </a:lstStyle>
          <a:p>
            <a:r>
              <a:rPr lang="en-US" dirty="0"/>
              <a:t>Drag picture to placeholder or click icon to add</a:t>
            </a:r>
            <a:endParaRPr lang="id-ID"/>
          </a:p>
        </p:txBody>
      </p:sp>
    </p:spTree>
    <p:extLst>
      <p:ext uri="{BB962C8B-B14F-4D97-AF65-F5344CB8AC3E}">
        <p14:creationId xmlns:p14="http://schemas.microsoft.com/office/powerpoint/2010/main" val="346135571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072566"/>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50" r:id="rId3"/>
    <p:sldLayoutId id="2147483652" r:id="rId4"/>
    <p:sldLayoutId id="2147483654" r:id="rId5"/>
    <p:sldLayoutId id="214748365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57C9AB4-320B-46F5-A987-0E4938973C1D}"/>
              </a:ext>
            </a:extLst>
          </p:cNvPr>
          <p:cNvSpPr/>
          <p:nvPr/>
        </p:nvSpPr>
        <p:spPr>
          <a:xfrm>
            <a:off x="0" y="0"/>
            <a:ext cx="12192000" cy="6858000"/>
          </a:xfrm>
          <a:prstGeom prst="rect">
            <a:avLst/>
          </a:prstGeom>
          <a:gradFill flip="none" rotWithShape="1">
            <a:gsLst>
              <a:gs pos="42000">
                <a:schemeClr val="accent2">
                  <a:alpha val="60000"/>
                </a:schemeClr>
              </a:gs>
              <a:gs pos="100000">
                <a:schemeClr val="accent1">
                  <a:alpha val="6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825FF3C7-2962-4727-A4A1-8BC3456CA776}"/>
              </a:ext>
            </a:extLst>
          </p:cNvPr>
          <p:cNvSpPr txBox="1"/>
          <p:nvPr/>
        </p:nvSpPr>
        <p:spPr>
          <a:xfrm>
            <a:off x="2133377" y="2650435"/>
            <a:ext cx="7925246" cy="1846659"/>
          </a:xfrm>
          <a:prstGeom prst="rect">
            <a:avLst/>
          </a:prstGeom>
          <a:noFill/>
        </p:spPr>
        <p:txBody>
          <a:bodyPr wrap="none" lIns="0" tIns="0" rIns="0" bIns="0" rtlCol="0">
            <a:spAutoFit/>
          </a:bodyPr>
          <a:lstStyle/>
          <a:p>
            <a:pPr algn="ctr"/>
            <a:r>
              <a:rPr lang="en-US" sz="6000" spc="300" dirty="0">
                <a:solidFill>
                  <a:schemeClr val="bg1"/>
                </a:solidFill>
                <a:latin typeface="Lato Heavy" panose="020F0502020204030203" pitchFamily="34" charset="0"/>
                <a:ea typeface="Lato Heavy" panose="020F0502020204030203" pitchFamily="34" charset="0"/>
                <a:cs typeface="Lato Heavy" panose="020F0502020204030203" pitchFamily="34" charset="0"/>
              </a:rPr>
              <a:t>Smart City Waste </a:t>
            </a:r>
          </a:p>
          <a:p>
            <a:pPr algn="ctr"/>
            <a:r>
              <a:rPr lang="en-US" sz="6000" spc="300" dirty="0">
                <a:solidFill>
                  <a:schemeClr val="bg1"/>
                </a:solidFill>
                <a:latin typeface="Lato Heavy" panose="020F0502020204030203" pitchFamily="34" charset="0"/>
                <a:ea typeface="Lato Heavy" panose="020F0502020204030203" pitchFamily="34" charset="0"/>
                <a:cs typeface="Lato Heavy" panose="020F0502020204030203" pitchFamily="34" charset="0"/>
              </a:rPr>
              <a:t>Management System</a:t>
            </a:r>
            <a:endParaRPr lang="en-US" sz="6000" spc="300" dirty="0">
              <a:solidFill>
                <a:schemeClr val="bg1"/>
              </a:solidFill>
              <a:latin typeface="Lato Heavy" panose="020F0502020204030203" pitchFamily="34" charset="0"/>
              <a:ea typeface="Lato Heavy" panose="020F0502020204030203" pitchFamily="34" charset="0"/>
              <a:cs typeface="Lato Heavy" panose="020F0502020204030203" pitchFamily="34" charset="0"/>
            </a:endParaRPr>
          </a:p>
        </p:txBody>
      </p:sp>
    </p:spTree>
    <p:extLst>
      <p:ext uri="{BB962C8B-B14F-4D97-AF65-F5344CB8AC3E}">
        <p14:creationId xmlns:p14="http://schemas.microsoft.com/office/powerpoint/2010/main" val="652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6100"/>
            <a:ext cx="12192000" cy="5759450"/>
          </a:xfrm>
          <a:prstGeom prst="rect">
            <a:avLst/>
          </a:prstGeom>
        </p:spPr>
      </p:pic>
    </p:spTree>
    <p:extLst>
      <p:ext uri="{BB962C8B-B14F-4D97-AF65-F5344CB8AC3E}">
        <p14:creationId xmlns:p14="http://schemas.microsoft.com/office/powerpoint/2010/main" val="5332519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21883" y="1458756"/>
            <a:ext cx="8987370" cy="4308872"/>
          </a:xfrm>
          <a:prstGeom prst="rect">
            <a:avLst/>
          </a:prstGeom>
          <a:noFill/>
        </p:spPr>
        <p:txBody>
          <a:bodyPr wrap="square" lIns="0" tIns="0" rIns="0" bIns="0" rtlCol="0">
            <a:spAutoFit/>
          </a:bodyPr>
          <a:lstStyle/>
          <a:p>
            <a:r>
              <a:rPr lang="en-US" sz="2800" dirty="0">
                <a:latin typeface="Al Bayan Plain" charset="-78"/>
                <a:ea typeface="Al Bayan Plain" charset="-78"/>
                <a:cs typeface="Al Bayan Plain" charset="-78"/>
              </a:rPr>
              <a:t>The govt. of India has recently launched a smart city project and for these smart cities to be smarter it is necessary that the garbage collection system has to be smarter and in addition to that the people need easy accessibility to the garbage disposing points and garbage collection process has to be efficient in terms of time and fuel cost.</a:t>
            </a:r>
          </a:p>
          <a:p>
            <a:r>
              <a:rPr lang="en-US" sz="2800" dirty="0">
                <a:ln w="0"/>
                <a:effectLst>
                  <a:outerShdw blurRad="38100" dist="19050" dir="2700000" algn="tl" rotWithShape="0">
                    <a:schemeClr val="dk1">
                      <a:alpha val="40000"/>
                    </a:schemeClr>
                  </a:outerShdw>
                </a:effectLst>
                <a:latin typeface="Al Bayan Plain" charset="-78"/>
                <a:ea typeface="Al Bayan Plain" charset="-78"/>
                <a:cs typeface="Al Bayan Plain" charset="-78"/>
              </a:rPr>
              <a:t>We realize that Garbage causes damage to local ecosystems, and it is a threat to plant and human life. To avoid all such situations we are going to implement a project called </a:t>
            </a:r>
            <a:r>
              <a:rPr lang="en-US" sz="2800" dirty="0" err="1">
                <a:ln w="0"/>
                <a:effectLst>
                  <a:outerShdw blurRad="38100" dist="19050" dir="2700000" algn="tl" rotWithShape="0">
                    <a:schemeClr val="dk1">
                      <a:alpha val="40000"/>
                    </a:schemeClr>
                  </a:outerShdw>
                </a:effectLst>
                <a:latin typeface="Al Bayan Plain" charset="-78"/>
                <a:ea typeface="Al Bayan Plain" charset="-78"/>
                <a:cs typeface="Al Bayan Plain" charset="-78"/>
              </a:rPr>
              <a:t>IoT</a:t>
            </a:r>
            <a:r>
              <a:rPr lang="en-US" sz="2800" dirty="0">
                <a:ln w="0"/>
                <a:effectLst>
                  <a:outerShdw blurRad="38100" dist="19050" dir="2700000" algn="tl" rotWithShape="0">
                    <a:schemeClr val="dk1">
                      <a:alpha val="40000"/>
                    </a:schemeClr>
                  </a:outerShdw>
                </a:effectLst>
                <a:latin typeface="Al Bayan Plain" charset="-78"/>
                <a:ea typeface="Al Bayan Plain" charset="-78"/>
                <a:cs typeface="Al Bayan Plain" charset="-78"/>
              </a:rPr>
              <a:t> Based Smart Garbage.</a:t>
            </a:r>
            <a:endParaRPr lang="en-US" sz="2800" dirty="0">
              <a:ln w="0"/>
              <a:effectLst>
                <a:outerShdw blurRad="38100" dist="19050" dir="2700000" algn="tl" rotWithShape="0">
                  <a:schemeClr val="dk1">
                    <a:alpha val="40000"/>
                  </a:schemeClr>
                </a:outerShdw>
              </a:effectLst>
              <a:latin typeface="Al Bayan Plain" charset="-78"/>
              <a:ea typeface="Al Bayan Plain" charset="-78"/>
              <a:cs typeface="Al Bayan Plain" charset="-78"/>
            </a:endParaRPr>
          </a:p>
        </p:txBody>
      </p:sp>
      <p:grpSp>
        <p:nvGrpSpPr>
          <p:cNvPr id="11" name="Group 10"/>
          <p:cNvGrpSpPr/>
          <p:nvPr/>
        </p:nvGrpSpPr>
        <p:grpSpPr>
          <a:xfrm>
            <a:off x="1321883" y="648902"/>
            <a:ext cx="2444816" cy="743542"/>
            <a:chOff x="1059502" y="623502"/>
            <a:chExt cx="2444816" cy="743542"/>
          </a:xfrm>
        </p:grpSpPr>
        <p:sp>
          <p:nvSpPr>
            <p:cNvPr id="13" name="TextBox 12"/>
            <p:cNvSpPr txBox="1"/>
            <p:nvPr/>
          </p:nvSpPr>
          <p:spPr>
            <a:xfrm>
              <a:off x="1887449" y="696194"/>
              <a:ext cx="864467" cy="430887"/>
            </a:xfrm>
            <a:prstGeom prst="rect">
              <a:avLst/>
            </a:prstGeom>
            <a:noFill/>
          </p:spPr>
          <p:txBody>
            <a:bodyPr wrap="none" lIns="0" tIns="0" rIns="0" bIns="0" rtlCol="0">
              <a:spAutoFit/>
            </a:bodyPr>
            <a:lstStyle/>
            <a:p>
              <a:r>
                <a:rPr lang="en-US" sz="2800" b="1" spc="300" dirty="0">
                  <a:latin typeface="Lato Medium" panose="020F0502020204030203" pitchFamily="34" charset="0"/>
                  <a:ea typeface="Lato Medium" panose="020F0502020204030203" pitchFamily="34" charset="0"/>
                  <a:cs typeface="Lato Medium" panose="020F0502020204030203" pitchFamily="34" charset="0"/>
                </a:rPr>
                <a:t>IDEA</a:t>
              </a:r>
              <a:endParaRPr lang="en-US" sz="2000" b="1" dirty="0">
                <a:latin typeface="Lato" panose="020F0502020204030203" pitchFamily="34" charset="0"/>
                <a:ea typeface="Lato" panose="020F0502020204030203" pitchFamily="34" charset="0"/>
                <a:cs typeface="Lato" panose="020F0502020204030203" pitchFamily="34" charset="0"/>
              </a:endParaRPr>
            </a:p>
          </p:txBody>
        </p:sp>
        <p:grpSp>
          <p:nvGrpSpPr>
            <p:cNvPr id="14" name="Group 13"/>
            <p:cNvGrpSpPr/>
            <p:nvPr/>
          </p:nvGrpSpPr>
          <p:grpSpPr>
            <a:xfrm>
              <a:off x="1059502" y="623502"/>
              <a:ext cx="743540" cy="743542"/>
              <a:chOff x="1005277" y="610266"/>
              <a:chExt cx="1212598" cy="1212600"/>
            </a:xfrm>
          </p:grpSpPr>
          <p:grpSp>
            <p:nvGrpSpPr>
              <p:cNvPr id="16" name="Group 15"/>
              <p:cNvGrpSpPr/>
              <p:nvPr/>
            </p:nvGrpSpPr>
            <p:grpSpPr>
              <a:xfrm>
                <a:off x="1005277" y="610266"/>
                <a:ext cx="1212598" cy="1212600"/>
                <a:chOff x="3018971" y="2224311"/>
                <a:chExt cx="2409372" cy="2409378"/>
              </a:xfrm>
            </p:grpSpPr>
            <p:sp>
              <p:nvSpPr>
                <p:cNvPr id="18" name="Rectangle 17"/>
                <p:cNvSpPr/>
                <p:nvPr/>
              </p:nvSpPr>
              <p:spPr>
                <a:xfrm rot="10800000">
                  <a:off x="3018971" y="2371731"/>
                  <a:ext cx="2409372" cy="55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7200000">
                  <a:off x="3619315" y="3401050"/>
                  <a:ext cx="2409377" cy="55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14400000">
                  <a:off x="2418622" y="3401049"/>
                  <a:ext cx="2409377" cy="55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hape 2624"/>
              <p:cNvSpPr/>
              <p:nvPr/>
            </p:nvSpPr>
            <p:spPr>
              <a:xfrm>
                <a:off x="1471912" y="8949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cxnSp>
          <p:nvCxnSpPr>
            <p:cNvPr id="15" name="Straight Connector 14"/>
            <p:cNvCxnSpPr/>
            <p:nvPr/>
          </p:nvCxnSpPr>
          <p:spPr>
            <a:xfrm>
              <a:off x="1887449" y="1321550"/>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0513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59502" y="623502"/>
            <a:ext cx="2444816" cy="743542"/>
            <a:chOff x="1059502" y="623502"/>
            <a:chExt cx="2444816" cy="743542"/>
          </a:xfrm>
        </p:grpSpPr>
        <p:sp>
          <p:nvSpPr>
            <p:cNvPr id="12" name="TextBox 11"/>
            <p:cNvSpPr txBox="1"/>
            <p:nvPr/>
          </p:nvSpPr>
          <p:spPr>
            <a:xfrm>
              <a:off x="1887449" y="696194"/>
              <a:ext cx="1477969" cy="430887"/>
            </a:xfrm>
            <a:prstGeom prst="rect">
              <a:avLst/>
            </a:prstGeom>
            <a:noFill/>
          </p:spPr>
          <p:txBody>
            <a:bodyPr wrap="none" lIns="0" tIns="0" rIns="0" bIns="0" rtlCol="0">
              <a:spAutoFit/>
            </a:bodyPr>
            <a:lstStyle/>
            <a:p>
              <a:r>
                <a:rPr lang="en-US" sz="2800" b="1" dirty="0" smtClean="0">
                  <a:latin typeface="Lato" panose="020F0502020204030203" pitchFamily="34" charset="0"/>
                  <a:ea typeface="Lato" panose="020F0502020204030203" pitchFamily="34" charset="0"/>
                  <a:cs typeface="Lato" panose="020F0502020204030203" pitchFamily="34" charset="0"/>
                </a:rPr>
                <a:t>ABOUT US</a:t>
              </a:r>
              <a:endParaRPr lang="en-US" sz="2000" b="1" dirty="0">
                <a:latin typeface="Lato" panose="020F0502020204030203" pitchFamily="34" charset="0"/>
                <a:ea typeface="Lato" panose="020F0502020204030203" pitchFamily="34" charset="0"/>
                <a:cs typeface="Lato" panose="020F0502020204030203" pitchFamily="34" charset="0"/>
              </a:endParaRPr>
            </a:p>
          </p:txBody>
        </p:sp>
        <p:grpSp>
          <p:nvGrpSpPr>
            <p:cNvPr id="2" name="Group 1"/>
            <p:cNvGrpSpPr/>
            <p:nvPr/>
          </p:nvGrpSpPr>
          <p:grpSpPr>
            <a:xfrm>
              <a:off x="1059502" y="623502"/>
              <a:ext cx="743540" cy="743542"/>
              <a:chOff x="1005277" y="610266"/>
              <a:chExt cx="1212598" cy="1212600"/>
            </a:xfrm>
          </p:grpSpPr>
          <p:grpSp>
            <p:nvGrpSpPr>
              <p:cNvPr id="8" name="Group 7"/>
              <p:cNvGrpSpPr/>
              <p:nvPr/>
            </p:nvGrpSpPr>
            <p:grpSpPr>
              <a:xfrm>
                <a:off x="1005277" y="610266"/>
                <a:ext cx="1212598" cy="1212600"/>
                <a:chOff x="3018971" y="2224311"/>
                <a:chExt cx="2409372" cy="2409378"/>
              </a:xfrm>
            </p:grpSpPr>
            <p:sp>
              <p:nvSpPr>
                <p:cNvPr id="9" name="Rectangle 8"/>
                <p:cNvSpPr/>
                <p:nvPr/>
              </p:nvSpPr>
              <p:spPr>
                <a:xfrm rot="10800000">
                  <a:off x="3018971" y="2371731"/>
                  <a:ext cx="2409372" cy="55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7200000">
                  <a:off x="3619315" y="3401050"/>
                  <a:ext cx="2409377" cy="55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4400000">
                  <a:off x="2418622" y="3401049"/>
                  <a:ext cx="2409377" cy="55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hape 2624"/>
              <p:cNvSpPr/>
              <p:nvPr/>
            </p:nvSpPr>
            <p:spPr>
              <a:xfrm>
                <a:off x="1471912" y="8949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cxnSp>
          <p:nvCxnSpPr>
            <p:cNvPr id="20" name="Straight Connector 19"/>
            <p:cNvCxnSpPr/>
            <p:nvPr/>
          </p:nvCxnSpPr>
          <p:spPr>
            <a:xfrm>
              <a:off x="1887449" y="1321550"/>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042379" y="1577575"/>
            <a:ext cx="4081245" cy="307777"/>
          </a:xfrm>
          <a:prstGeom prst="rect">
            <a:avLst/>
          </a:prstGeom>
          <a:noFill/>
        </p:spPr>
        <p:txBody>
          <a:bodyPr wrap="none" lIns="0" tIns="0" rIns="0" bIns="0" rtlCol="0">
            <a:spAutoFit/>
          </a:bodyPr>
          <a:lstStyle/>
          <a:p>
            <a:r>
              <a:rPr lang="en-US" sz="2000" b="1" dirty="0" smtClean="0">
                <a:latin typeface="Lato" panose="020F0502020204030203" pitchFamily="34" charset="0"/>
                <a:ea typeface="Lato" panose="020F0502020204030203" pitchFamily="34" charset="0"/>
                <a:cs typeface="Lato" panose="020F0502020204030203" pitchFamily="34" charset="0"/>
              </a:rPr>
              <a:t>Team Name :-        </a:t>
            </a:r>
            <a:r>
              <a:rPr lang="en-US" sz="2000" dirty="0" err="1" smtClean="0">
                <a:latin typeface="Lato" panose="020F0502020204030203" pitchFamily="34" charset="0"/>
                <a:ea typeface="Lato" panose="020F0502020204030203" pitchFamily="34" charset="0"/>
                <a:cs typeface="Lato" panose="020F0502020204030203" pitchFamily="34" charset="0"/>
              </a:rPr>
              <a:t>Desert_Scorpions</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p:cNvSpPr txBox="1"/>
          <p:nvPr/>
        </p:nvSpPr>
        <p:spPr>
          <a:xfrm flipH="1">
            <a:off x="2055077" y="2247900"/>
            <a:ext cx="7317522" cy="846386"/>
          </a:xfrm>
          <a:prstGeom prst="rect">
            <a:avLst/>
          </a:prstGeom>
          <a:noFill/>
        </p:spPr>
        <p:txBody>
          <a:bodyPr wrap="square" lIns="0" tIns="0" rIns="0" bIns="0" rtlCol="0">
            <a:spAutoFit/>
          </a:bodyPr>
          <a:lstStyle/>
          <a:p>
            <a:pPr>
              <a:lnSpc>
                <a:spcPct val="125000"/>
              </a:lnSpc>
            </a:pPr>
            <a:r>
              <a:rPr lang="en-US" sz="2000" b="1" dirty="0" smtClean="0">
                <a:latin typeface="Lato" panose="020F0502020204030203" pitchFamily="34" charset="0"/>
                <a:ea typeface="Lato" panose="020F0502020204030203" pitchFamily="34" charset="0"/>
                <a:cs typeface="Lato" panose="020F0502020204030203" pitchFamily="34" charset="0"/>
              </a:rPr>
              <a:t>Team Leader</a:t>
            </a:r>
            <a:r>
              <a:rPr lang="en-US" sz="2400" dirty="0" smtClean="0">
                <a:latin typeface="Lato" panose="020F0502020204030203" pitchFamily="34" charset="0"/>
                <a:ea typeface="Lato" panose="020F0502020204030203" pitchFamily="34" charset="0"/>
                <a:cs typeface="Lato" panose="020F0502020204030203" pitchFamily="34" charset="0"/>
              </a:rPr>
              <a:t>:-      </a:t>
            </a:r>
            <a:r>
              <a:rPr lang="en-US" sz="2000" dirty="0" smtClean="0">
                <a:latin typeface="Lato" panose="020F0502020204030203" pitchFamily="34" charset="0"/>
                <a:ea typeface="Lato" panose="020F0502020204030203" pitchFamily="34" charset="0"/>
                <a:cs typeface="Lato" panose="020F0502020204030203" pitchFamily="34" charset="0"/>
              </a:rPr>
              <a:t>Hardik Rathore</a:t>
            </a:r>
          </a:p>
          <a:p>
            <a:pPr>
              <a:lnSpc>
                <a:spcPct val="125000"/>
              </a:lnSpc>
            </a:pPr>
            <a:r>
              <a:rPr lang="en-US" sz="2000" b="1" dirty="0" smtClean="0">
                <a:latin typeface="Lato" panose="020F0502020204030203" pitchFamily="34" charset="0"/>
                <a:ea typeface="Lato" panose="020F0502020204030203" pitchFamily="34" charset="0"/>
                <a:cs typeface="Lato" panose="020F0502020204030203" pitchFamily="34" charset="0"/>
              </a:rPr>
              <a:t>Member</a:t>
            </a:r>
            <a:r>
              <a:rPr lang="en-US" sz="2000" dirty="0" smtClean="0">
                <a:latin typeface="Lato" panose="020F0502020204030203" pitchFamily="34" charset="0"/>
                <a:ea typeface="Lato" panose="020F0502020204030203" pitchFamily="34" charset="0"/>
                <a:cs typeface="Lato" panose="020F0502020204030203" pitchFamily="34" charset="0"/>
              </a:rPr>
              <a:t>:- 	     </a:t>
            </a:r>
            <a:r>
              <a:rPr lang="en-US" sz="2000" dirty="0" err="1" smtClean="0">
                <a:latin typeface="Lato" panose="020F0502020204030203" pitchFamily="34" charset="0"/>
                <a:ea typeface="Lato" panose="020F0502020204030203" pitchFamily="34" charset="0"/>
                <a:cs typeface="Lato" panose="020F0502020204030203" pitchFamily="34" charset="0"/>
              </a:rPr>
              <a:t>Yuvraj</a:t>
            </a:r>
            <a:r>
              <a:rPr lang="en-US" sz="2000" dirty="0" smtClean="0">
                <a:latin typeface="Lato" panose="020F0502020204030203" pitchFamily="34" charset="0"/>
                <a:ea typeface="Lato" panose="020F0502020204030203" pitchFamily="34" charset="0"/>
                <a:cs typeface="Lato" panose="020F0502020204030203" pitchFamily="34" charset="0"/>
              </a:rPr>
              <a:t> Singh</a:t>
            </a:r>
            <a:endParaRPr lang="en-US" sz="2000" dirty="0" smtClean="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8274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632620" y="1682412"/>
            <a:ext cx="4919729" cy="4468969"/>
          </a:xfrm>
          <a:prstGeom prst="rect">
            <a:avLst/>
          </a:prstGeom>
          <a:solidFill>
            <a:schemeClr val="tx1">
              <a:lumMod val="20000"/>
              <a:lumOff val="80000"/>
              <a:alpha val="67000"/>
            </a:schemeClr>
          </a:solidFill>
          <a:ln>
            <a:solidFill>
              <a:schemeClr val="tx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525"/>
          <p:cNvSpPr/>
          <p:nvPr/>
        </p:nvSpPr>
        <p:spPr>
          <a:xfrm>
            <a:off x="1150044" y="2486035"/>
            <a:ext cx="342318" cy="3423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FFFFF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526"/>
          <p:cNvSpPr/>
          <p:nvPr/>
        </p:nvSpPr>
        <p:spPr>
          <a:xfrm>
            <a:off x="1150044" y="3867076"/>
            <a:ext cx="342318" cy="34231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FFFFF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527"/>
          <p:cNvSpPr/>
          <p:nvPr/>
        </p:nvSpPr>
        <p:spPr>
          <a:xfrm>
            <a:off x="1150044" y="5248117"/>
            <a:ext cx="342318" cy="34231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TextBox 7"/>
          <p:cNvSpPr txBox="1"/>
          <p:nvPr/>
        </p:nvSpPr>
        <p:spPr>
          <a:xfrm>
            <a:off x="2024247" y="2318790"/>
            <a:ext cx="1149354" cy="215444"/>
          </a:xfrm>
          <a:prstGeom prst="rect">
            <a:avLst/>
          </a:prstGeom>
          <a:noFill/>
        </p:spPr>
        <p:txBody>
          <a:bodyPr wrap="none" lIns="0" tIns="0" rIns="0" bIns="0" rtlCol="0">
            <a:spAutoFit/>
          </a:bodyPr>
          <a:lstStyle/>
          <a:p>
            <a:r>
              <a:rPr lang="en-US" sz="1400" b="1" dirty="0" smtClean="0">
                <a:latin typeface="Lato" panose="020F0502020204030203" pitchFamily="34" charset="0"/>
                <a:ea typeface="Lato" panose="020F0502020204030203" pitchFamily="34" charset="0"/>
                <a:cs typeface="Lato" panose="020F0502020204030203" pitchFamily="34" charset="0"/>
              </a:rPr>
              <a:t>Smart Dustbin</a:t>
            </a:r>
            <a:endParaRPr lang="en-US" sz="1400" b="1" dirty="0">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flipH="1">
            <a:off x="2024247" y="2636534"/>
            <a:ext cx="3281848" cy="3000821"/>
          </a:xfrm>
          <a:prstGeom prst="rect">
            <a:avLst/>
          </a:prstGeom>
          <a:noFill/>
        </p:spPr>
        <p:txBody>
          <a:bodyPr wrap="square" lIns="0" tIns="0" rIns="0" bIns="0" rtlCol="0">
            <a:spAutoFit/>
          </a:bodyPr>
          <a:lstStyle/>
          <a:p>
            <a:r>
              <a:rPr lang="en-US" sz="1200" dirty="0"/>
              <a:t>As people are getting smarter so are the </a:t>
            </a:r>
            <a:r>
              <a:rPr lang="en-US" sz="1200" dirty="0" smtClean="0"/>
              <a:t>things</a:t>
            </a:r>
            <a:r>
              <a:rPr lang="en-US" sz="1200" dirty="0"/>
              <a:t>. While </a:t>
            </a:r>
            <a:r>
              <a:rPr lang="en-US" sz="1200" dirty="0" smtClean="0"/>
              <a:t>the thought </a:t>
            </a:r>
            <a:r>
              <a:rPr lang="en-US" sz="1200" dirty="0"/>
              <a:t>comes up for </a:t>
            </a:r>
            <a:r>
              <a:rPr lang="en-US" sz="1200" dirty="0" smtClean="0"/>
              <a:t>Smart </a:t>
            </a:r>
            <a:r>
              <a:rPr lang="en-US" sz="1200" dirty="0"/>
              <a:t>cities there is a requirement for </a:t>
            </a:r>
            <a:r>
              <a:rPr lang="en-US" sz="1200" dirty="0" smtClean="0"/>
              <a:t>Smart </a:t>
            </a:r>
            <a:r>
              <a:rPr lang="en-US" sz="1200" dirty="0"/>
              <a:t>waste management. The idea of </a:t>
            </a:r>
            <a:r>
              <a:rPr lang="en-US" sz="1200" dirty="0" smtClean="0"/>
              <a:t>Smart </a:t>
            </a:r>
            <a:r>
              <a:rPr lang="en-US" sz="1200" dirty="0"/>
              <a:t>Dustbin is for </a:t>
            </a:r>
            <a:r>
              <a:rPr lang="en-US" sz="1200" dirty="0" smtClean="0"/>
              <a:t>the Smart </a:t>
            </a:r>
            <a:r>
              <a:rPr lang="en-US" sz="1200" dirty="0"/>
              <a:t>buildings, </a:t>
            </a:r>
            <a:r>
              <a:rPr lang="en-US" sz="1200" dirty="0" smtClean="0"/>
              <a:t>Colleges</a:t>
            </a:r>
            <a:r>
              <a:rPr lang="en-US" sz="1200" dirty="0"/>
              <a:t>, Hospitals and Bus stands. The </a:t>
            </a:r>
            <a:r>
              <a:rPr lang="en-US" sz="1200" dirty="0" smtClean="0"/>
              <a:t>Smart Dustbin </a:t>
            </a:r>
            <a:r>
              <a:rPr lang="en-US" sz="1200" dirty="0"/>
              <a:t>thus thought is an </a:t>
            </a:r>
            <a:r>
              <a:rPr lang="en-US" sz="1200" dirty="0" smtClean="0"/>
              <a:t>improvement </a:t>
            </a:r>
            <a:r>
              <a:rPr lang="en-US" sz="1200" dirty="0"/>
              <a:t>of normal dustbin by </a:t>
            </a:r>
            <a:r>
              <a:rPr lang="en-US" sz="1200" dirty="0" smtClean="0"/>
              <a:t>elevating </a:t>
            </a:r>
            <a:r>
              <a:rPr lang="en-US" sz="1200" dirty="0"/>
              <a:t>it to be smart using sensors and </a:t>
            </a:r>
            <a:r>
              <a:rPr lang="en-US" sz="1200" dirty="0" smtClean="0"/>
              <a:t>logics</a:t>
            </a:r>
            <a:r>
              <a:rPr lang="en-US" sz="1200" dirty="0"/>
              <a:t>. </a:t>
            </a:r>
            <a:r>
              <a:rPr lang="en-US" sz="1200" dirty="0" smtClean="0"/>
              <a:t>Smart dustbins </a:t>
            </a:r>
            <a:r>
              <a:rPr lang="en-US" sz="1200" dirty="0"/>
              <a:t>is a new idea of </a:t>
            </a:r>
            <a:r>
              <a:rPr lang="en-US" sz="1200" dirty="0" smtClean="0"/>
              <a:t>implementation </a:t>
            </a:r>
            <a:r>
              <a:rPr lang="en-US" sz="1200" dirty="0"/>
              <a:t>which makes </a:t>
            </a:r>
            <a:r>
              <a:rPr lang="en-US" sz="1200" dirty="0" smtClean="0"/>
              <a:t>a normal dustbin </a:t>
            </a:r>
            <a:r>
              <a:rPr lang="en-US" sz="1200" dirty="0"/>
              <a:t>smart using ultrasonic sensors for </a:t>
            </a:r>
            <a:r>
              <a:rPr lang="en-US" sz="1200" dirty="0" smtClean="0"/>
              <a:t>garbage level detection </a:t>
            </a:r>
            <a:r>
              <a:rPr lang="en-US" sz="1200" dirty="0"/>
              <a:t>and sending </a:t>
            </a:r>
            <a:r>
              <a:rPr lang="en-US" sz="1200" dirty="0" smtClean="0"/>
              <a:t>message </a:t>
            </a:r>
            <a:r>
              <a:rPr lang="en-US" sz="1200" dirty="0"/>
              <a:t>to the user updating the </a:t>
            </a:r>
            <a:r>
              <a:rPr lang="en-US" sz="1200" dirty="0" smtClean="0"/>
              <a:t>status of the bin.</a:t>
            </a:r>
            <a:br>
              <a:rPr lang="en-US" sz="1200" dirty="0" smtClean="0"/>
            </a:br>
            <a:r>
              <a:rPr lang="en-US" sz="1200" dirty="0" smtClean="0"/>
              <a:t>There is a backend system where Admin can check the status of all the bins and also a driver who will get the status of nearest bins on map.</a:t>
            </a:r>
            <a:endParaRPr lang="en-US" sz="1200" dirty="0"/>
          </a:p>
          <a:p>
            <a:pPr>
              <a:lnSpc>
                <a:spcPct val="125000"/>
              </a:lnSpc>
            </a:pP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4" name="Group 13"/>
          <p:cNvGrpSpPr/>
          <p:nvPr/>
        </p:nvGrpSpPr>
        <p:grpSpPr>
          <a:xfrm>
            <a:off x="1059502" y="623502"/>
            <a:ext cx="3058751" cy="743542"/>
            <a:chOff x="1059502" y="623502"/>
            <a:chExt cx="3058751" cy="743542"/>
          </a:xfrm>
        </p:grpSpPr>
        <p:sp>
          <p:nvSpPr>
            <p:cNvPr id="15" name="TextBox 14"/>
            <p:cNvSpPr txBox="1"/>
            <p:nvPr/>
          </p:nvSpPr>
          <p:spPr>
            <a:xfrm>
              <a:off x="1887449" y="696194"/>
              <a:ext cx="2230804" cy="430887"/>
            </a:xfrm>
            <a:prstGeom prst="rect">
              <a:avLst/>
            </a:prstGeom>
            <a:noFill/>
          </p:spPr>
          <p:txBody>
            <a:bodyPr wrap="none" lIns="0" tIns="0" rIns="0" bIns="0" rtlCol="0">
              <a:spAutoFit/>
            </a:bodyPr>
            <a:lstStyle/>
            <a:p>
              <a:r>
                <a:rPr lang="en-US" sz="2800" b="1" dirty="0" smtClean="0">
                  <a:latin typeface="Lato" panose="020F0502020204030203" pitchFamily="34" charset="0"/>
                  <a:ea typeface="Lato" panose="020F0502020204030203" pitchFamily="34" charset="0"/>
                  <a:cs typeface="Lato" panose="020F0502020204030203" pitchFamily="34" charset="0"/>
                </a:rPr>
                <a:t>OUR SOLUTION</a:t>
              </a:r>
              <a:endParaRPr lang="en-US" sz="2800" b="1" dirty="0">
                <a:latin typeface="Lato" panose="020F0502020204030203" pitchFamily="34" charset="0"/>
                <a:ea typeface="Lato" panose="020F0502020204030203" pitchFamily="34" charset="0"/>
                <a:cs typeface="Lato" panose="020F0502020204030203" pitchFamily="34" charset="0"/>
              </a:endParaRPr>
            </a:p>
          </p:txBody>
        </p:sp>
        <p:grpSp>
          <p:nvGrpSpPr>
            <p:cNvPr id="17" name="Group 16"/>
            <p:cNvGrpSpPr/>
            <p:nvPr/>
          </p:nvGrpSpPr>
          <p:grpSpPr>
            <a:xfrm>
              <a:off x="1059502" y="623502"/>
              <a:ext cx="743540" cy="743542"/>
              <a:chOff x="3018971" y="2224311"/>
              <a:chExt cx="2409372" cy="2409378"/>
            </a:xfrm>
          </p:grpSpPr>
          <p:sp>
            <p:nvSpPr>
              <p:cNvPr id="19" name="Rectangle 18"/>
              <p:cNvSpPr/>
              <p:nvPr/>
            </p:nvSpPr>
            <p:spPr>
              <a:xfrm rot="10800000">
                <a:off x="3018971" y="2371731"/>
                <a:ext cx="2409372" cy="55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7200000">
                <a:off x="3619315" y="3401050"/>
                <a:ext cx="2409377" cy="55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4400000">
                <a:off x="2418622" y="3401049"/>
                <a:ext cx="2409377" cy="55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1887449" y="1321550"/>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2" name="Shape 2538"/>
          <p:cNvSpPr/>
          <p:nvPr/>
        </p:nvSpPr>
        <p:spPr>
          <a:xfrm>
            <a:off x="1346277" y="815975"/>
            <a:ext cx="153815" cy="187996"/>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TextBox 22"/>
          <p:cNvSpPr txBox="1"/>
          <p:nvPr/>
        </p:nvSpPr>
        <p:spPr>
          <a:xfrm>
            <a:off x="6938292" y="2065771"/>
            <a:ext cx="1758623" cy="307777"/>
          </a:xfrm>
          <a:prstGeom prst="rect">
            <a:avLst/>
          </a:prstGeom>
          <a:noFill/>
        </p:spPr>
        <p:txBody>
          <a:bodyPr wrap="none" lIns="0" tIns="0" rIns="0" bIns="0" rtlCol="0">
            <a:spAutoFit/>
          </a:bodyPr>
          <a:lstStyle/>
          <a:p>
            <a:r>
              <a:rPr lang="en-US" sz="2000" b="1" dirty="0" smtClean="0">
                <a:latin typeface="Lato" panose="020F0502020204030203" pitchFamily="34" charset="0"/>
                <a:ea typeface="Lato" panose="020F0502020204030203" pitchFamily="34" charset="0"/>
                <a:cs typeface="Lato" panose="020F0502020204030203" pitchFamily="34" charset="0"/>
              </a:rPr>
              <a:t>Current Scenario </a:t>
            </a:r>
            <a:endParaRPr lang="en-US" sz="2000" b="1" dirty="0">
              <a:latin typeface="Lato" panose="020F0502020204030203" pitchFamily="34" charset="0"/>
              <a:ea typeface="Lato" panose="020F0502020204030203" pitchFamily="34" charset="0"/>
              <a:cs typeface="Lato" panose="020F0502020204030203" pitchFamily="34" charset="0"/>
            </a:endParaRPr>
          </a:p>
        </p:txBody>
      </p:sp>
      <p:sp>
        <p:nvSpPr>
          <p:cNvPr id="24" name="TextBox 23"/>
          <p:cNvSpPr txBox="1"/>
          <p:nvPr/>
        </p:nvSpPr>
        <p:spPr>
          <a:xfrm flipH="1">
            <a:off x="6938292" y="3012174"/>
            <a:ext cx="4201933" cy="2262158"/>
          </a:xfrm>
          <a:prstGeom prst="rect">
            <a:avLst/>
          </a:prstGeom>
          <a:noFill/>
        </p:spPr>
        <p:txBody>
          <a:bodyPr wrap="square" lIns="0" tIns="0" rIns="0" bIns="0" rtlCol="0">
            <a:spAutoFit/>
          </a:bodyPr>
          <a:lstStyle/>
          <a:p>
            <a:r>
              <a:rPr lang="en-US" sz="1200" dirty="0"/>
              <a:t>Bad waste management can easily result in air </a:t>
            </a:r>
            <a:r>
              <a:rPr lang="en-US" sz="1200" dirty="0" smtClean="0"/>
              <a:t>pollution </a:t>
            </a:r>
            <a:r>
              <a:rPr lang="en-US" sz="1200" dirty="0"/>
              <a:t>and </a:t>
            </a:r>
            <a:r>
              <a:rPr lang="en-US" sz="1200" dirty="0" smtClean="0"/>
              <a:t>soil contamination</a:t>
            </a:r>
            <a:r>
              <a:rPr lang="en-US" sz="1200" dirty="0"/>
              <a:t>. They have an </a:t>
            </a:r>
            <a:r>
              <a:rPr lang="en-US" sz="1200" dirty="0" smtClean="0"/>
              <a:t>adverse effect </a:t>
            </a:r>
            <a:r>
              <a:rPr lang="en-US" sz="1200" dirty="0"/>
              <a:t>on human health. It </a:t>
            </a:r>
            <a:r>
              <a:rPr lang="en-US" sz="1200" dirty="0" smtClean="0"/>
              <a:t>is learnt </a:t>
            </a:r>
            <a:r>
              <a:rPr lang="en-US" sz="1200" dirty="0"/>
              <a:t>from the </a:t>
            </a:r>
            <a:r>
              <a:rPr lang="en-US" sz="1200" dirty="0" smtClean="0"/>
              <a:t>primary </a:t>
            </a:r>
            <a:r>
              <a:rPr lang="en-US" sz="1200" dirty="0"/>
              <a:t>survey done in Guwahati, a city in Assam </a:t>
            </a:r>
            <a:r>
              <a:rPr lang="en-US" sz="1200" dirty="0" smtClean="0"/>
              <a:t>that </a:t>
            </a:r>
            <a:r>
              <a:rPr lang="en-US" sz="1200" dirty="0"/>
              <a:t>garbage accumulation causes 41% of the air </a:t>
            </a:r>
            <a:r>
              <a:rPr lang="en-US" sz="1200" dirty="0" smtClean="0"/>
              <a:t>pollution. They cause </a:t>
            </a:r>
            <a:r>
              <a:rPr lang="en-US" sz="1200" dirty="0"/>
              <a:t>air pollution which </a:t>
            </a:r>
            <a:r>
              <a:rPr lang="en-US" sz="1200" dirty="0" smtClean="0"/>
              <a:t>generally </a:t>
            </a:r>
            <a:r>
              <a:rPr lang="en-US" sz="1200" dirty="0"/>
              <a:t>leads to various </a:t>
            </a:r>
            <a:r>
              <a:rPr lang="en-US" sz="1200" dirty="0" smtClean="0"/>
              <a:t>respiratory problems </a:t>
            </a:r>
            <a:r>
              <a:rPr lang="en-US" sz="1200" dirty="0"/>
              <a:t>like </a:t>
            </a:r>
            <a:r>
              <a:rPr lang="en-US" sz="1200" dirty="0" smtClean="0"/>
              <a:t>COPD</a:t>
            </a:r>
            <a:r>
              <a:rPr lang="en-US" sz="1200" dirty="0"/>
              <a:t>, asthma </a:t>
            </a:r>
            <a:r>
              <a:rPr lang="en-US" sz="1200" dirty="0" smtClean="0"/>
              <a:t>etc</a:t>
            </a:r>
            <a:r>
              <a:rPr lang="en-US" sz="1200" dirty="0"/>
              <a:t>. Breeding of mosquitoes and </a:t>
            </a:r>
            <a:r>
              <a:rPr lang="en-US" sz="1200" dirty="0" smtClean="0"/>
              <a:t> houseflies </a:t>
            </a:r>
            <a:r>
              <a:rPr lang="en-US" sz="1200" dirty="0"/>
              <a:t>occur mainly in garbage which </a:t>
            </a:r>
            <a:r>
              <a:rPr lang="en-US" sz="1200" dirty="0" smtClean="0"/>
              <a:t>are </a:t>
            </a:r>
            <a:r>
              <a:rPr lang="en-US" sz="1200" dirty="0"/>
              <a:t>a major </a:t>
            </a:r>
            <a:r>
              <a:rPr lang="en-US" sz="1200" dirty="0" smtClean="0"/>
              <a:t>cause for various </a:t>
            </a:r>
            <a:r>
              <a:rPr lang="en-US" sz="1200" dirty="0"/>
              <a:t>diseases like malaria, dengue, </a:t>
            </a:r>
            <a:r>
              <a:rPr lang="en-US" sz="1200" dirty="0" smtClean="0"/>
              <a:t>chikungunya </a:t>
            </a:r>
            <a:r>
              <a:rPr lang="en-US" sz="1200" dirty="0"/>
              <a:t>etc. This </a:t>
            </a:r>
            <a:r>
              <a:rPr lang="en-US" sz="1200" dirty="0" smtClean="0"/>
              <a:t>also causes </a:t>
            </a:r>
            <a:r>
              <a:rPr lang="en-US" sz="1200" dirty="0"/>
              <a:t>headache, </a:t>
            </a:r>
            <a:r>
              <a:rPr lang="en-US" sz="1200" dirty="0" smtClean="0"/>
              <a:t>nauseous </a:t>
            </a:r>
            <a:r>
              <a:rPr lang="en-US" sz="1200" dirty="0"/>
              <a:t>sensation and </a:t>
            </a:r>
            <a:r>
              <a:rPr lang="en-US" sz="1200" dirty="0" smtClean="0"/>
              <a:t>increase in </a:t>
            </a:r>
            <a:r>
              <a:rPr lang="en-US" sz="1200" dirty="0"/>
              <a:t>the </a:t>
            </a:r>
            <a:r>
              <a:rPr lang="en-US" sz="1200" dirty="0" smtClean="0"/>
              <a:t>stress level</a:t>
            </a:r>
            <a:r>
              <a:rPr lang="en-US" sz="1200" dirty="0"/>
              <a:t>. A </a:t>
            </a:r>
            <a:r>
              <a:rPr lang="en-US" sz="1200" dirty="0" smtClean="0"/>
              <a:t>city </a:t>
            </a:r>
            <a:r>
              <a:rPr lang="en-US" sz="1200" dirty="0"/>
              <a:t>with poor </a:t>
            </a:r>
            <a:r>
              <a:rPr lang="en-US" sz="1200" dirty="0" smtClean="0"/>
              <a:t>sanitation </a:t>
            </a:r>
            <a:r>
              <a:rPr lang="en-US" sz="1200" dirty="0"/>
              <a:t>and smelly environment can </a:t>
            </a:r>
            <a:r>
              <a:rPr lang="en-US" sz="1200" dirty="0" smtClean="0"/>
              <a:t>never </a:t>
            </a:r>
            <a:r>
              <a:rPr lang="en-US" sz="1200" dirty="0"/>
              <a:t>be a healthy place to live in. </a:t>
            </a:r>
          </a:p>
          <a:p>
            <a:pPr algn="just">
              <a:lnSpc>
                <a:spcPct val="125000"/>
              </a:lnSpc>
            </a:pPr>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476065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442967"/>
            <a:ext cx="12203786" cy="4433680"/>
          </a:xfrm>
          <a:prstGeom prst="rect">
            <a:avLst/>
          </a:prstGeom>
          <a:gradFill>
            <a:gsLst>
              <a:gs pos="0">
                <a:schemeClr val="accent1"/>
              </a:gs>
              <a:gs pos="100000">
                <a:schemeClr val="accent2"/>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r>
              <a:rPr lang="en-US" sz="1400" b="1" dirty="0"/>
              <a:t>HC-SR04 Ultrasonic Sensor</a:t>
            </a:r>
            <a:r>
              <a:rPr lang="en-US" sz="1400" b="1" dirty="0" smtClean="0"/>
              <a:t>:</a:t>
            </a:r>
          </a:p>
          <a:p>
            <a:endParaRPr lang="en-US" sz="1100" b="1" dirty="0"/>
          </a:p>
          <a:p>
            <a:r>
              <a:rPr lang="en-US" sz="1100" dirty="0" smtClean="0"/>
              <a:t>The Ultra Sonic Sensor is </a:t>
            </a:r>
            <a:r>
              <a:rPr lang="en-US" sz="1100" dirty="0"/>
              <a:t>used to measure the distance </a:t>
            </a:r>
            <a:endParaRPr lang="en-US" sz="1100" dirty="0" smtClean="0"/>
          </a:p>
          <a:p>
            <a:r>
              <a:rPr lang="en-US" sz="1100" dirty="0" smtClean="0"/>
              <a:t>with </a:t>
            </a:r>
            <a:r>
              <a:rPr lang="en-US" sz="1100" dirty="0"/>
              <a:t>high accuracy and stable readings. It can measure </a:t>
            </a:r>
            <a:endParaRPr lang="en-US" sz="1100" dirty="0" smtClean="0"/>
          </a:p>
          <a:p>
            <a:r>
              <a:rPr lang="en-US" sz="1100" dirty="0" smtClean="0"/>
              <a:t>distance </a:t>
            </a:r>
            <a:r>
              <a:rPr lang="en-US" sz="1100" dirty="0"/>
              <a:t>from 2cm to 400cm or from 1 inch to 13 feet. </a:t>
            </a:r>
            <a:endParaRPr lang="en-US" sz="1100" dirty="0" smtClean="0"/>
          </a:p>
          <a:p>
            <a:r>
              <a:rPr lang="en-US" sz="1100" dirty="0" smtClean="0"/>
              <a:t>It </a:t>
            </a:r>
            <a:r>
              <a:rPr lang="en-US" sz="1100" dirty="0"/>
              <a:t>emits an ultrasound wave at the frequency of 40KHz </a:t>
            </a:r>
            <a:endParaRPr lang="en-US" sz="1100" dirty="0" smtClean="0"/>
          </a:p>
          <a:p>
            <a:r>
              <a:rPr lang="en-US" sz="1100" dirty="0" smtClean="0"/>
              <a:t>in </a:t>
            </a:r>
            <a:r>
              <a:rPr lang="en-US" sz="1100" dirty="0"/>
              <a:t>the air and if the object will come in its way then it </a:t>
            </a:r>
            <a:endParaRPr lang="en-US" sz="1100" dirty="0" smtClean="0"/>
          </a:p>
          <a:p>
            <a:r>
              <a:rPr lang="en-US" sz="1100" dirty="0" smtClean="0"/>
              <a:t>will </a:t>
            </a:r>
            <a:r>
              <a:rPr lang="en-US" sz="1100" dirty="0"/>
              <a:t>bounce back to the sensor. By using that time </a:t>
            </a:r>
            <a:endParaRPr lang="en-US" sz="1100" dirty="0" smtClean="0"/>
          </a:p>
          <a:p>
            <a:r>
              <a:rPr lang="en-US" sz="1100" dirty="0" smtClean="0"/>
              <a:t>which </a:t>
            </a:r>
            <a:r>
              <a:rPr lang="en-US" sz="1100" dirty="0"/>
              <a:t>it takes to strike the object and comes back, </a:t>
            </a:r>
            <a:endParaRPr lang="en-US" sz="1100" dirty="0" smtClean="0"/>
          </a:p>
          <a:p>
            <a:r>
              <a:rPr lang="en-US" sz="1100" dirty="0" smtClean="0"/>
              <a:t>you </a:t>
            </a:r>
            <a:r>
              <a:rPr lang="en-US" sz="1100" dirty="0"/>
              <a:t>can calculate the distance.</a:t>
            </a:r>
            <a:endParaRPr lang="en-US" sz="1100" b="1" dirty="0"/>
          </a:p>
        </p:txBody>
      </p:sp>
      <p:cxnSp>
        <p:nvCxnSpPr>
          <p:cNvPr id="82" name="Straight Connector 81"/>
          <p:cNvCxnSpPr/>
          <p:nvPr/>
        </p:nvCxnSpPr>
        <p:spPr>
          <a:xfrm>
            <a:off x="7480548" y="3211860"/>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608832" y="3006559"/>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12149" y="500032"/>
            <a:ext cx="1118896" cy="307777"/>
          </a:xfrm>
          <a:prstGeom prst="rect">
            <a:avLst/>
          </a:prstGeom>
          <a:noFill/>
        </p:spPr>
        <p:txBody>
          <a:bodyPr wrap="none" lIns="0" tIns="0" rIns="0" bIns="0" rtlCol="0">
            <a:spAutoFit/>
          </a:bodyPr>
          <a:lstStyle/>
          <a:p>
            <a:r>
              <a:rPr lang="en-US" sz="2000" dirty="0" smtClean="0">
                <a:latin typeface="Lato" panose="020F0502020204030203" pitchFamily="34" charset="0"/>
                <a:ea typeface="Lato" panose="020F0502020204030203" pitchFamily="34" charset="0"/>
                <a:cs typeface="Lato" panose="020F0502020204030203" pitchFamily="34" charset="0"/>
              </a:rPr>
              <a:t>Hardware</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32" name="Rectangle 31"/>
          <p:cNvSpPr/>
          <p:nvPr/>
        </p:nvSpPr>
        <p:spPr>
          <a:xfrm rot="10800000">
            <a:off x="884202" y="472834"/>
            <a:ext cx="743540" cy="172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7200000">
            <a:off x="1069470" y="790486"/>
            <a:ext cx="743542" cy="172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4400000">
            <a:off x="698932" y="790485"/>
            <a:ext cx="743542" cy="172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712149" y="1125388"/>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31" name="Shape 2550"/>
          <p:cNvSpPr/>
          <p:nvPr/>
        </p:nvSpPr>
        <p:spPr>
          <a:xfrm>
            <a:off x="1155517" y="605662"/>
            <a:ext cx="194982" cy="19498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TextBox 3"/>
          <p:cNvSpPr txBox="1"/>
          <p:nvPr/>
        </p:nvSpPr>
        <p:spPr>
          <a:xfrm>
            <a:off x="7156580" y="2911151"/>
            <a:ext cx="65" cy="276999"/>
          </a:xfrm>
          <a:prstGeom prst="rect">
            <a:avLst/>
          </a:prstGeom>
          <a:noFill/>
        </p:spPr>
        <p:txBody>
          <a:bodyPr wrap="none" lIns="0" tIns="0" rIns="0" bIns="0" rtlCol="0">
            <a:spAutoFit/>
          </a:bodyPr>
          <a:lstStyle/>
          <a:p>
            <a:pPr algn="l"/>
            <a:endParaRPr lang="en-US" dirty="0" smtClean="0">
              <a:latin typeface="Lato Medium" panose="020F0502020204030203" pitchFamily="34" charset="0"/>
              <a:ea typeface="Lato Medium" panose="020F0502020204030203" pitchFamily="34" charset="0"/>
              <a:cs typeface="Lato Medium" panose="020F0502020204030203" pitchFamily="34" charset="0"/>
            </a:endParaRPr>
          </a:p>
        </p:txBody>
      </p:sp>
      <p:sp>
        <p:nvSpPr>
          <p:cNvPr id="6" name="TextBox 5"/>
          <p:cNvSpPr txBox="1"/>
          <p:nvPr/>
        </p:nvSpPr>
        <p:spPr>
          <a:xfrm>
            <a:off x="7753739" y="1763486"/>
            <a:ext cx="4021494" cy="2954655"/>
          </a:xfrm>
          <a:prstGeom prst="rect">
            <a:avLst/>
          </a:prstGeom>
          <a:noFill/>
        </p:spPr>
        <p:txBody>
          <a:bodyPr wrap="square" lIns="0" tIns="0" rIns="0" bIns="0" rtlCol="0">
            <a:spAutoFit/>
          </a:bodyPr>
          <a:lstStyle/>
          <a:p>
            <a:endParaRPr lang="en-US" sz="12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a:p>
            <a:r>
              <a:rPr lang="en-US" sz="1200" dirty="0" smtClean="0">
                <a:solidFill>
                  <a:schemeClr val="bg1"/>
                </a:solidFill>
              </a:rPr>
              <a:t>The </a:t>
            </a:r>
            <a:r>
              <a:rPr lang="en-US" sz="1200" dirty="0">
                <a:solidFill>
                  <a:schemeClr val="bg1"/>
                </a:solidFill>
              </a:rPr>
              <a:t>ultrasonic sensor has four </a:t>
            </a:r>
            <a:r>
              <a:rPr lang="en-US" sz="1200" dirty="0" err="1" smtClean="0">
                <a:solidFill>
                  <a:schemeClr val="bg1"/>
                </a:solidFill>
              </a:rPr>
              <a:t>pins.Two</a:t>
            </a:r>
            <a:r>
              <a:rPr lang="en-US" sz="1200" dirty="0" smtClean="0">
                <a:solidFill>
                  <a:schemeClr val="bg1"/>
                </a:solidFill>
              </a:rPr>
              <a:t> </a:t>
            </a:r>
            <a:r>
              <a:rPr lang="en-US" sz="1200" dirty="0">
                <a:solidFill>
                  <a:schemeClr val="bg1"/>
                </a:solidFill>
              </a:rPr>
              <a:t>are VCC and GND which will be </a:t>
            </a:r>
            <a:r>
              <a:rPr lang="en-US" sz="1200" dirty="0" smtClean="0">
                <a:solidFill>
                  <a:schemeClr val="bg1"/>
                </a:solidFill>
              </a:rPr>
              <a:t>connected </a:t>
            </a:r>
            <a:r>
              <a:rPr lang="en-US" sz="1200" dirty="0">
                <a:solidFill>
                  <a:schemeClr val="bg1"/>
                </a:solidFill>
              </a:rPr>
              <a:t>to the 5V and the GND of </a:t>
            </a:r>
            <a:r>
              <a:rPr lang="en-US" sz="1200" dirty="0" smtClean="0">
                <a:solidFill>
                  <a:schemeClr val="bg1"/>
                </a:solidFill>
              </a:rPr>
              <a:t>the </a:t>
            </a:r>
            <a:r>
              <a:rPr lang="en-US" sz="1200" dirty="0">
                <a:solidFill>
                  <a:schemeClr val="bg1"/>
                </a:solidFill>
              </a:rPr>
              <a:t>Arduino while the other two pins </a:t>
            </a:r>
            <a:r>
              <a:rPr lang="en-US" sz="1200" dirty="0" smtClean="0">
                <a:solidFill>
                  <a:schemeClr val="bg1"/>
                </a:solidFill>
              </a:rPr>
              <a:t>are </a:t>
            </a:r>
            <a:r>
              <a:rPr lang="en-US" sz="1200" dirty="0">
                <a:solidFill>
                  <a:schemeClr val="bg1"/>
                </a:solidFill>
              </a:rPr>
              <a:t>Trig and Echo pins which will be </a:t>
            </a:r>
            <a:r>
              <a:rPr lang="en-US" sz="1200" dirty="0" smtClean="0">
                <a:solidFill>
                  <a:schemeClr val="bg1"/>
                </a:solidFill>
              </a:rPr>
              <a:t>connected </a:t>
            </a:r>
            <a:r>
              <a:rPr lang="en-US" sz="1200" dirty="0">
                <a:solidFill>
                  <a:schemeClr val="bg1"/>
                </a:solidFill>
              </a:rPr>
              <a:t>to any digital pins of the </a:t>
            </a:r>
            <a:r>
              <a:rPr lang="en-US" sz="1200" dirty="0" smtClean="0">
                <a:solidFill>
                  <a:schemeClr val="bg1"/>
                </a:solidFill>
              </a:rPr>
              <a:t>Arduino</a:t>
            </a:r>
            <a:r>
              <a:rPr lang="en-US" sz="1200" dirty="0">
                <a:solidFill>
                  <a:schemeClr val="bg1"/>
                </a:solidFill>
              </a:rPr>
              <a:t>. The trig pin will send </a:t>
            </a:r>
            <a:r>
              <a:rPr lang="en-US" sz="1200" dirty="0" smtClean="0">
                <a:solidFill>
                  <a:schemeClr val="bg1"/>
                </a:solidFill>
              </a:rPr>
              <a:t>the signal </a:t>
            </a:r>
            <a:r>
              <a:rPr lang="en-US" sz="1200" dirty="0">
                <a:solidFill>
                  <a:schemeClr val="bg1"/>
                </a:solidFill>
              </a:rPr>
              <a:t>and the Echo pin will be used </a:t>
            </a:r>
            <a:r>
              <a:rPr lang="en-US" sz="1200" dirty="0" smtClean="0">
                <a:solidFill>
                  <a:schemeClr val="bg1"/>
                </a:solidFill>
              </a:rPr>
              <a:t>to </a:t>
            </a:r>
            <a:r>
              <a:rPr lang="en-US" sz="1200" dirty="0">
                <a:solidFill>
                  <a:schemeClr val="bg1"/>
                </a:solidFill>
              </a:rPr>
              <a:t>receive the signal. To generate an </a:t>
            </a:r>
            <a:r>
              <a:rPr lang="en-US" sz="1200" dirty="0" smtClean="0">
                <a:solidFill>
                  <a:schemeClr val="bg1"/>
                </a:solidFill>
              </a:rPr>
              <a:t>ultrasound </a:t>
            </a:r>
            <a:r>
              <a:rPr lang="en-US" sz="1200" dirty="0">
                <a:solidFill>
                  <a:schemeClr val="bg1"/>
                </a:solidFill>
              </a:rPr>
              <a:t>signal, you will have to </a:t>
            </a:r>
            <a:r>
              <a:rPr lang="en-US" sz="1200" dirty="0" smtClean="0">
                <a:solidFill>
                  <a:schemeClr val="bg1"/>
                </a:solidFill>
              </a:rPr>
              <a:t>make </a:t>
            </a:r>
            <a:r>
              <a:rPr lang="en-US" sz="1200" dirty="0">
                <a:solidFill>
                  <a:schemeClr val="bg1"/>
                </a:solidFill>
              </a:rPr>
              <a:t>the Trig pin high for </a:t>
            </a:r>
            <a:r>
              <a:rPr lang="en-US" sz="1200" dirty="0" smtClean="0">
                <a:solidFill>
                  <a:schemeClr val="bg1"/>
                </a:solidFill>
              </a:rPr>
              <a:t>about 10us </a:t>
            </a:r>
            <a:r>
              <a:rPr lang="en-US" sz="1200" dirty="0">
                <a:solidFill>
                  <a:schemeClr val="bg1"/>
                </a:solidFill>
              </a:rPr>
              <a:t>which will send a 8 cycle </a:t>
            </a:r>
            <a:r>
              <a:rPr lang="en-US" sz="1200" dirty="0" smtClean="0">
                <a:solidFill>
                  <a:schemeClr val="bg1"/>
                </a:solidFill>
              </a:rPr>
              <a:t>sonic </a:t>
            </a:r>
            <a:r>
              <a:rPr lang="en-US" sz="1200" dirty="0">
                <a:solidFill>
                  <a:schemeClr val="bg1"/>
                </a:solidFill>
              </a:rPr>
              <a:t>burst at the speed of sound </a:t>
            </a:r>
            <a:r>
              <a:rPr lang="en-US" sz="1200" dirty="0" smtClean="0">
                <a:solidFill>
                  <a:schemeClr val="bg1"/>
                </a:solidFill>
              </a:rPr>
              <a:t>and </a:t>
            </a:r>
            <a:r>
              <a:rPr lang="en-US" sz="1200" dirty="0">
                <a:solidFill>
                  <a:schemeClr val="bg1"/>
                </a:solidFill>
              </a:rPr>
              <a:t>after striking the object, </a:t>
            </a:r>
            <a:r>
              <a:rPr lang="en-US" sz="1200" dirty="0" smtClean="0">
                <a:solidFill>
                  <a:schemeClr val="bg1"/>
                </a:solidFill>
              </a:rPr>
              <a:t>it </a:t>
            </a:r>
            <a:r>
              <a:rPr lang="en-US" sz="1200" dirty="0">
                <a:solidFill>
                  <a:schemeClr val="bg1"/>
                </a:solidFill>
              </a:rPr>
              <a:t>will be received by the Echo pin.</a:t>
            </a:r>
            <a:endParaRPr lang="en-US" sz="12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a:p>
            <a:pPr algn="l"/>
            <a:endParaRPr lang="en-US" sz="1200" dirty="0" smtClean="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749" y="2397382"/>
            <a:ext cx="3491883" cy="2320759"/>
          </a:xfrm>
          <a:prstGeom prst="rect">
            <a:avLst/>
          </a:prstGeom>
        </p:spPr>
      </p:pic>
    </p:spTree>
    <p:extLst>
      <p:ext uri="{BB962C8B-B14F-4D97-AF65-F5344CB8AC3E}">
        <p14:creationId xmlns:p14="http://schemas.microsoft.com/office/powerpoint/2010/main" val="4190078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442967"/>
            <a:ext cx="12203786" cy="4433680"/>
          </a:xfrm>
          <a:prstGeom prst="rect">
            <a:avLst/>
          </a:prstGeom>
          <a:gradFill>
            <a:gsLst>
              <a:gs pos="0">
                <a:schemeClr val="accent1"/>
              </a:gs>
              <a:gs pos="100000">
                <a:schemeClr val="accent2"/>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r>
              <a:rPr lang="en-US" sz="1300" b="1" dirty="0">
                <a:solidFill>
                  <a:schemeClr val="bg1"/>
                </a:solidFill>
              </a:rPr>
              <a:t>Arduino</a:t>
            </a:r>
          </a:p>
          <a:p>
            <a:endParaRPr lang="en-US" sz="1300" b="1" dirty="0">
              <a:solidFill>
                <a:schemeClr val="bg1"/>
              </a:solidFill>
            </a:endParaRPr>
          </a:p>
          <a:p>
            <a:r>
              <a:rPr lang="en-US" sz="1300" dirty="0">
                <a:solidFill>
                  <a:schemeClr val="bg1"/>
                </a:solidFill>
              </a:rPr>
              <a:t>Arduino is an open-source electronics platform </a:t>
            </a:r>
            <a:endParaRPr lang="en-US" sz="1300" dirty="0" smtClean="0">
              <a:solidFill>
                <a:schemeClr val="bg1"/>
              </a:solidFill>
            </a:endParaRPr>
          </a:p>
          <a:p>
            <a:r>
              <a:rPr lang="en-US" sz="1300" dirty="0" smtClean="0">
                <a:solidFill>
                  <a:schemeClr val="bg1"/>
                </a:solidFill>
              </a:rPr>
              <a:t>based </a:t>
            </a:r>
            <a:r>
              <a:rPr lang="en-US" sz="1300" dirty="0">
                <a:solidFill>
                  <a:schemeClr val="bg1"/>
                </a:solidFill>
              </a:rPr>
              <a:t>on easy-to-use hardware and software. </a:t>
            </a:r>
            <a:endParaRPr lang="en-US" sz="1300" dirty="0" smtClean="0">
              <a:solidFill>
                <a:schemeClr val="bg1"/>
              </a:solidFill>
            </a:endParaRPr>
          </a:p>
          <a:p>
            <a:r>
              <a:rPr lang="en-US" sz="1300" dirty="0" smtClean="0">
                <a:solidFill>
                  <a:schemeClr val="bg1"/>
                </a:solidFill>
              </a:rPr>
              <a:t>Arduino Boards </a:t>
            </a:r>
            <a:r>
              <a:rPr lang="en-US" sz="1300" dirty="0">
                <a:solidFill>
                  <a:schemeClr val="bg1"/>
                </a:solidFill>
              </a:rPr>
              <a:t>are able to read inputs - light on </a:t>
            </a:r>
            <a:endParaRPr lang="en-US" sz="1300" dirty="0" smtClean="0">
              <a:solidFill>
                <a:schemeClr val="bg1"/>
              </a:solidFill>
            </a:endParaRPr>
          </a:p>
          <a:p>
            <a:r>
              <a:rPr lang="en-US" sz="1300" dirty="0" smtClean="0">
                <a:solidFill>
                  <a:schemeClr val="bg1"/>
                </a:solidFill>
              </a:rPr>
              <a:t>a </a:t>
            </a:r>
            <a:r>
              <a:rPr lang="en-US" sz="1300" dirty="0">
                <a:solidFill>
                  <a:schemeClr val="bg1"/>
                </a:solidFill>
              </a:rPr>
              <a:t>sensor, a finger on a button, or a Twitter </a:t>
            </a:r>
            <a:endParaRPr lang="en-US" sz="1300" dirty="0" smtClean="0">
              <a:solidFill>
                <a:schemeClr val="bg1"/>
              </a:solidFill>
            </a:endParaRPr>
          </a:p>
          <a:p>
            <a:r>
              <a:rPr lang="en-US" sz="1300" dirty="0" smtClean="0">
                <a:solidFill>
                  <a:schemeClr val="bg1"/>
                </a:solidFill>
              </a:rPr>
              <a:t>message </a:t>
            </a:r>
            <a:r>
              <a:rPr lang="en-US" sz="1300" dirty="0">
                <a:solidFill>
                  <a:schemeClr val="bg1"/>
                </a:solidFill>
              </a:rPr>
              <a:t>- and turn it into an output </a:t>
            </a:r>
            <a:r>
              <a:rPr lang="mr-IN" sz="1300" dirty="0" smtClean="0">
                <a:solidFill>
                  <a:schemeClr val="bg1"/>
                </a:solidFill>
              </a:rPr>
              <a:t>–</a:t>
            </a:r>
            <a:r>
              <a:rPr lang="en-US" sz="1300" dirty="0" smtClean="0">
                <a:solidFill>
                  <a:schemeClr val="bg1"/>
                </a:solidFill>
              </a:rPr>
              <a:t> activating </a:t>
            </a:r>
            <a:r>
              <a:rPr lang="en-US" sz="1300" dirty="0">
                <a:solidFill>
                  <a:schemeClr val="bg1"/>
                </a:solidFill>
              </a:rPr>
              <a:t>a </a:t>
            </a:r>
            <a:endParaRPr lang="en-US" sz="1300" dirty="0" smtClean="0">
              <a:solidFill>
                <a:schemeClr val="bg1"/>
              </a:solidFill>
            </a:endParaRPr>
          </a:p>
          <a:p>
            <a:r>
              <a:rPr lang="en-US" sz="1300" dirty="0" smtClean="0">
                <a:solidFill>
                  <a:schemeClr val="bg1"/>
                </a:solidFill>
              </a:rPr>
              <a:t>motor</a:t>
            </a:r>
            <a:r>
              <a:rPr lang="en-US" sz="1300" dirty="0">
                <a:solidFill>
                  <a:schemeClr val="bg1"/>
                </a:solidFill>
              </a:rPr>
              <a:t>, turning on an LED, </a:t>
            </a:r>
            <a:r>
              <a:rPr lang="en-US" sz="1300" dirty="0" smtClean="0">
                <a:solidFill>
                  <a:schemeClr val="bg1"/>
                </a:solidFill>
              </a:rPr>
              <a:t>publishing </a:t>
            </a:r>
            <a:r>
              <a:rPr lang="en-US" sz="1300" dirty="0">
                <a:solidFill>
                  <a:schemeClr val="bg1"/>
                </a:solidFill>
              </a:rPr>
              <a:t>something </a:t>
            </a:r>
            <a:endParaRPr lang="en-US" sz="1300" dirty="0" smtClean="0">
              <a:solidFill>
                <a:schemeClr val="bg1"/>
              </a:solidFill>
            </a:endParaRPr>
          </a:p>
          <a:p>
            <a:r>
              <a:rPr lang="en-US" sz="1300" dirty="0" smtClean="0">
                <a:solidFill>
                  <a:schemeClr val="bg1"/>
                </a:solidFill>
              </a:rPr>
              <a:t>online</a:t>
            </a:r>
            <a:r>
              <a:rPr lang="en-US" sz="1300" dirty="0">
                <a:solidFill>
                  <a:schemeClr val="bg1"/>
                </a:solidFill>
              </a:rPr>
              <a:t>. You can tell </a:t>
            </a:r>
            <a:r>
              <a:rPr lang="en-US" sz="1300" dirty="0" smtClean="0">
                <a:solidFill>
                  <a:schemeClr val="bg1"/>
                </a:solidFill>
              </a:rPr>
              <a:t>your </a:t>
            </a:r>
            <a:r>
              <a:rPr lang="en-US" sz="1300" dirty="0">
                <a:solidFill>
                  <a:schemeClr val="bg1"/>
                </a:solidFill>
              </a:rPr>
              <a:t>board what to do by </a:t>
            </a:r>
            <a:endParaRPr lang="en-US" sz="1300" dirty="0" smtClean="0">
              <a:solidFill>
                <a:schemeClr val="bg1"/>
              </a:solidFill>
            </a:endParaRPr>
          </a:p>
          <a:p>
            <a:r>
              <a:rPr lang="en-US" sz="1300" dirty="0" smtClean="0">
                <a:solidFill>
                  <a:schemeClr val="bg1"/>
                </a:solidFill>
              </a:rPr>
              <a:t>sending </a:t>
            </a:r>
            <a:r>
              <a:rPr lang="en-US" sz="1300" dirty="0">
                <a:solidFill>
                  <a:schemeClr val="bg1"/>
                </a:solidFill>
              </a:rPr>
              <a:t>a set </a:t>
            </a:r>
            <a:r>
              <a:rPr lang="en-US" sz="1300" dirty="0" smtClean="0">
                <a:solidFill>
                  <a:schemeClr val="bg1"/>
                </a:solidFill>
              </a:rPr>
              <a:t>of </a:t>
            </a:r>
            <a:r>
              <a:rPr lang="en-US" sz="1300" dirty="0">
                <a:solidFill>
                  <a:schemeClr val="bg1"/>
                </a:solidFill>
              </a:rPr>
              <a:t>instructions to the microcontroller </a:t>
            </a:r>
            <a:endParaRPr lang="en-US" sz="1300" dirty="0" smtClean="0">
              <a:solidFill>
                <a:schemeClr val="bg1"/>
              </a:solidFill>
            </a:endParaRPr>
          </a:p>
          <a:p>
            <a:r>
              <a:rPr lang="en-US" sz="1300" dirty="0" smtClean="0">
                <a:solidFill>
                  <a:schemeClr val="bg1"/>
                </a:solidFill>
              </a:rPr>
              <a:t>on </a:t>
            </a:r>
            <a:r>
              <a:rPr lang="en-US" sz="1300" dirty="0">
                <a:solidFill>
                  <a:schemeClr val="bg1"/>
                </a:solidFill>
              </a:rPr>
              <a:t>the </a:t>
            </a:r>
            <a:r>
              <a:rPr lang="en-US" sz="1300" dirty="0" smtClean="0">
                <a:solidFill>
                  <a:schemeClr val="bg1"/>
                </a:solidFill>
              </a:rPr>
              <a:t>board</a:t>
            </a:r>
            <a:r>
              <a:rPr lang="en-US" sz="1300" dirty="0">
                <a:solidFill>
                  <a:schemeClr val="bg1"/>
                </a:solidFill>
              </a:rPr>
              <a:t>. To do so you use the </a:t>
            </a:r>
            <a:r>
              <a:rPr lang="en-US" sz="1300" dirty="0" smtClean="0">
                <a:solidFill>
                  <a:schemeClr val="bg1"/>
                </a:solidFill>
              </a:rPr>
              <a:t>Arduino </a:t>
            </a:r>
          </a:p>
          <a:p>
            <a:r>
              <a:rPr lang="en-US" sz="1300" dirty="0" smtClean="0">
                <a:solidFill>
                  <a:schemeClr val="bg1"/>
                </a:solidFill>
              </a:rPr>
              <a:t>Programming language (</a:t>
            </a:r>
            <a:r>
              <a:rPr lang="en-US" sz="1300" dirty="0">
                <a:solidFill>
                  <a:schemeClr val="bg1"/>
                </a:solidFill>
              </a:rPr>
              <a:t>based </a:t>
            </a:r>
            <a:r>
              <a:rPr lang="en-US" sz="1300" dirty="0" smtClean="0">
                <a:solidFill>
                  <a:schemeClr val="bg1"/>
                </a:solidFill>
              </a:rPr>
              <a:t>on Wiring), </a:t>
            </a:r>
          </a:p>
          <a:p>
            <a:r>
              <a:rPr lang="en-US" sz="1300" dirty="0" smtClean="0">
                <a:solidFill>
                  <a:schemeClr val="bg1"/>
                </a:solidFill>
              </a:rPr>
              <a:t>and  the Arduino Software(IDE), based </a:t>
            </a:r>
            <a:r>
              <a:rPr lang="en-US" sz="1300" dirty="0">
                <a:solidFill>
                  <a:schemeClr val="bg1"/>
                </a:solidFill>
              </a:rPr>
              <a:t>on </a:t>
            </a:r>
            <a:r>
              <a:rPr lang="en-US" sz="1300" dirty="0" smtClean="0">
                <a:solidFill>
                  <a:schemeClr val="bg1"/>
                </a:solidFill>
              </a:rPr>
              <a:t>Processing. </a:t>
            </a:r>
            <a:endParaRPr lang="en-US" sz="1300" b="1" dirty="0">
              <a:solidFill>
                <a:schemeClr val="bg1"/>
              </a:solidFill>
            </a:endParaRPr>
          </a:p>
        </p:txBody>
      </p:sp>
      <p:cxnSp>
        <p:nvCxnSpPr>
          <p:cNvPr id="82" name="Straight Connector 81"/>
          <p:cNvCxnSpPr/>
          <p:nvPr/>
        </p:nvCxnSpPr>
        <p:spPr>
          <a:xfrm>
            <a:off x="7480548" y="3211860"/>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608832" y="3006559"/>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12149" y="500032"/>
            <a:ext cx="1118896" cy="307777"/>
          </a:xfrm>
          <a:prstGeom prst="rect">
            <a:avLst/>
          </a:prstGeom>
          <a:noFill/>
        </p:spPr>
        <p:txBody>
          <a:bodyPr wrap="none" lIns="0" tIns="0" rIns="0" bIns="0" rtlCol="0">
            <a:spAutoFit/>
          </a:bodyPr>
          <a:lstStyle/>
          <a:p>
            <a:r>
              <a:rPr lang="en-US" sz="2000" dirty="0" smtClean="0">
                <a:latin typeface="Lato" panose="020F0502020204030203" pitchFamily="34" charset="0"/>
                <a:ea typeface="Lato" panose="020F0502020204030203" pitchFamily="34" charset="0"/>
                <a:cs typeface="Lato" panose="020F0502020204030203" pitchFamily="34" charset="0"/>
              </a:rPr>
              <a:t>Hardware</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32" name="Rectangle 31"/>
          <p:cNvSpPr/>
          <p:nvPr/>
        </p:nvSpPr>
        <p:spPr>
          <a:xfrm rot="10800000">
            <a:off x="884202" y="472834"/>
            <a:ext cx="743540" cy="172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7200000">
            <a:off x="1069470" y="790486"/>
            <a:ext cx="743542" cy="172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4400000">
            <a:off x="698932" y="790485"/>
            <a:ext cx="743542" cy="172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712149" y="1125388"/>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31" name="Shape 2550"/>
          <p:cNvSpPr/>
          <p:nvPr/>
        </p:nvSpPr>
        <p:spPr>
          <a:xfrm>
            <a:off x="1155517" y="605662"/>
            <a:ext cx="194982" cy="19498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TextBox 3"/>
          <p:cNvSpPr txBox="1"/>
          <p:nvPr/>
        </p:nvSpPr>
        <p:spPr>
          <a:xfrm>
            <a:off x="7156580" y="2911151"/>
            <a:ext cx="65" cy="276999"/>
          </a:xfrm>
          <a:prstGeom prst="rect">
            <a:avLst/>
          </a:prstGeom>
          <a:noFill/>
        </p:spPr>
        <p:txBody>
          <a:bodyPr wrap="none" lIns="0" tIns="0" rIns="0" bIns="0" rtlCol="0">
            <a:spAutoFit/>
          </a:bodyPr>
          <a:lstStyle/>
          <a:p>
            <a:pPr algn="l"/>
            <a:endParaRPr lang="en-US" dirty="0" smtClean="0">
              <a:latin typeface="Lato Medium" panose="020F0502020204030203" pitchFamily="34" charset="0"/>
              <a:ea typeface="Lato Medium" panose="020F0502020204030203" pitchFamily="34" charset="0"/>
              <a:cs typeface="Lato Medium" panose="020F0502020204030203" pitchFamily="34" charset="0"/>
            </a:endParaRPr>
          </a:p>
        </p:txBody>
      </p:sp>
      <p:sp>
        <p:nvSpPr>
          <p:cNvPr id="6" name="TextBox 5"/>
          <p:cNvSpPr txBox="1"/>
          <p:nvPr/>
        </p:nvSpPr>
        <p:spPr>
          <a:xfrm>
            <a:off x="7753739" y="1763486"/>
            <a:ext cx="4021494" cy="2400657"/>
          </a:xfrm>
          <a:prstGeom prst="rect">
            <a:avLst/>
          </a:prstGeom>
          <a:noFill/>
        </p:spPr>
        <p:txBody>
          <a:bodyPr wrap="square" lIns="0" tIns="0" rIns="0" bIns="0" rtlCol="0">
            <a:spAutoFit/>
          </a:bodyPr>
          <a:lstStyle/>
          <a:p>
            <a:endParaRPr lang="en-US" sz="12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smtClean="0">
              <a:solidFill>
                <a:schemeClr val="bg1"/>
              </a:solidFill>
            </a:endParaRPr>
          </a:p>
          <a:p>
            <a:endParaRPr lang="en-US" sz="1200" dirty="0" smtClean="0">
              <a:solidFill>
                <a:schemeClr val="bg1"/>
              </a:solidFill>
            </a:endParaRPr>
          </a:p>
          <a:p>
            <a:endParaRPr lang="en-US" sz="1200" dirty="0">
              <a:solidFill>
                <a:schemeClr val="bg1"/>
              </a:solidFill>
            </a:endParaRPr>
          </a:p>
          <a:p>
            <a:r>
              <a:rPr lang="en-US" sz="1200" dirty="0">
                <a:solidFill>
                  <a:schemeClr val="bg1"/>
                </a:solidFill>
              </a:rPr>
              <a:t>Over the years Arduino has been the brain of thousands of projects, from everyday objects to complex scientific instruments. A worldwide community of makers - students, hobbyists, artists, programmers, and professionals - has gathered around this open-source platform, their contributions have added up to an incredible amount </a:t>
            </a:r>
            <a:r>
              <a:rPr lang="en-US" sz="1200" dirty="0" smtClean="0">
                <a:solidFill>
                  <a:schemeClr val="bg1"/>
                </a:solidFill>
              </a:rPr>
              <a:t>of accessible knowledge  </a:t>
            </a:r>
            <a:r>
              <a:rPr lang="en-US" sz="1200" dirty="0">
                <a:solidFill>
                  <a:schemeClr val="bg1"/>
                </a:solidFill>
              </a:rPr>
              <a:t>that can be of great help to novices and experts alike. </a:t>
            </a:r>
            <a:endParaRPr lang="en-US" sz="1200" dirty="0" smtClean="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55" y="2744602"/>
            <a:ext cx="3668993" cy="2328399"/>
          </a:xfrm>
          <a:prstGeom prst="rect">
            <a:avLst/>
          </a:prstGeom>
        </p:spPr>
      </p:pic>
    </p:spTree>
    <p:extLst>
      <p:ext uri="{BB962C8B-B14F-4D97-AF65-F5344CB8AC3E}">
        <p14:creationId xmlns:p14="http://schemas.microsoft.com/office/powerpoint/2010/main" val="125494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331" y="1442967"/>
            <a:ext cx="12203786" cy="4433680"/>
          </a:xfrm>
          <a:prstGeom prst="rect">
            <a:avLst/>
          </a:prstGeom>
          <a:gradFill>
            <a:gsLst>
              <a:gs pos="0">
                <a:schemeClr val="accent1"/>
              </a:gs>
              <a:gs pos="100000">
                <a:schemeClr val="accent2"/>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endParaRPr lang="en-US" sz="1300" b="1" dirty="0">
              <a:solidFill>
                <a:schemeClr val="bg1"/>
              </a:solidFill>
            </a:endParaRPr>
          </a:p>
        </p:txBody>
      </p:sp>
      <p:cxnSp>
        <p:nvCxnSpPr>
          <p:cNvPr id="82" name="Straight Connector 81"/>
          <p:cNvCxnSpPr/>
          <p:nvPr/>
        </p:nvCxnSpPr>
        <p:spPr>
          <a:xfrm>
            <a:off x="7480548" y="3211860"/>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608832" y="3006559"/>
            <a:ext cx="0" cy="178235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12149" y="500032"/>
            <a:ext cx="1118896" cy="307777"/>
          </a:xfrm>
          <a:prstGeom prst="rect">
            <a:avLst/>
          </a:prstGeom>
          <a:noFill/>
        </p:spPr>
        <p:txBody>
          <a:bodyPr wrap="none" lIns="0" tIns="0" rIns="0" bIns="0" rtlCol="0">
            <a:spAutoFit/>
          </a:bodyPr>
          <a:lstStyle/>
          <a:p>
            <a:r>
              <a:rPr lang="en-US" sz="2000" dirty="0" smtClean="0">
                <a:latin typeface="Lato" panose="020F0502020204030203" pitchFamily="34" charset="0"/>
                <a:ea typeface="Lato" panose="020F0502020204030203" pitchFamily="34" charset="0"/>
                <a:cs typeface="Lato" panose="020F0502020204030203" pitchFamily="34" charset="0"/>
              </a:rPr>
              <a:t>Hardware</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32" name="Rectangle 31"/>
          <p:cNvSpPr/>
          <p:nvPr/>
        </p:nvSpPr>
        <p:spPr>
          <a:xfrm rot="10800000">
            <a:off x="884202" y="472834"/>
            <a:ext cx="743540" cy="172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7200000">
            <a:off x="1069470" y="790486"/>
            <a:ext cx="743542" cy="172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4400000">
            <a:off x="698932" y="790485"/>
            <a:ext cx="743542" cy="172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712149" y="1125388"/>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31" name="Shape 2550"/>
          <p:cNvSpPr/>
          <p:nvPr/>
        </p:nvSpPr>
        <p:spPr>
          <a:xfrm>
            <a:off x="1155517" y="605662"/>
            <a:ext cx="194982" cy="19498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TextBox 3"/>
          <p:cNvSpPr txBox="1"/>
          <p:nvPr/>
        </p:nvSpPr>
        <p:spPr>
          <a:xfrm>
            <a:off x="7156580" y="2911151"/>
            <a:ext cx="65" cy="276999"/>
          </a:xfrm>
          <a:prstGeom prst="rect">
            <a:avLst/>
          </a:prstGeom>
          <a:noFill/>
        </p:spPr>
        <p:txBody>
          <a:bodyPr wrap="none" lIns="0" tIns="0" rIns="0" bIns="0" rtlCol="0">
            <a:spAutoFit/>
          </a:bodyPr>
          <a:lstStyle/>
          <a:p>
            <a:pPr algn="l"/>
            <a:endParaRPr lang="en-US" dirty="0" smtClean="0">
              <a:latin typeface="Lato Medium" panose="020F0502020204030203" pitchFamily="34" charset="0"/>
              <a:ea typeface="Lato Medium" panose="020F0502020204030203" pitchFamily="34" charset="0"/>
              <a:cs typeface="Lato Medium" panose="020F0502020204030203" pitchFamily="34" charset="0"/>
            </a:endParaRPr>
          </a:p>
        </p:txBody>
      </p:sp>
      <p:sp>
        <p:nvSpPr>
          <p:cNvPr id="6" name="TextBox 5"/>
          <p:cNvSpPr txBox="1"/>
          <p:nvPr/>
        </p:nvSpPr>
        <p:spPr>
          <a:xfrm>
            <a:off x="4063725" y="1763486"/>
            <a:ext cx="7711508" cy="3508653"/>
          </a:xfrm>
          <a:prstGeom prst="rect">
            <a:avLst/>
          </a:prstGeom>
          <a:noFill/>
        </p:spPr>
        <p:txBody>
          <a:bodyPr wrap="square" lIns="0" tIns="0" rIns="0" bIns="0" rtlCol="0">
            <a:spAutoFit/>
          </a:bodyPr>
          <a:lstStyle/>
          <a:p>
            <a:r>
              <a:rPr lang="en-US" sz="1200" b="1" dirty="0">
                <a:solidFill>
                  <a:schemeClr val="bg1"/>
                </a:solidFill>
              </a:rPr>
              <a:t>How the program works</a:t>
            </a:r>
          </a:p>
          <a:p>
            <a:r>
              <a:rPr lang="en-US" sz="1200" dirty="0" smtClean="0">
                <a:solidFill>
                  <a:schemeClr val="bg1"/>
                </a:solidFill>
              </a:rPr>
              <a:t>When </a:t>
            </a:r>
            <a:r>
              <a:rPr lang="en-US" sz="1200" dirty="0">
                <a:solidFill>
                  <a:schemeClr val="bg1"/>
                </a:solidFill>
              </a:rPr>
              <a:t>the program is loaded the first thing it does is execute the setup() function. The various pins of the Arduino are set to input or output as appropriate. Timer 1 is initialized, the interrupt service routines attached to the appropriate interrupts and the serial port is initialized. </a:t>
            </a:r>
            <a:r>
              <a:rPr lang="en-US" sz="1200" dirty="0" smtClean="0">
                <a:solidFill>
                  <a:schemeClr val="bg1"/>
                </a:solidFill>
              </a:rPr>
              <a:t>The </a:t>
            </a:r>
            <a:r>
              <a:rPr lang="en-US" sz="1200" dirty="0">
                <a:solidFill>
                  <a:schemeClr val="bg1"/>
                </a:solidFill>
              </a:rPr>
              <a:t>background loop() function then begins to run. Any routines placed in loop() are executed continuously. All of the code required to handle the HC-SR04 and the onboard LED is contained in interrupts routines so the only task in the loop() function is to send the distance measured in centimeters to the serial monitor port every 100 </a:t>
            </a:r>
            <a:r>
              <a:rPr lang="en-US" sz="1200" dirty="0" err="1">
                <a:solidFill>
                  <a:schemeClr val="bg1"/>
                </a:solidFill>
              </a:rPr>
              <a:t>mS.</a:t>
            </a:r>
            <a:r>
              <a:rPr lang="en-US" sz="1200" dirty="0">
                <a:solidFill>
                  <a:schemeClr val="bg1"/>
                </a:solidFill>
              </a:rPr>
              <a:t> </a:t>
            </a:r>
            <a:r>
              <a:rPr lang="en-US" sz="1200" dirty="0" err="1" smtClean="0">
                <a:solidFill>
                  <a:schemeClr val="bg1"/>
                </a:solidFill>
              </a:rPr>
              <a:t>timerIsr</a:t>
            </a:r>
            <a:r>
              <a:rPr lang="en-US" sz="1200" dirty="0">
                <a:solidFill>
                  <a:schemeClr val="bg1"/>
                </a:solidFill>
              </a:rPr>
              <a:t>() is called every time the timer 1 times out and creates an interrupt. The simplify the code this function calls two more functions. One to handle the trigger pulse and the other one to flash the onboard LED. </a:t>
            </a:r>
            <a:r>
              <a:rPr lang="en-US" sz="1200" dirty="0" smtClean="0">
                <a:solidFill>
                  <a:schemeClr val="bg1"/>
                </a:solidFill>
              </a:rPr>
              <a:t>The </a:t>
            </a:r>
            <a:r>
              <a:rPr lang="en-US" sz="1200" dirty="0" err="1">
                <a:solidFill>
                  <a:schemeClr val="bg1"/>
                </a:solidFill>
              </a:rPr>
              <a:t>trigger_pulse</a:t>
            </a:r>
            <a:r>
              <a:rPr lang="en-US" sz="1200" dirty="0">
                <a:solidFill>
                  <a:schemeClr val="bg1"/>
                </a:solidFill>
              </a:rPr>
              <a:t>() function is called from </a:t>
            </a:r>
            <a:r>
              <a:rPr lang="en-US" sz="1200" dirty="0" err="1">
                <a:solidFill>
                  <a:schemeClr val="bg1"/>
                </a:solidFill>
              </a:rPr>
              <a:t>timerIsr</a:t>
            </a:r>
            <a:r>
              <a:rPr lang="en-US" sz="1200" dirty="0">
                <a:solidFill>
                  <a:schemeClr val="bg1"/>
                </a:solidFill>
              </a:rPr>
              <a:t>() every 50 </a:t>
            </a:r>
            <a:r>
              <a:rPr lang="en-US" sz="1200" dirty="0" err="1">
                <a:solidFill>
                  <a:schemeClr val="bg1"/>
                </a:solidFill>
              </a:rPr>
              <a:t>uS</a:t>
            </a:r>
            <a:r>
              <a:rPr lang="en-US" sz="1200" dirty="0">
                <a:solidFill>
                  <a:schemeClr val="bg1"/>
                </a:solidFill>
              </a:rPr>
              <a:t> and creates a trigger pulse every 4000 calls or 200 </a:t>
            </a:r>
            <a:r>
              <a:rPr lang="en-US" sz="1200" dirty="0" err="1">
                <a:solidFill>
                  <a:schemeClr val="bg1"/>
                </a:solidFill>
              </a:rPr>
              <a:t>mS.</a:t>
            </a:r>
            <a:r>
              <a:rPr lang="en-US" sz="1200" dirty="0">
                <a:solidFill>
                  <a:schemeClr val="bg1"/>
                </a:solidFill>
              </a:rPr>
              <a:t> The pulse generator is implemented with a simple finite state machine contained in the switch() statement. Every time this routine is called exactly one of the cases is executed. When the count reaches 200 </a:t>
            </a:r>
            <a:r>
              <a:rPr lang="en-US" sz="1200" dirty="0" err="1">
                <a:solidFill>
                  <a:schemeClr val="bg1"/>
                </a:solidFill>
              </a:rPr>
              <a:t>mS</a:t>
            </a:r>
            <a:r>
              <a:rPr lang="en-US" sz="1200" dirty="0">
                <a:solidFill>
                  <a:schemeClr val="bg1"/>
                </a:solidFill>
              </a:rPr>
              <a:t> the state is changed from 0 to 1 </a:t>
            </a:r>
            <a:r>
              <a:rPr lang="en-US" sz="1200" dirty="0" smtClean="0">
                <a:solidFill>
                  <a:schemeClr val="bg1"/>
                </a:solidFill>
              </a:rPr>
              <a:t>which immediately </a:t>
            </a:r>
            <a:r>
              <a:rPr lang="en-US" sz="1200" dirty="0">
                <a:solidFill>
                  <a:schemeClr val="bg1"/>
                </a:solidFill>
              </a:rPr>
              <a:t>causes the trigger output to be set high and the state changed to 2. When the function is next called 50 </a:t>
            </a:r>
            <a:r>
              <a:rPr lang="en-US" sz="1200" dirty="0" err="1">
                <a:solidFill>
                  <a:schemeClr val="bg1"/>
                </a:solidFill>
              </a:rPr>
              <a:t>mS</a:t>
            </a:r>
            <a:r>
              <a:rPr lang="en-US" sz="1200" dirty="0">
                <a:solidFill>
                  <a:schemeClr val="bg1"/>
                </a:solidFill>
              </a:rPr>
              <a:t> later, case 2 is called which resets the trigger output to low and the state reset to 0. </a:t>
            </a:r>
            <a:r>
              <a:rPr lang="en-US" sz="1200" dirty="0" err="1" smtClean="0">
                <a:solidFill>
                  <a:schemeClr val="bg1"/>
                </a:solidFill>
              </a:rPr>
              <a:t>echo_interrupt</a:t>
            </a:r>
            <a:r>
              <a:rPr lang="en-US" sz="1200" dirty="0">
                <a:solidFill>
                  <a:schemeClr val="bg1"/>
                </a:solidFill>
              </a:rPr>
              <a:t>() is called every time the echo input signal changes state and generates an interrupt. The echo input is tested to determine whether this is the start or end of the echo pulse and start and end times recorded accordingly. If the input has changed from high to low then this is the end of the pulse and the duration is computed. </a:t>
            </a:r>
            <a:r>
              <a:rPr lang="en-US" sz="1200" dirty="0" smtClean="0">
                <a:solidFill>
                  <a:schemeClr val="bg1"/>
                </a:solidFill>
              </a:rPr>
              <a:t>The </a:t>
            </a:r>
            <a:r>
              <a:rPr lang="en-US" sz="1200" dirty="0" err="1">
                <a:solidFill>
                  <a:schemeClr val="bg1"/>
                </a:solidFill>
              </a:rPr>
              <a:t>distance_flasher</a:t>
            </a:r>
            <a:r>
              <a:rPr lang="en-US" sz="1200" dirty="0">
                <a:solidFill>
                  <a:schemeClr val="bg1"/>
                </a:solidFill>
              </a:rPr>
              <a:t>() function is called from </a:t>
            </a:r>
            <a:r>
              <a:rPr lang="en-US" sz="1200" dirty="0" err="1">
                <a:solidFill>
                  <a:schemeClr val="bg1"/>
                </a:solidFill>
              </a:rPr>
              <a:t>timerIsr</a:t>
            </a:r>
            <a:r>
              <a:rPr lang="en-US" sz="1200" dirty="0">
                <a:solidFill>
                  <a:schemeClr val="bg1"/>
                </a:solidFill>
              </a:rPr>
              <a:t>() every 50 </a:t>
            </a:r>
            <a:r>
              <a:rPr lang="en-US" sz="1200" dirty="0" err="1">
                <a:solidFill>
                  <a:schemeClr val="bg1"/>
                </a:solidFill>
              </a:rPr>
              <a:t>uS</a:t>
            </a:r>
            <a:r>
              <a:rPr lang="en-US" sz="1200" dirty="0">
                <a:solidFill>
                  <a:schemeClr val="bg1"/>
                </a:solidFill>
              </a:rPr>
              <a:t>. A counter is decremented and if it reaches zero then the onboard LED is toggled and the counter is reloaded with the value of the computed echo pulse duration. This has the effect of flashing the LED faster the closer the object is to the sensor. </a:t>
            </a:r>
          </a:p>
          <a:p>
            <a:endParaRPr lang="en-US" sz="1200" dirty="0" smtClean="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0" y="2173907"/>
            <a:ext cx="2743200" cy="2971800"/>
          </a:xfrm>
          <a:prstGeom prst="rect">
            <a:avLst/>
          </a:prstGeom>
        </p:spPr>
      </p:pic>
    </p:spTree>
    <p:extLst>
      <p:ext uri="{BB962C8B-B14F-4D97-AF65-F5344CB8AC3E}">
        <p14:creationId xmlns:p14="http://schemas.microsoft.com/office/powerpoint/2010/main" val="1748840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59502" y="430319"/>
            <a:ext cx="5375667" cy="743542"/>
            <a:chOff x="1059502" y="623502"/>
            <a:chExt cx="5375667" cy="743542"/>
          </a:xfrm>
        </p:grpSpPr>
        <p:sp>
          <p:nvSpPr>
            <p:cNvPr id="4" name="TextBox 3"/>
            <p:cNvSpPr txBox="1"/>
            <p:nvPr/>
          </p:nvSpPr>
          <p:spPr>
            <a:xfrm>
              <a:off x="1887449" y="696194"/>
              <a:ext cx="4547720" cy="307777"/>
            </a:xfrm>
            <a:prstGeom prst="rect">
              <a:avLst/>
            </a:prstGeom>
            <a:noFill/>
          </p:spPr>
          <p:txBody>
            <a:bodyPr wrap="none" lIns="0" tIns="0" rIns="0" bIns="0" rtlCol="0">
              <a:spAutoFit/>
            </a:bodyPr>
            <a:lstStyle/>
            <a:p>
              <a:r>
                <a:rPr lang="en-US" sz="2000" dirty="0" smtClean="0">
                  <a:latin typeface="Lato" panose="020F0502020204030203" pitchFamily="34" charset="0"/>
                  <a:ea typeface="Lato" panose="020F0502020204030203" pitchFamily="34" charset="0"/>
                  <a:cs typeface="Lato" panose="020F0502020204030203" pitchFamily="34" charset="0"/>
                </a:rPr>
                <a:t>Web Backend To Track All The Dustbins</a:t>
              </a:r>
              <a:endParaRPr lang="en-US" sz="2000" dirty="0">
                <a:latin typeface="Lato" panose="020F0502020204030203" pitchFamily="34" charset="0"/>
                <a:ea typeface="Lato" panose="020F0502020204030203" pitchFamily="34" charset="0"/>
                <a:cs typeface="Lato" panose="020F0502020204030203" pitchFamily="34" charset="0"/>
              </a:endParaRPr>
            </a:p>
          </p:txBody>
        </p:sp>
        <p:grpSp>
          <p:nvGrpSpPr>
            <p:cNvPr id="6" name="Group 5"/>
            <p:cNvGrpSpPr/>
            <p:nvPr/>
          </p:nvGrpSpPr>
          <p:grpSpPr>
            <a:xfrm>
              <a:off x="1059502" y="623502"/>
              <a:ext cx="743540" cy="743542"/>
              <a:chOff x="1005277" y="610266"/>
              <a:chExt cx="1212598" cy="1212600"/>
            </a:xfrm>
          </p:grpSpPr>
          <p:grpSp>
            <p:nvGrpSpPr>
              <p:cNvPr id="8" name="Group 7"/>
              <p:cNvGrpSpPr/>
              <p:nvPr/>
            </p:nvGrpSpPr>
            <p:grpSpPr>
              <a:xfrm>
                <a:off x="1005277" y="610266"/>
                <a:ext cx="1212598" cy="1212600"/>
                <a:chOff x="3018971" y="2224311"/>
                <a:chExt cx="2409372" cy="2409378"/>
              </a:xfrm>
            </p:grpSpPr>
            <p:sp>
              <p:nvSpPr>
                <p:cNvPr id="10" name="Rectangle 9"/>
                <p:cNvSpPr/>
                <p:nvPr/>
              </p:nvSpPr>
              <p:spPr>
                <a:xfrm rot="10800000">
                  <a:off x="3018971" y="2371731"/>
                  <a:ext cx="2409372" cy="55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7200000">
                  <a:off x="3619315" y="3401050"/>
                  <a:ext cx="2409377" cy="55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4400000">
                  <a:off x="2418622" y="3401049"/>
                  <a:ext cx="2409377" cy="55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hape 2624"/>
              <p:cNvSpPr/>
              <p:nvPr/>
            </p:nvSpPr>
            <p:spPr>
              <a:xfrm>
                <a:off x="1471912" y="8949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cxnSp>
          <p:nvCxnSpPr>
            <p:cNvPr id="7" name="Straight Connector 6"/>
            <p:cNvCxnSpPr/>
            <p:nvPr/>
          </p:nvCxnSpPr>
          <p:spPr>
            <a:xfrm>
              <a:off x="1887449" y="1321550"/>
              <a:ext cx="1616869"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flipH="1">
            <a:off x="1616541" y="2182285"/>
            <a:ext cx="4687065" cy="2462213"/>
          </a:xfrm>
          <a:prstGeom prst="rect">
            <a:avLst/>
          </a:prstGeom>
          <a:noFill/>
        </p:spPr>
        <p:txBody>
          <a:bodyPr wrap="square" lIns="0" tIns="0" rIns="0" bIns="0" rtlCol="0">
            <a:spAutoFit/>
          </a:bodyPr>
          <a:lstStyle/>
          <a:p>
            <a:pPr>
              <a:lnSpc>
                <a:spcPct val="125000"/>
              </a:lnSpc>
            </a:pPr>
            <a:r>
              <a:rPr lang="en-US" sz="1600" b="1" dirty="0" smtClean="0">
                <a:latin typeface="Lato" panose="020F0502020204030203" pitchFamily="34" charset="0"/>
                <a:ea typeface="Lato" panose="020F0502020204030203" pitchFamily="34" charset="0"/>
                <a:cs typeface="Lato" panose="020F0502020204030203" pitchFamily="34" charset="0"/>
              </a:rPr>
              <a:t>Admin can login in backend system and track all the dustbins</a:t>
            </a:r>
            <a:r>
              <a:rPr lang="en-US" sz="1600" b="1" dirty="0">
                <a:latin typeface="Lato" panose="020F0502020204030203" pitchFamily="34" charset="0"/>
                <a:ea typeface="Lato" panose="020F0502020204030203" pitchFamily="34" charset="0"/>
                <a:cs typeface="Lato" panose="020F0502020204030203" pitchFamily="34" charset="0"/>
              </a:rPr>
              <a:t>.</a:t>
            </a:r>
            <a:endParaRPr lang="en-US" sz="1600" b="1" dirty="0">
              <a:latin typeface="Lato" panose="020F0502020204030203" pitchFamily="34" charset="0"/>
              <a:ea typeface="Lato" panose="020F0502020204030203" pitchFamily="34" charset="0"/>
              <a:cs typeface="Lato" panose="020F0502020204030203" pitchFamily="34" charset="0"/>
            </a:endParaRPr>
          </a:p>
          <a:p>
            <a:pPr>
              <a:lnSpc>
                <a:spcPct val="125000"/>
              </a:lnSpc>
            </a:pPr>
            <a:r>
              <a:rPr lang="en-US" sz="1600" b="1" dirty="0" smtClean="0">
                <a:latin typeface="Lato" panose="020F0502020204030203" pitchFamily="34" charset="0"/>
                <a:ea typeface="Lato" panose="020F0502020204030203" pitchFamily="34" charset="0"/>
                <a:cs typeface="Lato" panose="020F0502020204030203" pitchFamily="34" charset="0"/>
              </a:rPr>
              <a:t>Garbage Collector can also access and he will get notify about the nearest bins which are filled.</a:t>
            </a:r>
            <a:endParaRPr lang="en-US" sz="1600" b="1" dirty="0" smtClean="0">
              <a:latin typeface="Lato" panose="020F0502020204030203" pitchFamily="34" charset="0"/>
              <a:ea typeface="Lato" panose="020F0502020204030203" pitchFamily="34" charset="0"/>
              <a:cs typeface="Lato" panose="020F0502020204030203" pitchFamily="34" charset="0"/>
            </a:endParaRPr>
          </a:p>
          <a:p>
            <a:pPr>
              <a:lnSpc>
                <a:spcPct val="125000"/>
              </a:lnSpc>
            </a:pPr>
            <a:r>
              <a:rPr lang="en-US" sz="1600" b="1" dirty="0" smtClean="0">
                <a:latin typeface="Lato" panose="020F0502020204030203" pitchFamily="34" charset="0"/>
                <a:ea typeface="Lato" panose="020F0502020204030203" pitchFamily="34" charset="0"/>
                <a:cs typeface="Lato" panose="020F0502020204030203" pitchFamily="34" charset="0"/>
              </a:rPr>
              <a:t>Using Google Maps direction </a:t>
            </a:r>
            <a:r>
              <a:rPr lang="en-US" sz="1600" b="1" dirty="0">
                <a:latin typeface="Lato" panose="020F0502020204030203" pitchFamily="34" charset="0"/>
                <a:ea typeface="Lato" panose="020F0502020204030203" pitchFamily="34" charset="0"/>
                <a:cs typeface="Lato" panose="020F0502020204030203" pitchFamily="34" charset="0"/>
              </a:rPr>
              <a:t>d</a:t>
            </a:r>
            <a:r>
              <a:rPr lang="en-US" sz="1600" b="1" dirty="0" smtClean="0">
                <a:latin typeface="Lato" panose="020F0502020204030203" pitchFamily="34" charset="0"/>
                <a:ea typeface="Lato" panose="020F0502020204030203" pitchFamily="34" charset="0"/>
                <a:cs typeface="Lato" panose="020F0502020204030203" pitchFamily="34" charset="0"/>
              </a:rPr>
              <a:t>river can collect the garbage.</a:t>
            </a:r>
            <a:endParaRPr lang="en-US" sz="1600" b="1" dirty="0">
              <a:latin typeface="Lato" panose="020F0502020204030203" pitchFamily="34" charset="0"/>
              <a:ea typeface="Lato" panose="020F0502020204030203" pitchFamily="34" charset="0"/>
              <a:cs typeface="Lato" panose="020F0502020204030203" pitchFamily="34" charset="0"/>
            </a:endParaRPr>
          </a:p>
          <a:p>
            <a:pPr>
              <a:lnSpc>
                <a:spcPct val="125000"/>
              </a:lnSpc>
            </a:pPr>
            <a:endParaRPr lang="en-US" sz="1600" b="1" dirty="0">
              <a:latin typeface="Lato" panose="020F0502020204030203" pitchFamily="34" charset="0"/>
              <a:ea typeface="Lato" panose="020F0502020204030203" pitchFamily="34" charset="0"/>
              <a:cs typeface="Lato" panose="020F0502020204030203" pitchFamily="34" charset="0"/>
            </a:endParaRPr>
          </a:p>
          <a:p>
            <a:pPr>
              <a:lnSpc>
                <a:spcPct val="125000"/>
              </a:lnSpc>
            </a:pPr>
            <a:endParaRPr lang="en-US" sz="1600" b="1" dirty="0">
              <a:latin typeface="Lato" panose="020F0502020204030203" pitchFamily="34" charset="0"/>
              <a:ea typeface="Lato" panose="020F0502020204030203" pitchFamily="34" charset="0"/>
              <a:cs typeface="Lato" panose="020F050202020403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879" y="1841102"/>
            <a:ext cx="5007441" cy="3144577"/>
          </a:xfrm>
          <a:prstGeom prst="rect">
            <a:avLst/>
          </a:prstGeom>
        </p:spPr>
      </p:pic>
    </p:spTree>
    <p:extLst>
      <p:ext uri="{BB962C8B-B14F-4D97-AF65-F5344CB8AC3E}">
        <p14:creationId xmlns:p14="http://schemas.microsoft.com/office/powerpoint/2010/main" val="3036182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300"/>
            <a:ext cx="12192000" cy="6356350"/>
          </a:xfrm>
          <a:prstGeom prst="rect">
            <a:avLst/>
          </a:prstGeom>
        </p:spPr>
      </p:pic>
    </p:spTree>
    <p:extLst>
      <p:ext uri="{BB962C8B-B14F-4D97-AF65-F5344CB8AC3E}">
        <p14:creationId xmlns:p14="http://schemas.microsoft.com/office/powerpoint/2010/main" val="2082192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Situlas">
      <a:dk1>
        <a:srgbClr val="242424"/>
      </a:dk1>
      <a:lt1>
        <a:srgbClr val="FBFBFB"/>
      </a:lt1>
      <a:dk2>
        <a:srgbClr val="44546A"/>
      </a:dk2>
      <a:lt2>
        <a:srgbClr val="E7E6E6"/>
      </a:lt2>
      <a:accent1>
        <a:srgbClr val="239DCE"/>
      </a:accent1>
      <a:accent2>
        <a:srgbClr val="79CC74"/>
      </a:accent2>
      <a:accent3>
        <a:srgbClr val="4DB4A1"/>
      </a:accent3>
      <a:accent4>
        <a:srgbClr val="A4E448"/>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defRPr smtClean="0">
            <a:latin typeface="Lato Medium" panose="020F0502020204030203" pitchFamily="34" charset="0"/>
            <a:ea typeface="Lato Medium" panose="020F0502020204030203" pitchFamily="34" charset="0"/>
            <a:cs typeface="Lato Medium" panose="020F050202020403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1179</Words>
  <Application>Microsoft Macintosh PowerPoint</Application>
  <PresentationFormat>Widescreen</PresentationFormat>
  <Paragraphs>63</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 Bayan Plain</vt:lpstr>
      <vt:lpstr>Calibri</vt:lpstr>
      <vt:lpstr>Gill Sans</vt:lpstr>
      <vt:lpstr>Lato</vt:lpstr>
      <vt:lpstr>Lato Heavy</vt:lpstr>
      <vt:lpstr>Lato Medium</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Heaven Postman</dc:creator>
  <cp:lastModifiedBy>hardik rathore</cp:lastModifiedBy>
  <cp:revision>39</cp:revision>
  <dcterms:created xsi:type="dcterms:W3CDTF">2017-08-11T03:49:50Z</dcterms:created>
  <dcterms:modified xsi:type="dcterms:W3CDTF">2017-08-17T22:10:39Z</dcterms:modified>
</cp:coreProperties>
</file>