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8EF853-30D8-4C29-92FD-46C105E6D5AB}">
  <a:tblStyle styleId="{9B8EF853-30D8-4C29-92FD-46C105E6D5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whdeng.cn/RAF/li_RAFDB_2017_CVPR.pdf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7a494602d_2_4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7a494602d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7a494602d_2_2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7a494602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a494602d_2_3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a494602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a494602d_2_8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a494602d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a494602d_2_11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a494602d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7a494602d_2_4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7a494602d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7a4946016_0_2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7a49460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7a494602d_2_9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7a494602d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7c80abc13_8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7c80abc13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7a494602d_2_9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7a494602d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7a494602d_2_6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7a494602d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7a494602d_2_10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7a494602d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7c80abc13_5_1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7c80abc13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7fbf48537_5_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7fbf48537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a494602d_2_6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a494602d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7a4946016_0_3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7a49460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7fbf48537_5_3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7fbf48537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a494602d_2_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a494602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a4946016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a49460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7a494602d_2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7a494602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a494602d_2_1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7a494602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a494602d_2_1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a494602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RAFDB: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http://www.whdeng.cn/RAF/li_RAFDB_2017_CVPR.pdf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7a494602d_2_7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7a494602d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7a494602d_2_7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7a494602d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75" cy="5291808"/>
            <a:chOff x="0" y="0"/>
            <a:chExt cx="9144075" cy="4762675"/>
          </a:xfrm>
        </p:grpSpPr>
        <p:sp>
          <p:nvSpPr>
            <p:cNvPr id="11" name="Google Shape;11;p2"/>
            <p:cNvSpPr/>
            <p:nvPr/>
          </p:nvSpPr>
          <p:spPr>
            <a:xfrm>
              <a:off x="75" y="0"/>
              <a:ext cx="9144000" cy="744600"/>
            </a:xfrm>
            <a:prstGeom prst="rect">
              <a:avLst/>
            </a:prstGeom>
            <a:solidFill>
              <a:srgbClr val="0064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726125"/>
              <a:ext cx="9144000" cy="48300"/>
            </a:xfrm>
            <a:prstGeom prst="rect">
              <a:avLst/>
            </a:prstGeom>
            <a:solidFill>
              <a:srgbClr val="FFD2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4714375"/>
              <a:ext cx="9144000" cy="48300"/>
            </a:xfrm>
            <a:prstGeom prst="rect">
              <a:avLst/>
            </a:prstGeom>
            <a:solidFill>
              <a:srgbClr val="FFD2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800"/>
              <a:buFont typeface="Calibri"/>
              <a:buNone/>
              <a:defRPr sz="2800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775" y="169860"/>
            <a:ext cx="2778900" cy="4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0" y="0"/>
            <a:ext cx="9144075" cy="5291808"/>
            <a:chOff x="0" y="0"/>
            <a:chExt cx="9144075" cy="4762675"/>
          </a:xfrm>
        </p:grpSpPr>
        <p:sp>
          <p:nvSpPr>
            <p:cNvPr id="20" name="Google Shape;20;p3"/>
            <p:cNvSpPr/>
            <p:nvPr/>
          </p:nvSpPr>
          <p:spPr>
            <a:xfrm>
              <a:off x="75" y="0"/>
              <a:ext cx="9144000" cy="744600"/>
            </a:xfrm>
            <a:prstGeom prst="rect">
              <a:avLst/>
            </a:prstGeom>
            <a:solidFill>
              <a:srgbClr val="0064A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726125"/>
              <a:ext cx="9144000" cy="48300"/>
            </a:xfrm>
            <a:prstGeom prst="rect">
              <a:avLst/>
            </a:prstGeom>
            <a:solidFill>
              <a:srgbClr val="FFD2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4714375"/>
              <a:ext cx="9144000" cy="48300"/>
            </a:xfrm>
            <a:prstGeom prst="rect">
              <a:avLst/>
            </a:prstGeom>
            <a:solidFill>
              <a:srgbClr val="FFD2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046083"/>
            <a:ext cx="85206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alibri"/>
              <a:buChar char="■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24.jpg"/><Relationship Id="rId7" Type="http://schemas.openxmlformats.org/officeDocument/2006/relationships/hyperlink" Target="https://arxiv.org/abs/1512.04150" TargetMode="External"/><Relationship Id="rId8" Type="http://schemas.openxmlformats.org/officeDocument/2006/relationships/hyperlink" Target="https://www.di.ens.fr/~josef/publications/Oquab15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uaqccsSIxt7Z_4m1K1qR2xFqzqFqor54/view" TargetMode="External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hyperlink" Target="https://www.news.ucsb.edu/sites/default/files/styles/article_horizontal/public/images/2014/angry%20face.jpg?itok=w8rAIJs-" TargetMode="External"/><Relationship Id="rId5" Type="http://schemas.openxmlformats.org/officeDocument/2006/relationships/image" Target="../media/image5.jpg"/><Relationship Id="rId6" Type="http://schemas.openxmlformats.org/officeDocument/2006/relationships/image" Target="../media/image2.jpg"/><Relationship Id="rId7" Type="http://schemas.openxmlformats.org/officeDocument/2006/relationships/hyperlink" Target="https://image.shutterstock.com/image-photo/woman-smiling-perfect-smile-white-260nw-268932410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jpg"/><Relationship Id="rId4" Type="http://schemas.openxmlformats.org/officeDocument/2006/relationships/hyperlink" Target="https://content.thriveglobal.com/wp-content/uploads/2018/01/Happy_guy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10" Type="http://schemas.openxmlformats.org/officeDocument/2006/relationships/image" Target="../media/image15.png"/><Relationship Id="rId9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0" y="1242325"/>
            <a:ext cx="85206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>
                <a:solidFill>
                  <a:srgbClr val="0064A4"/>
                </a:solidFill>
              </a:rPr>
              <a:t>Emotion Classification through Deep Learning</a:t>
            </a:r>
            <a:endParaRPr sz="4500">
              <a:solidFill>
                <a:srgbClr val="0064A4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504419"/>
            <a:ext cx="8520600" cy="27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64A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64A4"/>
                </a:solidFill>
              </a:rPr>
              <a:t>Matthew Stanfield</a:t>
            </a:r>
            <a:endParaRPr sz="1800">
              <a:solidFill>
                <a:srgbClr val="0064A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64A4"/>
                </a:solidFill>
              </a:rPr>
              <a:t>George Gabricht</a:t>
            </a:r>
            <a:endParaRPr sz="1800">
              <a:solidFill>
                <a:srgbClr val="0064A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64A4"/>
                </a:solidFill>
              </a:rPr>
              <a:t>Caleb Pitts</a:t>
            </a:r>
            <a:endParaRPr sz="1800">
              <a:solidFill>
                <a:srgbClr val="0064A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64A4"/>
                </a:solidFill>
              </a:rPr>
              <a:t>Daniel Tseng</a:t>
            </a:r>
            <a:endParaRPr sz="1800">
              <a:solidFill>
                <a:srgbClr val="0064A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					</a:t>
            </a:r>
            <a:endParaRPr sz="1800"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15" y="4580690"/>
            <a:ext cx="1930400" cy="49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Image Augmentation for Limited Size Datasets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625" y="2777825"/>
            <a:ext cx="2832525" cy="28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00" y="1282503"/>
            <a:ext cx="3010475" cy="3010475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2"/>
          <p:cNvSpPr txBox="1"/>
          <p:nvPr/>
        </p:nvSpPr>
        <p:spPr>
          <a:xfrm>
            <a:off x="311675" y="783650"/>
            <a:ext cx="3010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64A4"/>
                </a:solidFill>
                <a:latin typeface="Calibri"/>
                <a:ea typeface="Calibri"/>
                <a:cs typeface="Calibri"/>
                <a:sym typeface="Calibri"/>
              </a:rPr>
              <a:t>Original Image</a:t>
            </a:r>
            <a:endParaRPr b="1" sz="2400">
              <a:solidFill>
                <a:srgbClr val="0064A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6188725" y="2296675"/>
            <a:ext cx="28326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64A4"/>
                </a:solidFill>
                <a:latin typeface="Calibri"/>
                <a:ea typeface="Calibri"/>
                <a:cs typeface="Calibri"/>
                <a:sym typeface="Calibri"/>
              </a:rPr>
              <a:t>Generated</a:t>
            </a:r>
            <a:r>
              <a:rPr b="1" lang="en" sz="2400">
                <a:solidFill>
                  <a:srgbClr val="0064A4"/>
                </a:solidFill>
                <a:latin typeface="Calibri"/>
                <a:ea typeface="Calibri"/>
                <a:cs typeface="Calibri"/>
                <a:sym typeface="Calibri"/>
              </a:rPr>
              <a:t> Image</a:t>
            </a:r>
            <a:endParaRPr b="1" sz="2400">
              <a:solidFill>
                <a:srgbClr val="0064A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83100" y="4437525"/>
            <a:ext cx="59262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The image to the right is an example image generated from the image above using ImageDataGenerator.</a:t>
            </a:r>
            <a:endParaRPr>
              <a:solidFill>
                <a:srgbClr val="0064A4"/>
              </a:solidFill>
            </a:endParaRPr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3407625" y="876825"/>
            <a:ext cx="5613600" cy="13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Initially, to augment our dataset, we simply mirrored our training set, instantly doubling the images.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Keras ImageDataGenerator is a valuable tool we </a:t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4A4"/>
                </a:solidFill>
              </a:rPr>
              <a:t>discovered that allows you to specify margins for rotation, zoom, etc.</a:t>
            </a:r>
            <a:endParaRPr>
              <a:solidFill>
                <a:srgbClr val="0064A4"/>
              </a:solidFill>
            </a:endParaRPr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3501600" y="2713725"/>
            <a:ext cx="2507700" cy="13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This tool generates</a:t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4A4"/>
                </a:solidFill>
              </a:rPr>
              <a:t>a potentially infinite number of images augmented  from the original.</a:t>
            </a:r>
            <a:endParaRPr>
              <a:solidFill>
                <a:srgbClr val="0064A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200"/>
                </a:solidFill>
              </a:rPr>
              <a:t>Project Roadmap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311700" y="1046083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500"/>
              <a:buChar char="❖"/>
            </a:pPr>
            <a:r>
              <a:rPr lang="en" sz="4500">
                <a:solidFill>
                  <a:srgbClr val="CCCCCC"/>
                </a:solidFill>
              </a:rPr>
              <a:t>Abstract &amp; Overview</a:t>
            </a:r>
            <a:endParaRPr sz="4500">
              <a:solidFill>
                <a:srgbClr val="CCCCCC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Datasets &amp; Augmentation</a:t>
            </a:r>
            <a:endParaRPr sz="4500">
              <a:solidFill>
                <a:srgbClr val="B7B7B7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4500"/>
              <a:buChar char="❖"/>
            </a:pPr>
            <a:r>
              <a:rPr lang="en" sz="4500">
                <a:solidFill>
                  <a:srgbClr val="0064A4"/>
                </a:solidFill>
              </a:rPr>
              <a:t>Model Structure</a:t>
            </a:r>
            <a:endParaRPr sz="4500">
              <a:solidFill>
                <a:srgbClr val="0064A4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Results &amp; Improvements</a:t>
            </a:r>
            <a:endParaRPr sz="4500">
              <a:solidFill>
                <a:srgbClr val="B7B7B7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Conclusion</a:t>
            </a:r>
            <a:endParaRPr sz="3400">
              <a:solidFill>
                <a:srgbClr val="999999"/>
              </a:solidFill>
            </a:endParaRPr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Inspiration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206725" y="1046075"/>
            <a:ext cx="4365300" cy="3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To get a basic idea of where to begin we implemented: </a:t>
            </a:r>
            <a:endParaRPr>
              <a:solidFill>
                <a:srgbClr val="0064A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400"/>
              <a:buChar char="➢"/>
            </a:pPr>
            <a:r>
              <a:rPr lang="en">
                <a:solidFill>
                  <a:srgbClr val="0064A4"/>
                </a:solidFill>
              </a:rPr>
              <a:t>A model very similar to the Sequential MNIST model presented earlier this quarter.</a:t>
            </a:r>
            <a:endParaRPr>
              <a:solidFill>
                <a:srgbClr val="0064A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400"/>
              <a:buChar char="➢"/>
            </a:pPr>
            <a:r>
              <a:rPr lang="en">
                <a:solidFill>
                  <a:srgbClr val="0064A4"/>
                </a:solidFill>
              </a:rPr>
              <a:t>A baseline model very similar to those used in FER2013 Kaggle Competitions.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The diagram to the right is a commonly used model for the MNIST dataset.</a:t>
            </a:r>
            <a:endParaRPr>
              <a:solidFill>
                <a:srgbClr val="0064A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400"/>
              <a:buChar char="➢"/>
            </a:pPr>
            <a:r>
              <a:rPr lang="en">
                <a:solidFill>
                  <a:srgbClr val="0064A4"/>
                </a:solidFill>
              </a:rPr>
              <a:t>From such models, we were able to learn techniques to improve our model.</a:t>
            </a:r>
            <a:endParaRPr>
              <a:solidFill>
                <a:srgbClr val="0064A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400"/>
              <a:buChar char="➢"/>
            </a:pPr>
            <a:r>
              <a:rPr lang="en">
                <a:solidFill>
                  <a:srgbClr val="0064A4"/>
                </a:solidFill>
              </a:rPr>
              <a:t>One such technique, which proves to be very powerful, is Convolutional Pooling</a:t>
            </a:r>
            <a:endParaRPr>
              <a:solidFill>
                <a:srgbClr val="0064A4"/>
              </a:solidFill>
            </a:endParaRPr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800" y="887700"/>
            <a:ext cx="3709925" cy="43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Convolutional Pooling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5812275" y="984925"/>
            <a:ext cx="3208800" cy="4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64A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Char char="❖"/>
            </a:pPr>
            <a:r>
              <a:rPr lang="en" sz="1400">
                <a:solidFill>
                  <a:srgbClr val="0064A4"/>
                </a:solidFill>
              </a:rPr>
              <a:t>Convolutional layers in a neural network summarize the presence of features in an input image.</a:t>
            </a:r>
            <a:endParaRPr sz="1400">
              <a:solidFill>
                <a:srgbClr val="0064A4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400"/>
              <a:buChar char="❖"/>
            </a:pPr>
            <a:r>
              <a:rPr lang="en" sz="1400">
                <a:solidFill>
                  <a:srgbClr val="0064A4"/>
                </a:solidFill>
              </a:rPr>
              <a:t>One issue with output feature maps is that they are biased towards the location of features. </a:t>
            </a:r>
            <a:endParaRPr sz="1400">
              <a:solidFill>
                <a:srgbClr val="0064A4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400"/>
              <a:buChar char="❖"/>
            </a:pPr>
            <a:r>
              <a:rPr lang="en" sz="1400">
                <a:solidFill>
                  <a:srgbClr val="0064A4"/>
                </a:solidFill>
              </a:rPr>
              <a:t>A common approach to address this issue is to down-sample the feature maps.</a:t>
            </a:r>
            <a:endParaRPr sz="1400">
              <a:solidFill>
                <a:srgbClr val="0064A4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400"/>
              <a:buChar char="❖"/>
            </a:pPr>
            <a:r>
              <a:rPr lang="en" sz="1400">
                <a:solidFill>
                  <a:srgbClr val="0064A4"/>
                </a:solidFill>
              </a:rPr>
              <a:t>Pooling layers provide an approach to down-sampling by summarizing the presence of features.</a:t>
            </a:r>
            <a:endParaRPr sz="1400">
              <a:solidFill>
                <a:srgbClr val="0064A4"/>
              </a:solidFill>
            </a:endParaRPr>
          </a:p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6075"/>
            <a:ext cx="5111475" cy="39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Our Model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857928"/>
            <a:ext cx="8520600" cy="19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900"/>
              <a:buChar char="❖"/>
            </a:pPr>
            <a:r>
              <a:rPr lang="en" sz="1900">
                <a:solidFill>
                  <a:srgbClr val="0064A4"/>
                </a:solidFill>
              </a:rPr>
              <a:t>Our final model consists of the 15 layers illustrated below.</a:t>
            </a:r>
            <a:endParaRPr sz="1900">
              <a:solidFill>
                <a:srgbClr val="0064A4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900"/>
              <a:buChar char="❖"/>
            </a:pPr>
            <a:r>
              <a:rPr lang="en" sz="1900">
                <a:solidFill>
                  <a:srgbClr val="0064A4"/>
                </a:solidFill>
              </a:rPr>
              <a:t>Convolutional Pooling was used for feature extraction and down-sampling.</a:t>
            </a:r>
            <a:endParaRPr sz="1900">
              <a:solidFill>
                <a:srgbClr val="0064A4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900"/>
              <a:buChar char="❖"/>
            </a:pPr>
            <a:r>
              <a:rPr lang="en" sz="1900">
                <a:solidFill>
                  <a:srgbClr val="0064A4"/>
                </a:solidFill>
              </a:rPr>
              <a:t>Dropout was used with a rate of 0.5 to combat overfitting.</a:t>
            </a:r>
            <a:endParaRPr sz="1900">
              <a:solidFill>
                <a:srgbClr val="0064A4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900"/>
              <a:buChar char="❖"/>
            </a:pPr>
            <a:r>
              <a:rPr lang="en" sz="1900">
                <a:solidFill>
                  <a:srgbClr val="0064A4"/>
                </a:solidFill>
              </a:rPr>
              <a:t>After we flatten the images, 3 dense layers are used to facilitate feature learning, and an emotion is predicted through our softmax output layer.</a:t>
            </a:r>
            <a:endParaRPr sz="1900">
              <a:solidFill>
                <a:srgbClr val="0064A4"/>
              </a:solidFill>
            </a:endParaRPr>
          </a:p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37" y="3144850"/>
            <a:ext cx="8688126" cy="19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200"/>
                </a:solidFill>
              </a:rPr>
              <a:t>Project Roadmap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311700" y="1046083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Abstract &amp; Overview</a:t>
            </a:r>
            <a:endParaRPr sz="4500">
              <a:solidFill>
                <a:srgbClr val="B7B7B7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Datasets &amp; Augmentation</a:t>
            </a:r>
            <a:endParaRPr sz="4500">
              <a:solidFill>
                <a:srgbClr val="B7B7B7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Model Structure</a:t>
            </a:r>
            <a:endParaRPr sz="4500">
              <a:solidFill>
                <a:srgbClr val="0064A4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4500"/>
              <a:buChar char="❖"/>
            </a:pPr>
            <a:r>
              <a:rPr lang="en" sz="4500">
                <a:solidFill>
                  <a:srgbClr val="0064A4"/>
                </a:solidFill>
              </a:rPr>
              <a:t>Results &amp; Improvements</a:t>
            </a:r>
            <a:endParaRPr sz="4500">
              <a:solidFill>
                <a:srgbClr val="0064A4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Conclusion</a:t>
            </a:r>
            <a:endParaRPr sz="3400">
              <a:solidFill>
                <a:srgbClr val="999999"/>
              </a:solidFill>
            </a:endParaRPr>
          </a:p>
        </p:txBody>
      </p:sp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Model Iterations Analysis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83100" y="1046075"/>
            <a:ext cx="3420300" cy="4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2000"/>
              <a:buChar char="❖"/>
            </a:pPr>
            <a:r>
              <a:rPr lang="en" sz="2000">
                <a:solidFill>
                  <a:srgbClr val="0064A4"/>
                </a:solidFill>
              </a:rPr>
              <a:t>We cross-validated 9 different models</a:t>
            </a:r>
            <a:endParaRPr sz="2000">
              <a:solidFill>
                <a:srgbClr val="0064A4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600"/>
              <a:buChar char="➢"/>
            </a:pPr>
            <a:r>
              <a:rPr lang="en" sz="1600">
                <a:solidFill>
                  <a:srgbClr val="0064A4"/>
                </a:solidFill>
              </a:rPr>
              <a:t>across 5 folds</a:t>
            </a:r>
            <a:endParaRPr sz="1600">
              <a:solidFill>
                <a:srgbClr val="0064A4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600"/>
              <a:buChar char="➢"/>
            </a:pPr>
            <a:r>
              <a:rPr lang="en" sz="1600">
                <a:solidFill>
                  <a:srgbClr val="0064A4"/>
                </a:solidFill>
              </a:rPr>
              <a:t>30 epochs each fold</a:t>
            </a:r>
            <a:endParaRPr sz="1600">
              <a:solidFill>
                <a:srgbClr val="0064A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2000"/>
              <a:buChar char="❖"/>
            </a:pPr>
            <a:r>
              <a:rPr lang="en" sz="2000">
                <a:solidFill>
                  <a:srgbClr val="0064A4"/>
                </a:solidFill>
              </a:rPr>
              <a:t>All converged ~ 92% accuracy</a:t>
            </a:r>
            <a:endParaRPr sz="2000">
              <a:solidFill>
                <a:srgbClr val="0064A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2000"/>
              <a:buChar char="❖"/>
            </a:pPr>
            <a:r>
              <a:rPr lang="en" sz="2000">
                <a:solidFill>
                  <a:srgbClr val="0064A4"/>
                </a:solidFill>
              </a:rPr>
              <a:t>Model 3 learned the fastest, achieving ~ 90% accuracy after only 5 epochs</a:t>
            </a:r>
            <a:endParaRPr sz="2000">
              <a:solidFill>
                <a:srgbClr val="0064A4"/>
              </a:solidFill>
            </a:endParaRPr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450" y="1046075"/>
            <a:ext cx="5498550" cy="293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Model</a:t>
            </a:r>
            <a:r>
              <a:rPr lang="en">
                <a:solidFill>
                  <a:srgbClr val="FFD200"/>
                </a:solidFill>
              </a:rPr>
              <a:t> Results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11700" y="1046074"/>
            <a:ext cx="85206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Confusion matrix (in counts)</a:t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Error by emotion label</a:t>
            </a:r>
            <a:endParaRPr b="1">
              <a:solidFill>
                <a:srgbClr val="0064A4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75" y="1407400"/>
            <a:ext cx="8059674" cy="189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775" y="3627450"/>
            <a:ext cx="13654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/>
          <p:nvPr/>
        </p:nvSpPr>
        <p:spPr>
          <a:xfrm>
            <a:off x="3770325" y="3960825"/>
            <a:ext cx="4103700" cy="6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3829650" y="4061300"/>
            <a:ext cx="46428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800"/>
              <a:buFont typeface="Calibri"/>
              <a:buChar char="❖"/>
            </a:pPr>
            <a:r>
              <a:rPr b="1" lang="en" sz="1800">
                <a:solidFill>
                  <a:srgbClr val="0064A4"/>
                </a:solidFill>
                <a:latin typeface="Calibri"/>
                <a:ea typeface="Calibri"/>
                <a:cs typeface="Calibri"/>
                <a:sym typeface="Calibri"/>
              </a:rPr>
              <a:t>Average testing accuracy is 91.5%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Model Results</a:t>
            </a:r>
            <a:endParaRPr>
              <a:solidFill>
                <a:srgbClr val="FFD2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311700" y="1046083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Confusion matrix (in proportions)</a:t>
            </a:r>
            <a:endParaRPr/>
          </a:p>
        </p:txBody>
      </p:sp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25" y="1551950"/>
            <a:ext cx="6025424" cy="35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Testing our Models with Other Datasets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83100" y="917450"/>
            <a:ext cx="3372000" cy="4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Our model performs very well when predicting images similar to the FER2013 dataset.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However, we did not perform so well when tested against other datasets.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Furthermore, our models all seemed to perform poorly on combined datasets with generated training sets, shown to the right.</a:t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925" y="1041525"/>
            <a:ext cx="5591077" cy="29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200"/>
                </a:solidFill>
              </a:rPr>
              <a:t>Project Roadmap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046083"/>
            <a:ext cx="85206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4500"/>
              <a:buChar char="❖"/>
            </a:pPr>
            <a:r>
              <a:rPr lang="en" sz="4500">
                <a:solidFill>
                  <a:srgbClr val="0064A4"/>
                </a:solidFill>
              </a:rPr>
              <a:t>Abstract &amp; Overview</a:t>
            </a:r>
            <a:endParaRPr sz="4500">
              <a:solidFill>
                <a:srgbClr val="0064A4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Datasets &amp; Augmentation</a:t>
            </a:r>
            <a:endParaRPr sz="4500">
              <a:solidFill>
                <a:srgbClr val="B7B7B7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Model Structure</a:t>
            </a:r>
            <a:endParaRPr sz="4500">
              <a:solidFill>
                <a:srgbClr val="0064A4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Results &amp; Improvements</a:t>
            </a:r>
            <a:endParaRPr sz="4500">
              <a:solidFill>
                <a:srgbClr val="B7B7B7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Conclusion</a:t>
            </a:r>
            <a:endParaRPr sz="3400">
              <a:solidFill>
                <a:srgbClr val="0064A4"/>
              </a:solidFill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Project Roadmap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311700" y="1046083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Abstract &amp; Overview</a:t>
            </a:r>
            <a:endParaRPr sz="4500">
              <a:solidFill>
                <a:srgbClr val="B7B7B7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Datasets &amp; Augmentation</a:t>
            </a:r>
            <a:endParaRPr sz="4500">
              <a:solidFill>
                <a:srgbClr val="B7B7B7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Model Structure</a:t>
            </a:r>
            <a:endParaRPr sz="4500">
              <a:solidFill>
                <a:srgbClr val="0064A4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Results &amp; Improvements</a:t>
            </a:r>
            <a:endParaRPr sz="4500">
              <a:solidFill>
                <a:srgbClr val="B7B7B7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4500"/>
              <a:buChar char="❖"/>
            </a:pPr>
            <a:r>
              <a:rPr lang="en" sz="4500">
                <a:solidFill>
                  <a:srgbClr val="0064A4"/>
                </a:solidFill>
              </a:rPr>
              <a:t>Conclusion</a:t>
            </a:r>
            <a:endParaRPr sz="3400">
              <a:solidFill>
                <a:srgbClr val="0064A4"/>
              </a:solidFill>
            </a:endParaRPr>
          </a:p>
        </p:txBody>
      </p:sp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Next Steps: Class Activation Maps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260" name="Google Shape;260;p33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913" y="3342650"/>
            <a:ext cx="2971800" cy="1978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113" y="3342650"/>
            <a:ext cx="2971800" cy="1978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00" y="3338000"/>
            <a:ext cx="2971800" cy="198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1449" y="1098651"/>
            <a:ext cx="4622550" cy="21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 txBox="1"/>
          <p:nvPr/>
        </p:nvSpPr>
        <p:spPr>
          <a:xfrm>
            <a:off x="7509200" y="3157050"/>
            <a:ext cx="2511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7"/>
              </a:rPr>
              <a:t>https://arxiv.org/abs/1512.04150</a:t>
            </a:r>
            <a:endParaRPr sz="800"/>
          </a:p>
        </p:txBody>
      </p:sp>
      <p:sp>
        <p:nvSpPr>
          <p:cNvPr id="266" name="Google Shape;266;p33"/>
          <p:cNvSpPr txBox="1"/>
          <p:nvPr/>
        </p:nvSpPr>
        <p:spPr>
          <a:xfrm>
            <a:off x="4521500" y="859725"/>
            <a:ext cx="4622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Learning Deep Features for Discriminative Localization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196475" y="1098650"/>
            <a:ext cx="40620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/>
          <p:cNvSpPr txBox="1"/>
          <p:nvPr/>
        </p:nvSpPr>
        <p:spPr>
          <a:xfrm>
            <a:off x="4572000" y="3157050"/>
            <a:ext cx="417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8"/>
              </a:rPr>
              <a:t>https://www.di.ens.fr/~josef/publications/Oquab15.pdf</a:t>
            </a:r>
            <a:endParaRPr sz="800"/>
          </a:p>
        </p:txBody>
      </p:sp>
      <p:sp>
        <p:nvSpPr>
          <p:cNvPr id="269" name="Google Shape;269;p33"/>
          <p:cNvSpPr txBox="1"/>
          <p:nvPr/>
        </p:nvSpPr>
        <p:spPr>
          <a:xfrm>
            <a:off x="196475" y="1004125"/>
            <a:ext cx="4062000" cy="2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0064A4"/>
                </a:solidFill>
                <a:latin typeface="Calibri"/>
                <a:ea typeface="Calibri"/>
                <a:cs typeface="Calibri"/>
                <a:sym typeface="Calibri"/>
              </a:rPr>
              <a:t>Class Activation Maps made by finding which filters are important</a:t>
            </a:r>
            <a:endParaRPr sz="1800">
              <a:solidFill>
                <a:srgbClr val="0064A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0064A4"/>
                </a:solidFill>
                <a:latin typeface="Calibri"/>
                <a:ea typeface="Calibri"/>
                <a:cs typeface="Calibri"/>
                <a:sym typeface="Calibri"/>
              </a:rPr>
              <a:t>Trends occur in data for specific emotions.</a:t>
            </a:r>
            <a:endParaRPr sz="1800">
              <a:solidFill>
                <a:srgbClr val="0064A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0064A4"/>
                </a:solidFill>
                <a:latin typeface="Calibri"/>
                <a:ea typeface="Calibri"/>
                <a:cs typeface="Calibri"/>
                <a:sym typeface="Calibri"/>
              </a:rPr>
              <a:t>These trends can be used to improve on our model in the long run.</a:t>
            </a:r>
            <a:endParaRPr sz="1800">
              <a:solidFill>
                <a:srgbClr val="0064A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3175125" y="5519500"/>
            <a:ext cx="53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 txBox="1"/>
          <p:nvPr/>
        </p:nvSpPr>
        <p:spPr>
          <a:xfrm>
            <a:off x="1624925" y="5000175"/>
            <a:ext cx="13914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Focus on eyes and Mouth</a:t>
            </a:r>
            <a:endParaRPr b="1" sz="1000"/>
          </a:p>
        </p:txBody>
      </p:sp>
      <p:sp>
        <p:nvSpPr>
          <p:cNvPr id="272" name="Google Shape;272;p33"/>
          <p:cNvSpPr txBox="1"/>
          <p:nvPr/>
        </p:nvSpPr>
        <p:spPr>
          <a:xfrm>
            <a:off x="4616150" y="5001675"/>
            <a:ext cx="13914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Focus on mouth and teeth</a:t>
            </a:r>
            <a:endParaRPr b="1" sz="1000"/>
          </a:p>
        </p:txBody>
      </p:sp>
      <p:sp>
        <p:nvSpPr>
          <p:cNvPr id="273" name="Google Shape;273;p33"/>
          <p:cNvSpPr txBox="1"/>
          <p:nvPr/>
        </p:nvSpPr>
        <p:spPr>
          <a:xfrm>
            <a:off x="7607375" y="5000175"/>
            <a:ext cx="13914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Focus on area around eyes</a:t>
            </a:r>
            <a:endParaRPr b="1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More Class Activation Maps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311700" y="1046083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3025"/>
            <a:ext cx="9144001" cy="42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200"/>
                </a:solidFill>
              </a:rPr>
              <a:t>Demo: Camera Implementation</a:t>
            </a:r>
            <a:endParaRPr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311700" y="1046083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Google Shape;289;p35" title="zoo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76650"/>
            <a:ext cx="9144000" cy="48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Summary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311700" y="963608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2000"/>
              <a:buChar char="❖"/>
            </a:pPr>
            <a:r>
              <a:rPr lang="en" sz="2000">
                <a:solidFill>
                  <a:srgbClr val="0064A4"/>
                </a:solidFill>
              </a:rPr>
              <a:t>Our goal was to classify people's emotions through images with a decent accuracy in real time.</a:t>
            </a:r>
            <a:endParaRPr sz="2000">
              <a:solidFill>
                <a:srgbClr val="0064A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2000"/>
              <a:buChar char="❖"/>
            </a:pPr>
            <a:r>
              <a:rPr lang="en" sz="2000">
                <a:solidFill>
                  <a:srgbClr val="0064A4"/>
                </a:solidFill>
              </a:rPr>
              <a:t>Our model achieves this goal with a 91.5% accuracy and performs fairly well on real time video.</a:t>
            </a:r>
            <a:endParaRPr sz="2000">
              <a:solidFill>
                <a:srgbClr val="0064A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2000"/>
              <a:buChar char="❖"/>
            </a:pPr>
            <a:r>
              <a:rPr lang="en" sz="2000">
                <a:solidFill>
                  <a:srgbClr val="0064A4"/>
                </a:solidFill>
              </a:rPr>
              <a:t>We utilize Convolutional Pooling as well as Keras ImageDataGenerator to help train our model for a wider range of users.</a:t>
            </a:r>
            <a:endParaRPr sz="2000">
              <a:solidFill>
                <a:srgbClr val="0064A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2000"/>
              <a:buChar char="❖"/>
            </a:pPr>
            <a:r>
              <a:rPr lang="en" sz="2000">
                <a:solidFill>
                  <a:srgbClr val="0064A4"/>
                </a:solidFill>
              </a:rPr>
              <a:t>For future projects, we would exploit Class Activation Maps, tackle the issues with combining our datasets.</a:t>
            </a:r>
            <a:endParaRPr sz="2000">
              <a:solidFill>
                <a:srgbClr val="0064A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2000"/>
              <a:buChar char="❖"/>
            </a:pPr>
            <a:r>
              <a:rPr lang="en" sz="2000">
                <a:solidFill>
                  <a:srgbClr val="0064A4"/>
                </a:solidFill>
              </a:rPr>
              <a:t>One possible feature to </a:t>
            </a:r>
            <a:r>
              <a:rPr lang="en" sz="2000">
                <a:solidFill>
                  <a:srgbClr val="0064A4"/>
                </a:solidFill>
              </a:rPr>
              <a:t>facilitate video support would be to </a:t>
            </a:r>
            <a:r>
              <a:rPr lang="en" sz="2000">
                <a:solidFill>
                  <a:srgbClr val="0064A4"/>
                </a:solidFill>
              </a:rPr>
              <a:t>add LSTM to our model and factor in some features from the last several frames.</a:t>
            </a:r>
            <a:endParaRPr sz="2000"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Questions?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311700" y="1046083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0064A4"/>
                </a:solidFill>
                <a:latin typeface="Impact"/>
                <a:ea typeface="Impact"/>
                <a:cs typeface="Impact"/>
                <a:sym typeface="Impact"/>
              </a:rPr>
              <a:t>Thank You</a:t>
            </a:r>
            <a:endParaRPr sz="10000">
              <a:solidFill>
                <a:srgbClr val="0064A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03" name="Google Shape;303;p37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Class Activation Maps NN Structure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309" name="Google Shape;309;p38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150" y="-83300"/>
            <a:ext cx="3687550" cy="36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350" y="3349903"/>
            <a:ext cx="3547650" cy="2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13550"/>
            <a:ext cx="3451800" cy="36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8"/>
          <p:cNvPicPr preferRelativeResize="0"/>
          <p:nvPr/>
        </p:nvPicPr>
        <p:blipFill rotWithShape="1">
          <a:blip r:embed="rId6">
            <a:alphaModFix/>
          </a:blip>
          <a:srcRect b="0" l="0" r="0" t="-10497"/>
          <a:stretch/>
        </p:blipFill>
        <p:spPr>
          <a:xfrm>
            <a:off x="2167450" y="3379874"/>
            <a:ext cx="3547650" cy="2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200"/>
                </a:solidFill>
              </a:rPr>
              <a:t>Detecting Human Emotions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046083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4A4"/>
                </a:solidFill>
              </a:rPr>
              <a:t>The relatively easy task of emotion detection is non-trivial for a computer.</a:t>
            </a:r>
            <a:endParaRPr>
              <a:solidFill>
                <a:srgbClr val="0064A4"/>
              </a:solidFill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24357" r="22782" t="0"/>
          <a:stretch/>
        </p:blipFill>
        <p:spPr>
          <a:xfrm>
            <a:off x="3458815" y="1999525"/>
            <a:ext cx="2226375" cy="28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511300" y="5198775"/>
            <a:ext cx="2801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https://www.news.ucsb.edu/sites/default/files/styles/article_horizontal/public/images/2014/angry%20face.jpg?itok=w8rAIJs-</a:t>
            </a:r>
            <a:endParaRPr sz="800"/>
          </a:p>
        </p:txBody>
      </p:sp>
      <p:sp>
        <p:nvSpPr>
          <p:cNvPr id="82" name="Google Shape;82;p15"/>
          <p:cNvSpPr txBox="1"/>
          <p:nvPr/>
        </p:nvSpPr>
        <p:spPr>
          <a:xfrm>
            <a:off x="0" y="5266025"/>
            <a:ext cx="3000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https://media.gettyimages.com/photos/sad-man-in-a-light-blue-tshirt-on-a-white-background-picture-id184918973</a:t>
            </a:r>
            <a:endParaRPr sz="800"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5">
            <a:alphaModFix/>
          </a:blip>
          <a:srcRect b="31269" l="33434" r="31628" t="2298"/>
          <a:stretch/>
        </p:blipFill>
        <p:spPr>
          <a:xfrm>
            <a:off x="766600" y="2070763"/>
            <a:ext cx="1745500" cy="265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6">
            <a:alphaModFix/>
          </a:blip>
          <a:srcRect b="19517" l="51361" r="0" t="0"/>
          <a:stretch/>
        </p:blipFill>
        <p:spPr>
          <a:xfrm>
            <a:off x="6182025" y="1999525"/>
            <a:ext cx="2357095" cy="28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6415500" y="5256550"/>
            <a:ext cx="1980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7"/>
              </a:rPr>
              <a:t>https://image.shutterstock.com/image-photo/woman-smiling-perfect-smile-white-260nw-268932410.jpg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Abstract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963583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2000"/>
              <a:buChar char="❖"/>
            </a:pPr>
            <a:r>
              <a:rPr lang="en" sz="2000">
                <a:solidFill>
                  <a:srgbClr val="0064A4"/>
                </a:solidFill>
              </a:rPr>
              <a:t>For our project, we wanted to build a system that could take in webcam feed of a person's face and classify the emotions the person is feeling.</a:t>
            </a:r>
            <a:endParaRPr sz="2000">
              <a:solidFill>
                <a:srgbClr val="0064A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2000"/>
              <a:buChar char="❖"/>
            </a:pPr>
            <a:r>
              <a:rPr lang="en" sz="2000">
                <a:solidFill>
                  <a:srgbClr val="0064A4"/>
                </a:solidFill>
              </a:rPr>
              <a:t>We knew that to accomplish this goal, we needed to learn from the similar approaches to the problem in the past.</a:t>
            </a:r>
            <a:endParaRPr sz="2000">
              <a:solidFill>
                <a:srgbClr val="0064A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2000"/>
              <a:buChar char="❖"/>
            </a:pPr>
            <a:r>
              <a:rPr lang="en" sz="2000">
                <a:solidFill>
                  <a:srgbClr val="0064A4"/>
                </a:solidFill>
              </a:rPr>
              <a:t>Our system is capable of extracting facial images from webcam feed and classifying an emotion based on the image's facial features.</a:t>
            </a:r>
            <a:endParaRPr sz="2000">
              <a:solidFill>
                <a:srgbClr val="0064A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2000"/>
              <a:buChar char="❖"/>
            </a:pPr>
            <a:r>
              <a:rPr lang="en" sz="2000">
                <a:solidFill>
                  <a:srgbClr val="0064A4"/>
                </a:solidFill>
              </a:rPr>
              <a:t>We accomplished this goal with the help of Convolutional Pooling, Data Augmentation, and extensive trials of various models and parameters.</a:t>
            </a:r>
            <a:endParaRPr sz="2000">
              <a:solidFill>
                <a:srgbClr val="0064A4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2000"/>
              <a:buChar char="❖"/>
            </a:pPr>
            <a:r>
              <a:rPr lang="en" sz="2000">
                <a:solidFill>
                  <a:srgbClr val="0064A4"/>
                </a:solidFill>
              </a:rPr>
              <a:t>In the end, our model consistently earns a 95% accuracy on Test Data and performs fairly accurately on live data.</a:t>
            </a:r>
            <a:endParaRPr sz="2000">
              <a:solidFill>
                <a:srgbClr val="0064A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Overview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046083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4A4"/>
                </a:solidFill>
              </a:rPr>
              <a:t>Can we train a neural network to predict an emotion from a picture?</a:t>
            </a:r>
            <a:endParaRPr>
              <a:solidFill>
                <a:srgbClr val="0064A4"/>
              </a:solidFill>
            </a:endParaRPr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3316200" y="2111050"/>
            <a:ext cx="2054400" cy="18864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Neural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Network</a:t>
            </a:r>
            <a:endParaRPr sz="2500"/>
          </a:p>
        </p:txBody>
      </p:sp>
      <p:cxnSp>
        <p:nvCxnSpPr>
          <p:cNvPr id="101" name="Google Shape;101;p17"/>
          <p:cNvCxnSpPr/>
          <p:nvPr/>
        </p:nvCxnSpPr>
        <p:spPr>
          <a:xfrm rot="10800000">
            <a:off x="2306700" y="3054250"/>
            <a:ext cx="100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 rot="10800000">
            <a:off x="5370600" y="3054250"/>
            <a:ext cx="100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23259" l="34109" r="31473" t="10641"/>
          <a:stretch/>
        </p:blipFill>
        <p:spPr>
          <a:xfrm>
            <a:off x="657850" y="2134425"/>
            <a:ext cx="1648849" cy="18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7475" y="5258025"/>
            <a:ext cx="3408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https://content.thriveglobal.com/wp-content/uploads/2018/01/Happy_guy.jpg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6471525" y="2593488"/>
            <a:ext cx="21843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64A4"/>
                </a:solidFill>
                <a:latin typeface="Impact"/>
                <a:ea typeface="Impact"/>
                <a:cs typeface="Impact"/>
                <a:sym typeface="Impact"/>
              </a:rPr>
              <a:t>Happy</a:t>
            </a:r>
            <a:endParaRPr sz="5200">
              <a:solidFill>
                <a:srgbClr val="0064A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200"/>
                </a:solidFill>
              </a:rPr>
              <a:t>Project Roadmap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046083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Abstract &amp; Overview</a:t>
            </a:r>
            <a:endParaRPr sz="4500">
              <a:solidFill>
                <a:srgbClr val="B7B7B7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4500"/>
              <a:buChar char="❖"/>
            </a:pPr>
            <a:r>
              <a:rPr lang="en" sz="4500">
                <a:solidFill>
                  <a:srgbClr val="0064A4"/>
                </a:solidFill>
              </a:rPr>
              <a:t>Datasets &amp; Augmentation</a:t>
            </a:r>
            <a:endParaRPr sz="4500">
              <a:solidFill>
                <a:srgbClr val="0064A4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Model Structure</a:t>
            </a:r>
            <a:endParaRPr sz="4500">
              <a:solidFill>
                <a:srgbClr val="0064A4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Results &amp; Improvements</a:t>
            </a:r>
            <a:endParaRPr sz="4500">
              <a:solidFill>
                <a:srgbClr val="B7B7B7"/>
              </a:solidFill>
            </a:endParaRPr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500"/>
              <a:buChar char="❖"/>
            </a:pPr>
            <a:r>
              <a:rPr lang="en" sz="4500">
                <a:solidFill>
                  <a:srgbClr val="B7B7B7"/>
                </a:solidFill>
              </a:rPr>
              <a:t>Conclusion</a:t>
            </a:r>
            <a:endParaRPr sz="3400">
              <a:solidFill>
                <a:srgbClr val="B7B7B7"/>
              </a:solidFill>
            </a:endParaRPr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Our Datasets for the Problem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162150" y="1046075"/>
            <a:ext cx="2807400" cy="3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64A4"/>
                </a:solidFill>
              </a:rPr>
              <a:t>FER2013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~ 36,000 images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These images span 6 Basic Expressions + Neutral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The dataset images are size (48, 48) 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This dataset proved most useful during training.</a:t>
            </a:r>
            <a:endParaRPr>
              <a:solidFill>
                <a:srgbClr val="0064A4"/>
              </a:solidFill>
            </a:endParaRPr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68300" y="1046075"/>
            <a:ext cx="2807400" cy="3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64A4"/>
                </a:solidFill>
              </a:rPr>
              <a:t>RAF DB</a:t>
            </a:r>
            <a:endParaRPr b="1"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~ 30,000 images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These images span 6 Basic Expressions as well as 12 Compound Expressions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The dataset images are size (100, 100).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This dataset was too small for its large # of expressions.</a:t>
            </a:r>
            <a:endParaRPr>
              <a:solidFill>
                <a:srgbClr val="0064A4"/>
              </a:solidFill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6174450" y="1046075"/>
            <a:ext cx="2807400" cy="3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64A4"/>
                </a:solidFill>
              </a:rPr>
              <a:t>EXP-W</a:t>
            </a:r>
            <a:endParaRPr b="1" sz="2200"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~ 90,000 images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These images span 6 Basic Expressions + Neutral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The dataset consisted of many pop culture pictures.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This dataset proved to be less useful during training.</a:t>
            </a:r>
            <a:endParaRPr>
              <a:solidFill>
                <a:srgbClr val="0064A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FER2013 Contents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04900" y="1078125"/>
            <a:ext cx="8725500" cy="3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4A4"/>
                </a:solidFill>
              </a:rPr>
              <a:t>FER2013 contains 35887 grayscale pre-cropped 48x48 images classified in 7 classes</a:t>
            </a:r>
            <a:endParaRPr>
              <a:solidFill>
                <a:srgbClr val="0064A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4A4"/>
              </a:solidFill>
            </a:endParaRPr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9" name="Google Shape;129;p20"/>
          <p:cNvGrpSpPr/>
          <p:nvPr/>
        </p:nvGrpSpPr>
        <p:grpSpPr>
          <a:xfrm>
            <a:off x="1580038" y="2912838"/>
            <a:ext cx="1371349" cy="1371182"/>
            <a:chOff x="158875" y="3717225"/>
            <a:chExt cx="1895700" cy="1882975"/>
          </a:xfrm>
        </p:grpSpPr>
        <p:pic>
          <p:nvPicPr>
            <p:cNvPr id="130" name="Google Shape;130;p20"/>
            <p:cNvPicPr preferRelativeResize="0"/>
            <p:nvPr/>
          </p:nvPicPr>
          <p:blipFill rotWithShape="1">
            <a:blip r:embed="rId3">
              <a:alphaModFix/>
            </a:blip>
            <a:srcRect b="15321" l="2565" r="51365" t="16035"/>
            <a:stretch/>
          </p:blipFill>
          <p:spPr>
            <a:xfrm>
              <a:off x="158875" y="3717225"/>
              <a:ext cx="1895649" cy="1882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0"/>
            <p:cNvSpPr txBox="1"/>
            <p:nvPr/>
          </p:nvSpPr>
          <p:spPr>
            <a:xfrm>
              <a:off x="158875" y="3734400"/>
              <a:ext cx="18957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FF"/>
                  </a:solidFill>
                  <a:highlight>
                    <a:srgbClr val="FFFFFF"/>
                  </a:highlight>
                </a:rPr>
                <a:t>Surprised</a:t>
              </a:r>
              <a:endParaRPr>
                <a:highlight>
                  <a:srgbClr val="FFFFFF"/>
                </a:highlight>
              </a:endParaRPr>
            </a:p>
          </p:txBody>
        </p:sp>
      </p:grpSp>
      <p:grpSp>
        <p:nvGrpSpPr>
          <p:cNvPr id="132" name="Google Shape;132;p20"/>
          <p:cNvGrpSpPr/>
          <p:nvPr/>
        </p:nvGrpSpPr>
        <p:grpSpPr>
          <a:xfrm>
            <a:off x="2951386" y="2912845"/>
            <a:ext cx="1371354" cy="1371182"/>
            <a:chOff x="922100" y="3306325"/>
            <a:chExt cx="1901225" cy="1882975"/>
          </a:xfrm>
        </p:grpSpPr>
        <p:pic>
          <p:nvPicPr>
            <p:cNvPr id="133" name="Google Shape;133;p20"/>
            <p:cNvPicPr preferRelativeResize="0"/>
            <p:nvPr/>
          </p:nvPicPr>
          <p:blipFill rotWithShape="1">
            <a:blip r:embed="rId4">
              <a:alphaModFix/>
            </a:blip>
            <a:srcRect b="16419" l="2731" r="51197" t="14936"/>
            <a:stretch/>
          </p:blipFill>
          <p:spPr>
            <a:xfrm>
              <a:off x="927625" y="3306325"/>
              <a:ext cx="1895700" cy="1882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0"/>
            <p:cNvSpPr txBox="1"/>
            <p:nvPr/>
          </p:nvSpPr>
          <p:spPr>
            <a:xfrm>
              <a:off x="922100" y="3315675"/>
              <a:ext cx="18957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FF"/>
                  </a:solidFill>
                  <a:highlight>
                    <a:srgbClr val="FFFFFF"/>
                  </a:highlight>
                </a:rPr>
                <a:t>Sad</a:t>
              </a:r>
              <a:endParaRPr>
                <a:highlight>
                  <a:srgbClr val="FFFFFF"/>
                </a:highlight>
              </a:endParaRPr>
            </a:p>
          </p:txBody>
        </p:sp>
      </p:grpSp>
      <p:grpSp>
        <p:nvGrpSpPr>
          <p:cNvPr id="135" name="Google Shape;135;p20"/>
          <p:cNvGrpSpPr/>
          <p:nvPr/>
        </p:nvGrpSpPr>
        <p:grpSpPr>
          <a:xfrm>
            <a:off x="208396" y="2912783"/>
            <a:ext cx="1371654" cy="1371319"/>
            <a:chOff x="1167388" y="3521125"/>
            <a:chExt cx="1905075" cy="1884975"/>
          </a:xfrm>
        </p:grpSpPr>
        <p:pic>
          <p:nvPicPr>
            <p:cNvPr id="136" name="Google Shape;136;p20"/>
            <p:cNvPicPr preferRelativeResize="0"/>
            <p:nvPr/>
          </p:nvPicPr>
          <p:blipFill rotWithShape="1">
            <a:blip r:embed="rId5">
              <a:alphaModFix/>
            </a:blip>
            <a:srcRect b="15666" l="2481" r="51219" t="15618"/>
            <a:stretch/>
          </p:blipFill>
          <p:spPr>
            <a:xfrm>
              <a:off x="1167388" y="3521125"/>
              <a:ext cx="1905075" cy="1884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20"/>
            <p:cNvSpPr txBox="1"/>
            <p:nvPr/>
          </p:nvSpPr>
          <p:spPr>
            <a:xfrm>
              <a:off x="1167425" y="3544425"/>
              <a:ext cx="1905000" cy="3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FF"/>
                  </a:solidFill>
                  <a:highlight>
                    <a:srgbClr val="FFFFFF"/>
                  </a:highlight>
                </a:rPr>
                <a:t>Fear</a:t>
              </a:r>
              <a:endParaRPr b="1" sz="1600">
                <a:solidFill>
                  <a:srgbClr val="0000FF"/>
                </a:solidFill>
                <a:highlight>
                  <a:srgbClr val="FFFFFF"/>
                </a:highlight>
              </a:endParaRPr>
            </a:p>
          </p:txBody>
        </p:sp>
      </p:grpSp>
      <p:grpSp>
        <p:nvGrpSpPr>
          <p:cNvPr id="138" name="Google Shape;138;p20"/>
          <p:cNvGrpSpPr/>
          <p:nvPr/>
        </p:nvGrpSpPr>
        <p:grpSpPr>
          <a:xfrm>
            <a:off x="3666020" y="4283980"/>
            <a:ext cx="1372388" cy="1371508"/>
            <a:chOff x="3429800" y="1345325"/>
            <a:chExt cx="1895825" cy="1884975"/>
          </a:xfrm>
        </p:grpSpPr>
        <p:pic>
          <p:nvPicPr>
            <p:cNvPr id="139" name="Google Shape;139;p20"/>
            <p:cNvPicPr preferRelativeResize="0"/>
            <p:nvPr/>
          </p:nvPicPr>
          <p:blipFill rotWithShape="1">
            <a:blip r:embed="rId6">
              <a:alphaModFix/>
            </a:blip>
            <a:srcRect b="16010" l="2856" r="51073" t="15275"/>
            <a:stretch/>
          </p:blipFill>
          <p:spPr>
            <a:xfrm>
              <a:off x="3429800" y="1345325"/>
              <a:ext cx="1895700" cy="1884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0"/>
            <p:cNvSpPr txBox="1"/>
            <p:nvPr/>
          </p:nvSpPr>
          <p:spPr>
            <a:xfrm>
              <a:off x="3429925" y="1345325"/>
              <a:ext cx="18957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FF"/>
                  </a:solidFill>
                  <a:highlight>
                    <a:srgbClr val="FFFFFF"/>
                  </a:highlight>
                </a:rPr>
                <a:t>Disgust</a:t>
              </a:r>
              <a:endParaRPr/>
            </a:p>
          </p:txBody>
        </p:sp>
      </p:grpSp>
      <p:grpSp>
        <p:nvGrpSpPr>
          <p:cNvPr id="141" name="Google Shape;141;p20"/>
          <p:cNvGrpSpPr/>
          <p:nvPr/>
        </p:nvGrpSpPr>
        <p:grpSpPr>
          <a:xfrm>
            <a:off x="2323637" y="4284021"/>
            <a:ext cx="1372607" cy="1371508"/>
            <a:chOff x="3116550" y="3381050"/>
            <a:chExt cx="1905075" cy="1884975"/>
          </a:xfrm>
        </p:grpSpPr>
        <p:pic>
          <p:nvPicPr>
            <p:cNvPr id="142" name="Google Shape;142;p20"/>
            <p:cNvPicPr preferRelativeResize="0"/>
            <p:nvPr/>
          </p:nvPicPr>
          <p:blipFill rotWithShape="1">
            <a:blip r:embed="rId7">
              <a:alphaModFix/>
            </a:blip>
            <a:srcRect b="16083" l="2962" r="50967" t="15273"/>
            <a:stretch/>
          </p:blipFill>
          <p:spPr>
            <a:xfrm>
              <a:off x="3116550" y="3383050"/>
              <a:ext cx="1895700" cy="1882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20"/>
            <p:cNvSpPr txBox="1"/>
            <p:nvPr/>
          </p:nvSpPr>
          <p:spPr>
            <a:xfrm>
              <a:off x="3125925" y="3381050"/>
              <a:ext cx="18957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FF"/>
                  </a:solidFill>
                  <a:highlight>
                    <a:srgbClr val="FFFFFF"/>
                  </a:highlight>
                </a:rPr>
                <a:t>Neutral</a:t>
              </a:r>
              <a:endParaRPr/>
            </a:p>
          </p:txBody>
        </p:sp>
      </p:grpSp>
      <p:grpSp>
        <p:nvGrpSpPr>
          <p:cNvPr id="144" name="Google Shape;144;p20"/>
          <p:cNvGrpSpPr/>
          <p:nvPr/>
        </p:nvGrpSpPr>
        <p:grpSpPr>
          <a:xfrm>
            <a:off x="951222" y="4283880"/>
            <a:ext cx="1372706" cy="1371388"/>
            <a:chOff x="3056425" y="2345625"/>
            <a:chExt cx="1801925" cy="1923675"/>
          </a:xfrm>
        </p:grpSpPr>
        <p:pic>
          <p:nvPicPr>
            <p:cNvPr id="145" name="Google Shape;145;p20"/>
            <p:cNvPicPr preferRelativeResize="0"/>
            <p:nvPr/>
          </p:nvPicPr>
          <p:blipFill rotWithShape="1">
            <a:blip r:embed="rId8">
              <a:alphaModFix/>
            </a:blip>
            <a:srcRect b="15014" l="2182" r="54245" t="14859"/>
            <a:stretch/>
          </p:blipFill>
          <p:spPr>
            <a:xfrm>
              <a:off x="3056425" y="2345625"/>
              <a:ext cx="1792925" cy="1923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20"/>
            <p:cNvSpPr txBox="1"/>
            <p:nvPr/>
          </p:nvSpPr>
          <p:spPr>
            <a:xfrm>
              <a:off x="3065550" y="2364675"/>
              <a:ext cx="17928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FF"/>
                  </a:solidFill>
                  <a:highlight>
                    <a:srgbClr val="FFFFFF"/>
                  </a:highlight>
                </a:rPr>
                <a:t>Happy</a:t>
              </a:r>
              <a:endParaRPr/>
            </a:p>
          </p:txBody>
        </p:sp>
      </p:grpSp>
      <p:grpSp>
        <p:nvGrpSpPr>
          <p:cNvPr id="147" name="Google Shape;147;p20"/>
          <p:cNvGrpSpPr/>
          <p:nvPr/>
        </p:nvGrpSpPr>
        <p:grpSpPr>
          <a:xfrm>
            <a:off x="4332220" y="2912839"/>
            <a:ext cx="1371654" cy="1371196"/>
            <a:chOff x="5832810" y="3012590"/>
            <a:chExt cx="1905075" cy="1923675"/>
          </a:xfrm>
        </p:grpSpPr>
        <p:pic>
          <p:nvPicPr>
            <p:cNvPr id="148" name="Google Shape;148;p20"/>
            <p:cNvPicPr preferRelativeResize="0"/>
            <p:nvPr/>
          </p:nvPicPr>
          <p:blipFill rotWithShape="1">
            <a:blip r:embed="rId9">
              <a:alphaModFix/>
            </a:blip>
            <a:srcRect b="14936" l="2856" r="50844" t="14936"/>
            <a:stretch/>
          </p:blipFill>
          <p:spPr>
            <a:xfrm>
              <a:off x="5832810" y="3012590"/>
              <a:ext cx="1905075" cy="1923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20"/>
            <p:cNvSpPr txBox="1"/>
            <p:nvPr/>
          </p:nvSpPr>
          <p:spPr>
            <a:xfrm>
              <a:off x="5837497" y="3012590"/>
              <a:ext cx="18957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FF"/>
                  </a:solidFill>
                  <a:highlight>
                    <a:srgbClr val="FFFFFF"/>
                  </a:highlight>
                </a:rPr>
                <a:t>Angry</a:t>
              </a:r>
              <a:endParaRPr>
                <a:highlight>
                  <a:srgbClr val="FFFFFF"/>
                </a:highlight>
              </a:endParaRPr>
            </a:p>
          </p:txBody>
        </p:sp>
      </p:grpSp>
      <p:graphicFrame>
        <p:nvGraphicFramePr>
          <p:cNvPr id="150" name="Google Shape;150;p20"/>
          <p:cNvGraphicFramePr/>
          <p:nvPr/>
        </p:nvGraphicFramePr>
        <p:xfrm>
          <a:off x="24938" y="2065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{9B8EF853-30D8-4C29-92FD-46C105E6D5AB}</a:tableStyleId>
              </a:tblPr>
              <a:tblGrid>
                <a:gridCol w="907275"/>
                <a:gridCol w="907275"/>
                <a:gridCol w="907275"/>
                <a:gridCol w="907275"/>
                <a:gridCol w="666700"/>
                <a:gridCol w="1049500"/>
                <a:gridCol w="100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Happy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Neutral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Surprised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Disgust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1" name="Google Shape;151;p20"/>
          <p:cNvSpPr txBox="1"/>
          <p:nvPr/>
        </p:nvSpPr>
        <p:spPr>
          <a:xfrm>
            <a:off x="1726693" y="1707875"/>
            <a:ext cx="2566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per Class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10">
            <a:alphaModFix/>
          </a:blip>
          <a:srcRect b="16299" l="2115" r="50226" t="15618"/>
          <a:stretch/>
        </p:blipFill>
        <p:spPr>
          <a:xfrm>
            <a:off x="7049225" y="3259650"/>
            <a:ext cx="1554480" cy="155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7049275" y="2568625"/>
            <a:ext cx="1554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64A4"/>
                </a:solidFill>
                <a:latin typeface="Calibri"/>
                <a:ea typeface="Calibri"/>
                <a:cs typeface="Calibri"/>
                <a:sym typeface="Calibri"/>
              </a:rPr>
              <a:t>Happy or Angry?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7049163" y="3259650"/>
            <a:ext cx="1554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</a:rPr>
              <a:t>Angry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83100" y="71139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200"/>
                </a:solidFill>
              </a:rPr>
              <a:t>Preprocessing and Data Augmentation</a:t>
            </a:r>
            <a:endParaRPr>
              <a:solidFill>
                <a:srgbClr val="FFD200"/>
              </a:solidFill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896525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In order to accurately process images through convolutional neural networks, a little bit of preprocessing is necessary.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Given an image:</a:t>
            </a:r>
            <a:endParaRPr>
              <a:solidFill>
                <a:srgbClr val="0064A4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500"/>
              <a:buChar char="➢"/>
            </a:pPr>
            <a:r>
              <a:rPr lang="en" sz="1500">
                <a:solidFill>
                  <a:srgbClr val="0064A4"/>
                </a:solidFill>
              </a:rPr>
              <a:t>first the face must be isolated and cropped.</a:t>
            </a:r>
            <a:endParaRPr sz="1500">
              <a:solidFill>
                <a:srgbClr val="0064A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500"/>
              <a:buChar char="➢"/>
            </a:pPr>
            <a:r>
              <a:rPr lang="en" sz="1500">
                <a:solidFill>
                  <a:srgbClr val="0064A4"/>
                </a:solidFill>
              </a:rPr>
              <a:t>next the image must be resized to fit the shape of the training set (48, 48).</a:t>
            </a:r>
            <a:endParaRPr sz="1500">
              <a:solidFill>
                <a:srgbClr val="0064A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500"/>
              <a:buChar char="➢"/>
            </a:pPr>
            <a:r>
              <a:rPr lang="en" sz="1500">
                <a:solidFill>
                  <a:srgbClr val="0064A4"/>
                </a:solidFill>
              </a:rPr>
              <a:t>lastly, each image must be normalized between 0 and 1 (instead of between 0 and 255).</a:t>
            </a:r>
            <a:endParaRPr sz="1500"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However, a model is only as strong as its data, and preprocessing only gets you so far.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Many datasets, including the ones we used, are very limited in size.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To combat this issue, data can be augmented to produce similar data to help train the model.</a:t>
            </a:r>
            <a:endParaRPr>
              <a:solidFill>
                <a:srgbClr val="0064A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64A4"/>
              </a:buClr>
              <a:buSzPts val="1800"/>
              <a:buChar char="❖"/>
            </a:pPr>
            <a:r>
              <a:rPr lang="en">
                <a:solidFill>
                  <a:srgbClr val="0064A4"/>
                </a:solidFill>
              </a:rPr>
              <a:t>This works especially well w/ images, where simple operations yield valid new data.</a:t>
            </a:r>
            <a:endParaRPr/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72458" y="526601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