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9"/>
  </p:notesMasterIdLst>
  <p:sldIdLst>
    <p:sldId id="256" r:id="rId2"/>
    <p:sldId id="257" r:id="rId3"/>
    <p:sldId id="258" r:id="rId4"/>
    <p:sldId id="259" r:id="rId5"/>
    <p:sldId id="297" r:id="rId6"/>
    <p:sldId id="303" r:id="rId7"/>
    <p:sldId id="298" r:id="rId8"/>
    <p:sldId id="295" r:id="rId9"/>
    <p:sldId id="317" r:id="rId10"/>
    <p:sldId id="318" r:id="rId11"/>
    <p:sldId id="300" r:id="rId12"/>
    <p:sldId id="302" r:id="rId13"/>
    <p:sldId id="304" r:id="rId14"/>
    <p:sldId id="301" r:id="rId15"/>
    <p:sldId id="319" r:id="rId16"/>
    <p:sldId id="306" r:id="rId17"/>
    <p:sldId id="307" r:id="rId18"/>
    <p:sldId id="308" r:id="rId19"/>
    <p:sldId id="309" r:id="rId20"/>
    <p:sldId id="320" r:id="rId21"/>
    <p:sldId id="311" r:id="rId22"/>
    <p:sldId id="312" r:id="rId23"/>
    <p:sldId id="314" r:id="rId24"/>
    <p:sldId id="313" r:id="rId25"/>
    <p:sldId id="315" r:id="rId26"/>
    <p:sldId id="316" r:id="rId27"/>
    <p:sldId id="260" r:id="rId28"/>
  </p:sldIdLst>
  <p:sldSz cx="9144000" cy="5143500" type="screen16x9"/>
  <p:notesSz cx="6858000" cy="9144000"/>
  <p:embeddedFontLst>
    <p:embeddedFont>
      <p:font typeface="Open Sans" panose="020B0606030504020204" pitchFamily="34" charset="0"/>
      <p:regular r:id="rId30"/>
      <p:bold r:id="rId31"/>
      <p:italic r:id="rId32"/>
      <p:boldItalic r:id="rId33"/>
    </p:embeddedFont>
    <p:embeddedFont>
      <p:font typeface="Playfair Display" panose="00000500000000000000" pitchFamily="2" charset="0"/>
      <p:regular r:id="rId34"/>
      <p:bold r:id="rId35"/>
      <p:italic r:id="rId36"/>
      <p:boldItalic r:id="rId37"/>
    </p:embeddedFont>
    <p:embeddedFont>
      <p:font typeface="Tino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77CE9-B276-4AB6-A952-685470D25459}">
  <a:tblStyle styleId="{FEC77CE9-B276-4AB6-A952-685470D25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328446-1801-40F4-9D5D-7B887D8A4E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2941" autoAdjust="0"/>
  </p:normalViewPr>
  <p:slideViewPr>
    <p:cSldViewPr snapToGrid="0">
      <p:cViewPr varScale="1">
        <p:scale>
          <a:sx n="101" d="100"/>
          <a:sy n="101" d="100"/>
        </p:scale>
        <p:origin x="12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AD0094-F3F2-45A6-8DCF-D14ED43E55B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7C418ED-D590-454C-AC8F-96B081B54746}">
      <dgm:prSet phldrT="[Text]" custT="1"/>
      <dgm:spPr/>
      <dgm:t>
        <a:bodyPr/>
        <a:lstStyle/>
        <a:p>
          <a:r>
            <a:rPr lang="en-US" sz="2000" dirty="0">
              <a:solidFill>
                <a:schemeClr val="tx1">
                  <a:lumMod val="50000"/>
                </a:schemeClr>
              </a:solidFill>
              <a:effectLst>
                <a:outerShdw blurRad="38100" dist="38100" dir="2700000" algn="tl">
                  <a:srgbClr val="000000">
                    <a:alpha val="43137"/>
                  </a:srgbClr>
                </a:outerShdw>
              </a:effectLst>
            </a:rPr>
            <a:t>1.Tổng </a:t>
          </a:r>
          <a:r>
            <a:rPr lang="en-US" sz="2000" dirty="0" err="1">
              <a:solidFill>
                <a:schemeClr val="tx1">
                  <a:lumMod val="50000"/>
                </a:schemeClr>
              </a:solidFill>
              <a:effectLst>
                <a:outerShdw blurRad="38100" dist="38100" dir="2700000" algn="tl">
                  <a:srgbClr val="000000">
                    <a:alpha val="43137"/>
                  </a:srgbClr>
                </a:outerShdw>
              </a:effectLst>
            </a:rPr>
            <a:t>quan</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về</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hệ</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thống</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gợi</a:t>
          </a:r>
          <a:r>
            <a:rPr lang="en-US" sz="2000" dirty="0">
              <a:solidFill>
                <a:schemeClr val="tx1">
                  <a:lumMod val="50000"/>
                </a:schemeClr>
              </a:solidFill>
              <a:effectLst>
                <a:outerShdw blurRad="38100" dist="38100" dir="2700000" algn="tl">
                  <a:srgbClr val="000000">
                    <a:alpha val="43137"/>
                  </a:srgbClr>
                </a:outerShdw>
              </a:effectLst>
            </a:rPr>
            <a:t> ý</a:t>
          </a:r>
        </a:p>
      </dgm:t>
    </dgm:pt>
    <dgm:pt modelId="{1D545F3A-92A2-44EC-9774-3ECB592E73C9}" type="parTrans" cxnId="{25EEFBBA-9574-46B9-837D-7DFCE836AD56}">
      <dgm:prSet/>
      <dgm:spPr/>
      <dgm:t>
        <a:bodyPr/>
        <a:lstStyle/>
        <a:p>
          <a:endParaRPr lang="en-US"/>
        </a:p>
      </dgm:t>
    </dgm:pt>
    <dgm:pt modelId="{D41F5AF4-5598-437A-96DC-5064EF77ABAD}" type="sibTrans" cxnId="{25EEFBBA-9574-46B9-837D-7DFCE836AD56}">
      <dgm:prSet/>
      <dgm:spPr/>
      <dgm:t>
        <a:bodyPr/>
        <a:lstStyle/>
        <a:p>
          <a:endParaRPr lang="en-US"/>
        </a:p>
      </dgm:t>
    </dgm:pt>
    <dgm:pt modelId="{BB337231-8D61-41E3-8CD3-DD42F97CEA55}">
      <dgm:prSet phldrT="[Text]" custT="1"/>
      <dgm:spPr/>
      <dgm:t>
        <a:bodyPr/>
        <a:lstStyle/>
        <a:p>
          <a:r>
            <a:rPr lang="en-US" sz="2000" dirty="0">
              <a:solidFill>
                <a:schemeClr val="tx1">
                  <a:lumMod val="50000"/>
                </a:schemeClr>
              </a:solidFill>
              <a:effectLst>
                <a:outerShdw blurRad="38100" dist="38100" dir="2700000" algn="tl">
                  <a:srgbClr val="000000">
                    <a:alpha val="43137"/>
                  </a:srgbClr>
                </a:outerShdw>
              </a:effectLst>
            </a:rPr>
            <a:t>2.Các </a:t>
          </a:r>
          <a:r>
            <a:rPr lang="en-US" sz="2000" dirty="0" err="1">
              <a:solidFill>
                <a:schemeClr val="tx1">
                  <a:lumMod val="50000"/>
                </a:schemeClr>
              </a:solidFill>
              <a:effectLst>
                <a:outerShdw blurRad="38100" dist="38100" dir="2700000" algn="tl">
                  <a:srgbClr val="000000">
                    <a:alpha val="43137"/>
                  </a:srgbClr>
                </a:outerShdw>
              </a:effectLst>
            </a:rPr>
            <a:t>phương</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pháp</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hệ</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thống</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gợi</a:t>
          </a:r>
          <a:r>
            <a:rPr lang="en-US" sz="2000" dirty="0">
              <a:solidFill>
                <a:schemeClr val="tx1">
                  <a:lumMod val="50000"/>
                </a:schemeClr>
              </a:solidFill>
              <a:effectLst>
                <a:outerShdw blurRad="38100" dist="38100" dir="2700000" algn="tl">
                  <a:srgbClr val="000000">
                    <a:alpha val="43137"/>
                  </a:srgbClr>
                </a:outerShdw>
              </a:effectLst>
            </a:rPr>
            <a:t> ý</a:t>
          </a:r>
        </a:p>
      </dgm:t>
    </dgm:pt>
    <dgm:pt modelId="{39839592-435A-4AD8-9DFB-C9C9181BA271}" type="parTrans" cxnId="{5BC15D8D-DA90-43E5-8058-12DEEEFB0172}">
      <dgm:prSet/>
      <dgm:spPr/>
      <dgm:t>
        <a:bodyPr/>
        <a:lstStyle/>
        <a:p>
          <a:endParaRPr lang="en-US"/>
        </a:p>
      </dgm:t>
    </dgm:pt>
    <dgm:pt modelId="{1D2A5D22-3567-43B5-99C4-75552423B52F}" type="sibTrans" cxnId="{5BC15D8D-DA90-43E5-8058-12DEEEFB0172}">
      <dgm:prSet/>
      <dgm:spPr/>
      <dgm:t>
        <a:bodyPr/>
        <a:lstStyle/>
        <a:p>
          <a:endParaRPr lang="en-US"/>
        </a:p>
      </dgm:t>
    </dgm:pt>
    <dgm:pt modelId="{8915423C-B8B7-4F98-99C6-56B3F2AF381E}">
      <dgm:prSet phldrT="[Text]" custT="1"/>
      <dgm:spPr/>
      <dgm:t>
        <a:bodyPr/>
        <a:lstStyle/>
        <a:p>
          <a:r>
            <a:rPr lang="en-US" sz="2000" dirty="0">
              <a:solidFill>
                <a:schemeClr val="tx1">
                  <a:lumMod val="50000"/>
                </a:schemeClr>
              </a:solidFill>
              <a:effectLst>
                <a:outerShdw blurRad="38100" dist="38100" dir="2700000" algn="tl">
                  <a:srgbClr val="000000">
                    <a:alpha val="43137"/>
                  </a:srgbClr>
                </a:outerShdw>
              </a:effectLst>
            </a:rPr>
            <a:t>3.Các </a:t>
          </a:r>
          <a:r>
            <a:rPr lang="en-US" sz="2000" dirty="0" err="1">
              <a:solidFill>
                <a:schemeClr val="tx1">
                  <a:lumMod val="50000"/>
                </a:schemeClr>
              </a:solidFill>
              <a:effectLst>
                <a:outerShdw blurRad="38100" dist="38100" dir="2700000" algn="tl">
                  <a:srgbClr val="000000">
                    <a:alpha val="43137"/>
                  </a:srgbClr>
                </a:outerShdw>
              </a:effectLst>
            </a:rPr>
            <a:t>bước</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xây</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dựng</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hệ</a:t>
          </a:r>
          <a:r>
            <a:rPr lang="en-US" sz="2000" dirty="0">
              <a:solidFill>
                <a:schemeClr val="tx1">
                  <a:lumMod val="50000"/>
                </a:schemeClr>
              </a:solidFill>
              <a:effectLst>
                <a:outerShdw blurRad="38100" dist="38100" dir="2700000" algn="tl">
                  <a:srgbClr val="000000">
                    <a:alpha val="43137"/>
                  </a:srgbClr>
                </a:outerShdw>
              </a:effectLst>
            </a:rPr>
            <a:t> </a:t>
          </a:r>
          <a:r>
            <a:rPr lang="en-US" sz="2000" dirty="0" err="1">
              <a:solidFill>
                <a:schemeClr val="tx1">
                  <a:lumMod val="50000"/>
                </a:schemeClr>
              </a:solidFill>
              <a:effectLst>
                <a:outerShdw blurRad="38100" dist="38100" dir="2700000" algn="tl">
                  <a:srgbClr val="000000">
                    <a:alpha val="43137"/>
                  </a:srgbClr>
                </a:outerShdw>
              </a:effectLst>
            </a:rPr>
            <a:t>thống</a:t>
          </a:r>
          <a:endParaRPr lang="en-US" sz="2000" dirty="0">
            <a:solidFill>
              <a:schemeClr val="tx1">
                <a:lumMod val="50000"/>
              </a:schemeClr>
            </a:solidFill>
            <a:effectLst>
              <a:outerShdw blurRad="38100" dist="38100" dir="2700000" algn="tl">
                <a:srgbClr val="000000">
                  <a:alpha val="43137"/>
                </a:srgbClr>
              </a:outerShdw>
            </a:effectLst>
          </a:endParaRPr>
        </a:p>
      </dgm:t>
    </dgm:pt>
    <dgm:pt modelId="{66630B04-AC13-4689-BC54-C4B58778A233}" type="parTrans" cxnId="{16B294C0-6863-43EF-8FDC-9BEB4B333D0E}">
      <dgm:prSet/>
      <dgm:spPr/>
      <dgm:t>
        <a:bodyPr/>
        <a:lstStyle/>
        <a:p>
          <a:endParaRPr lang="en-US"/>
        </a:p>
      </dgm:t>
    </dgm:pt>
    <dgm:pt modelId="{D549F32D-6710-4F81-90E2-7A46EDA77485}" type="sibTrans" cxnId="{16B294C0-6863-43EF-8FDC-9BEB4B333D0E}">
      <dgm:prSet/>
      <dgm:spPr/>
      <dgm:t>
        <a:bodyPr/>
        <a:lstStyle/>
        <a:p>
          <a:endParaRPr lang="en-US"/>
        </a:p>
      </dgm:t>
    </dgm:pt>
    <dgm:pt modelId="{46EFDB33-3E15-4405-ABD6-798E7B607DEC}">
      <dgm:prSet phldrT="[Text]" custT="1"/>
      <dgm:spPr/>
      <dgm:t>
        <a:bodyPr/>
        <a:lstStyle/>
        <a:p>
          <a:r>
            <a:rPr lang="en-US" sz="2000" dirty="0">
              <a:solidFill>
                <a:schemeClr val="tx1">
                  <a:lumMod val="50000"/>
                </a:schemeClr>
              </a:solidFill>
              <a:effectLst>
                <a:outerShdw blurRad="38100" dist="38100" dir="2700000" algn="tl">
                  <a:srgbClr val="000000">
                    <a:alpha val="43137"/>
                  </a:srgbClr>
                </a:outerShdw>
              </a:effectLst>
            </a:rPr>
            <a:t>4.Demo</a:t>
          </a:r>
        </a:p>
      </dgm:t>
    </dgm:pt>
    <dgm:pt modelId="{F2D5869C-F094-4C6B-A121-DB763E2A5E38}" type="parTrans" cxnId="{5F5ECB24-BF4A-4434-AAF8-5DFAC6A2C053}">
      <dgm:prSet/>
      <dgm:spPr/>
      <dgm:t>
        <a:bodyPr/>
        <a:lstStyle/>
        <a:p>
          <a:endParaRPr lang="en-US"/>
        </a:p>
      </dgm:t>
    </dgm:pt>
    <dgm:pt modelId="{36F3F958-1352-42E9-A986-5A0AA08993AD}" type="sibTrans" cxnId="{5F5ECB24-BF4A-4434-AAF8-5DFAC6A2C053}">
      <dgm:prSet/>
      <dgm:spPr/>
      <dgm:t>
        <a:bodyPr/>
        <a:lstStyle/>
        <a:p>
          <a:endParaRPr lang="en-US"/>
        </a:p>
      </dgm:t>
    </dgm:pt>
    <dgm:pt modelId="{98AD9733-9AC1-4D45-9F94-8EA5360367B4}" type="pres">
      <dgm:prSet presAssocID="{00AD0094-F3F2-45A6-8DCF-D14ED43E55B5}" presName="diagram" presStyleCnt="0">
        <dgm:presLayoutVars>
          <dgm:dir/>
          <dgm:resizeHandles val="exact"/>
        </dgm:presLayoutVars>
      </dgm:prSet>
      <dgm:spPr/>
    </dgm:pt>
    <dgm:pt modelId="{1A65F095-5FC1-42D1-A550-98F28663A8AB}" type="pres">
      <dgm:prSet presAssocID="{67C418ED-D590-454C-AC8F-96B081B54746}" presName="node" presStyleLbl="node1" presStyleIdx="0" presStyleCnt="4">
        <dgm:presLayoutVars>
          <dgm:bulletEnabled val="1"/>
        </dgm:presLayoutVars>
      </dgm:prSet>
      <dgm:spPr/>
    </dgm:pt>
    <dgm:pt modelId="{359B02C4-1ECB-4881-9DC7-05301AF8FAC4}" type="pres">
      <dgm:prSet presAssocID="{D41F5AF4-5598-437A-96DC-5064EF77ABAD}" presName="sibTrans" presStyleCnt="0"/>
      <dgm:spPr/>
    </dgm:pt>
    <dgm:pt modelId="{32772754-D76A-4E7D-823E-4CCD68BB615B}" type="pres">
      <dgm:prSet presAssocID="{BB337231-8D61-41E3-8CD3-DD42F97CEA55}" presName="node" presStyleLbl="node1" presStyleIdx="1" presStyleCnt="4" custLinFactNeighborX="1077" custLinFactNeighborY="3309">
        <dgm:presLayoutVars>
          <dgm:bulletEnabled val="1"/>
        </dgm:presLayoutVars>
      </dgm:prSet>
      <dgm:spPr/>
    </dgm:pt>
    <dgm:pt modelId="{C80C73F3-C0C9-4C19-BA20-A718953BE1C9}" type="pres">
      <dgm:prSet presAssocID="{1D2A5D22-3567-43B5-99C4-75552423B52F}" presName="sibTrans" presStyleCnt="0"/>
      <dgm:spPr/>
    </dgm:pt>
    <dgm:pt modelId="{6F720885-8361-465A-815C-D6220C44F5B7}" type="pres">
      <dgm:prSet presAssocID="{8915423C-B8B7-4F98-99C6-56B3F2AF381E}" presName="node" presStyleLbl="node1" presStyleIdx="2" presStyleCnt="4">
        <dgm:presLayoutVars>
          <dgm:bulletEnabled val="1"/>
        </dgm:presLayoutVars>
      </dgm:prSet>
      <dgm:spPr/>
    </dgm:pt>
    <dgm:pt modelId="{5A91020F-5C89-440C-89F0-60108C4147E9}" type="pres">
      <dgm:prSet presAssocID="{D549F32D-6710-4F81-90E2-7A46EDA77485}" presName="sibTrans" presStyleCnt="0"/>
      <dgm:spPr/>
    </dgm:pt>
    <dgm:pt modelId="{3CA31605-AB7A-42F0-85BB-3BED951606D1}" type="pres">
      <dgm:prSet presAssocID="{46EFDB33-3E15-4405-ABD6-798E7B607DEC}" presName="node" presStyleLbl="node1" presStyleIdx="3" presStyleCnt="4">
        <dgm:presLayoutVars>
          <dgm:bulletEnabled val="1"/>
        </dgm:presLayoutVars>
      </dgm:prSet>
      <dgm:spPr/>
    </dgm:pt>
  </dgm:ptLst>
  <dgm:cxnLst>
    <dgm:cxn modelId="{5F5ECB24-BF4A-4434-AAF8-5DFAC6A2C053}" srcId="{00AD0094-F3F2-45A6-8DCF-D14ED43E55B5}" destId="{46EFDB33-3E15-4405-ABD6-798E7B607DEC}" srcOrd="3" destOrd="0" parTransId="{F2D5869C-F094-4C6B-A121-DB763E2A5E38}" sibTransId="{36F3F958-1352-42E9-A986-5A0AA08993AD}"/>
    <dgm:cxn modelId="{7B6B6727-E1AE-41D4-BE1D-5ECF604142AC}" type="presOf" srcId="{BB337231-8D61-41E3-8CD3-DD42F97CEA55}" destId="{32772754-D76A-4E7D-823E-4CCD68BB615B}" srcOrd="0" destOrd="0" presId="urn:microsoft.com/office/officeart/2005/8/layout/default"/>
    <dgm:cxn modelId="{501EC266-AA2B-48B0-A7B6-D49B474A39DC}" type="presOf" srcId="{8915423C-B8B7-4F98-99C6-56B3F2AF381E}" destId="{6F720885-8361-465A-815C-D6220C44F5B7}" srcOrd="0" destOrd="0" presId="urn:microsoft.com/office/officeart/2005/8/layout/default"/>
    <dgm:cxn modelId="{01D2B767-A922-4DCB-908D-58EC19388C42}" type="presOf" srcId="{46EFDB33-3E15-4405-ABD6-798E7B607DEC}" destId="{3CA31605-AB7A-42F0-85BB-3BED951606D1}" srcOrd="0" destOrd="0" presId="urn:microsoft.com/office/officeart/2005/8/layout/default"/>
    <dgm:cxn modelId="{43CDD285-71BD-4F2D-8711-7B00250CE8A6}" type="presOf" srcId="{67C418ED-D590-454C-AC8F-96B081B54746}" destId="{1A65F095-5FC1-42D1-A550-98F28663A8AB}" srcOrd="0" destOrd="0" presId="urn:microsoft.com/office/officeart/2005/8/layout/default"/>
    <dgm:cxn modelId="{5BC15D8D-DA90-43E5-8058-12DEEEFB0172}" srcId="{00AD0094-F3F2-45A6-8DCF-D14ED43E55B5}" destId="{BB337231-8D61-41E3-8CD3-DD42F97CEA55}" srcOrd="1" destOrd="0" parTransId="{39839592-435A-4AD8-9DFB-C9C9181BA271}" sibTransId="{1D2A5D22-3567-43B5-99C4-75552423B52F}"/>
    <dgm:cxn modelId="{6361F2A9-F78B-4C0D-84EE-69D09761E246}" type="presOf" srcId="{00AD0094-F3F2-45A6-8DCF-D14ED43E55B5}" destId="{98AD9733-9AC1-4D45-9F94-8EA5360367B4}" srcOrd="0" destOrd="0" presId="urn:microsoft.com/office/officeart/2005/8/layout/default"/>
    <dgm:cxn modelId="{25EEFBBA-9574-46B9-837D-7DFCE836AD56}" srcId="{00AD0094-F3F2-45A6-8DCF-D14ED43E55B5}" destId="{67C418ED-D590-454C-AC8F-96B081B54746}" srcOrd="0" destOrd="0" parTransId="{1D545F3A-92A2-44EC-9774-3ECB592E73C9}" sibTransId="{D41F5AF4-5598-437A-96DC-5064EF77ABAD}"/>
    <dgm:cxn modelId="{16B294C0-6863-43EF-8FDC-9BEB4B333D0E}" srcId="{00AD0094-F3F2-45A6-8DCF-D14ED43E55B5}" destId="{8915423C-B8B7-4F98-99C6-56B3F2AF381E}" srcOrd="2" destOrd="0" parTransId="{66630B04-AC13-4689-BC54-C4B58778A233}" sibTransId="{D549F32D-6710-4F81-90E2-7A46EDA77485}"/>
    <dgm:cxn modelId="{CC8E59A6-F00D-4867-B0AB-C6ED73CD42C9}" type="presParOf" srcId="{98AD9733-9AC1-4D45-9F94-8EA5360367B4}" destId="{1A65F095-5FC1-42D1-A550-98F28663A8AB}" srcOrd="0" destOrd="0" presId="urn:microsoft.com/office/officeart/2005/8/layout/default"/>
    <dgm:cxn modelId="{D66FAF5C-133A-408F-AE7C-1D9FDD47BC22}" type="presParOf" srcId="{98AD9733-9AC1-4D45-9F94-8EA5360367B4}" destId="{359B02C4-1ECB-4881-9DC7-05301AF8FAC4}" srcOrd="1" destOrd="0" presId="urn:microsoft.com/office/officeart/2005/8/layout/default"/>
    <dgm:cxn modelId="{8A987832-7D6E-434D-AC2F-20D8CF10D46B}" type="presParOf" srcId="{98AD9733-9AC1-4D45-9F94-8EA5360367B4}" destId="{32772754-D76A-4E7D-823E-4CCD68BB615B}" srcOrd="2" destOrd="0" presId="urn:microsoft.com/office/officeart/2005/8/layout/default"/>
    <dgm:cxn modelId="{D3AC8936-38D0-4288-900A-8C4FC9C25951}" type="presParOf" srcId="{98AD9733-9AC1-4D45-9F94-8EA5360367B4}" destId="{C80C73F3-C0C9-4C19-BA20-A718953BE1C9}" srcOrd="3" destOrd="0" presId="urn:microsoft.com/office/officeart/2005/8/layout/default"/>
    <dgm:cxn modelId="{488F746A-AB8A-4B60-A64B-FEA5094F9CF6}" type="presParOf" srcId="{98AD9733-9AC1-4D45-9F94-8EA5360367B4}" destId="{6F720885-8361-465A-815C-D6220C44F5B7}" srcOrd="4" destOrd="0" presId="urn:microsoft.com/office/officeart/2005/8/layout/default"/>
    <dgm:cxn modelId="{28ABCE01-7159-4059-BBF3-B1BFD22F7622}" type="presParOf" srcId="{98AD9733-9AC1-4D45-9F94-8EA5360367B4}" destId="{5A91020F-5C89-440C-89F0-60108C4147E9}" srcOrd="5" destOrd="0" presId="urn:microsoft.com/office/officeart/2005/8/layout/default"/>
    <dgm:cxn modelId="{46E1CF3D-195B-45A8-83D8-E99C9F52EC56}" type="presParOf" srcId="{98AD9733-9AC1-4D45-9F94-8EA5360367B4}" destId="{3CA31605-AB7A-42F0-85BB-3BED951606D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5F095-5FC1-42D1-A550-98F28663A8AB}">
      <dsp:nvSpPr>
        <dsp:cNvPr id="0" name=""/>
        <dsp:cNvSpPr/>
      </dsp:nvSpPr>
      <dsp:spPr>
        <a:xfrm>
          <a:off x="721" y="21997"/>
          <a:ext cx="2813668" cy="1688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50000"/>
                </a:schemeClr>
              </a:solidFill>
              <a:effectLst>
                <a:outerShdw blurRad="38100" dist="38100" dir="2700000" algn="tl">
                  <a:srgbClr val="000000">
                    <a:alpha val="43137"/>
                  </a:srgbClr>
                </a:outerShdw>
              </a:effectLst>
            </a:rPr>
            <a:t>1.Tổng </a:t>
          </a:r>
          <a:r>
            <a:rPr lang="en-US" sz="2000" kern="1200" dirty="0" err="1">
              <a:solidFill>
                <a:schemeClr val="tx1">
                  <a:lumMod val="50000"/>
                </a:schemeClr>
              </a:solidFill>
              <a:effectLst>
                <a:outerShdw blurRad="38100" dist="38100" dir="2700000" algn="tl">
                  <a:srgbClr val="000000">
                    <a:alpha val="43137"/>
                  </a:srgbClr>
                </a:outerShdw>
              </a:effectLst>
            </a:rPr>
            <a:t>quan</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về</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hệ</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thống</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gợi</a:t>
          </a:r>
          <a:r>
            <a:rPr lang="en-US" sz="2000" kern="1200" dirty="0">
              <a:solidFill>
                <a:schemeClr val="tx1">
                  <a:lumMod val="50000"/>
                </a:schemeClr>
              </a:solidFill>
              <a:effectLst>
                <a:outerShdw blurRad="38100" dist="38100" dir="2700000" algn="tl">
                  <a:srgbClr val="000000">
                    <a:alpha val="43137"/>
                  </a:srgbClr>
                </a:outerShdw>
              </a:effectLst>
            </a:rPr>
            <a:t> ý</a:t>
          </a:r>
        </a:p>
      </dsp:txBody>
      <dsp:txXfrm>
        <a:off x="721" y="21997"/>
        <a:ext cx="2813668" cy="1688200"/>
      </dsp:txXfrm>
    </dsp:sp>
    <dsp:sp modelId="{32772754-D76A-4E7D-823E-4CCD68BB615B}">
      <dsp:nvSpPr>
        <dsp:cNvPr id="0" name=""/>
        <dsp:cNvSpPr/>
      </dsp:nvSpPr>
      <dsp:spPr>
        <a:xfrm>
          <a:off x="3096477" y="77859"/>
          <a:ext cx="2813668" cy="1688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50000"/>
                </a:schemeClr>
              </a:solidFill>
              <a:effectLst>
                <a:outerShdw blurRad="38100" dist="38100" dir="2700000" algn="tl">
                  <a:srgbClr val="000000">
                    <a:alpha val="43137"/>
                  </a:srgbClr>
                </a:outerShdw>
              </a:effectLst>
            </a:rPr>
            <a:t>2.Các </a:t>
          </a:r>
          <a:r>
            <a:rPr lang="en-US" sz="2000" kern="1200" dirty="0" err="1">
              <a:solidFill>
                <a:schemeClr val="tx1">
                  <a:lumMod val="50000"/>
                </a:schemeClr>
              </a:solidFill>
              <a:effectLst>
                <a:outerShdw blurRad="38100" dist="38100" dir="2700000" algn="tl">
                  <a:srgbClr val="000000">
                    <a:alpha val="43137"/>
                  </a:srgbClr>
                </a:outerShdw>
              </a:effectLst>
            </a:rPr>
            <a:t>phương</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pháp</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hệ</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thống</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gợi</a:t>
          </a:r>
          <a:r>
            <a:rPr lang="en-US" sz="2000" kern="1200" dirty="0">
              <a:solidFill>
                <a:schemeClr val="tx1">
                  <a:lumMod val="50000"/>
                </a:schemeClr>
              </a:solidFill>
              <a:effectLst>
                <a:outerShdw blurRad="38100" dist="38100" dir="2700000" algn="tl">
                  <a:srgbClr val="000000">
                    <a:alpha val="43137"/>
                  </a:srgbClr>
                </a:outerShdw>
              </a:effectLst>
            </a:rPr>
            <a:t> ý</a:t>
          </a:r>
        </a:p>
      </dsp:txBody>
      <dsp:txXfrm>
        <a:off x="3096477" y="77859"/>
        <a:ext cx="2813668" cy="1688200"/>
      </dsp:txXfrm>
    </dsp:sp>
    <dsp:sp modelId="{6F720885-8361-465A-815C-D6220C44F5B7}">
      <dsp:nvSpPr>
        <dsp:cNvPr id="0" name=""/>
        <dsp:cNvSpPr/>
      </dsp:nvSpPr>
      <dsp:spPr>
        <a:xfrm>
          <a:off x="721" y="1991564"/>
          <a:ext cx="2813668" cy="1688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50000"/>
                </a:schemeClr>
              </a:solidFill>
              <a:effectLst>
                <a:outerShdw blurRad="38100" dist="38100" dir="2700000" algn="tl">
                  <a:srgbClr val="000000">
                    <a:alpha val="43137"/>
                  </a:srgbClr>
                </a:outerShdw>
              </a:effectLst>
            </a:rPr>
            <a:t>3.Các </a:t>
          </a:r>
          <a:r>
            <a:rPr lang="en-US" sz="2000" kern="1200" dirty="0" err="1">
              <a:solidFill>
                <a:schemeClr val="tx1">
                  <a:lumMod val="50000"/>
                </a:schemeClr>
              </a:solidFill>
              <a:effectLst>
                <a:outerShdw blurRad="38100" dist="38100" dir="2700000" algn="tl">
                  <a:srgbClr val="000000">
                    <a:alpha val="43137"/>
                  </a:srgbClr>
                </a:outerShdw>
              </a:effectLst>
            </a:rPr>
            <a:t>bước</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xây</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dựng</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hệ</a:t>
          </a:r>
          <a:r>
            <a:rPr lang="en-US" sz="2000" kern="1200" dirty="0">
              <a:solidFill>
                <a:schemeClr val="tx1">
                  <a:lumMod val="50000"/>
                </a:schemeClr>
              </a:solidFill>
              <a:effectLst>
                <a:outerShdw blurRad="38100" dist="38100" dir="2700000" algn="tl">
                  <a:srgbClr val="000000">
                    <a:alpha val="43137"/>
                  </a:srgbClr>
                </a:outerShdw>
              </a:effectLst>
            </a:rPr>
            <a:t> </a:t>
          </a:r>
          <a:r>
            <a:rPr lang="en-US" sz="2000" kern="1200" dirty="0" err="1">
              <a:solidFill>
                <a:schemeClr val="tx1">
                  <a:lumMod val="50000"/>
                </a:schemeClr>
              </a:solidFill>
              <a:effectLst>
                <a:outerShdw blurRad="38100" dist="38100" dir="2700000" algn="tl">
                  <a:srgbClr val="000000">
                    <a:alpha val="43137"/>
                  </a:srgbClr>
                </a:outerShdw>
              </a:effectLst>
            </a:rPr>
            <a:t>thống</a:t>
          </a:r>
          <a:endParaRPr lang="en-US" sz="2000" kern="1200" dirty="0">
            <a:solidFill>
              <a:schemeClr val="tx1">
                <a:lumMod val="50000"/>
              </a:schemeClr>
            </a:solidFill>
            <a:effectLst>
              <a:outerShdw blurRad="38100" dist="38100" dir="2700000" algn="tl">
                <a:srgbClr val="000000">
                  <a:alpha val="43137"/>
                </a:srgbClr>
              </a:outerShdw>
            </a:effectLst>
          </a:endParaRPr>
        </a:p>
      </dsp:txBody>
      <dsp:txXfrm>
        <a:off x="721" y="1991564"/>
        <a:ext cx="2813668" cy="1688200"/>
      </dsp:txXfrm>
    </dsp:sp>
    <dsp:sp modelId="{3CA31605-AB7A-42F0-85BB-3BED951606D1}">
      <dsp:nvSpPr>
        <dsp:cNvPr id="0" name=""/>
        <dsp:cNvSpPr/>
      </dsp:nvSpPr>
      <dsp:spPr>
        <a:xfrm>
          <a:off x="3095756" y="1991564"/>
          <a:ext cx="2813668" cy="1688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50000"/>
                </a:schemeClr>
              </a:solidFill>
              <a:effectLst>
                <a:outerShdw blurRad="38100" dist="38100" dir="2700000" algn="tl">
                  <a:srgbClr val="000000">
                    <a:alpha val="43137"/>
                  </a:srgbClr>
                </a:outerShdw>
              </a:effectLst>
            </a:rPr>
            <a:t>4.Demo</a:t>
          </a:r>
        </a:p>
      </dsp:txBody>
      <dsp:txXfrm>
        <a:off x="3095756" y="1991564"/>
        <a:ext cx="2813668" cy="16882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0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209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845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441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017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73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714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96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4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56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91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034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798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425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51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656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102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2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00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11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32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9e327104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9e327104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854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chemeClr val="l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756837"/>
            <a:ext cx="819900" cy="819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4"/>
        <p:cNvGrpSpPr/>
        <p:nvPr/>
      </p:nvGrpSpPr>
      <p:grpSpPr>
        <a:xfrm>
          <a:off x="0" y="0"/>
          <a:ext cx="0" cy="0"/>
          <a:chOff x="0" y="0"/>
          <a:chExt cx="0" cy="0"/>
        </a:xfrm>
      </p:grpSpPr>
      <p:pic>
        <p:nvPicPr>
          <p:cNvPr id="15" name="Google Shape;15;p3" descr="organic-02.png"/>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6" name="Google Shape;16;p3"/>
          <p:cNvSpPr/>
          <p:nvPr/>
        </p:nvSpPr>
        <p:spPr>
          <a:xfrm>
            <a:off x="2022375" y="1022175"/>
            <a:ext cx="5099400" cy="3135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162050" y="7568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2361075" y="2840050"/>
            <a:ext cx="4335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a:solidFill>
                  <a:schemeClr val="accent1"/>
                </a:solidFill>
              </a:defRPr>
            </a:lvl4pPr>
            <a:lvl5pPr lvl="4" algn="ctr" rtl="0">
              <a:spcBef>
                <a:spcPts val="0"/>
              </a:spcBef>
              <a:spcAft>
                <a:spcPts val="0"/>
              </a:spcAft>
              <a:buClr>
                <a:schemeClr val="accent1"/>
              </a:buClr>
              <a:buSzPts val="1800"/>
              <a:buNone/>
              <a:defRPr>
                <a:solidFill>
                  <a:schemeClr val="accent1"/>
                </a:solidFill>
              </a:defRPr>
            </a:lvl5pPr>
            <a:lvl6pPr lvl="5" algn="ctr" rtl="0">
              <a:spcBef>
                <a:spcPts val="0"/>
              </a:spcBef>
              <a:spcAft>
                <a:spcPts val="0"/>
              </a:spcAft>
              <a:buClr>
                <a:schemeClr val="accent1"/>
              </a:buClr>
              <a:buSzPts val="1800"/>
              <a:buNone/>
              <a:defRPr>
                <a:solidFill>
                  <a:schemeClr val="accent1"/>
                </a:solidFill>
              </a:defRPr>
            </a:lvl6pPr>
            <a:lvl7pPr lvl="6" algn="ctr" rtl="0">
              <a:spcBef>
                <a:spcPts val="0"/>
              </a:spcBef>
              <a:spcAft>
                <a:spcPts val="0"/>
              </a:spcAft>
              <a:buClr>
                <a:schemeClr val="accent1"/>
              </a:buClr>
              <a:buSzPts val="1800"/>
              <a:buNone/>
              <a:defRPr>
                <a:solidFill>
                  <a:schemeClr val="accent1"/>
                </a:solidFill>
              </a:defRPr>
            </a:lvl7pPr>
            <a:lvl8pPr lvl="7" algn="ctr" rtl="0">
              <a:spcBef>
                <a:spcPts val="0"/>
              </a:spcBef>
              <a:spcAft>
                <a:spcPts val="0"/>
              </a:spcAft>
              <a:buClr>
                <a:schemeClr val="accent1"/>
              </a:buClr>
              <a:buSzPts val="1800"/>
              <a:buNone/>
              <a:defRPr>
                <a:solidFill>
                  <a:schemeClr val="accent1"/>
                </a:solidFill>
              </a:defRPr>
            </a:lvl8pPr>
            <a:lvl9pPr lvl="8" algn="ctr" rtl="0">
              <a:spcBef>
                <a:spcPts val="0"/>
              </a:spcBef>
              <a:spcAft>
                <a:spcPts val="0"/>
              </a:spcAft>
              <a:buClr>
                <a:schemeClr val="accent1"/>
              </a:buClr>
              <a:buSzPts val="1800"/>
              <a:buNone/>
              <a:defRPr>
                <a:solidFill>
                  <a:schemeClr val="accent1"/>
                </a:solidFill>
              </a:defRPr>
            </a:lvl9pPr>
          </a:lstStyle>
          <a:p>
            <a:endParaRPr/>
          </a:p>
        </p:txBody>
      </p:sp>
      <p:sp>
        <p:nvSpPr>
          <p:cNvPr id="20" name="Google Shape;20;p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21"/>
        <p:cNvGrpSpPr/>
        <p:nvPr/>
      </p:nvGrpSpPr>
      <p:grpSpPr>
        <a:xfrm>
          <a:off x="0" y="0"/>
          <a:ext cx="0" cy="0"/>
          <a:chOff x="0" y="0"/>
          <a:chExt cx="0" cy="0"/>
        </a:xfrm>
      </p:grpSpPr>
      <p:pic>
        <p:nvPicPr>
          <p:cNvPr id="22" name="Google Shape;22;p4"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23" name="Google Shape;23;p4"/>
          <p:cNvSpPr/>
          <p:nvPr/>
        </p:nvSpPr>
        <p:spPr>
          <a:xfrm>
            <a:off x="880525" y="1098363"/>
            <a:ext cx="7383000" cy="31359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162050" y="8330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1493850" y="1933200"/>
            <a:ext cx="6156300" cy="819900"/>
          </a:xfrm>
          <a:prstGeom prst="rect">
            <a:avLst/>
          </a:prstGeom>
        </p:spPr>
        <p:txBody>
          <a:bodyPr spcFirstLastPara="1" wrap="square" lIns="91425" tIns="91425" rIns="91425" bIns="91425" anchor="t" anchorCtr="0">
            <a:noAutofit/>
          </a:bodyPr>
          <a:lstStyle>
            <a:lvl1pPr marL="457200" lvl="0" indent="-381000" algn="ctr" rtl="0">
              <a:lnSpc>
                <a:spcPct val="115000"/>
              </a:lnSpc>
              <a:spcBef>
                <a:spcPts val="60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1pPr>
            <a:lvl2pPr marL="914400" lvl="1"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2pPr>
            <a:lvl3pPr marL="1371600" lvl="2"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3pPr>
            <a:lvl4pPr marL="1828800" lvl="3"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4pPr>
            <a:lvl5pPr marL="2286000" lvl="4"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5pPr>
            <a:lvl6pPr marL="2743200" lvl="5"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6pPr>
            <a:lvl7pPr marL="3200400" lvl="6"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7pPr>
            <a:lvl8pPr marL="3657600" lvl="7"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8pPr>
            <a:lvl9pPr marL="4114800" lvl="8" indent="-381000" algn="ctr">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9pPr>
          </a:lstStyle>
          <a:p>
            <a:endParaRPr/>
          </a:p>
        </p:txBody>
      </p:sp>
      <p:sp>
        <p:nvSpPr>
          <p:cNvPr id="26" name="Google Shape;26;p4"/>
          <p:cNvSpPr txBox="1"/>
          <p:nvPr/>
        </p:nvSpPr>
        <p:spPr>
          <a:xfrm>
            <a:off x="3593400" y="8249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1"/>
                </a:solidFill>
                <a:latin typeface="Tinos"/>
                <a:ea typeface="Tinos"/>
                <a:cs typeface="Tinos"/>
                <a:sym typeface="Tinos"/>
              </a:rPr>
              <a:t>“</a:t>
            </a:r>
            <a:endParaRPr sz="6000" b="1">
              <a:solidFill>
                <a:schemeClr val="dk1"/>
              </a:solidFill>
              <a:latin typeface="Tinos"/>
              <a:ea typeface="Tinos"/>
              <a:cs typeface="Tinos"/>
              <a:sym typeface="Tinos"/>
            </a:endParaRPr>
          </a:p>
        </p:txBody>
      </p:sp>
      <p:sp>
        <p:nvSpPr>
          <p:cNvPr id="27" name="Google Shape;27;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atin typeface="Playfair Display"/>
                <a:ea typeface="Playfair Display"/>
                <a:cs typeface="Playfair Display"/>
                <a:sym typeface="Playfair Display"/>
              </a:defRPr>
            </a:lvl1pPr>
            <a:lvl2pPr lvl="1" algn="ctr">
              <a:buNone/>
              <a:defRPr>
                <a:latin typeface="Playfair Display"/>
                <a:ea typeface="Playfair Display"/>
                <a:cs typeface="Playfair Display"/>
                <a:sym typeface="Playfair Display"/>
              </a:defRPr>
            </a:lvl2pPr>
            <a:lvl3pPr lvl="2" algn="ctr">
              <a:buNone/>
              <a:defRPr>
                <a:latin typeface="Playfair Display"/>
                <a:ea typeface="Playfair Display"/>
                <a:cs typeface="Playfair Display"/>
                <a:sym typeface="Playfair Display"/>
              </a:defRPr>
            </a:lvl3pPr>
            <a:lvl4pPr lvl="3" algn="ctr">
              <a:buNone/>
              <a:defRPr>
                <a:latin typeface="Playfair Display"/>
                <a:ea typeface="Playfair Display"/>
                <a:cs typeface="Playfair Display"/>
                <a:sym typeface="Playfair Display"/>
              </a:defRPr>
            </a:lvl4pPr>
            <a:lvl5pPr lvl="4" algn="ctr">
              <a:buNone/>
              <a:defRPr>
                <a:latin typeface="Playfair Display"/>
                <a:ea typeface="Playfair Display"/>
                <a:cs typeface="Playfair Display"/>
                <a:sym typeface="Playfair Display"/>
              </a:defRPr>
            </a:lvl5pPr>
            <a:lvl6pPr lvl="5" algn="ctr">
              <a:buNone/>
              <a:defRPr>
                <a:latin typeface="Playfair Display"/>
                <a:ea typeface="Playfair Display"/>
                <a:cs typeface="Playfair Display"/>
                <a:sym typeface="Playfair Display"/>
              </a:defRPr>
            </a:lvl6pPr>
            <a:lvl7pPr lvl="6" algn="ctr">
              <a:buNone/>
              <a:defRPr>
                <a:latin typeface="Playfair Display"/>
                <a:ea typeface="Playfair Display"/>
                <a:cs typeface="Playfair Display"/>
                <a:sym typeface="Playfair Display"/>
              </a:defRPr>
            </a:lvl7pPr>
            <a:lvl8pPr lvl="7" algn="ctr">
              <a:buNone/>
              <a:defRPr>
                <a:latin typeface="Playfair Display"/>
                <a:ea typeface="Playfair Display"/>
                <a:cs typeface="Playfair Display"/>
                <a:sym typeface="Playfair Display"/>
              </a:defRPr>
            </a:lvl8pPr>
            <a:lvl9pPr lvl="8" algn="ctr">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picture">
  <p:cSld name="TITLE_AND_BODY_1">
    <p:bg>
      <p:bgPr>
        <a:solidFill>
          <a:schemeClr val="dk1"/>
        </a:solidFill>
        <a:effectLst/>
      </p:bgPr>
    </p:bg>
    <p:spTree>
      <p:nvGrpSpPr>
        <p:cNvPr id="1" name="Shape 35"/>
        <p:cNvGrpSpPr/>
        <p:nvPr/>
      </p:nvGrpSpPr>
      <p:grpSpPr>
        <a:xfrm>
          <a:off x="0" y="0"/>
          <a:ext cx="0" cy="0"/>
          <a:chOff x="0" y="0"/>
          <a:chExt cx="0" cy="0"/>
        </a:xfrm>
      </p:grpSpPr>
      <p:pic>
        <p:nvPicPr>
          <p:cNvPr id="36" name="Google Shape;36;p6"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7" name="Google Shape;37;p6"/>
          <p:cNvSpPr/>
          <p:nvPr/>
        </p:nvSpPr>
        <p:spPr>
          <a:xfrm>
            <a:off x="595200" y="588531"/>
            <a:ext cx="79536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body" idx="1"/>
          </p:nvPr>
        </p:nvSpPr>
        <p:spPr>
          <a:xfrm>
            <a:off x="1052400" y="1577225"/>
            <a:ext cx="2686200" cy="2622000"/>
          </a:xfrm>
          <a:prstGeom prst="rect">
            <a:avLst/>
          </a:prstGeom>
        </p:spPr>
        <p:txBody>
          <a:bodyPr spcFirstLastPara="1" wrap="square" lIns="91425" tIns="91425" rIns="91425" bIns="91425" anchor="t" anchorCtr="0">
            <a:noAutofit/>
          </a:bodyPr>
          <a:lstStyle>
            <a:lvl1pPr marL="457200" lvl="0" indent="-342900" algn="r" rtl="0">
              <a:spcBef>
                <a:spcPts val="600"/>
              </a:spcBef>
              <a:spcAft>
                <a:spcPts val="0"/>
              </a:spcAft>
              <a:buSzPts val="1800"/>
              <a:buChar char="▹"/>
              <a:defRPr sz="1800"/>
            </a:lvl1pPr>
            <a:lvl2pPr marL="914400" lvl="1" indent="-342900" algn="r" rtl="0">
              <a:spcBef>
                <a:spcPts val="0"/>
              </a:spcBef>
              <a:spcAft>
                <a:spcPts val="0"/>
              </a:spcAft>
              <a:buSzPts val="1800"/>
              <a:buChar char="▸"/>
              <a:defRPr sz="1800"/>
            </a:lvl2pPr>
            <a:lvl3pPr marL="1371600" lvl="2" indent="-342900" algn="r" rtl="0">
              <a:spcBef>
                <a:spcPts val="0"/>
              </a:spcBef>
              <a:spcAft>
                <a:spcPts val="0"/>
              </a:spcAft>
              <a:buSzPts val="1800"/>
              <a:buChar char="◦"/>
              <a:defRPr sz="1800"/>
            </a:lvl3pPr>
            <a:lvl4pPr marL="1828800" lvl="3" indent="-342900" algn="r" rtl="0">
              <a:spcBef>
                <a:spcPts val="0"/>
              </a:spcBef>
              <a:spcAft>
                <a:spcPts val="0"/>
              </a:spcAft>
              <a:buSzPts val="1800"/>
              <a:buChar char="●"/>
              <a:defRPr/>
            </a:lvl4pPr>
            <a:lvl5pPr marL="2286000" lvl="4" indent="-342900" algn="r" rtl="0">
              <a:spcBef>
                <a:spcPts val="0"/>
              </a:spcBef>
              <a:spcAft>
                <a:spcPts val="0"/>
              </a:spcAft>
              <a:buSzPts val="1800"/>
              <a:buChar char="○"/>
              <a:defRPr/>
            </a:lvl5pPr>
            <a:lvl6pPr marL="2743200" lvl="5" indent="-342900" algn="r" rtl="0">
              <a:spcBef>
                <a:spcPts val="0"/>
              </a:spcBef>
              <a:spcAft>
                <a:spcPts val="0"/>
              </a:spcAft>
              <a:buSzPts val="1800"/>
              <a:buChar char="■"/>
              <a:defRPr/>
            </a:lvl6pPr>
            <a:lvl7pPr marL="3200400" lvl="6" indent="-342900" algn="r" rtl="0">
              <a:spcBef>
                <a:spcPts val="0"/>
              </a:spcBef>
              <a:spcAft>
                <a:spcPts val="0"/>
              </a:spcAft>
              <a:buSzPts val="1800"/>
              <a:buChar char="●"/>
              <a:defRPr/>
            </a:lvl7pPr>
            <a:lvl8pPr marL="3657600" lvl="7" indent="-342900" algn="r" rtl="0">
              <a:spcBef>
                <a:spcPts val="0"/>
              </a:spcBef>
              <a:spcAft>
                <a:spcPts val="0"/>
              </a:spcAft>
              <a:buSzPts val="1800"/>
              <a:buChar char="○"/>
              <a:defRPr/>
            </a:lvl8pPr>
            <a:lvl9pPr marL="4114800" lvl="8" indent="-342900" algn="r" rtl="0">
              <a:spcBef>
                <a:spcPts val="0"/>
              </a:spcBef>
              <a:spcAft>
                <a:spcPts val="0"/>
              </a:spcAft>
              <a:buSzPts val="1800"/>
              <a:buChar char="■"/>
              <a:defRPr/>
            </a:lvl9pPr>
          </a:lstStyle>
          <a:p>
            <a:endParaRPr/>
          </a:p>
        </p:txBody>
      </p:sp>
      <p:sp>
        <p:nvSpPr>
          <p:cNvPr id="39" name="Google Shape;39;p6"/>
          <p:cNvSpPr txBox="1">
            <a:spLocks noGrp="1"/>
          </p:cNvSpPr>
          <p:nvPr>
            <p:ph type="title"/>
          </p:nvPr>
        </p:nvSpPr>
        <p:spPr>
          <a:xfrm>
            <a:off x="1052325" y="757150"/>
            <a:ext cx="2686200" cy="870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D4A56"/>
              </a:buClr>
              <a:buSzPts val="1800"/>
              <a:buNone/>
              <a:defRPr>
                <a:solidFill>
                  <a:srgbClr val="4D4A56"/>
                </a:solidFill>
              </a:defRPr>
            </a:lvl1pPr>
            <a:lvl2pPr lvl="1" algn="r" rtl="0">
              <a:spcBef>
                <a:spcPts val="0"/>
              </a:spcBef>
              <a:spcAft>
                <a:spcPts val="0"/>
              </a:spcAft>
              <a:buClr>
                <a:srgbClr val="4D4A56"/>
              </a:buClr>
              <a:buSzPts val="1800"/>
              <a:buNone/>
              <a:defRPr>
                <a:solidFill>
                  <a:srgbClr val="4D4A56"/>
                </a:solidFill>
              </a:defRPr>
            </a:lvl2pPr>
            <a:lvl3pPr lvl="2" algn="r" rtl="0">
              <a:spcBef>
                <a:spcPts val="0"/>
              </a:spcBef>
              <a:spcAft>
                <a:spcPts val="0"/>
              </a:spcAft>
              <a:buClr>
                <a:srgbClr val="4D4A56"/>
              </a:buClr>
              <a:buSzPts val="1800"/>
              <a:buNone/>
              <a:defRPr>
                <a:solidFill>
                  <a:srgbClr val="4D4A56"/>
                </a:solidFill>
              </a:defRPr>
            </a:lvl3pPr>
            <a:lvl4pPr lvl="3" algn="r" rtl="0">
              <a:spcBef>
                <a:spcPts val="0"/>
              </a:spcBef>
              <a:spcAft>
                <a:spcPts val="0"/>
              </a:spcAft>
              <a:buClr>
                <a:srgbClr val="4D4A56"/>
              </a:buClr>
              <a:buSzPts val="1800"/>
              <a:buNone/>
              <a:defRPr>
                <a:solidFill>
                  <a:srgbClr val="4D4A56"/>
                </a:solidFill>
              </a:defRPr>
            </a:lvl4pPr>
            <a:lvl5pPr lvl="4" algn="r" rtl="0">
              <a:spcBef>
                <a:spcPts val="0"/>
              </a:spcBef>
              <a:spcAft>
                <a:spcPts val="0"/>
              </a:spcAft>
              <a:buClr>
                <a:srgbClr val="4D4A56"/>
              </a:buClr>
              <a:buSzPts val="1800"/>
              <a:buNone/>
              <a:defRPr>
                <a:solidFill>
                  <a:srgbClr val="4D4A56"/>
                </a:solidFill>
              </a:defRPr>
            </a:lvl5pPr>
            <a:lvl6pPr lvl="5" algn="r" rtl="0">
              <a:spcBef>
                <a:spcPts val="0"/>
              </a:spcBef>
              <a:spcAft>
                <a:spcPts val="0"/>
              </a:spcAft>
              <a:buClr>
                <a:srgbClr val="4D4A56"/>
              </a:buClr>
              <a:buSzPts val="1800"/>
              <a:buNone/>
              <a:defRPr>
                <a:solidFill>
                  <a:srgbClr val="4D4A56"/>
                </a:solidFill>
              </a:defRPr>
            </a:lvl6pPr>
            <a:lvl7pPr lvl="6" algn="r" rtl="0">
              <a:spcBef>
                <a:spcPts val="0"/>
              </a:spcBef>
              <a:spcAft>
                <a:spcPts val="0"/>
              </a:spcAft>
              <a:buClr>
                <a:srgbClr val="4D4A56"/>
              </a:buClr>
              <a:buSzPts val="1800"/>
              <a:buNone/>
              <a:defRPr>
                <a:solidFill>
                  <a:srgbClr val="4D4A56"/>
                </a:solidFill>
              </a:defRPr>
            </a:lvl7pPr>
            <a:lvl8pPr lvl="7" algn="r" rtl="0">
              <a:spcBef>
                <a:spcPts val="0"/>
              </a:spcBef>
              <a:spcAft>
                <a:spcPts val="0"/>
              </a:spcAft>
              <a:buClr>
                <a:srgbClr val="4D4A56"/>
              </a:buClr>
              <a:buSzPts val="1800"/>
              <a:buNone/>
              <a:defRPr>
                <a:solidFill>
                  <a:srgbClr val="4D4A56"/>
                </a:solidFill>
              </a:defRPr>
            </a:lvl8pPr>
            <a:lvl9pPr lvl="8" algn="r" rtl="0">
              <a:spcBef>
                <a:spcPts val="0"/>
              </a:spcBef>
              <a:spcAft>
                <a:spcPts val="0"/>
              </a:spcAft>
              <a:buClr>
                <a:srgbClr val="4D4A56"/>
              </a:buClr>
              <a:buSzPts val="1800"/>
              <a:buNone/>
              <a:defRPr>
                <a:solidFill>
                  <a:srgbClr val="4D4A56"/>
                </a:solidFill>
              </a:defRPr>
            </a:lvl9pPr>
          </a:lstStyle>
          <a:p>
            <a:endParaRPr/>
          </a:p>
        </p:txBody>
      </p:sp>
      <p:sp>
        <p:nvSpPr>
          <p:cNvPr id="40" name="Google Shape;40;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dk1"/>
        </a:solidFill>
        <a:effectLst/>
      </p:bgPr>
    </p:bg>
    <p:spTree>
      <p:nvGrpSpPr>
        <p:cNvPr id="1" name="Shape 41"/>
        <p:cNvGrpSpPr/>
        <p:nvPr/>
      </p:nvGrpSpPr>
      <p:grpSpPr>
        <a:xfrm>
          <a:off x="0" y="0"/>
          <a:ext cx="0" cy="0"/>
          <a:chOff x="0" y="0"/>
          <a:chExt cx="0" cy="0"/>
        </a:xfrm>
      </p:grpSpPr>
      <p:pic>
        <p:nvPicPr>
          <p:cNvPr id="42" name="Google Shape;42;p7"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43" name="Google Shape;43;p7"/>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46" name="Google Shape;46;p7"/>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8" name="Google Shape;4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58"/>
        <p:cNvGrpSpPr/>
        <p:nvPr/>
      </p:nvGrpSpPr>
      <p:grpSpPr>
        <a:xfrm>
          <a:off x="0" y="0"/>
          <a:ext cx="0" cy="0"/>
          <a:chOff x="0" y="0"/>
          <a:chExt cx="0" cy="0"/>
        </a:xfrm>
      </p:grpSpPr>
      <p:pic>
        <p:nvPicPr>
          <p:cNvPr id="59" name="Google Shape;59;p9"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60" name="Google Shape;60;p9"/>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428171" y="543067"/>
            <a:ext cx="1729500" cy="16161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62" name="Google Shape;6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hort Title only">
  <p:cSld name="TITLE_ONLY_1">
    <p:bg>
      <p:bgPr>
        <a:solidFill>
          <a:schemeClr val="dk1"/>
        </a:solidFill>
        <a:effectLst/>
      </p:bgPr>
    </p:bg>
    <p:spTree>
      <p:nvGrpSpPr>
        <p:cNvPr id="1" name="Shape 63"/>
        <p:cNvGrpSpPr/>
        <p:nvPr/>
      </p:nvGrpSpPr>
      <p:grpSpPr>
        <a:xfrm>
          <a:off x="0" y="0"/>
          <a:ext cx="0" cy="0"/>
          <a:chOff x="0" y="0"/>
          <a:chExt cx="0" cy="0"/>
        </a:xfrm>
      </p:grpSpPr>
      <p:pic>
        <p:nvPicPr>
          <p:cNvPr id="64" name="Google Shape;64;p10"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65" name="Google Shape;65;p10"/>
          <p:cNvSpPr/>
          <p:nvPr/>
        </p:nvSpPr>
        <p:spPr>
          <a:xfrm>
            <a:off x="404975" y="441145"/>
            <a:ext cx="1980300" cy="6717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04975" y="441150"/>
            <a:ext cx="1832400" cy="671700"/>
          </a:xfrm>
          <a:prstGeom prst="rect">
            <a:avLst/>
          </a:prstGeom>
        </p:spPr>
        <p:txBody>
          <a:bodyPr spcFirstLastPara="1" wrap="square" lIns="0" tIns="0" rIns="0" bIns="0" anchor="ctr" anchorCtr="0">
            <a:noAutofit/>
          </a:bodyPr>
          <a:lstStyle>
            <a:lvl1pPr lvl="0" algn="r" rtl="0">
              <a:spcBef>
                <a:spcPts val="0"/>
              </a:spcBef>
              <a:spcAft>
                <a:spcPts val="0"/>
              </a:spcAft>
              <a:buClr>
                <a:schemeClr val="lt1"/>
              </a:buClr>
              <a:buSzPts val="1800"/>
              <a:buNone/>
              <a:defRPr>
                <a:solidFill>
                  <a:schemeClr val="lt1"/>
                </a:solidFill>
              </a:defRPr>
            </a:lvl1pPr>
            <a:lvl2pPr lvl="1" algn="r" rtl="0">
              <a:spcBef>
                <a:spcPts val="0"/>
              </a:spcBef>
              <a:spcAft>
                <a:spcPts val="0"/>
              </a:spcAft>
              <a:buClr>
                <a:schemeClr val="lt1"/>
              </a:buClr>
              <a:buSzPts val="1800"/>
              <a:buNone/>
              <a:defRPr>
                <a:solidFill>
                  <a:schemeClr val="lt1"/>
                </a:solidFill>
              </a:defRPr>
            </a:lvl2pPr>
            <a:lvl3pPr lvl="2" algn="r" rtl="0">
              <a:spcBef>
                <a:spcPts val="0"/>
              </a:spcBef>
              <a:spcAft>
                <a:spcPts val="0"/>
              </a:spcAft>
              <a:buClr>
                <a:schemeClr val="lt1"/>
              </a:buClr>
              <a:buSzPts val="1800"/>
              <a:buNone/>
              <a:defRPr>
                <a:solidFill>
                  <a:schemeClr val="lt1"/>
                </a:solidFill>
              </a:defRPr>
            </a:lvl3pPr>
            <a:lvl4pPr lvl="3" algn="r" rtl="0">
              <a:spcBef>
                <a:spcPts val="0"/>
              </a:spcBef>
              <a:spcAft>
                <a:spcPts val="0"/>
              </a:spcAft>
              <a:buClr>
                <a:schemeClr val="lt1"/>
              </a:buClr>
              <a:buSzPts val="1800"/>
              <a:buNone/>
              <a:defRPr>
                <a:solidFill>
                  <a:schemeClr val="lt1"/>
                </a:solidFill>
              </a:defRPr>
            </a:lvl4pPr>
            <a:lvl5pPr lvl="4" algn="r" rtl="0">
              <a:spcBef>
                <a:spcPts val="0"/>
              </a:spcBef>
              <a:spcAft>
                <a:spcPts val="0"/>
              </a:spcAft>
              <a:buClr>
                <a:schemeClr val="lt1"/>
              </a:buClr>
              <a:buSzPts val="1800"/>
              <a:buNone/>
              <a:defRPr>
                <a:solidFill>
                  <a:schemeClr val="lt1"/>
                </a:solidFill>
              </a:defRPr>
            </a:lvl5pPr>
            <a:lvl6pPr lvl="5" algn="r" rtl="0">
              <a:spcBef>
                <a:spcPts val="0"/>
              </a:spcBef>
              <a:spcAft>
                <a:spcPts val="0"/>
              </a:spcAft>
              <a:buClr>
                <a:schemeClr val="lt1"/>
              </a:buClr>
              <a:buSzPts val="1800"/>
              <a:buNone/>
              <a:defRPr>
                <a:solidFill>
                  <a:schemeClr val="lt1"/>
                </a:solidFill>
              </a:defRPr>
            </a:lvl6pPr>
            <a:lvl7pPr lvl="6" algn="r" rtl="0">
              <a:spcBef>
                <a:spcPts val="0"/>
              </a:spcBef>
              <a:spcAft>
                <a:spcPts val="0"/>
              </a:spcAft>
              <a:buClr>
                <a:schemeClr val="lt1"/>
              </a:buClr>
              <a:buSzPts val="1800"/>
              <a:buNone/>
              <a:defRPr>
                <a:solidFill>
                  <a:schemeClr val="lt1"/>
                </a:solidFill>
              </a:defRPr>
            </a:lvl7pPr>
            <a:lvl8pPr lvl="7" algn="r" rtl="0">
              <a:spcBef>
                <a:spcPts val="0"/>
              </a:spcBef>
              <a:spcAft>
                <a:spcPts val="0"/>
              </a:spcAft>
              <a:buClr>
                <a:schemeClr val="lt1"/>
              </a:buClr>
              <a:buSzPts val="1800"/>
              <a:buNone/>
              <a:defRPr>
                <a:solidFill>
                  <a:schemeClr val="lt1"/>
                </a:solidFill>
              </a:defRPr>
            </a:lvl8pPr>
            <a:lvl9pPr lvl="8" algn="r" rtl="0">
              <a:spcBef>
                <a:spcPts val="0"/>
              </a:spcBef>
              <a:spcAft>
                <a:spcPts val="0"/>
              </a:spcAft>
              <a:buClr>
                <a:schemeClr val="lt1"/>
              </a:buClr>
              <a:buSzPts val="1800"/>
              <a:buNone/>
              <a:defRPr>
                <a:solidFill>
                  <a:schemeClr val="lt1"/>
                </a:solidFill>
              </a:defRPr>
            </a:lvl9pPr>
          </a:lstStyle>
          <a:p>
            <a:endParaRPr/>
          </a:p>
        </p:txBody>
      </p:sp>
      <p:sp>
        <p:nvSpPr>
          <p:cNvPr id="67" name="Google Shape;67;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vertical" type="blank">
  <p:cSld name="BLANK">
    <p:bg>
      <p:bgPr>
        <a:solidFill>
          <a:schemeClr val="dk1"/>
        </a:solidFill>
        <a:effectLst/>
      </p:bgPr>
    </p:bg>
    <p:spTree>
      <p:nvGrpSpPr>
        <p:cNvPr id="1" name="Shape 74"/>
        <p:cNvGrpSpPr/>
        <p:nvPr/>
      </p:nvGrpSpPr>
      <p:grpSpPr>
        <a:xfrm>
          <a:off x="0" y="0"/>
          <a:ext cx="0" cy="0"/>
          <a:chOff x="0" y="0"/>
          <a:chExt cx="0" cy="0"/>
        </a:xfrm>
      </p:grpSpPr>
      <p:pic>
        <p:nvPicPr>
          <p:cNvPr id="75" name="Google Shape;75;p12"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1"/>
                </a:solidFill>
                <a:latin typeface="Playfair Display"/>
                <a:ea typeface="Playfair Display"/>
                <a:cs typeface="Playfair Display"/>
                <a:sym typeface="Playfair Display"/>
              </a:defRPr>
            </a:lvl1pPr>
            <a:lvl2pPr lvl="1" algn="r">
              <a:buNone/>
              <a:defRPr sz="1300">
                <a:solidFill>
                  <a:schemeClr val="accent1"/>
                </a:solidFill>
                <a:latin typeface="Playfair Display"/>
                <a:ea typeface="Playfair Display"/>
                <a:cs typeface="Playfair Display"/>
                <a:sym typeface="Playfair Display"/>
              </a:defRPr>
            </a:lvl2pPr>
            <a:lvl3pPr lvl="2" algn="r">
              <a:buNone/>
              <a:defRPr sz="1300">
                <a:solidFill>
                  <a:schemeClr val="accent1"/>
                </a:solidFill>
                <a:latin typeface="Playfair Display"/>
                <a:ea typeface="Playfair Display"/>
                <a:cs typeface="Playfair Display"/>
                <a:sym typeface="Playfair Display"/>
              </a:defRPr>
            </a:lvl3pPr>
            <a:lvl4pPr lvl="3" algn="r">
              <a:buNone/>
              <a:defRPr sz="1300">
                <a:solidFill>
                  <a:schemeClr val="accent1"/>
                </a:solidFill>
                <a:latin typeface="Playfair Display"/>
                <a:ea typeface="Playfair Display"/>
                <a:cs typeface="Playfair Display"/>
                <a:sym typeface="Playfair Display"/>
              </a:defRPr>
            </a:lvl4pPr>
            <a:lvl5pPr lvl="4" algn="r">
              <a:buNone/>
              <a:defRPr sz="1300">
                <a:solidFill>
                  <a:schemeClr val="accent1"/>
                </a:solidFill>
                <a:latin typeface="Playfair Display"/>
                <a:ea typeface="Playfair Display"/>
                <a:cs typeface="Playfair Display"/>
                <a:sym typeface="Playfair Display"/>
              </a:defRPr>
            </a:lvl5pPr>
            <a:lvl6pPr lvl="5" algn="r">
              <a:buNone/>
              <a:defRPr sz="1300">
                <a:solidFill>
                  <a:schemeClr val="accent1"/>
                </a:solidFill>
                <a:latin typeface="Playfair Display"/>
                <a:ea typeface="Playfair Display"/>
                <a:cs typeface="Playfair Display"/>
                <a:sym typeface="Playfair Display"/>
              </a:defRPr>
            </a:lvl6pPr>
            <a:lvl7pPr lvl="6" algn="r">
              <a:buNone/>
              <a:defRPr sz="1300">
                <a:solidFill>
                  <a:schemeClr val="accent1"/>
                </a:solidFill>
                <a:latin typeface="Playfair Display"/>
                <a:ea typeface="Playfair Display"/>
                <a:cs typeface="Playfair Display"/>
                <a:sym typeface="Playfair Display"/>
              </a:defRPr>
            </a:lvl7pPr>
            <a:lvl8pPr lvl="7" algn="r">
              <a:buNone/>
              <a:defRPr sz="1300">
                <a:solidFill>
                  <a:schemeClr val="accent1"/>
                </a:solidFill>
                <a:latin typeface="Playfair Display"/>
                <a:ea typeface="Playfair Display"/>
                <a:cs typeface="Playfair Display"/>
                <a:sym typeface="Playfair Display"/>
              </a:defRPr>
            </a:lvl8pPr>
            <a:lvl9pPr lvl="8" algn="r">
              <a:buNone/>
              <a:defRPr sz="1300">
                <a:solidFill>
                  <a:schemeClr val="accen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1" name="Google Shape;91;p16"/>
          <p:cNvGrpSpPr/>
          <p:nvPr/>
        </p:nvGrpSpPr>
        <p:grpSpPr>
          <a:xfrm>
            <a:off x="4388765" y="980127"/>
            <a:ext cx="366458" cy="366437"/>
            <a:chOff x="1923675" y="1633650"/>
            <a:chExt cx="436000" cy="435975"/>
          </a:xfrm>
        </p:grpSpPr>
        <p:sp>
          <p:nvSpPr>
            <p:cNvPr id="92" name="Google Shape;92;p1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70D8B55-BA76-423D-8D42-BF1D2933FAE7}"/>
              </a:ext>
            </a:extLst>
          </p:cNvPr>
          <p:cNvSpPr>
            <a:spLocks noGrp="1"/>
          </p:cNvSpPr>
          <p:nvPr>
            <p:ph type="ctrTitle"/>
          </p:nvPr>
        </p:nvSpPr>
        <p:spPr>
          <a:xfrm>
            <a:off x="1941618" y="2092225"/>
            <a:ext cx="5224900" cy="1149063"/>
          </a:xfrm>
        </p:spPr>
        <p:txBody>
          <a:bodyPr/>
          <a:lstStyle/>
          <a:p>
            <a:r>
              <a:rPr lang="en-US" sz="2000" dirty="0" err="1">
                <a:latin typeface="+mj-lt"/>
              </a:rPr>
              <a:t>Đề</a:t>
            </a:r>
            <a:r>
              <a:rPr lang="en-US" sz="2000" dirty="0">
                <a:latin typeface="+mj-lt"/>
              </a:rPr>
              <a:t> </a:t>
            </a:r>
            <a:r>
              <a:rPr lang="en-US" sz="2000" dirty="0" err="1">
                <a:latin typeface="+mj-lt"/>
              </a:rPr>
              <a:t>tài</a:t>
            </a:r>
            <a:r>
              <a:rPr lang="en-US" sz="2000" dirty="0">
                <a:latin typeface="+mj-lt"/>
              </a:rPr>
              <a:t>: </a:t>
            </a:r>
            <a:r>
              <a:rPr lang="en-US" sz="2000" dirty="0" err="1">
                <a:latin typeface="+mj-lt"/>
              </a:rPr>
              <a:t>Tìm</a:t>
            </a:r>
            <a:r>
              <a:rPr lang="en-US" sz="2000" dirty="0">
                <a:latin typeface="+mj-lt"/>
              </a:rPr>
              <a:t> </a:t>
            </a:r>
            <a:r>
              <a:rPr lang="en-US" sz="2000" dirty="0" err="1">
                <a:latin typeface="+mj-lt"/>
              </a:rPr>
              <a:t>hiểu</a:t>
            </a:r>
            <a:r>
              <a:rPr lang="en-US" sz="2000" dirty="0">
                <a:latin typeface="+mj-lt"/>
              </a:rPr>
              <a:t> </a:t>
            </a:r>
            <a:r>
              <a:rPr lang="en-US" sz="2000" dirty="0" err="1">
                <a:latin typeface="+mj-lt"/>
              </a:rPr>
              <a:t>về</a:t>
            </a:r>
            <a:r>
              <a:rPr lang="en-US" sz="2000" dirty="0">
                <a:latin typeface="+mj-lt"/>
              </a:rPr>
              <a:t> recommendation system </a:t>
            </a:r>
            <a:r>
              <a:rPr lang="en-US" sz="2000" dirty="0" err="1">
                <a:latin typeface="+mj-lt"/>
              </a:rPr>
              <a:t>và</a:t>
            </a:r>
            <a:r>
              <a:rPr lang="en-US" sz="2000" dirty="0">
                <a:latin typeface="+mj-lt"/>
              </a:rPr>
              <a:t> </a:t>
            </a:r>
            <a:r>
              <a:rPr lang="en-US" sz="2000" dirty="0" err="1">
                <a:latin typeface="+mj-lt"/>
              </a:rPr>
              <a:t>xây</a:t>
            </a:r>
            <a:r>
              <a:rPr lang="en-US" sz="2000" dirty="0">
                <a:latin typeface="+mj-lt"/>
              </a:rPr>
              <a:t> </a:t>
            </a:r>
            <a:r>
              <a:rPr lang="en-US" sz="2000" dirty="0" err="1">
                <a:latin typeface="+mj-lt"/>
              </a:rPr>
              <a:t>dựng</a:t>
            </a:r>
            <a:r>
              <a:rPr lang="en-US" sz="2000" dirty="0">
                <a:latin typeface="+mj-lt"/>
              </a:rPr>
              <a:t> </a:t>
            </a:r>
            <a:r>
              <a:rPr lang="en-US" sz="2000" dirty="0" err="1">
                <a:latin typeface="+mj-lt"/>
              </a:rPr>
              <a:t>ứng</a:t>
            </a:r>
            <a:r>
              <a:rPr lang="en-US" sz="2000" dirty="0">
                <a:latin typeface="+mj-lt"/>
              </a:rPr>
              <a:t> </a:t>
            </a:r>
            <a:r>
              <a:rPr lang="en-US" sz="2000" dirty="0" err="1">
                <a:latin typeface="+mj-lt"/>
              </a:rPr>
              <a:t>dụng</a:t>
            </a:r>
            <a:r>
              <a:rPr lang="en-US" sz="2000" dirty="0">
                <a:latin typeface="+mj-lt"/>
              </a:rPr>
              <a:t> </a:t>
            </a:r>
            <a:r>
              <a:rPr lang="en-US" sz="2000" dirty="0" err="1">
                <a:latin typeface="+mj-lt"/>
              </a:rPr>
              <a:t>minh</a:t>
            </a:r>
            <a:r>
              <a:rPr lang="en-US" sz="2000" dirty="0">
                <a:latin typeface="+mj-lt"/>
              </a:rPr>
              <a:t> </a:t>
            </a:r>
            <a:r>
              <a:rPr lang="en-US" sz="2000" dirty="0" err="1">
                <a:latin typeface="+mj-lt"/>
              </a:rPr>
              <a:t>họa</a:t>
            </a:r>
            <a:endParaRPr lang="en-US" sz="2000" dirty="0">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 name="TextBox 4">
            <a:extLst>
              <a:ext uri="{FF2B5EF4-FFF2-40B4-BE49-F238E27FC236}">
                <a16:creationId xmlns:a16="http://schemas.microsoft.com/office/drawing/2014/main" id="{C655413D-6B0C-4105-ADCB-F0E35B0A12AC}"/>
              </a:ext>
            </a:extLst>
          </p:cNvPr>
          <p:cNvSpPr txBox="1"/>
          <p:nvPr/>
        </p:nvSpPr>
        <p:spPr>
          <a:xfrm>
            <a:off x="183995" y="1255836"/>
            <a:ext cx="8776010" cy="2862322"/>
          </a:xfrm>
          <a:prstGeom prst="rect">
            <a:avLst/>
          </a:prstGeom>
          <a:noFill/>
        </p:spPr>
        <p:txBody>
          <a:bodyPr wrap="square">
            <a:spAutoFit/>
          </a:bodyPr>
          <a:lstStyle/>
          <a:p>
            <a:pPr marL="285750" indent="-285750" algn="l">
              <a:buFont typeface="Wingdings" panose="05000000000000000000" pitchFamily="2" charset="2"/>
              <a:buChar char="Ø"/>
            </a:pPr>
            <a:r>
              <a:rPr lang="vi-VN" sz="1800" b="0" i="0" dirty="0">
                <a:solidFill>
                  <a:schemeClr val="bg1"/>
                </a:solidFill>
                <a:effectLst/>
                <a:latin typeface="+mn-lt"/>
              </a:rPr>
              <a:t>Một số hệ thống sử dụng phương pháp chiết khấu dựa trên thời gian (time-based discounting) để tính toán cho yếu tố “trượt” đối với sự quan tâm của người sử dụng. Trong một số trường hợp điểm số đánh giá (rating) có thể là nhị phân (thích/không thích) hoặc các giá trị số thực cho thấy mức độ ưu tiên.</a:t>
            </a:r>
            <a:endParaRPr lang="en-US" sz="1800" b="0" i="0" dirty="0">
              <a:solidFill>
                <a:schemeClr val="bg1"/>
              </a:solidFill>
              <a:effectLst/>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Thế mạnh lớn nhất của kỹ thuật gợi ý theo lọc cộng tác là chúng hoàn toàn độc lập với sự biểu diễn của các đối tượng đang được gợi ý, và do đó có thể làm việc tốt với các đối tượng phức tạp như âm thanh và phim. Schafer, Konstan &amp; Riedl (1999) gọi lọc cộng tác là “tương quan giữa người – với – người” (people-to-people correlation).</a:t>
            </a:r>
          </a:p>
        </p:txBody>
      </p:sp>
    </p:spTree>
    <p:extLst>
      <p:ext uri="{BB962C8B-B14F-4D97-AF65-F5344CB8AC3E}">
        <p14:creationId xmlns:p14="http://schemas.microsoft.com/office/powerpoint/2010/main" val="514834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44" name="TextBox 43">
            <a:extLst>
              <a:ext uri="{FF2B5EF4-FFF2-40B4-BE49-F238E27FC236}">
                <a16:creationId xmlns:a16="http://schemas.microsoft.com/office/drawing/2014/main" id="{201AC8E1-8177-491D-A27B-6D3534B1338B}"/>
              </a:ext>
            </a:extLst>
          </p:cNvPr>
          <p:cNvSpPr txBox="1"/>
          <p:nvPr/>
        </p:nvSpPr>
        <p:spPr>
          <a:xfrm>
            <a:off x="64030" y="1217932"/>
            <a:ext cx="9041454" cy="923330"/>
          </a:xfrm>
          <a:prstGeom prst="rect">
            <a:avLst/>
          </a:prstGeom>
          <a:noFill/>
        </p:spPr>
        <p:txBody>
          <a:bodyPr wrap="square">
            <a:spAutoFit/>
          </a:bodyPr>
          <a:lstStyle/>
          <a:p>
            <a:pPr marL="285750" indent="-285750">
              <a:buFont typeface="Wingdings" panose="05000000000000000000" pitchFamily="2" charset="2"/>
              <a:buChar char="Ø"/>
            </a:pPr>
            <a:r>
              <a:rPr lang="vi-VN" sz="1800" b="0" i="0" dirty="0">
                <a:solidFill>
                  <a:schemeClr val="tx1">
                    <a:lumMod val="20000"/>
                    <a:lumOff val="80000"/>
                  </a:schemeClr>
                </a:solidFill>
                <a:effectLst/>
                <a:latin typeface="+mn-lt"/>
              </a:rPr>
              <a:t>Lọc cộng tác Recommender System hoạt động với sự cộng tác của người dùng. Nếu có nhiều người dùng thích mặt hàng nào đó thì mặt hàng đó có thể được giới thiệu cho người dùng chưa xem mặt hàng đó. </a:t>
            </a:r>
            <a:endParaRPr lang="en-US" sz="1800" dirty="0">
              <a:solidFill>
                <a:schemeClr val="tx1">
                  <a:lumMod val="20000"/>
                  <a:lumOff val="80000"/>
                </a:schemeClr>
              </a:solidFill>
              <a:latin typeface="+mn-lt"/>
            </a:endParaRPr>
          </a:p>
        </p:txBody>
      </p:sp>
      <p:pic>
        <p:nvPicPr>
          <p:cNvPr id="6" name="Picture 5">
            <a:extLst>
              <a:ext uri="{FF2B5EF4-FFF2-40B4-BE49-F238E27FC236}">
                <a16:creationId xmlns:a16="http://schemas.microsoft.com/office/drawing/2014/main" id="{8B13777D-8852-41C6-BA9A-2714D0A4943A}"/>
              </a:ext>
            </a:extLst>
          </p:cNvPr>
          <p:cNvPicPr>
            <a:picLocks noChangeAspect="1"/>
          </p:cNvPicPr>
          <p:nvPr/>
        </p:nvPicPr>
        <p:blipFill>
          <a:blip r:embed="rId3"/>
          <a:stretch>
            <a:fillRect/>
          </a:stretch>
        </p:blipFill>
        <p:spPr>
          <a:xfrm>
            <a:off x="261278" y="2245851"/>
            <a:ext cx="3976185" cy="2504000"/>
          </a:xfrm>
          <a:prstGeom prst="rect">
            <a:avLst/>
          </a:prstGeom>
        </p:spPr>
      </p:pic>
      <p:pic>
        <p:nvPicPr>
          <p:cNvPr id="4" name="Picture 3">
            <a:extLst>
              <a:ext uri="{FF2B5EF4-FFF2-40B4-BE49-F238E27FC236}">
                <a16:creationId xmlns:a16="http://schemas.microsoft.com/office/drawing/2014/main" id="{123059F3-F2C5-4772-95B3-DF5021ACFB41}"/>
              </a:ext>
            </a:extLst>
          </p:cNvPr>
          <p:cNvPicPr>
            <a:picLocks noChangeAspect="1"/>
          </p:cNvPicPr>
          <p:nvPr/>
        </p:nvPicPr>
        <p:blipFill>
          <a:blip r:embed="rId4"/>
          <a:stretch>
            <a:fillRect/>
          </a:stretch>
        </p:blipFill>
        <p:spPr>
          <a:xfrm>
            <a:off x="5146520" y="2111298"/>
            <a:ext cx="3737285" cy="2847278"/>
          </a:xfrm>
          <a:prstGeom prst="rect">
            <a:avLst/>
          </a:prstGeom>
        </p:spPr>
      </p:pic>
    </p:spTree>
    <p:extLst>
      <p:ext uri="{BB962C8B-B14F-4D97-AF65-F5344CB8AC3E}">
        <p14:creationId xmlns:p14="http://schemas.microsoft.com/office/powerpoint/2010/main" val="4123458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a:extLst>
              <a:ext uri="{FF2B5EF4-FFF2-40B4-BE49-F238E27FC236}">
                <a16:creationId xmlns:a16="http://schemas.microsoft.com/office/drawing/2014/main" id="{8B6D0DF1-D9CE-4D2A-8795-56D4E5863095}"/>
              </a:ext>
            </a:extLst>
          </p:cNvPr>
          <p:cNvSpPr/>
          <p:nvPr/>
        </p:nvSpPr>
        <p:spPr>
          <a:xfrm>
            <a:off x="351695" y="540822"/>
            <a:ext cx="1430200" cy="461665"/>
          </a:xfrm>
          <a:prstGeom prst="rect">
            <a:avLst/>
          </a:prstGeom>
          <a:noFill/>
        </p:spPr>
        <p:txBody>
          <a:bodyPr wrap="none" lIns="91440" tIns="45720" rIns="91440" bIns="45720">
            <a:spAutoFit/>
          </a:bodyPr>
          <a:lstStyle/>
          <a:p>
            <a:pPr algn="ct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Ưu</a:t>
            </a:r>
            <a:r>
              <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rPr>
              <a:t> </a:t>
            </a: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điểm</a:t>
            </a:r>
            <a:endPar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endParaRPr>
          </a:p>
        </p:txBody>
      </p:sp>
      <p:sp>
        <p:nvSpPr>
          <p:cNvPr id="7" name="TextBox 6">
            <a:extLst>
              <a:ext uri="{FF2B5EF4-FFF2-40B4-BE49-F238E27FC236}">
                <a16:creationId xmlns:a16="http://schemas.microsoft.com/office/drawing/2014/main" id="{2A9DBF4A-81B3-4A7E-BC09-E374BCB8FF57}"/>
              </a:ext>
            </a:extLst>
          </p:cNvPr>
          <p:cNvSpPr txBox="1"/>
          <p:nvPr/>
        </p:nvSpPr>
        <p:spPr>
          <a:xfrm>
            <a:off x="2553629" y="1173327"/>
            <a:ext cx="4572000" cy="1200329"/>
          </a:xfrm>
          <a:prstGeom prst="rect">
            <a:avLst/>
          </a:prstGeom>
          <a:noFill/>
        </p:spPr>
        <p:txBody>
          <a:bodyPr wrap="square">
            <a:spAutoFit/>
          </a:bodyPr>
          <a:lstStyle/>
          <a:p>
            <a:pPr algn="l">
              <a:buFont typeface="Arial" panose="020B0604020202020204" pitchFamily="34" charset="0"/>
              <a:buChar char="•"/>
            </a:pPr>
            <a:r>
              <a:rPr lang="vi-VN" sz="1800" i="0" dirty="0">
                <a:solidFill>
                  <a:srgbClr val="1B1B1B"/>
                </a:solidFill>
                <a:effectLst>
                  <a:outerShdw blurRad="38100" dist="38100" dir="2700000" algn="tl">
                    <a:srgbClr val="000000">
                      <a:alpha val="43137"/>
                    </a:srgbClr>
                  </a:outerShdw>
                </a:effectLst>
                <a:latin typeface="+mn-lt"/>
              </a:rPr>
              <a:t>Khả năng đa hạng mục</a:t>
            </a:r>
          </a:p>
          <a:p>
            <a:pPr algn="l">
              <a:buFont typeface="Arial" panose="020B0604020202020204" pitchFamily="34" charset="0"/>
              <a:buChar char="•"/>
            </a:pPr>
            <a:r>
              <a:rPr lang="vi-VN" sz="1800" i="0" dirty="0">
                <a:solidFill>
                  <a:srgbClr val="1B1B1B"/>
                </a:solidFill>
                <a:effectLst>
                  <a:outerShdw blurRad="38100" dist="38100" dir="2700000" algn="tl">
                    <a:srgbClr val="000000">
                      <a:alpha val="43137"/>
                    </a:srgbClr>
                  </a:outerShdw>
                </a:effectLst>
                <a:latin typeface="+mn-lt"/>
              </a:rPr>
              <a:t>Không cần tri thức miền</a:t>
            </a:r>
          </a:p>
          <a:p>
            <a:pPr algn="l">
              <a:buFont typeface="Arial" panose="020B0604020202020204" pitchFamily="34" charset="0"/>
              <a:buChar char="•"/>
            </a:pPr>
            <a:r>
              <a:rPr lang="vi-VN" sz="1800" i="0" dirty="0">
                <a:solidFill>
                  <a:srgbClr val="1B1B1B"/>
                </a:solidFill>
                <a:effectLst>
                  <a:outerShdw blurRad="38100" dist="38100" dir="2700000" algn="tl">
                    <a:srgbClr val="000000">
                      <a:alpha val="43137"/>
                    </a:srgbClr>
                  </a:outerShdw>
                </a:effectLst>
                <a:latin typeface="+mn-lt"/>
              </a:rPr>
              <a:t>Chất lượng tăng theo thời gian</a:t>
            </a:r>
          </a:p>
          <a:p>
            <a:pPr algn="l">
              <a:buFont typeface="Arial" panose="020B0604020202020204" pitchFamily="34" charset="0"/>
              <a:buChar char="•"/>
            </a:pPr>
            <a:r>
              <a:rPr lang="vi-VN" sz="1800" i="0" dirty="0">
                <a:solidFill>
                  <a:srgbClr val="1B1B1B"/>
                </a:solidFill>
                <a:effectLst>
                  <a:outerShdw blurRad="38100" dist="38100" dir="2700000" algn="tl">
                    <a:srgbClr val="000000">
                      <a:alpha val="43137"/>
                    </a:srgbClr>
                  </a:outerShdw>
                </a:effectLst>
                <a:latin typeface="+mn-lt"/>
              </a:rPr>
              <a:t>Đủ thông tin phản hồi không tường minh</a:t>
            </a:r>
          </a:p>
        </p:txBody>
      </p:sp>
    </p:spTree>
    <p:extLst>
      <p:ext uri="{BB962C8B-B14F-4D97-AF65-F5344CB8AC3E}">
        <p14:creationId xmlns:p14="http://schemas.microsoft.com/office/powerpoint/2010/main" val="715585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Rectangle 1">
            <a:extLst>
              <a:ext uri="{FF2B5EF4-FFF2-40B4-BE49-F238E27FC236}">
                <a16:creationId xmlns:a16="http://schemas.microsoft.com/office/drawing/2014/main" id="{8B6D0DF1-D9CE-4D2A-8795-56D4E5863095}"/>
              </a:ext>
            </a:extLst>
          </p:cNvPr>
          <p:cNvSpPr/>
          <p:nvPr/>
        </p:nvSpPr>
        <p:spPr>
          <a:xfrm>
            <a:off x="335814" y="540822"/>
            <a:ext cx="2012089" cy="461665"/>
          </a:xfrm>
          <a:prstGeom prst="rect">
            <a:avLst/>
          </a:prstGeom>
          <a:noFill/>
        </p:spPr>
        <p:txBody>
          <a:bodyPr wrap="none" lIns="91440" tIns="45720" rIns="91440" bIns="45720">
            <a:spAutoFit/>
          </a:bodyPr>
          <a:lstStyle/>
          <a:p>
            <a:pPr algn="ctr"/>
            <a:r>
              <a:rPr lang="en-US" sz="2400" b="1" dirty="0" err="1">
                <a:ln w="0"/>
                <a:solidFill>
                  <a:schemeClr val="tx1">
                    <a:lumMod val="75000"/>
                  </a:schemeClr>
                </a:solidFill>
                <a:effectLst>
                  <a:outerShdw blurRad="38100" dist="19050" dir="2700000" algn="tl" rotWithShape="0">
                    <a:schemeClr val="dk1">
                      <a:alpha val="40000"/>
                    </a:schemeClr>
                  </a:outerShdw>
                </a:effectLst>
                <a:latin typeface="+mj-lt"/>
              </a:rPr>
              <a:t>Nhược</a:t>
            </a:r>
            <a:r>
              <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rPr>
              <a:t> </a:t>
            </a: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điểm</a:t>
            </a:r>
            <a:endPar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endParaRPr>
          </a:p>
        </p:txBody>
      </p:sp>
      <p:sp>
        <p:nvSpPr>
          <p:cNvPr id="6" name="TextBox 5">
            <a:extLst>
              <a:ext uri="{FF2B5EF4-FFF2-40B4-BE49-F238E27FC236}">
                <a16:creationId xmlns:a16="http://schemas.microsoft.com/office/drawing/2014/main" id="{FCE5BD0D-7AB3-45EC-AE38-E6BB6A28143C}"/>
              </a:ext>
            </a:extLst>
          </p:cNvPr>
          <p:cNvSpPr txBox="1"/>
          <p:nvPr/>
        </p:nvSpPr>
        <p:spPr>
          <a:xfrm>
            <a:off x="2553629" y="1002487"/>
            <a:ext cx="4572000" cy="1754326"/>
          </a:xfrm>
          <a:prstGeom prst="rect">
            <a:avLst/>
          </a:prstGeom>
          <a:noFill/>
        </p:spPr>
        <p:txBody>
          <a:bodyPr wrap="square">
            <a:spAutoFit/>
          </a:bodyPr>
          <a:lstStyle/>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Vấn đề người dùng mới</a:t>
            </a:r>
          </a:p>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Vấn đề sản phẩm/đối tượng mới</a:t>
            </a:r>
          </a:p>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Vấn đề “Gray sheep”</a:t>
            </a:r>
          </a:p>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Chất lượng phụ thuộc vào độ lớn dữ liệu lịch sử thao tác của người sử dụng</a:t>
            </a:r>
          </a:p>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Vần đề về tính bền vững và mềm dẻo</a:t>
            </a:r>
          </a:p>
        </p:txBody>
      </p:sp>
    </p:spTree>
    <p:extLst>
      <p:ext uri="{BB962C8B-B14F-4D97-AF65-F5344CB8AC3E}">
        <p14:creationId xmlns:p14="http://schemas.microsoft.com/office/powerpoint/2010/main" val="185580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itle 2">
            <a:extLst>
              <a:ext uri="{FF2B5EF4-FFF2-40B4-BE49-F238E27FC236}">
                <a16:creationId xmlns:a16="http://schemas.microsoft.com/office/drawing/2014/main" id="{75B7F57E-2666-464C-88E5-1BE8E3B8DA93}"/>
              </a:ext>
            </a:extLst>
          </p:cNvPr>
          <p:cNvSpPr>
            <a:spLocks noGrp="1"/>
          </p:cNvSpPr>
          <p:nvPr>
            <p:ph type="title"/>
          </p:nvPr>
        </p:nvSpPr>
        <p:spPr>
          <a:xfrm>
            <a:off x="406000" y="463698"/>
            <a:ext cx="1832400" cy="671700"/>
          </a:xfrm>
        </p:spPr>
        <p:txBody>
          <a:bodyPr/>
          <a:lstStyle/>
          <a:p>
            <a:r>
              <a:rPr lang="en" dirty="0">
                <a:solidFill>
                  <a:schemeClr val="tx1">
                    <a:lumMod val="50000"/>
                  </a:schemeClr>
                </a:solidFill>
                <a:effectLst>
                  <a:outerShdw blurRad="38100" dist="38100" dir="2700000" algn="tl">
                    <a:srgbClr val="000000">
                      <a:alpha val="43137"/>
                    </a:srgbClr>
                  </a:outerShdw>
                </a:effectLst>
                <a:latin typeface="+mj-lt"/>
              </a:rPr>
              <a:t>2.2 Lọc nội dung</a:t>
            </a:r>
            <a:endParaRPr lang="en-US" dirty="0">
              <a:solidFill>
                <a:schemeClr val="tx1">
                  <a:lumMod val="50000"/>
                </a:schemeClr>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ADA0BB0-3C62-4AE9-B36E-7442FC664443}"/>
              </a:ext>
            </a:extLst>
          </p:cNvPr>
          <p:cNvSpPr txBox="1"/>
          <p:nvPr/>
        </p:nvSpPr>
        <p:spPr>
          <a:xfrm>
            <a:off x="0" y="1135398"/>
            <a:ext cx="9105484" cy="3970318"/>
          </a:xfrm>
          <a:prstGeom prst="rect">
            <a:avLst/>
          </a:prstGeom>
          <a:noFill/>
        </p:spPr>
        <p:txBody>
          <a:bodyPr wrap="square">
            <a:spAutoFit/>
          </a:bodyPr>
          <a:lstStyle/>
          <a:p>
            <a:pPr marL="285750" indent="-285750" algn="l">
              <a:buFont typeface="Wingdings" panose="05000000000000000000" pitchFamily="2" charset="2"/>
              <a:buChar char="Ø"/>
            </a:pPr>
            <a:r>
              <a:rPr lang="vi-VN" sz="1800" b="0" i="0" dirty="0">
                <a:solidFill>
                  <a:schemeClr val="bg1"/>
                </a:solidFill>
                <a:effectLst/>
                <a:latin typeface="+mn-lt"/>
              </a:rPr>
              <a:t>Hệ thống gợi ý dựa theo nội dung (Content-based recommendation systems): là sự kế thừa và mở rộng của lĩnh vực nghiên cứu lọc thông tin.</a:t>
            </a:r>
            <a:endParaRPr lang="en-US" sz="1800" dirty="0">
              <a:solidFill>
                <a:schemeClr val="bg1"/>
              </a:solidFill>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Trong hệ thống thì các đối tượng được biểu diễn bởi các đặc điểm liên quan tới chúng.</a:t>
            </a:r>
            <a:endParaRPr lang="en-US" sz="1800" b="0" i="0" dirty="0">
              <a:solidFill>
                <a:schemeClr val="bg1"/>
              </a:solidFill>
              <a:effectLst/>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Ví dụ, hệ thống gợi ý văn bản như hệ thống lọc tin NewsWeeder sử dụng những từ của các văn bản như các đặc điểm.</a:t>
            </a:r>
            <a:endParaRPr lang="en-US" sz="1800" b="0" i="0" dirty="0">
              <a:solidFill>
                <a:schemeClr val="bg1"/>
              </a:solidFill>
              <a:effectLst/>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Một số hệ thống gợi ý dựa trên nội dung học một hồ sơ cá nhân về sở thích của người sử dụng dựa trên các đặc điểm xuất hiện trong chính các đối tượng người sử dụng đã đánh giá (rated). Schafer, Konstan &amp; Riedl gọi gợi ý theo nội dung là “tương quan đối tượng với đối tượng” (item-to-item correlation). Hồ sơ người sử dụng của một hệ thống gợi ý theo nội dung phụ thuộc vào phương pháp học máy được dùng.</a:t>
            </a:r>
          </a:p>
        </p:txBody>
      </p:sp>
    </p:spTree>
    <p:extLst>
      <p:ext uri="{BB962C8B-B14F-4D97-AF65-F5344CB8AC3E}">
        <p14:creationId xmlns:p14="http://schemas.microsoft.com/office/powerpoint/2010/main" val="4158455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additive="base">
                                        <p:cTn id="2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 calcmode="lin" valueType="num">
                                      <p:cBhvr additive="base">
                                        <p:cTn id="3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7" name="TextBox 6">
            <a:extLst>
              <a:ext uri="{FF2B5EF4-FFF2-40B4-BE49-F238E27FC236}">
                <a16:creationId xmlns:a16="http://schemas.microsoft.com/office/drawing/2014/main" id="{F973279B-90E5-4185-9CBD-8CCB6D1E2284}"/>
              </a:ext>
            </a:extLst>
          </p:cNvPr>
          <p:cNvSpPr txBox="1"/>
          <p:nvPr/>
        </p:nvSpPr>
        <p:spPr>
          <a:xfrm>
            <a:off x="0" y="1273533"/>
            <a:ext cx="9144000" cy="1200329"/>
          </a:xfrm>
          <a:prstGeom prst="rect">
            <a:avLst/>
          </a:prstGeom>
          <a:noFill/>
        </p:spPr>
        <p:txBody>
          <a:bodyPr wrap="square">
            <a:spAutoFit/>
          </a:bodyPr>
          <a:lstStyle/>
          <a:p>
            <a:pPr marL="285750" indent="-285750" algn="l">
              <a:buFont typeface="Wingdings" panose="05000000000000000000" pitchFamily="2" charset="2"/>
              <a:buChar char="Ø"/>
            </a:pPr>
            <a:r>
              <a:rPr lang="vi-VN" sz="1800" b="0" i="0" dirty="0">
                <a:solidFill>
                  <a:schemeClr val="bg1"/>
                </a:solidFill>
                <a:effectLst/>
                <a:latin typeface="+mn-lt"/>
              </a:rPr>
              <a:t>Cây quyết định (Decision trees), mạng noron (neural nets) và biểu diễn dựa theo vector (vector-based representations) đều có thể được sử dụng để học hồ sơ người dùng. Cũng giống như trong lọc cộng tác, hồ sơ người dùng trong gợi ý dựa theo nội dung là những dữ liệu lâu dài và được cập nhật theo thời gian.</a:t>
            </a:r>
          </a:p>
        </p:txBody>
      </p:sp>
      <p:sp>
        <p:nvSpPr>
          <p:cNvPr id="8" name="TextBox 7">
            <a:extLst>
              <a:ext uri="{FF2B5EF4-FFF2-40B4-BE49-F238E27FC236}">
                <a16:creationId xmlns:a16="http://schemas.microsoft.com/office/drawing/2014/main" id="{DE72DC59-3059-47BD-A4F4-4087901A887A}"/>
              </a:ext>
            </a:extLst>
          </p:cNvPr>
          <p:cNvSpPr txBox="1"/>
          <p:nvPr/>
        </p:nvSpPr>
        <p:spPr>
          <a:xfrm>
            <a:off x="25090" y="2730943"/>
            <a:ext cx="9093820" cy="1477328"/>
          </a:xfrm>
          <a:prstGeom prst="rect">
            <a:avLst/>
          </a:prstGeom>
          <a:noFill/>
        </p:spPr>
        <p:txBody>
          <a:bodyPr wrap="square">
            <a:spAutoFit/>
          </a:bodyPr>
          <a:lstStyle/>
          <a:p>
            <a:pPr marL="285750" indent="-285750">
              <a:buFont typeface="Wingdings" panose="05000000000000000000" pitchFamily="2" charset="2"/>
              <a:buChar char="Ø"/>
            </a:pPr>
            <a:r>
              <a:rPr lang="vi-VN" sz="1800" b="0" i="0" dirty="0">
                <a:solidFill>
                  <a:schemeClr val="bg1"/>
                </a:solidFill>
                <a:effectLst/>
                <a:latin typeface="+mn-lt"/>
              </a:rPr>
              <a:t>Phương pháp lọc dựa trên nội dung tương tự như cách tiếp cận với các kỹ thuật máy học cổ điển. Ở đây cần thu thập thông tin về một mục Ij và một Ui người dùng, sau đó cần tạo các tính năng của cả Ui; Ij và kết hợp các tính năng đó và đưa chúng vào mô hình máy học để đào tạo. Ở đây, "Số liệu" sẽ là Aij, là xếp hạng tương ứng do người dùng Ui đưa ra trên mặt hàng Ij.</a:t>
            </a:r>
            <a:endParaRPr lang="en-US" sz="1800" dirty="0">
              <a:solidFill>
                <a:schemeClr val="bg1"/>
              </a:solidFill>
              <a:latin typeface="+mn-lt"/>
            </a:endParaRPr>
          </a:p>
        </p:txBody>
      </p:sp>
    </p:spTree>
    <p:extLst>
      <p:ext uri="{BB962C8B-B14F-4D97-AF65-F5344CB8AC3E}">
        <p14:creationId xmlns:p14="http://schemas.microsoft.com/office/powerpoint/2010/main" val="4141886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A0C3D564-ADD3-4BD4-8900-966379B9F14C}"/>
              </a:ext>
            </a:extLst>
          </p:cNvPr>
          <p:cNvPicPr>
            <a:picLocks noChangeAspect="1"/>
          </p:cNvPicPr>
          <p:nvPr/>
        </p:nvPicPr>
        <p:blipFill>
          <a:blip r:embed="rId3"/>
          <a:stretch>
            <a:fillRect/>
          </a:stretch>
        </p:blipFill>
        <p:spPr>
          <a:xfrm>
            <a:off x="2720898" y="677005"/>
            <a:ext cx="4319240" cy="3768616"/>
          </a:xfrm>
          <a:prstGeom prst="rect">
            <a:avLst/>
          </a:prstGeom>
        </p:spPr>
      </p:pic>
    </p:spTree>
    <p:extLst>
      <p:ext uri="{BB962C8B-B14F-4D97-AF65-F5344CB8AC3E}">
        <p14:creationId xmlns:p14="http://schemas.microsoft.com/office/powerpoint/2010/main" val="91628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a:extLst>
              <a:ext uri="{FF2B5EF4-FFF2-40B4-BE49-F238E27FC236}">
                <a16:creationId xmlns:a16="http://schemas.microsoft.com/office/drawing/2014/main" id="{8B6D0DF1-D9CE-4D2A-8795-56D4E5863095}"/>
              </a:ext>
            </a:extLst>
          </p:cNvPr>
          <p:cNvSpPr/>
          <p:nvPr/>
        </p:nvSpPr>
        <p:spPr>
          <a:xfrm>
            <a:off x="351695" y="540822"/>
            <a:ext cx="1430200" cy="461665"/>
          </a:xfrm>
          <a:prstGeom prst="rect">
            <a:avLst/>
          </a:prstGeom>
          <a:noFill/>
        </p:spPr>
        <p:txBody>
          <a:bodyPr wrap="none" lIns="91440" tIns="45720" rIns="91440" bIns="45720">
            <a:spAutoFit/>
          </a:bodyPr>
          <a:lstStyle/>
          <a:p>
            <a:pPr algn="ct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Ưu</a:t>
            </a:r>
            <a:r>
              <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rPr>
              <a:t> </a:t>
            </a: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điểm</a:t>
            </a:r>
            <a:endPar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endParaRPr>
          </a:p>
        </p:txBody>
      </p:sp>
      <p:sp>
        <p:nvSpPr>
          <p:cNvPr id="6" name="TextBox 5">
            <a:extLst>
              <a:ext uri="{FF2B5EF4-FFF2-40B4-BE49-F238E27FC236}">
                <a16:creationId xmlns:a16="http://schemas.microsoft.com/office/drawing/2014/main" id="{0C181166-3A9D-4B8E-86A6-E1A0D69C93E1}"/>
              </a:ext>
            </a:extLst>
          </p:cNvPr>
          <p:cNvSpPr txBox="1"/>
          <p:nvPr/>
        </p:nvSpPr>
        <p:spPr>
          <a:xfrm>
            <a:off x="2516458" y="1002487"/>
            <a:ext cx="4572000" cy="923330"/>
          </a:xfrm>
          <a:prstGeom prst="rect">
            <a:avLst/>
          </a:prstGeom>
          <a:noFill/>
        </p:spPr>
        <p:txBody>
          <a:bodyPr wrap="square">
            <a:spAutoFit/>
          </a:bodyPr>
          <a:lstStyle/>
          <a:p>
            <a:pPr algn="l">
              <a:buFont typeface="Arial" panose="020B0604020202020204" pitchFamily="34" charset="0"/>
              <a:buChar char="•"/>
            </a:pPr>
            <a:r>
              <a:rPr lang="vi-VN" sz="1800" b="0" i="0" dirty="0">
                <a:solidFill>
                  <a:schemeClr val="tx2">
                    <a:lumMod val="10000"/>
                  </a:schemeClr>
                </a:solidFill>
                <a:effectLst>
                  <a:outerShdw blurRad="38100" dist="38100" dir="2700000" algn="tl">
                    <a:srgbClr val="000000">
                      <a:alpha val="43137"/>
                    </a:srgbClr>
                  </a:outerShdw>
                </a:effectLst>
                <a:latin typeface="+mn-lt"/>
              </a:rPr>
              <a:t>Không cần tri thức miền</a:t>
            </a:r>
          </a:p>
          <a:p>
            <a:pPr algn="l">
              <a:buFont typeface="Arial" panose="020B0604020202020204" pitchFamily="34" charset="0"/>
              <a:buChar char="•"/>
            </a:pPr>
            <a:r>
              <a:rPr lang="vi-VN" sz="1800" b="0" i="0" dirty="0">
                <a:solidFill>
                  <a:schemeClr val="tx2">
                    <a:lumMod val="10000"/>
                  </a:schemeClr>
                </a:solidFill>
                <a:effectLst>
                  <a:outerShdw blurRad="38100" dist="38100" dir="2700000" algn="tl">
                    <a:srgbClr val="000000">
                      <a:alpha val="43137"/>
                    </a:srgbClr>
                  </a:outerShdw>
                </a:effectLst>
                <a:latin typeface="+mn-lt"/>
              </a:rPr>
              <a:t>Chất lượng tăng theo thời gian</a:t>
            </a:r>
          </a:p>
          <a:p>
            <a:pPr algn="l">
              <a:buFont typeface="Arial" panose="020B0604020202020204" pitchFamily="34" charset="0"/>
              <a:buChar char="•"/>
            </a:pPr>
            <a:r>
              <a:rPr lang="vi-VN" sz="1800" b="0" i="0" dirty="0">
                <a:solidFill>
                  <a:schemeClr val="tx2">
                    <a:lumMod val="10000"/>
                  </a:schemeClr>
                </a:solidFill>
                <a:effectLst>
                  <a:outerShdw blurRad="38100" dist="38100" dir="2700000" algn="tl">
                    <a:srgbClr val="000000">
                      <a:alpha val="43137"/>
                    </a:srgbClr>
                  </a:outerShdw>
                </a:effectLst>
                <a:latin typeface="+mn-lt"/>
              </a:rPr>
              <a:t>Đủ thông tin phản hồi không tường minh</a:t>
            </a:r>
          </a:p>
        </p:txBody>
      </p:sp>
    </p:spTree>
    <p:extLst>
      <p:ext uri="{BB962C8B-B14F-4D97-AF65-F5344CB8AC3E}">
        <p14:creationId xmlns:p14="http://schemas.microsoft.com/office/powerpoint/2010/main" val="1192652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Rectangle 1">
            <a:extLst>
              <a:ext uri="{FF2B5EF4-FFF2-40B4-BE49-F238E27FC236}">
                <a16:creationId xmlns:a16="http://schemas.microsoft.com/office/drawing/2014/main" id="{8B6D0DF1-D9CE-4D2A-8795-56D4E5863095}"/>
              </a:ext>
            </a:extLst>
          </p:cNvPr>
          <p:cNvSpPr/>
          <p:nvPr/>
        </p:nvSpPr>
        <p:spPr>
          <a:xfrm>
            <a:off x="335814" y="540822"/>
            <a:ext cx="2012089" cy="461665"/>
          </a:xfrm>
          <a:prstGeom prst="rect">
            <a:avLst/>
          </a:prstGeom>
          <a:noFill/>
        </p:spPr>
        <p:txBody>
          <a:bodyPr wrap="none" lIns="91440" tIns="45720" rIns="91440" bIns="45720">
            <a:spAutoFit/>
          </a:bodyPr>
          <a:lstStyle/>
          <a:p>
            <a:pPr algn="ctr"/>
            <a:r>
              <a:rPr lang="en-US" sz="2400" b="1" dirty="0" err="1">
                <a:ln w="0"/>
                <a:solidFill>
                  <a:schemeClr val="tx1">
                    <a:lumMod val="75000"/>
                  </a:schemeClr>
                </a:solidFill>
                <a:effectLst>
                  <a:outerShdw blurRad="38100" dist="19050" dir="2700000" algn="tl" rotWithShape="0">
                    <a:schemeClr val="dk1">
                      <a:alpha val="40000"/>
                    </a:schemeClr>
                  </a:outerShdw>
                </a:effectLst>
                <a:latin typeface="+mj-lt"/>
              </a:rPr>
              <a:t>Nhược</a:t>
            </a:r>
            <a:r>
              <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rPr>
              <a:t> </a:t>
            </a: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điểm</a:t>
            </a:r>
            <a:endPar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endParaRPr>
          </a:p>
        </p:txBody>
      </p:sp>
      <p:sp>
        <p:nvSpPr>
          <p:cNvPr id="8" name="TextBox 7">
            <a:extLst>
              <a:ext uri="{FF2B5EF4-FFF2-40B4-BE49-F238E27FC236}">
                <a16:creationId xmlns:a16="http://schemas.microsoft.com/office/drawing/2014/main" id="{F7904638-3C12-4F00-8B43-7D30DBC30029}"/>
              </a:ext>
            </a:extLst>
          </p:cNvPr>
          <p:cNvSpPr txBox="1"/>
          <p:nvPr/>
        </p:nvSpPr>
        <p:spPr>
          <a:xfrm>
            <a:off x="2434683" y="950302"/>
            <a:ext cx="4572000" cy="1200329"/>
          </a:xfrm>
          <a:prstGeom prst="rect">
            <a:avLst/>
          </a:prstGeom>
          <a:noFill/>
        </p:spPr>
        <p:txBody>
          <a:bodyPr wrap="square">
            <a:spAutoFit/>
          </a:bodyPr>
          <a:lstStyle/>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Vấn đề người dùng mới</a:t>
            </a:r>
          </a:p>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Chất lượng phụ thuộc vào độ lớn dữ liệu lịch sử thao tác của người sử dụng</a:t>
            </a:r>
          </a:p>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Vần đề về tính bền vững và mềm dẻo</a:t>
            </a:r>
          </a:p>
        </p:txBody>
      </p:sp>
    </p:spTree>
    <p:extLst>
      <p:ext uri="{BB962C8B-B14F-4D97-AF65-F5344CB8AC3E}">
        <p14:creationId xmlns:p14="http://schemas.microsoft.com/office/powerpoint/2010/main" val="762987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Title 2">
            <a:extLst>
              <a:ext uri="{FF2B5EF4-FFF2-40B4-BE49-F238E27FC236}">
                <a16:creationId xmlns:a16="http://schemas.microsoft.com/office/drawing/2014/main" id="{75B7F57E-2666-464C-88E5-1BE8E3B8DA93}"/>
              </a:ext>
            </a:extLst>
          </p:cNvPr>
          <p:cNvSpPr>
            <a:spLocks noGrp="1"/>
          </p:cNvSpPr>
          <p:nvPr>
            <p:ph type="title"/>
          </p:nvPr>
        </p:nvSpPr>
        <p:spPr>
          <a:xfrm>
            <a:off x="394009" y="463698"/>
            <a:ext cx="1813931" cy="671700"/>
          </a:xfrm>
        </p:spPr>
        <p:txBody>
          <a:bodyPr/>
          <a:lstStyle/>
          <a:p>
            <a:r>
              <a:rPr lang="en" sz="2000" dirty="0">
                <a:solidFill>
                  <a:schemeClr val="tx1">
                    <a:lumMod val="50000"/>
                  </a:schemeClr>
                </a:solidFill>
                <a:effectLst>
                  <a:outerShdw blurRad="38100" dist="38100" dir="2700000" algn="tl">
                    <a:srgbClr val="000000">
                      <a:alpha val="43137"/>
                    </a:srgbClr>
                  </a:outerShdw>
                </a:effectLst>
                <a:latin typeface="+mj-lt"/>
              </a:rPr>
              <a:t>2.3 Dựa trên cơ sở tri thức</a:t>
            </a:r>
            <a:endParaRPr lang="en-US" sz="2000" dirty="0">
              <a:solidFill>
                <a:schemeClr val="tx1">
                  <a:lumMod val="50000"/>
                </a:schemeClr>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A8A8882-6C5F-4804-A971-EE8846472953}"/>
              </a:ext>
            </a:extLst>
          </p:cNvPr>
          <p:cNvSpPr txBox="1"/>
          <p:nvPr/>
        </p:nvSpPr>
        <p:spPr>
          <a:xfrm>
            <a:off x="167268" y="1135398"/>
            <a:ext cx="8938216" cy="3693319"/>
          </a:xfrm>
          <a:prstGeom prst="rect">
            <a:avLst/>
          </a:prstGeom>
          <a:noFill/>
        </p:spPr>
        <p:txBody>
          <a:bodyPr wrap="square">
            <a:spAutoFit/>
          </a:bodyPr>
          <a:lstStyle/>
          <a:p>
            <a:pPr marL="285750" indent="-285750" algn="l">
              <a:buFont typeface="Wingdings" panose="05000000000000000000" pitchFamily="2" charset="2"/>
              <a:buChar char="Ø"/>
            </a:pPr>
            <a:r>
              <a:rPr lang="vi-VN" sz="1800" b="0" i="0" dirty="0">
                <a:solidFill>
                  <a:schemeClr val="bg1"/>
                </a:solidFill>
                <a:effectLst/>
                <a:latin typeface="+mn-lt"/>
              </a:rPr>
              <a:t>Hệ thống gợi ý dựa trên cơ sở tri thức (Knowledge-based recommenders systems): gợi ý các đối tượng dựa trên các suy luận về nhu cầu và sở thích của người dùng. Theo một nghĩa nào đó, tất cả các kỹ thuật gợi ý có thể mô tả như là làm một số suy luận. Phương pháp tiếp cận dựa trên cơ sở tri thức được phân biệt ở chỗ: chúng có kiến thức làm thế nào một đối tượng cụ thể đáp ứng nhu cầu một người dùng cụ thể, và do đó có thể lập luận về mối quan hệ giữa nhu cầu và các gợi ý cụ thể.</a:t>
            </a:r>
            <a:endParaRPr lang="en-US" sz="1800" b="0" i="0" dirty="0">
              <a:solidFill>
                <a:schemeClr val="bg1"/>
              </a:solidFill>
              <a:effectLst/>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Sử dụng miền tri thức rõ ràng, có liên quan tới mối quan hệ giữa yêu cầu của người dùng và sản phẩm cụ thể. Ban đầu người ta đưa ra 3 dạng tri thức: tri thức về danh mục (tri thức về sản phẩm được gợi ý), tri thức người sử dụng (tri thức về các yêu cầu của người sử dụng), tri thức về các chức năng (tri thức để ánh xạ các yêu cầu của người sử dụng tới các sản phẩm thoả mãn các yêu cầu đó).</a:t>
            </a:r>
          </a:p>
        </p:txBody>
      </p:sp>
    </p:spTree>
    <p:extLst>
      <p:ext uri="{BB962C8B-B14F-4D97-AF65-F5344CB8AC3E}">
        <p14:creationId xmlns:p14="http://schemas.microsoft.com/office/powerpoint/2010/main" val="4130265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err="1">
                <a:solidFill>
                  <a:schemeClr val="accent1">
                    <a:lumMod val="10000"/>
                  </a:schemeClr>
                </a:solidFill>
                <a:latin typeface="+mj-lt"/>
              </a:rPr>
              <a:t>Thành</a:t>
            </a:r>
            <a:r>
              <a:rPr lang="en-US" sz="2000" dirty="0">
                <a:solidFill>
                  <a:schemeClr val="accent1">
                    <a:lumMod val="10000"/>
                  </a:schemeClr>
                </a:solidFill>
                <a:latin typeface="+mj-lt"/>
              </a:rPr>
              <a:t> </a:t>
            </a:r>
            <a:r>
              <a:rPr lang="en-US" sz="2000" dirty="0" err="1">
                <a:solidFill>
                  <a:schemeClr val="accent1">
                    <a:lumMod val="10000"/>
                  </a:schemeClr>
                </a:solidFill>
                <a:latin typeface="+mj-lt"/>
              </a:rPr>
              <a:t>viên</a:t>
            </a:r>
            <a:endParaRPr sz="2000" dirty="0">
              <a:solidFill>
                <a:schemeClr val="accent1">
                  <a:lumMod val="10000"/>
                </a:schemeClr>
              </a:solidFill>
              <a:latin typeface="+mj-lt"/>
            </a:endParaRPr>
          </a:p>
        </p:txBody>
      </p:sp>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Rectangle 1">
            <a:extLst>
              <a:ext uri="{FF2B5EF4-FFF2-40B4-BE49-F238E27FC236}">
                <a16:creationId xmlns:a16="http://schemas.microsoft.com/office/drawing/2014/main" id="{0DD1F562-489C-4C1C-93CB-E966A9327162}"/>
              </a:ext>
            </a:extLst>
          </p:cNvPr>
          <p:cNvSpPr/>
          <p:nvPr/>
        </p:nvSpPr>
        <p:spPr>
          <a:xfrm>
            <a:off x="3350808" y="1937887"/>
            <a:ext cx="3419526" cy="400110"/>
          </a:xfrm>
          <a:prstGeom prst="rect">
            <a:avLst/>
          </a:prstGeom>
          <a:noFill/>
        </p:spPr>
        <p:txBody>
          <a:bodyPr wrap="none" lIns="91440" tIns="45720" rIns="91440" bIns="45720">
            <a:spAutoFit/>
          </a:bodyPr>
          <a:lstStyle/>
          <a:p>
            <a:pPr algn="ctr"/>
            <a:r>
              <a:rPr lang="en-US" sz="2000" b="1" cap="none" spc="0" dirty="0" err="1">
                <a:ln w="0"/>
                <a:solidFill>
                  <a:schemeClr val="tx1"/>
                </a:solidFill>
                <a:effectLst>
                  <a:outerShdw blurRad="38100" dist="19050" dir="2700000" algn="tl" rotWithShape="0">
                    <a:schemeClr val="dk1">
                      <a:alpha val="40000"/>
                    </a:schemeClr>
                  </a:outerShdw>
                </a:effectLst>
              </a:rPr>
              <a:t>Võ</a:t>
            </a:r>
            <a:r>
              <a:rPr lang="en-US" sz="2000" b="1" cap="none" spc="0" dirty="0">
                <a:ln w="0"/>
                <a:solidFill>
                  <a:schemeClr val="tx1"/>
                </a:solidFill>
                <a:effectLst>
                  <a:outerShdw blurRad="38100" dist="19050" dir="2700000" algn="tl" rotWithShape="0">
                    <a:schemeClr val="dk1">
                      <a:alpha val="40000"/>
                    </a:schemeClr>
                  </a:outerShdw>
                </a:effectLst>
              </a:rPr>
              <a:t> Minh Quân-5951071083</a:t>
            </a:r>
          </a:p>
        </p:txBody>
      </p:sp>
      <p:sp>
        <p:nvSpPr>
          <p:cNvPr id="8" name="Rectangle 7">
            <a:extLst>
              <a:ext uri="{FF2B5EF4-FFF2-40B4-BE49-F238E27FC236}">
                <a16:creationId xmlns:a16="http://schemas.microsoft.com/office/drawing/2014/main" id="{8D73A91E-D2CE-4222-B890-13056A3A8FBA}"/>
              </a:ext>
            </a:extLst>
          </p:cNvPr>
          <p:cNvSpPr/>
          <p:nvPr/>
        </p:nvSpPr>
        <p:spPr>
          <a:xfrm>
            <a:off x="3357218" y="928870"/>
            <a:ext cx="3406703" cy="400110"/>
          </a:xfrm>
          <a:prstGeom prst="rect">
            <a:avLst/>
          </a:prstGeom>
          <a:noFill/>
        </p:spPr>
        <p:txBody>
          <a:bodyPr wrap="none" lIns="91440" tIns="45720" rIns="91440" bIns="45720">
            <a:spAutoFit/>
          </a:bodyPr>
          <a:lstStyle/>
          <a:p>
            <a:pPr algn="ctr"/>
            <a:r>
              <a:rPr lang="en-US" sz="2000" b="1" dirty="0" err="1">
                <a:ln w="0"/>
                <a:solidFill>
                  <a:schemeClr val="tx1"/>
                </a:solidFill>
                <a:effectLst>
                  <a:outerShdw blurRad="38100" dist="19050" dir="2700000" algn="tl" rotWithShape="0">
                    <a:schemeClr val="dk1">
                      <a:alpha val="40000"/>
                    </a:schemeClr>
                  </a:outerShdw>
                </a:effectLst>
              </a:rPr>
              <a:t>Trần</a:t>
            </a:r>
            <a:r>
              <a:rPr lang="en-US" sz="2000" b="1" dirty="0">
                <a:ln w="0"/>
                <a:solidFill>
                  <a:schemeClr val="tx1"/>
                </a:solidFill>
                <a:effectLst>
                  <a:outerShdw blurRad="38100" dist="19050" dir="2700000" algn="tl" rotWithShape="0">
                    <a:schemeClr val="dk1">
                      <a:alpha val="40000"/>
                    </a:schemeClr>
                  </a:outerShdw>
                </a:effectLst>
              </a:rPr>
              <a:t> </a:t>
            </a:r>
            <a:r>
              <a:rPr lang="en-US" sz="2000" b="1" dirty="0" err="1">
                <a:ln w="0"/>
                <a:solidFill>
                  <a:schemeClr val="tx1"/>
                </a:solidFill>
                <a:effectLst>
                  <a:outerShdw blurRad="38100" dist="19050" dir="2700000" algn="tl" rotWithShape="0">
                    <a:schemeClr val="dk1">
                      <a:alpha val="40000"/>
                    </a:schemeClr>
                  </a:outerShdw>
                </a:effectLst>
              </a:rPr>
              <a:t>Thế</a:t>
            </a:r>
            <a:r>
              <a:rPr lang="en-US" sz="2000" b="1" dirty="0">
                <a:ln w="0"/>
                <a:solidFill>
                  <a:schemeClr val="tx1"/>
                </a:solidFill>
                <a:effectLst>
                  <a:outerShdw blurRad="38100" dist="19050" dir="2700000" algn="tl" rotWithShape="0">
                    <a:schemeClr val="dk1">
                      <a:alpha val="40000"/>
                    </a:schemeClr>
                  </a:outerShdw>
                </a:effectLst>
              </a:rPr>
              <a:t> Vĩnh-5751071050</a:t>
            </a: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AC927064-FA1C-4E89-ACB6-1E7C33D66DEB}"/>
              </a:ext>
            </a:extLst>
          </p:cNvPr>
          <p:cNvSpPr/>
          <p:nvPr/>
        </p:nvSpPr>
        <p:spPr>
          <a:xfrm>
            <a:off x="3329167" y="1398579"/>
            <a:ext cx="4136069" cy="400110"/>
          </a:xfrm>
          <a:prstGeom prst="rect">
            <a:avLst/>
          </a:prstGeom>
          <a:noFill/>
        </p:spPr>
        <p:txBody>
          <a:bodyPr wrap="none" lIns="91440" tIns="45720" rIns="91440" bIns="45720">
            <a:spAutoFit/>
          </a:bodyPr>
          <a:lstStyle/>
          <a:p>
            <a:pPr algn="ctr"/>
            <a:r>
              <a:rPr lang="en-US" sz="2000" b="1" cap="none" spc="0" dirty="0" err="1">
                <a:ln w="0"/>
                <a:solidFill>
                  <a:schemeClr val="tx1"/>
                </a:solidFill>
                <a:effectLst>
                  <a:outerShdw blurRad="38100" dist="19050" dir="2700000" algn="tl" rotWithShape="0">
                    <a:schemeClr val="dk1">
                      <a:alpha val="40000"/>
                    </a:schemeClr>
                  </a:outerShdw>
                </a:effectLst>
              </a:rPr>
              <a:t>Nguyễn</a:t>
            </a:r>
            <a:r>
              <a:rPr lang="en-US" sz="2000" b="1" cap="none" spc="0" dirty="0">
                <a:ln w="0"/>
                <a:solidFill>
                  <a:schemeClr val="tx1"/>
                </a:solidFill>
                <a:effectLst>
                  <a:outerShdw blurRad="38100" dist="19050" dir="2700000" algn="tl" rotWithShape="0">
                    <a:schemeClr val="dk1">
                      <a:alpha val="40000"/>
                    </a:schemeClr>
                  </a:outerShdw>
                </a:effectLst>
              </a:rPr>
              <a:t> </a:t>
            </a:r>
            <a:r>
              <a:rPr lang="en-US" sz="2000" b="1" cap="none" spc="0" dirty="0" err="1">
                <a:ln w="0"/>
                <a:solidFill>
                  <a:schemeClr val="tx1"/>
                </a:solidFill>
                <a:effectLst>
                  <a:outerShdw blurRad="38100" dist="19050" dir="2700000" algn="tl" rotWithShape="0">
                    <a:schemeClr val="dk1">
                      <a:alpha val="40000"/>
                    </a:schemeClr>
                  </a:outerShdw>
                </a:effectLst>
              </a:rPr>
              <a:t>Hoàng</a:t>
            </a:r>
            <a:r>
              <a:rPr lang="en-US" sz="2000" b="1" cap="none" spc="0" dirty="0">
                <a:ln w="0"/>
                <a:solidFill>
                  <a:schemeClr val="tx1"/>
                </a:solidFill>
                <a:effectLst>
                  <a:outerShdw blurRad="38100" dist="19050" dir="2700000" algn="tl" rotWithShape="0">
                    <a:schemeClr val="dk1">
                      <a:alpha val="40000"/>
                    </a:schemeClr>
                  </a:outerShdw>
                </a:effectLst>
              </a:rPr>
              <a:t> Hiếu-5751071013</a:t>
            </a:r>
          </a:p>
        </p:txBody>
      </p:sp>
      <p:sp>
        <p:nvSpPr>
          <p:cNvPr id="10" name="Rectangle 9">
            <a:extLst>
              <a:ext uri="{FF2B5EF4-FFF2-40B4-BE49-F238E27FC236}">
                <a16:creationId xmlns:a16="http://schemas.microsoft.com/office/drawing/2014/main" id="{802F195E-7A45-4C8E-881D-195A2C81BAC0}"/>
              </a:ext>
            </a:extLst>
          </p:cNvPr>
          <p:cNvSpPr/>
          <p:nvPr/>
        </p:nvSpPr>
        <p:spPr>
          <a:xfrm>
            <a:off x="3328365" y="2454357"/>
            <a:ext cx="3879588" cy="400110"/>
          </a:xfrm>
          <a:prstGeom prst="rect">
            <a:avLst/>
          </a:prstGeom>
          <a:noFill/>
        </p:spPr>
        <p:txBody>
          <a:bodyPr wrap="none" lIns="91440" tIns="45720" rIns="91440" bIns="45720">
            <a:spAutoFit/>
          </a:bodyPr>
          <a:lstStyle/>
          <a:p>
            <a:pPr algn="ctr"/>
            <a:r>
              <a:rPr lang="en-US" sz="2000" b="1" cap="none" spc="0" dirty="0" err="1">
                <a:ln w="0"/>
                <a:solidFill>
                  <a:schemeClr val="tx1"/>
                </a:solidFill>
                <a:effectLst>
                  <a:outerShdw blurRad="38100" dist="19050" dir="2700000" algn="tl" rotWithShape="0">
                    <a:schemeClr val="dk1">
                      <a:alpha val="40000"/>
                    </a:schemeClr>
                  </a:outerShdw>
                </a:effectLst>
              </a:rPr>
              <a:t>Nguyễn</a:t>
            </a:r>
            <a:r>
              <a:rPr lang="en-US" sz="2000" b="1" cap="none" spc="0" dirty="0">
                <a:ln w="0"/>
                <a:solidFill>
                  <a:schemeClr val="tx1"/>
                </a:solidFill>
                <a:effectLst>
                  <a:outerShdw blurRad="38100" dist="19050" dir="2700000" algn="tl" rotWithShape="0">
                    <a:schemeClr val="dk1">
                      <a:alpha val="40000"/>
                    </a:schemeClr>
                  </a:outerShdw>
                </a:effectLst>
              </a:rPr>
              <a:t> </a:t>
            </a:r>
            <a:r>
              <a:rPr lang="en-US" sz="2000" b="1" cap="none" spc="0" dirty="0" err="1">
                <a:ln w="0"/>
                <a:solidFill>
                  <a:schemeClr val="tx1"/>
                </a:solidFill>
                <a:effectLst>
                  <a:outerShdw blurRad="38100" dist="19050" dir="2700000" algn="tl" rotWithShape="0">
                    <a:schemeClr val="dk1">
                      <a:alpha val="40000"/>
                    </a:schemeClr>
                  </a:outerShdw>
                </a:effectLst>
              </a:rPr>
              <a:t>Văn</a:t>
            </a:r>
            <a:r>
              <a:rPr lang="en-US" sz="2000" b="1" cap="none" spc="0" dirty="0">
                <a:ln w="0"/>
                <a:solidFill>
                  <a:schemeClr val="tx1"/>
                </a:solidFill>
                <a:effectLst>
                  <a:outerShdw blurRad="38100" dist="19050" dir="2700000" algn="tl" rotWithShape="0">
                    <a:schemeClr val="dk1">
                      <a:alpha val="40000"/>
                    </a:schemeClr>
                  </a:outerShdw>
                </a:effectLst>
              </a:rPr>
              <a:t> Long-5951071051</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TextBox 7">
            <a:extLst>
              <a:ext uri="{FF2B5EF4-FFF2-40B4-BE49-F238E27FC236}">
                <a16:creationId xmlns:a16="http://schemas.microsoft.com/office/drawing/2014/main" id="{F6615A3F-51FB-4F26-A3F5-FF3288CCA523}"/>
              </a:ext>
            </a:extLst>
          </p:cNvPr>
          <p:cNvSpPr txBox="1"/>
          <p:nvPr/>
        </p:nvSpPr>
        <p:spPr>
          <a:xfrm>
            <a:off x="100360" y="1207294"/>
            <a:ext cx="9005124" cy="2308324"/>
          </a:xfrm>
          <a:prstGeom prst="rect">
            <a:avLst/>
          </a:prstGeom>
          <a:noFill/>
        </p:spPr>
        <p:txBody>
          <a:bodyPr wrap="square">
            <a:spAutoFit/>
          </a:bodyPr>
          <a:lstStyle/>
          <a:p>
            <a:pPr marL="285750" indent="-285750" algn="l">
              <a:buFont typeface="Wingdings" panose="05000000000000000000" pitchFamily="2" charset="2"/>
              <a:buChar char="Ø"/>
            </a:pPr>
            <a:r>
              <a:rPr lang="vi-VN" sz="1800" b="0" i="0" dirty="0">
                <a:solidFill>
                  <a:schemeClr val="bg1"/>
                </a:solidFill>
                <a:effectLst/>
                <a:latin typeface="+mn-lt"/>
              </a:rPr>
              <a:t>Phương pháp này không dựa trên tiểu sử người sử dụng nên không gặp phải khó khăn về sản phẩm mới và người dùng mới. Gợi ý trên cơ sở tri thức có khả năng suy diễn, khả năng suy diễn phụ thuộc vào độ phù hợp của yêu cầu người sử dụng với các thuộc tính của sản phẩm.</a:t>
            </a:r>
            <a:endParaRPr lang="en-US" sz="1800" b="0" i="0" dirty="0">
              <a:solidFill>
                <a:schemeClr val="bg1"/>
              </a:solidFill>
              <a:effectLst/>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Mọi hệ thống dựa trên cơ sở tri thức đều là mối quan hệ thu nhận tri thức. Thực tế, chất lượng của các phương án gợi ý tùy thuộc vào độ chính xác của cơ sở tri thức. Đây cũng là hạn chế lớn nhất của phương pháp này.</a:t>
            </a:r>
          </a:p>
        </p:txBody>
      </p:sp>
      <p:pic>
        <p:nvPicPr>
          <p:cNvPr id="9" name="Picture 8">
            <a:extLst>
              <a:ext uri="{FF2B5EF4-FFF2-40B4-BE49-F238E27FC236}">
                <a16:creationId xmlns:a16="http://schemas.microsoft.com/office/drawing/2014/main" id="{4FF5E33B-AB00-4517-81EE-D125C2A98A51}"/>
              </a:ext>
            </a:extLst>
          </p:cNvPr>
          <p:cNvPicPr>
            <a:picLocks noChangeAspect="1"/>
          </p:cNvPicPr>
          <p:nvPr/>
        </p:nvPicPr>
        <p:blipFill>
          <a:blip r:embed="rId3"/>
          <a:stretch>
            <a:fillRect/>
          </a:stretch>
        </p:blipFill>
        <p:spPr>
          <a:xfrm>
            <a:off x="38516" y="3515618"/>
            <a:ext cx="8871216" cy="1555146"/>
          </a:xfrm>
          <a:prstGeom prst="rect">
            <a:avLst/>
          </a:prstGeom>
        </p:spPr>
      </p:pic>
    </p:spTree>
    <p:extLst>
      <p:ext uri="{BB962C8B-B14F-4D97-AF65-F5344CB8AC3E}">
        <p14:creationId xmlns:p14="http://schemas.microsoft.com/office/powerpoint/2010/main" val="25130800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Rectangle 1">
            <a:extLst>
              <a:ext uri="{FF2B5EF4-FFF2-40B4-BE49-F238E27FC236}">
                <a16:creationId xmlns:a16="http://schemas.microsoft.com/office/drawing/2014/main" id="{8B6D0DF1-D9CE-4D2A-8795-56D4E5863095}"/>
              </a:ext>
            </a:extLst>
          </p:cNvPr>
          <p:cNvSpPr/>
          <p:nvPr/>
        </p:nvSpPr>
        <p:spPr>
          <a:xfrm>
            <a:off x="351695" y="540822"/>
            <a:ext cx="1430200" cy="461665"/>
          </a:xfrm>
          <a:prstGeom prst="rect">
            <a:avLst/>
          </a:prstGeom>
          <a:noFill/>
        </p:spPr>
        <p:txBody>
          <a:bodyPr wrap="none" lIns="91440" tIns="45720" rIns="91440" bIns="45720">
            <a:spAutoFit/>
          </a:bodyPr>
          <a:lstStyle/>
          <a:p>
            <a:pPr algn="ct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Ưu</a:t>
            </a:r>
            <a:r>
              <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rPr>
              <a:t> </a:t>
            </a: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điểm</a:t>
            </a:r>
            <a:endPar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endParaRPr>
          </a:p>
        </p:txBody>
      </p:sp>
      <p:sp>
        <p:nvSpPr>
          <p:cNvPr id="7" name="TextBox 6">
            <a:extLst>
              <a:ext uri="{FF2B5EF4-FFF2-40B4-BE49-F238E27FC236}">
                <a16:creationId xmlns:a16="http://schemas.microsoft.com/office/drawing/2014/main" id="{E37EA779-94B5-4F32-B6D0-8BE0FB11485E}"/>
              </a:ext>
            </a:extLst>
          </p:cNvPr>
          <p:cNvSpPr txBox="1"/>
          <p:nvPr/>
        </p:nvSpPr>
        <p:spPr>
          <a:xfrm>
            <a:off x="2494156" y="1002487"/>
            <a:ext cx="4572000" cy="646331"/>
          </a:xfrm>
          <a:prstGeom prst="rect">
            <a:avLst/>
          </a:prstGeom>
          <a:noFill/>
        </p:spPr>
        <p:txBody>
          <a:bodyPr wrap="square">
            <a:spAutoFit/>
          </a:bodyPr>
          <a:lstStyle/>
          <a:p>
            <a:pPr algn="l">
              <a:buFont typeface="Arial" panose="020B0604020202020204" pitchFamily="34" charset="0"/>
              <a:buChar char="•"/>
            </a:pPr>
            <a:r>
              <a:rPr lang="vi-VN" sz="1800" b="0" i="0" dirty="0">
                <a:solidFill>
                  <a:srgbClr val="1B1B1B"/>
                </a:solidFill>
                <a:effectLst>
                  <a:outerShdw blurRad="38100" dist="38100" dir="2700000" algn="tl">
                    <a:srgbClr val="000000">
                      <a:alpha val="43137"/>
                    </a:srgbClr>
                  </a:outerShdw>
                </a:effectLst>
                <a:latin typeface="+mn-lt"/>
              </a:rPr>
              <a:t>Có thể ánh xạ giữa nhu cầu người dùng và sản phẩm/đối tượng</a:t>
            </a:r>
          </a:p>
        </p:txBody>
      </p:sp>
    </p:spTree>
    <p:extLst>
      <p:ext uri="{BB962C8B-B14F-4D97-AF65-F5344CB8AC3E}">
        <p14:creationId xmlns:p14="http://schemas.microsoft.com/office/powerpoint/2010/main" val="1508543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Rectangle 1">
            <a:extLst>
              <a:ext uri="{FF2B5EF4-FFF2-40B4-BE49-F238E27FC236}">
                <a16:creationId xmlns:a16="http://schemas.microsoft.com/office/drawing/2014/main" id="{8B6D0DF1-D9CE-4D2A-8795-56D4E5863095}"/>
              </a:ext>
            </a:extLst>
          </p:cNvPr>
          <p:cNvSpPr/>
          <p:nvPr/>
        </p:nvSpPr>
        <p:spPr>
          <a:xfrm>
            <a:off x="335814" y="540822"/>
            <a:ext cx="2012089" cy="461665"/>
          </a:xfrm>
          <a:prstGeom prst="rect">
            <a:avLst/>
          </a:prstGeom>
          <a:noFill/>
        </p:spPr>
        <p:txBody>
          <a:bodyPr wrap="none" lIns="91440" tIns="45720" rIns="91440" bIns="45720">
            <a:spAutoFit/>
          </a:bodyPr>
          <a:lstStyle/>
          <a:p>
            <a:pPr algn="ctr"/>
            <a:r>
              <a:rPr lang="en-US" sz="2400" b="1" dirty="0" err="1">
                <a:ln w="0"/>
                <a:solidFill>
                  <a:schemeClr val="tx1">
                    <a:lumMod val="75000"/>
                  </a:schemeClr>
                </a:solidFill>
                <a:effectLst>
                  <a:outerShdw blurRad="38100" dist="19050" dir="2700000" algn="tl" rotWithShape="0">
                    <a:schemeClr val="dk1">
                      <a:alpha val="40000"/>
                    </a:schemeClr>
                  </a:outerShdw>
                </a:effectLst>
                <a:latin typeface="+mj-lt"/>
              </a:rPr>
              <a:t>Nhược</a:t>
            </a:r>
            <a:r>
              <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rPr>
              <a:t> </a:t>
            </a:r>
            <a:r>
              <a:rPr lang="en-US" sz="2400" b="1" cap="none" spc="0" dirty="0" err="1">
                <a:ln w="0"/>
                <a:solidFill>
                  <a:schemeClr val="tx1">
                    <a:lumMod val="75000"/>
                  </a:schemeClr>
                </a:solidFill>
                <a:effectLst>
                  <a:outerShdw blurRad="38100" dist="19050" dir="2700000" algn="tl" rotWithShape="0">
                    <a:schemeClr val="dk1">
                      <a:alpha val="40000"/>
                    </a:schemeClr>
                  </a:outerShdw>
                </a:effectLst>
                <a:latin typeface="+mj-lt"/>
              </a:rPr>
              <a:t>điểm</a:t>
            </a:r>
            <a:endParaRPr lang="en-US" sz="2400" b="1" cap="none" spc="0" dirty="0">
              <a:ln w="0"/>
              <a:solidFill>
                <a:schemeClr val="tx1">
                  <a:lumMod val="75000"/>
                </a:schemeClr>
              </a:solidFill>
              <a:effectLst>
                <a:outerShdw blurRad="38100" dist="19050" dir="2700000" algn="tl" rotWithShape="0">
                  <a:schemeClr val="dk1">
                    <a:alpha val="40000"/>
                  </a:schemeClr>
                </a:outerShdw>
              </a:effectLst>
              <a:latin typeface="+mj-lt"/>
            </a:endParaRPr>
          </a:p>
        </p:txBody>
      </p:sp>
      <p:sp>
        <p:nvSpPr>
          <p:cNvPr id="7" name="TextBox 6">
            <a:extLst>
              <a:ext uri="{FF2B5EF4-FFF2-40B4-BE49-F238E27FC236}">
                <a16:creationId xmlns:a16="http://schemas.microsoft.com/office/drawing/2014/main" id="{D9CD6D83-2D34-42A4-851C-9819CA9B85C0}"/>
              </a:ext>
            </a:extLst>
          </p:cNvPr>
          <p:cNvSpPr txBox="1"/>
          <p:nvPr/>
        </p:nvSpPr>
        <p:spPr>
          <a:xfrm>
            <a:off x="2501590" y="848598"/>
            <a:ext cx="4572000" cy="369332"/>
          </a:xfrm>
          <a:prstGeom prst="rect">
            <a:avLst/>
          </a:prstGeom>
          <a:noFill/>
        </p:spPr>
        <p:txBody>
          <a:bodyPr wrap="square">
            <a:spAutoFit/>
          </a:bodyPr>
          <a:lstStyle/>
          <a:p>
            <a:pPr algn="l">
              <a:buFont typeface="Arial" panose="020B0604020202020204" pitchFamily="34" charset="0"/>
              <a:buChar char="•"/>
            </a:pPr>
            <a:r>
              <a:rPr lang="en-US" sz="1800" b="0" i="0" dirty="0" err="1">
                <a:solidFill>
                  <a:srgbClr val="1B1B1B"/>
                </a:solidFill>
                <a:effectLst>
                  <a:outerShdw blurRad="38100" dist="38100" dir="2700000" algn="tl">
                    <a:srgbClr val="000000">
                      <a:alpha val="43137"/>
                    </a:srgbClr>
                  </a:outerShdw>
                </a:effectLst>
                <a:latin typeface="+mn-lt"/>
              </a:rPr>
              <a:t>Cần</a:t>
            </a:r>
            <a:r>
              <a:rPr lang="en-US" sz="1800" b="0" i="0" dirty="0">
                <a:solidFill>
                  <a:srgbClr val="1B1B1B"/>
                </a:solidFill>
                <a:effectLst>
                  <a:outerShdw blurRad="38100" dist="38100" dir="2700000" algn="tl">
                    <a:srgbClr val="000000">
                      <a:alpha val="43137"/>
                    </a:srgbClr>
                  </a:outerShdw>
                </a:effectLst>
                <a:latin typeface="+mn-lt"/>
              </a:rPr>
              <a:t> </a:t>
            </a:r>
            <a:r>
              <a:rPr lang="en-US" sz="1800" b="0" i="0" dirty="0" err="1">
                <a:solidFill>
                  <a:srgbClr val="1B1B1B"/>
                </a:solidFill>
                <a:effectLst>
                  <a:outerShdw blurRad="38100" dist="38100" dir="2700000" algn="tl">
                    <a:srgbClr val="000000">
                      <a:alpha val="43137"/>
                    </a:srgbClr>
                  </a:outerShdw>
                </a:effectLst>
                <a:latin typeface="+mn-lt"/>
              </a:rPr>
              <a:t>phải</a:t>
            </a:r>
            <a:r>
              <a:rPr lang="en-US" sz="1800" b="0" i="0" dirty="0">
                <a:solidFill>
                  <a:srgbClr val="1B1B1B"/>
                </a:solidFill>
                <a:effectLst>
                  <a:outerShdw blurRad="38100" dist="38100" dir="2700000" algn="tl">
                    <a:srgbClr val="000000">
                      <a:alpha val="43137"/>
                    </a:srgbClr>
                  </a:outerShdw>
                </a:effectLst>
                <a:latin typeface="+mn-lt"/>
              </a:rPr>
              <a:t> </a:t>
            </a:r>
            <a:r>
              <a:rPr lang="en-US" sz="1800" b="0" i="0" dirty="0" err="1">
                <a:solidFill>
                  <a:srgbClr val="1B1B1B"/>
                </a:solidFill>
                <a:effectLst>
                  <a:outerShdw blurRad="38100" dist="38100" dir="2700000" algn="tl">
                    <a:srgbClr val="000000">
                      <a:alpha val="43137"/>
                    </a:srgbClr>
                  </a:outerShdw>
                </a:effectLst>
                <a:latin typeface="+mn-lt"/>
              </a:rPr>
              <a:t>thu</a:t>
            </a:r>
            <a:r>
              <a:rPr lang="en-US" sz="1800" b="0" i="0" dirty="0">
                <a:solidFill>
                  <a:srgbClr val="1B1B1B"/>
                </a:solidFill>
                <a:effectLst>
                  <a:outerShdw blurRad="38100" dist="38100" dir="2700000" algn="tl">
                    <a:srgbClr val="000000">
                      <a:alpha val="43137"/>
                    </a:srgbClr>
                  </a:outerShdw>
                </a:effectLst>
                <a:latin typeface="+mn-lt"/>
              </a:rPr>
              <a:t> </a:t>
            </a:r>
            <a:r>
              <a:rPr lang="en-US" sz="1800" b="0" i="0" dirty="0" err="1">
                <a:solidFill>
                  <a:srgbClr val="1B1B1B"/>
                </a:solidFill>
                <a:effectLst>
                  <a:outerShdw blurRad="38100" dist="38100" dir="2700000" algn="tl">
                    <a:srgbClr val="000000">
                      <a:alpha val="43137"/>
                    </a:srgbClr>
                  </a:outerShdw>
                </a:effectLst>
                <a:latin typeface="+mn-lt"/>
              </a:rPr>
              <a:t>thập</a:t>
            </a:r>
            <a:r>
              <a:rPr lang="en-US" sz="1800" b="0" i="0" dirty="0">
                <a:solidFill>
                  <a:srgbClr val="1B1B1B"/>
                </a:solidFill>
                <a:effectLst>
                  <a:outerShdw blurRad="38100" dist="38100" dir="2700000" algn="tl">
                    <a:srgbClr val="000000">
                      <a:alpha val="43137"/>
                    </a:srgbClr>
                  </a:outerShdw>
                </a:effectLst>
                <a:latin typeface="+mn-lt"/>
              </a:rPr>
              <a:t> tri </a:t>
            </a:r>
            <a:r>
              <a:rPr lang="en-US" sz="1800" b="0" i="0" dirty="0" err="1">
                <a:solidFill>
                  <a:srgbClr val="1B1B1B"/>
                </a:solidFill>
                <a:effectLst>
                  <a:outerShdw blurRad="38100" dist="38100" dir="2700000" algn="tl">
                    <a:srgbClr val="000000">
                      <a:alpha val="43137"/>
                    </a:srgbClr>
                  </a:outerShdw>
                </a:effectLst>
                <a:latin typeface="+mn-lt"/>
              </a:rPr>
              <a:t>thức</a:t>
            </a:r>
            <a:r>
              <a:rPr lang="en-US" b="0" i="0" dirty="0">
                <a:solidFill>
                  <a:srgbClr val="1B1B1B"/>
                </a:solidFill>
                <a:effectLst/>
                <a:latin typeface="Open Sans" panose="020B0606030504020204" pitchFamily="34" charset="0"/>
              </a:rPr>
              <a:t>.</a:t>
            </a:r>
          </a:p>
        </p:txBody>
      </p:sp>
    </p:spTree>
    <p:extLst>
      <p:ext uri="{BB962C8B-B14F-4D97-AF65-F5344CB8AC3E}">
        <p14:creationId xmlns:p14="http://schemas.microsoft.com/office/powerpoint/2010/main" val="951929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Title 2">
            <a:extLst>
              <a:ext uri="{FF2B5EF4-FFF2-40B4-BE49-F238E27FC236}">
                <a16:creationId xmlns:a16="http://schemas.microsoft.com/office/drawing/2014/main" id="{75B7F57E-2666-464C-88E5-1BE8E3B8DA93}"/>
              </a:ext>
            </a:extLst>
          </p:cNvPr>
          <p:cNvSpPr>
            <a:spLocks noGrp="1"/>
          </p:cNvSpPr>
          <p:nvPr>
            <p:ph type="title"/>
          </p:nvPr>
        </p:nvSpPr>
        <p:spPr>
          <a:xfrm>
            <a:off x="364274" y="471132"/>
            <a:ext cx="1955180" cy="671700"/>
          </a:xfrm>
        </p:spPr>
        <p:txBody>
          <a:bodyPr/>
          <a:lstStyle/>
          <a:p>
            <a:r>
              <a:rPr lang="en" dirty="0">
                <a:solidFill>
                  <a:schemeClr val="tx1">
                    <a:lumMod val="50000"/>
                  </a:schemeClr>
                </a:solidFill>
                <a:effectLst>
                  <a:outerShdw blurRad="38100" dist="38100" dir="2700000" algn="tl">
                    <a:srgbClr val="000000">
                      <a:alpha val="43137"/>
                    </a:srgbClr>
                  </a:outerShdw>
                </a:effectLst>
                <a:latin typeface="+mj-lt"/>
              </a:rPr>
              <a:t>2.4 Dữ liệu hóa ma trận</a:t>
            </a:r>
            <a:endParaRPr lang="en-US" dirty="0">
              <a:solidFill>
                <a:schemeClr val="tx1">
                  <a:lumMod val="50000"/>
                </a:schemeClr>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BF30A726-0CB8-42AF-AFA9-1F29BF3A85AA}"/>
              </a:ext>
            </a:extLst>
          </p:cNvPr>
          <p:cNvSpPr txBox="1"/>
          <p:nvPr/>
        </p:nvSpPr>
        <p:spPr>
          <a:xfrm>
            <a:off x="219307" y="1303644"/>
            <a:ext cx="9170019" cy="1477328"/>
          </a:xfrm>
          <a:prstGeom prst="rect">
            <a:avLst/>
          </a:prstGeom>
          <a:noFill/>
        </p:spPr>
        <p:txBody>
          <a:bodyPr wrap="square">
            <a:spAutoFit/>
          </a:bodyPr>
          <a:lstStyle/>
          <a:p>
            <a:r>
              <a:rPr lang="en-US" sz="1800" b="0" i="0" dirty="0">
                <a:solidFill>
                  <a:schemeClr val="bg1">
                    <a:lumMod val="95000"/>
                  </a:schemeClr>
                </a:solidFill>
                <a:effectLst/>
                <a:latin typeface="+mn-lt"/>
              </a:rPr>
              <a:t>-</a:t>
            </a:r>
            <a:r>
              <a:rPr lang="vi-VN" sz="1800" b="0" i="0" dirty="0">
                <a:solidFill>
                  <a:schemeClr val="bg1">
                    <a:lumMod val="95000"/>
                  </a:schemeClr>
                </a:solidFill>
                <a:effectLst/>
                <a:latin typeface="+mn-lt"/>
              </a:rPr>
              <a:t>Dữ liệu hóa ma trận là một loại thuật toán lọc cộng tác được sử dụng trong hệ thống Recommender system. Các thuật toán thừa số hóa ma trận hoạt động bằng cách phân rã ma trận tương tác giữa người dùng và các mặt hàng. Kết quả gợi ý có thể được cải thiện bằng cách gán các trọng số khác nhau cho các yếu tố tiềm ẩn dựa trên mức độ phổ biến của mặt hàng và tính tích cực của người dùng.</a:t>
            </a:r>
            <a:endParaRPr lang="en-US" sz="1800" dirty="0">
              <a:solidFill>
                <a:schemeClr val="bg1">
                  <a:lumMod val="95000"/>
                </a:schemeClr>
              </a:solidFill>
              <a:latin typeface="+mn-lt"/>
            </a:endParaRPr>
          </a:p>
        </p:txBody>
      </p:sp>
    </p:spTree>
    <p:extLst>
      <p:ext uri="{BB962C8B-B14F-4D97-AF65-F5344CB8AC3E}">
        <p14:creationId xmlns:p14="http://schemas.microsoft.com/office/powerpoint/2010/main" val="1269627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2282283" y="1806498"/>
            <a:ext cx="4668644" cy="1967126"/>
          </a:xfrm>
          <a:prstGeom prst="rect">
            <a:avLst/>
          </a:prstGeom>
        </p:spPr>
        <p:txBody>
          <a:bodyPr spcFirstLastPara="1" wrap="square" lIns="91425" tIns="91425" rIns="91425" bIns="91425" anchor="b" anchorCtr="0">
            <a:noAutofit/>
          </a:bodyPr>
          <a:lstStyle/>
          <a:p>
            <a:pPr>
              <a:lnSpc>
                <a:spcPct val="250000"/>
              </a:lnSpc>
            </a:pPr>
            <a:r>
              <a:rPr lang="en-US" sz="2000" dirty="0" err="1">
                <a:solidFill>
                  <a:schemeClr val="bg1">
                    <a:lumMod val="65000"/>
                  </a:schemeClr>
                </a:solidFill>
                <a:effectLst/>
                <a:latin typeface="+mn-lt"/>
              </a:rPr>
              <a:t>Những</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bước</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cần</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làm</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để</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xây</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dựng</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hệ</a:t>
            </a:r>
            <a:r>
              <a:rPr lang="en-US" sz="2000" dirty="0">
                <a:solidFill>
                  <a:schemeClr val="bg1">
                    <a:lumMod val="65000"/>
                  </a:schemeClr>
                </a:solidFill>
                <a:effectLst/>
                <a:latin typeface="+mn-lt"/>
              </a:rPr>
              <a:t> </a:t>
            </a:r>
            <a:r>
              <a:rPr lang="en-US" sz="2000" dirty="0" err="1">
                <a:solidFill>
                  <a:schemeClr val="bg1">
                    <a:lumMod val="65000"/>
                  </a:schemeClr>
                </a:solidFill>
                <a:effectLst/>
                <a:latin typeface="+mn-lt"/>
              </a:rPr>
              <a:t>thống</a:t>
            </a:r>
            <a:r>
              <a:rPr lang="en-US" sz="2000" dirty="0">
                <a:solidFill>
                  <a:schemeClr val="bg1">
                    <a:lumMod val="65000"/>
                  </a:schemeClr>
                </a:solidFill>
                <a:effectLst/>
                <a:latin typeface="+mn-lt"/>
              </a:rPr>
              <a:t> Recommender system</a:t>
            </a:r>
            <a:br>
              <a:rPr lang="en-US" sz="1800" b="0" i="0" dirty="0">
                <a:solidFill>
                  <a:srgbClr val="000000"/>
                </a:solidFill>
                <a:effectLst/>
                <a:latin typeface="-apple-system"/>
              </a:rPr>
            </a:br>
            <a:endParaRPr sz="1800" i="0" dirty="0">
              <a:solidFill>
                <a:schemeClr val="tx1">
                  <a:lumMod val="40000"/>
                  <a:lumOff val="60000"/>
                </a:schemeClr>
              </a:solidFill>
              <a:effectLst>
                <a:outerShdw blurRad="38100" dist="38100" dir="2700000" algn="tl">
                  <a:srgbClr val="000000">
                    <a:alpha val="43137"/>
                  </a:srgbClr>
                </a:outerShdw>
              </a:effectLst>
              <a:latin typeface="+mj-lt"/>
            </a:endParaRPr>
          </a:p>
        </p:txBody>
      </p:sp>
      <p:sp>
        <p:nvSpPr>
          <p:cNvPr id="121" name="Google Shape;121;p19"/>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tx1">
                    <a:lumMod val="50000"/>
                  </a:schemeClr>
                </a:solidFill>
                <a:effectLst>
                  <a:outerShdw blurRad="38100" dist="38100" dir="2700000" algn="tl">
                    <a:srgbClr val="000000">
                      <a:alpha val="43137"/>
                    </a:srgbClr>
                  </a:outerShdw>
                </a:effectLst>
              </a:rPr>
              <a:t>3</a:t>
            </a:r>
            <a:endParaRPr sz="4800" i="0" dirty="0">
              <a:solidFill>
                <a:schemeClr val="tx1">
                  <a:lumMod val="50000"/>
                </a:schemeClr>
              </a:solidFill>
              <a:effectLst>
                <a:outerShdw blurRad="38100" dist="38100" dir="2700000" algn="tl">
                  <a:srgbClr val="000000">
                    <a:alpha val="43137"/>
                  </a:srgbClr>
                </a:outerShdw>
              </a:effectLst>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52436724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2"/>
          <p:cNvSpPr/>
          <p:nvPr/>
        </p:nvSpPr>
        <p:spPr>
          <a:xfrm>
            <a:off x="2822525" y="454800"/>
            <a:ext cx="1503000" cy="42339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Tinos"/>
              <a:ea typeface="Tinos"/>
              <a:cs typeface="Tinos"/>
              <a:sym typeface="Tinos"/>
            </a:endParaRPr>
          </a:p>
        </p:txBody>
      </p:sp>
      <p:sp>
        <p:nvSpPr>
          <p:cNvPr id="239" name="Google Shape;239;p32"/>
          <p:cNvSpPr/>
          <p:nvPr/>
        </p:nvSpPr>
        <p:spPr>
          <a:xfrm>
            <a:off x="7183700" y="454800"/>
            <a:ext cx="1503000" cy="42339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Tinos"/>
              <a:ea typeface="Tinos"/>
              <a:cs typeface="Tinos"/>
              <a:sym typeface="Tinos"/>
            </a:endParaRPr>
          </a:p>
        </p:txBody>
      </p:sp>
      <p:sp>
        <p:nvSpPr>
          <p:cNvPr id="240" name="Google Shape;240;p32"/>
          <p:cNvSpPr/>
          <p:nvPr/>
        </p:nvSpPr>
        <p:spPr>
          <a:xfrm>
            <a:off x="5003113" y="454800"/>
            <a:ext cx="1503000" cy="42339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rgbClr val="FFFFFF"/>
              </a:solidFill>
              <a:latin typeface="Tinos"/>
              <a:ea typeface="Tinos"/>
              <a:cs typeface="Tinos"/>
              <a:sym typeface="Tinos"/>
            </a:endParaRPr>
          </a:p>
        </p:txBody>
      </p:sp>
      <p:cxnSp>
        <p:nvCxnSpPr>
          <p:cNvPr id="241" name="Google Shape;241;p32"/>
          <p:cNvCxnSpPr>
            <a:stCxn id="238" idx="3"/>
            <a:endCxn id="240" idx="1"/>
          </p:cNvCxnSpPr>
          <p:nvPr/>
        </p:nvCxnSpPr>
        <p:spPr>
          <a:xfrm>
            <a:off x="4325525" y="2571750"/>
            <a:ext cx="677700" cy="0"/>
          </a:xfrm>
          <a:prstGeom prst="straightConnector1">
            <a:avLst/>
          </a:prstGeom>
          <a:noFill/>
          <a:ln w="19050" cap="flat" cmpd="sng">
            <a:solidFill>
              <a:schemeClr val="accent1"/>
            </a:solidFill>
            <a:prstDash val="solid"/>
            <a:round/>
            <a:headEnd type="diamond" w="med" len="med"/>
            <a:tailEnd type="triangle" w="med" len="med"/>
          </a:ln>
        </p:spPr>
      </p:cxnSp>
      <p:cxnSp>
        <p:nvCxnSpPr>
          <p:cNvPr id="242" name="Google Shape;242;p32"/>
          <p:cNvCxnSpPr>
            <a:stCxn id="240" idx="3"/>
            <a:endCxn id="239" idx="1"/>
          </p:cNvCxnSpPr>
          <p:nvPr/>
        </p:nvCxnSpPr>
        <p:spPr>
          <a:xfrm>
            <a:off x="6506112" y="2571750"/>
            <a:ext cx="677700" cy="0"/>
          </a:xfrm>
          <a:prstGeom prst="straightConnector1">
            <a:avLst/>
          </a:prstGeom>
          <a:noFill/>
          <a:ln w="19050" cap="flat" cmpd="sng">
            <a:solidFill>
              <a:schemeClr val="accent1"/>
            </a:solidFill>
            <a:prstDash val="solid"/>
            <a:round/>
            <a:headEnd type="diamond" w="med" len="med"/>
            <a:tailEnd type="triangle" w="med" len="med"/>
          </a:ln>
        </p:spPr>
      </p:cxnSp>
      <p:sp>
        <p:nvSpPr>
          <p:cNvPr id="243" name="Google Shape;24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12" name="TextBox 11">
            <a:extLst>
              <a:ext uri="{FF2B5EF4-FFF2-40B4-BE49-F238E27FC236}">
                <a16:creationId xmlns:a16="http://schemas.microsoft.com/office/drawing/2014/main" id="{D4C38783-6B38-4BAE-98B3-02625BC339FB}"/>
              </a:ext>
            </a:extLst>
          </p:cNvPr>
          <p:cNvSpPr txBox="1"/>
          <p:nvPr/>
        </p:nvSpPr>
        <p:spPr>
          <a:xfrm>
            <a:off x="2822525" y="656434"/>
            <a:ext cx="1630529" cy="954107"/>
          </a:xfrm>
          <a:prstGeom prst="rect">
            <a:avLst/>
          </a:prstGeom>
          <a:noFill/>
        </p:spPr>
        <p:txBody>
          <a:bodyPr wrap="square">
            <a:spAutoFit/>
          </a:bodyPr>
          <a:lstStyle/>
          <a:p>
            <a:r>
              <a:rPr lang="en-US" b="0" i="0" dirty="0">
                <a:solidFill>
                  <a:schemeClr val="bg1">
                    <a:lumMod val="95000"/>
                  </a:schemeClr>
                </a:solidFill>
                <a:effectLst>
                  <a:outerShdw blurRad="38100" dist="38100" dir="2700000" algn="tl">
                    <a:srgbClr val="000000">
                      <a:alpha val="43137"/>
                    </a:srgbClr>
                  </a:outerShdw>
                </a:effectLst>
                <a:latin typeface="+mn-lt"/>
              </a:rPr>
              <a:t>Thu </a:t>
            </a:r>
            <a:r>
              <a:rPr lang="en-US" b="0" i="0" dirty="0" err="1">
                <a:solidFill>
                  <a:schemeClr val="bg1">
                    <a:lumMod val="95000"/>
                  </a:schemeClr>
                </a:solidFill>
                <a:effectLst>
                  <a:outerShdw blurRad="38100" dist="38100" dir="2700000" algn="tl">
                    <a:srgbClr val="000000">
                      <a:alpha val="43137"/>
                    </a:srgbClr>
                  </a:outerShdw>
                </a:effectLst>
                <a:latin typeface="+mn-lt"/>
              </a:rPr>
              <a:t>thập</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dữ</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liệu</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phù</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hợp</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tùy</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vào</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các</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bài</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toán</a:t>
            </a:r>
            <a:r>
              <a:rPr lang="en-US" b="0" i="0" dirty="0">
                <a:solidFill>
                  <a:schemeClr val="bg1">
                    <a:lumMod val="95000"/>
                  </a:schemeClr>
                </a:solidFill>
                <a:effectLst>
                  <a:outerShdw blurRad="38100" dist="38100" dir="2700000" algn="tl">
                    <a:srgbClr val="000000">
                      <a:alpha val="43137"/>
                    </a:srgbClr>
                  </a:outerShdw>
                </a:effectLst>
                <a:latin typeface="+mn-lt"/>
              </a:rPr>
              <a:t> </a:t>
            </a:r>
            <a:r>
              <a:rPr lang="en-US" b="0" i="0" dirty="0" err="1">
                <a:solidFill>
                  <a:schemeClr val="bg1">
                    <a:lumMod val="95000"/>
                  </a:schemeClr>
                </a:solidFill>
                <a:effectLst>
                  <a:outerShdw blurRad="38100" dist="38100" dir="2700000" algn="tl">
                    <a:srgbClr val="000000">
                      <a:alpha val="43137"/>
                    </a:srgbClr>
                  </a:outerShdw>
                </a:effectLst>
                <a:latin typeface="+mn-lt"/>
              </a:rPr>
              <a:t>cụ</a:t>
            </a:r>
            <a:r>
              <a:rPr lang="en-US" b="0" i="0" dirty="0">
                <a:solidFill>
                  <a:schemeClr val="bg1">
                    <a:lumMod val="95000"/>
                  </a:schemeClr>
                </a:solidFill>
                <a:effectLst>
                  <a:outerShdw blurRad="38100" dist="38100" dir="2700000" algn="tl">
                    <a:srgbClr val="000000">
                      <a:alpha val="43137"/>
                    </a:srgbClr>
                  </a:outerShdw>
                </a:effectLst>
                <a:latin typeface="+mn-lt"/>
              </a:rPr>
              <a:t> </a:t>
            </a:r>
          </a:p>
          <a:p>
            <a:r>
              <a:rPr lang="en-US" b="0" i="0" dirty="0" err="1">
                <a:solidFill>
                  <a:schemeClr val="bg1">
                    <a:lumMod val="95000"/>
                  </a:schemeClr>
                </a:solidFill>
                <a:effectLst>
                  <a:outerShdw blurRad="38100" dist="38100" dir="2700000" algn="tl">
                    <a:srgbClr val="000000">
                      <a:alpha val="43137"/>
                    </a:srgbClr>
                  </a:outerShdw>
                </a:effectLst>
                <a:latin typeface="+mn-lt"/>
              </a:rPr>
              <a:t>thể</a:t>
            </a:r>
            <a:endParaRPr lang="en-US" dirty="0">
              <a:solidFill>
                <a:schemeClr val="bg1">
                  <a:lumMod val="95000"/>
                </a:schemeClr>
              </a:solidFill>
              <a:effectLst>
                <a:outerShdw blurRad="38100" dist="38100" dir="2700000" algn="tl">
                  <a:srgbClr val="000000">
                    <a:alpha val="43137"/>
                  </a:srgbClr>
                </a:outerShdw>
              </a:effectLst>
              <a:latin typeface="+mn-lt"/>
            </a:endParaRPr>
          </a:p>
        </p:txBody>
      </p:sp>
      <p:sp>
        <p:nvSpPr>
          <p:cNvPr id="14" name="TextBox 13">
            <a:extLst>
              <a:ext uri="{FF2B5EF4-FFF2-40B4-BE49-F238E27FC236}">
                <a16:creationId xmlns:a16="http://schemas.microsoft.com/office/drawing/2014/main" id="{74CC72E5-81B7-453F-A219-5676F03E0EC7}"/>
              </a:ext>
            </a:extLst>
          </p:cNvPr>
          <p:cNvSpPr txBox="1"/>
          <p:nvPr/>
        </p:nvSpPr>
        <p:spPr>
          <a:xfrm>
            <a:off x="4947425" y="559168"/>
            <a:ext cx="1503000" cy="1169551"/>
          </a:xfrm>
          <a:prstGeom prst="rect">
            <a:avLst/>
          </a:prstGeom>
          <a:noFill/>
        </p:spPr>
        <p:txBody>
          <a:bodyPr wrap="square">
            <a:spAutoFit/>
          </a:bodyPr>
          <a:lstStyle/>
          <a:p>
            <a:r>
              <a:rPr lang="vi-VN" b="0" i="0" dirty="0">
                <a:solidFill>
                  <a:srgbClr val="000000"/>
                </a:solidFill>
                <a:effectLst/>
                <a:latin typeface="-apple-system"/>
              </a:rPr>
              <a:t> </a:t>
            </a:r>
            <a:r>
              <a:rPr lang="vi-VN" b="0" i="0" dirty="0">
                <a:solidFill>
                  <a:schemeClr val="bg1">
                    <a:lumMod val="95000"/>
                  </a:schemeClr>
                </a:solidFill>
                <a:effectLst/>
                <a:latin typeface="+mn-lt"/>
              </a:rPr>
              <a:t>Chạy mô hình và lọc ra top Item phù hợp để gợi ý cho người dùng</a:t>
            </a:r>
            <a:endParaRPr lang="en-US" dirty="0">
              <a:solidFill>
                <a:schemeClr val="bg1">
                  <a:lumMod val="95000"/>
                </a:schemeClr>
              </a:solidFill>
              <a:latin typeface="+mn-lt"/>
            </a:endParaRPr>
          </a:p>
        </p:txBody>
      </p:sp>
      <p:sp>
        <p:nvSpPr>
          <p:cNvPr id="16" name="TextBox 15">
            <a:extLst>
              <a:ext uri="{FF2B5EF4-FFF2-40B4-BE49-F238E27FC236}">
                <a16:creationId xmlns:a16="http://schemas.microsoft.com/office/drawing/2014/main" id="{3A51B7D7-5DA8-4FFB-831C-6984A48F1F50}"/>
              </a:ext>
            </a:extLst>
          </p:cNvPr>
          <p:cNvSpPr txBox="1"/>
          <p:nvPr/>
        </p:nvSpPr>
        <p:spPr>
          <a:xfrm>
            <a:off x="7128013" y="666889"/>
            <a:ext cx="1674016" cy="1600438"/>
          </a:xfrm>
          <a:prstGeom prst="rect">
            <a:avLst/>
          </a:prstGeom>
          <a:noFill/>
        </p:spPr>
        <p:txBody>
          <a:bodyPr wrap="square">
            <a:spAutoFit/>
          </a:bodyPr>
          <a:lstStyle/>
          <a:p>
            <a:r>
              <a:rPr lang="vi-VN" b="0" i="0" dirty="0">
                <a:solidFill>
                  <a:schemeClr val="bg1">
                    <a:lumMod val="95000"/>
                  </a:schemeClr>
                </a:solidFill>
                <a:effectLst/>
                <a:latin typeface="+mn-lt"/>
              </a:rPr>
              <a:t>Đánh giá hiệu quả mô hình và cập nhật lại mô hình hệ thống thông qua các dữ liệu mới được sinh ra hàng </a:t>
            </a:r>
            <a:endParaRPr lang="en-US" dirty="0">
              <a:solidFill>
                <a:schemeClr val="bg1">
                  <a:lumMod val="95000"/>
                </a:schemeClr>
              </a:solidFill>
              <a:latin typeface="+mn-lt"/>
            </a:endParaRPr>
          </a:p>
        </p:txBody>
      </p:sp>
    </p:spTree>
    <p:extLst>
      <p:ext uri="{BB962C8B-B14F-4D97-AF65-F5344CB8AC3E}">
        <p14:creationId xmlns:p14="http://schemas.microsoft.com/office/powerpoint/2010/main" val="1064461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i="0" dirty="0">
                <a:solidFill>
                  <a:schemeClr val="tx1">
                    <a:lumMod val="40000"/>
                    <a:lumOff val="60000"/>
                  </a:schemeClr>
                </a:solidFill>
                <a:effectLst>
                  <a:outerShdw blurRad="38100" dist="38100" dir="2700000" algn="tl">
                    <a:srgbClr val="000000">
                      <a:alpha val="43137"/>
                    </a:srgbClr>
                  </a:outerShdw>
                </a:effectLst>
                <a:latin typeface="+mj-lt"/>
              </a:rPr>
              <a:t>DEMO</a:t>
            </a:r>
            <a:endParaRPr i="0" dirty="0">
              <a:solidFill>
                <a:schemeClr val="tx1">
                  <a:lumMod val="40000"/>
                  <a:lumOff val="60000"/>
                </a:schemeClr>
              </a:solidFill>
              <a:effectLst>
                <a:outerShdw blurRad="38100" dist="38100" dir="2700000" algn="tl">
                  <a:srgbClr val="000000">
                    <a:alpha val="43137"/>
                  </a:srgbClr>
                </a:outerShdw>
              </a:effectLst>
              <a:latin typeface="+mj-lt"/>
            </a:endParaRPr>
          </a:p>
        </p:txBody>
      </p:sp>
      <p:sp>
        <p:nvSpPr>
          <p:cNvPr id="121" name="Google Shape;121;p19"/>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tx1">
                    <a:lumMod val="50000"/>
                  </a:schemeClr>
                </a:solidFill>
                <a:effectLst>
                  <a:outerShdw blurRad="38100" dist="38100" dir="2700000" algn="tl">
                    <a:srgbClr val="000000">
                      <a:alpha val="43137"/>
                    </a:srgbClr>
                  </a:outerShdw>
                </a:effectLst>
              </a:rPr>
              <a:t>4</a:t>
            </a:r>
            <a:endParaRPr sz="4800" i="0" dirty="0">
              <a:solidFill>
                <a:schemeClr val="tx1">
                  <a:lumMod val="50000"/>
                </a:schemeClr>
              </a:solidFill>
              <a:effectLst>
                <a:outerShdw blurRad="38100" dist="38100" dir="2700000" algn="tl">
                  <a:srgbClr val="000000">
                    <a:alpha val="43137"/>
                  </a:srgbClr>
                </a:outerShdw>
              </a:effectLst>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24508062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5" name="Text Placeholder 4">
            <a:extLst>
              <a:ext uri="{FF2B5EF4-FFF2-40B4-BE49-F238E27FC236}">
                <a16:creationId xmlns:a16="http://schemas.microsoft.com/office/drawing/2014/main" id="{ED8C6A24-6807-4EE5-8A74-7177AA69C05B}"/>
              </a:ext>
            </a:extLst>
          </p:cNvPr>
          <p:cNvSpPr>
            <a:spLocks noGrp="1"/>
          </p:cNvSpPr>
          <p:nvPr>
            <p:ph type="body" idx="1"/>
          </p:nvPr>
        </p:nvSpPr>
        <p:spPr/>
        <p:txBody>
          <a:bodyPr/>
          <a:lstStyle/>
          <a:p>
            <a:r>
              <a:rPr lang="en-US" dirty="0"/>
              <a:t>Thank you</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ctrTitle" idx="4294967295"/>
          </p:nvPr>
        </p:nvSpPr>
        <p:spPr>
          <a:xfrm>
            <a:off x="269487" y="217690"/>
            <a:ext cx="7772400" cy="960300"/>
          </a:xfrm>
          <a:prstGeom prst="rect">
            <a:avLst/>
          </a:prstGeom>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b" anchorCtr="0">
            <a:noAutofit/>
          </a:bodyPr>
          <a:lstStyle/>
          <a:p>
            <a:pPr marL="0" lvl="0" indent="0" algn="ctr" rtl="0">
              <a:lnSpc>
                <a:spcPct val="250000"/>
              </a:lnSpc>
              <a:spcBef>
                <a:spcPts val="0"/>
              </a:spcBef>
              <a:spcAft>
                <a:spcPts val="0"/>
              </a:spcAft>
              <a:buNone/>
            </a:pPr>
            <a:r>
              <a:rPr lang="en-US" sz="3200" i="0" dirty="0" err="1">
                <a:solidFill>
                  <a:schemeClr val="tx1">
                    <a:lumMod val="50000"/>
                  </a:schemeClr>
                </a:solidFill>
                <a:effectLst>
                  <a:outerShdw blurRad="38100" dist="38100" dir="2700000" algn="tl">
                    <a:srgbClr val="000000">
                      <a:alpha val="43137"/>
                    </a:srgbClr>
                  </a:outerShdw>
                </a:effectLst>
                <a:latin typeface="+mj-lt"/>
              </a:rPr>
              <a:t>Nội</a:t>
            </a:r>
            <a:r>
              <a:rPr lang="en-US" sz="3200" i="0" dirty="0">
                <a:solidFill>
                  <a:schemeClr val="tx1">
                    <a:lumMod val="50000"/>
                  </a:schemeClr>
                </a:solidFill>
                <a:effectLst>
                  <a:outerShdw blurRad="38100" dist="38100" dir="2700000" algn="tl">
                    <a:srgbClr val="000000">
                      <a:alpha val="43137"/>
                    </a:srgbClr>
                  </a:outerShdw>
                </a:effectLst>
                <a:latin typeface="+mj-lt"/>
              </a:rPr>
              <a:t> dung </a:t>
            </a:r>
            <a:r>
              <a:rPr lang="en-US" sz="3200" i="0" dirty="0" err="1">
                <a:solidFill>
                  <a:schemeClr val="tx1">
                    <a:lumMod val="50000"/>
                  </a:schemeClr>
                </a:solidFill>
                <a:effectLst>
                  <a:outerShdw blurRad="38100" dist="38100" dir="2700000" algn="tl">
                    <a:srgbClr val="000000">
                      <a:alpha val="43137"/>
                    </a:srgbClr>
                  </a:outerShdw>
                </a:effectLst>
                <a:latin typeface="+mj-lt"/>
              </a:rPr>
              <a:t>bài</a:t>
            </a:r>
            <a:r>
              <a:rPr lang="en-US" sz="3200" i="0" dirty="0">
                <a:solidFill>
                  <a:schemeClr val="tx1">
                    <a:lumMod val="50000"/>
                  </a:schemeClr>
                </a:solidFill>
                <a:effectLst>
                  <a:outerShdw blurRad="38100" dist="38100" dir="2700000" algn="tl">
                    <a:srgbClr val="000000">
                      <a:alpha val="43137"/>
                    </a:srgbClr>
                  </a:outerShdw>
                </a:effectLst>
                <a:latin typeface="+mj-lt"/>
              </a:rPr>
              <a:t> </a:t>
            </a:r>
            <a:r>
              <a:rPr lang="en-US" sz="3200" i="0" dirty="0" err="1">
                <a:solidFill>
                  <a:schemeClr val="tx1">
                    <a:lumMod val="50000"/>
                  </a:schemeClr>
                </a:solidFill>
                <a:effectLst>
                  <a:outerShdw blurRad="38100" dist="38100" dir="2700000" algn="tl">
                    <a:srgbClr val="000000">
                      <a:alpha val="43137"/>
                    </a:srgbClr>
                  </a:outerShdw>
                </a:effectLst>
                <a:latin typeface="+mj-lt"/>
              </a:rPr>
              <a:t>thuyết</a:t>
            </a:r>
            <a:r>
              <a:rPr lang="en-US" sz="3200" i="0" dirty="0">
                <a:solidFill>
                  <a:schemeClr val="tx1">
                    <a:lumMod val="50000"/>
                  </a:schemeClr>
                </a:solidFill>
                <a:effectLst>
                  <a:outerShdw blurRad="38100" dist="38100" dir="2700000" algn="tl">
                    <a:srgbClr val="000000">
                      <a:alpha val="43137"/>
                    </a:srgbClr>
                  </a:outerShdw>
                </a:effectLst>
                <a:latin typeface="+mj-lt"/>
              </a:rPr>
              <a:t> </a:t>
            </a:r>
            <a:r>
              <a:rPr lang="en-US" sz="3200" i="0" dirty="0" err="1">
                <a:solidFill>
                  <a:schemeClr val="tx1">
                    <a:lumMod val="50000"/>
                  </a:schemeClr>
                </a:solidFill>
                <a:effectLst>
                  <a:outerShdw blurRad="38100" dist="38100" dir="2700000" algn="tl">
                    <a:srgbClr val="000000">
                      <a:alpha val="43137"/>
                    </a:srgbClr>
                  </a:outerShdw>
                </a:effectLst>
                <a:latin typeface="+mj-lt"/>
              </a:rPr>
              <a:t>trình</a:t>
            </a:r>
            <a:endParaRPr sz="3200" i="0" dirty="0">
              <a:solidFill>
                <a:schemeClr val="tx1">
                  <a:lumMod val="50000"/>
                </a:schemeClr>
              </a:solidFill>
              <a:effectLst>
                <a:outerShdw blurRad="38100" dist="38100" dir="2700000" algn="tl">
                  <a:srgbClr val="000000">
                    <a:alpha val="43137"/>
                  </a:srgbClr>
                </a:outerShdw>
              </a:effectLst>
              <a:latin typeface="+mj-lt"/>
            </a:endParaRPr>
          </a:p>
        </p:txBody>
      </p:sp>
      <p:sp>
        <p:nvSpPr>
          <p:cNvPr id="114" name="Google Shape;11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4" name="Diagram 3">
            <a:extLst>
              <a:ext uri="{FF2B5EF4-FFF2-40B4-BE49-F238E27FC236}">
                <a16:creationId xmlns:a16="http://schemas.microsoft.com/office/drawing/2014/main" id="{AE3A3728-C262-42A7-975B-B9FF838FB995}"/>
              </a:ext>
            </a:extLst>
          </p:cNvPr>
          <p:cNvGraphicFramePr/>
          <p:nvPr>
            <p:extLst>
              <p:ext uri="{D42A27DB-BD31-4B8C-83A1-F6EECF244321}">
                <p14:modId xmlns:p14="http://schemas.microsoft.com/office/powerpoint/2010/main" val="1967046003"/>
              </p:ext>
            </p:extLst>
          </p:nvPr>
        </p:nvGraphicFramePr>
        <p:xfrm>
          <a:off x="1445942" y="1345455"/>
          <a:ext cx="5910146" cy="370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i="0" dirty="0" err="1">
                <a:solidFill>
                  <a:schemeClr val="bg2">
                    <a:lumMod val="40000"/>
                    <a:lumOff val="60000"/>
                  </a:schemeClr>
                </a:solidFill>
                <a:effectLst>
                  <a:outerShdw blurRad="38100" dist="38100" dir="2700000" algn="tl">
                    <a:srgbClr val="000000">
                      <a:alpha val="43137"/>
                    </a:srgbClr>
                  </a:outerShdw>
                </a:effectLst>
                <a:latin typeface="+mj-lt"/>
              </a:rPr>
              <a:t>Tổng</a:t>
            </a:r>
            <a:r>
              <a:rPr lang="en-US" i="0" dirty="0">
                <a:solidFill>
                  <a:schemeClr val="bg2">
                    <a:lumMod val="40000"/>
                    <a:lumOff val="60000"/>
                  </a:schemeClr>
                </a:solidFill>
                <a:effectLst>
                  <a:outerShdw blurRad="38100" dist="38100" dir="2700000" algn="tl">
                    <a:srgbClr val="000000">
                      <a:alpha val="43137"/>
                    </a:srgbClr>
                  </a:outerShdw>
                </a:effectLst>
                <a:latin typeface="+mj-lt"/>
              </a:rPr>
              <a:t> </a:t>
            </a:r>
            <a:r>
              <a:rPr lang="en-US" i="0" dirty="0" err="1">
                <a:solidFill>
                  <a:schemeClr val="tx1">
                    <a:lumMod val="40000"/>
                    <a:lumOff val="60000"/>
                  </a:schemeClr>
                </a:solidFill>
                <a:effectLst>
                  <a:outerShdw blurRad="38100" dist="38100" dir="2700000" algn="tl">
                    <a:srgbClr val="000000">
                      <a:alpha val="43137"/>
                    </a:srgbClr>
                  </a:outerShdw>
                </a:effectLst>
                <a:latin typeface="+mj-lt"/>
              </a:rPr>
              <a:t>quan</a:t>
            </a:r>
            <a:endParaRPr i="0" dirty="0">
              <a:solidFill>
                <a:schemeClr val="tx1">
                  <a:lumMod val="40000"/>
                  <a:lumOff val="60000"/>
                </a:schemeClr>
              </a:solidFill>
              <a:effectLst>
                <a:outerShdw blurRad="38100" dist="38100" dir="2700000" algn="tl">
                  <a:srgbClr val="000000">
                    <a:alpha val="43137"/>
                  </a:srgbClr>
                </a:outerShdw>
              </a:effectLst>
              <a:latin typeface="+mj-lt"/>
            </a:endParaRPr>
          </a:p>
        </p:txBody>
      </p:sp>
      <p:sp>
        <p:nvSpPr>
          <p:cNvPr id="121" name="Google Shape;121;p19"/>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tx1">
                    <a:lumMod val="50000"/>
                  </a:schemeClr>
                </a:solidFill>
                <a:effectLst>
                  <a:outerShdw blurRad="38100" dist="38100" dir="2700000" algn="tl">
                    <a:srgbClr val="000000">
                      <a:alpha val="43137"/>
                    </a:srgbClr>
                  </a:outerShdw>
                </a:effectLst>
              </a:rPr>
              <a:t>1</a:t>
            </a:r>
            <a:endParaRPr sz="4800" i="0" dirty="0">
              <a:solidFill>
                <a:schemeClr val="tx1">
                  <a:lumMod val="50000"/>
                </a:schemeClr>
              </a:solidFill>
              <a:effectLst>
                <a:outerShdw blurRad="38100" dist="38100" dir="2700000" algn="tl">
                  <a:srgbClr val="000000">
                    <a:alpha val="43137"/>
                  </a:srgbClr>
                </a:outerShdw>
              </a:effectLst>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 name="TextBox 10">
            <a:extLst>
              <a:ext uri="{FF2B5EF4-FFF2-40B4-BE49-F238E27FC236}">
                <a16:creationId xmlns:a16="http://schemas.microsoft.com/office/drawing/2014/main" id="{C0F37BDB-2CD3-4B63-B573-912C75B9458A}"/>
              </a:ext>
            </a:extLst>
          </p:cNvPr>
          <p:cNvSpPr txBox="1"/>
          <p:nvPr/>
        </p:nvSpPr>
        <p:spPr>
          <a:xfrm>
            <a:off x="2553629" y="1002487"/>
            <a:ext cx="4902819" cy="1384995"/>
          </a:xfrm>
          <a:prstGeom prst="rect">
            <a:avLst/>
          </a:prstGeom>
          <a:noFill/>
        </p:spPr>
        <p:txBody>
          <a:bodyPr wrap="square">
            <a:spAutoFit/>
          </a:bodyPr>
          <a:lstStyle/>
          <a:p>
            <a:pPr marL="285750" indent="-285750" algn="l">
              <a:buFont typeface="Wingdings" panose="05000000000000000000" pitchFamily="2" charset="2"/>
              <a:buChar char="Ø"/>
            </a:pPr>
            <a:r>
              <a:rPr lang="vi-VN" b="0" i="0" dirty="0">
                <a:solidFill>
                  <a:srgbClr val="1B1B1B"/>
                </a:solidFill>
                <a:effectLst>
                  <a:outerShdw blurRad="38100" dist="38100" dir="2700000" algn="tl">
                    <a:srgbClr val="000000">
                      <a:alpha val="43137"/>
                    </a:srgbClr>
                  </a:outerShdw>
                </a:effectLst>
                <a:latin typeface="+mn-lt"/>
              </a:rPr>
              <a:t>Hệ thống gợi ý (Recommender systems hoặc Recommendation systems) là một dạng của hệ hỗ trợ ra quyết định, cung cấp giải pháp mang tính cá nhân hóa mà không phải trải qua quá trình tìm kiếm phức tạp. Hệ gợi ý học từ người dùng và gợi ý các sản phẩm tốt nhất trong số các sản phẩm phù hợp.</a:t>
            </a:r>
          </a:p>
        </p:txBody>
      </p:sp>
      <p:sp>
        <p:nvSpPr>
          <p:cNvPr id="16" name="TextBox 15">
            <a:extLst>
              <a:ext uri="{FF2B5EF4-FFF2-40B4-BE49-F238E27FC236}">
                <a16:creationId xmlns:a16="http://schemas.microsoft.com/office/drawing/2014/main" id="{C31BFD6E-7D97-429D-8005-404063B8A954}"/>
              </a:ext>
            </a:extLst>
          </p:cNvPr>
          <p:cNvSpPr txBox="1"/>
          <p:nvPr/>
        </p:nvSpPr>
        <p:spPr>
          <a:xfrm>
            <a:off x="2553628" y="2503258"/>
            <a:ext cx="4902819" cy="1815882"/>
          </a:xfrm>
          <a:prstGeom prst="rect">
            <a:avLst/>
          </a:prstGeom>
          <a:noFill/>
        </p:spPr>
        <p:txBody>
          <a:bodyPr wrap="square">
            <a:spAutoFit/>
          </a:bodyPr>
          <a:lstStyle/>
          <a:p>
            <a:pPr marL="285750" indent="-285750">
              <a:buFont typeface="Wingdings" panose="05000000000000000000" pitchFamily="2" charset="2"/>
              <a:buChar char="Ø"/>
            </a:pPr>
            <a:r>
              <a:rPr lang="vi-VN" b="0" i="0" dirty="0">
                <a:solidFill>
                  <a:srgbClr val="1B1B1B"/>
                </a:solidFill>
                <a:effectLst>
                  <a:outerShdw blurRad="38100" dist="38100" dir="2700000" algn="tl">
                    <a:srgbClr val="000000">
                      <a:alpha val="43137"/>
                    </a:srgbClr>
                  </a:outerShdw>
                </a:effectLst>
                <a:latin typeface="+mn-lt"/>
              </a:rPr>
              <a:t>Hệ thống gợi ý sử dụng các tri thức về sản phẩm, các tri thức của chuyên gia hay tri thức khai phá học được từ hành vi con người dùng để đưa ra các gợi ý về sản phẩm mà họ thích trong hàng ngàn hàng vạn sản phẩm có trong hệ thống. Các website thương mại điện tử, ví dụ như sách, phim, nhạc, báo...sử dụng hệ thống gợi ý để cung cấp các thông tin giúp cho người sử dụng quyết định sẽ lựa chọn sản phẩm nào.</a:t>
            </a:r>
            <a:endParaRPr lang="en-US" dirty="0">
              <a:effectLst>
                <a:outerShdw blurRad="38100" dist="38100" dir="2700000" algn="tl">
                  <a:srgbClr val="000000">
                    <a:alpha val="43137"/>
                  </a:srgbClr>
                </a:outerShdw>
              </a:effectLst>
              <a:latin typeface="+mn-lt"/>
            </a:endParaRPr>
          </a:p>
        </p:txBody>
      </p:sp>
      <p:sp>
        <p:nvSpPr>
          <p:cNvPr id="2" name="Rectangle 1">
            <a:extLst>
              <a:ext uri="{FF2B5EF4-FFF2-40B4-BE49-F238E27FC236}">
                <a16:creationId xmlns:a16="http://schemas.microsoft.com/office/drawing/2014/main" id="{EDB3F5E8-E611-41D1-AF20-939C2B6C7B9F}"/>
              </a:ext>
            </a:extLst>
          </p:cNvPr>
          <p:cNvSpPr/>
          <p:nvPr/>
        </p:nvSpPr>
        <p:spPr>
          <a:xfrm>
            <a:off x="317979" y="600954"/>
            <a:ext cx="2114682" cy="584775"/>
          </a:xfrm>
          <a:prstGeom prst="rect">
            <a:avLst/>
          </a:prstGeom>
          <a:noFill/>
        </p:spPr>
        <p:txBody>
          <a:bodyPr wrap="none" lIns="91440" tIns="45720" rIns="91440" bIns="45720">
            <a:spAutoFit/>
          </a:bodyPr>
          <a:lstStyle/>
          <a:p>
            <a:pPr algn="ctr"/>
            <a:r>
              <a:rPr lang="en-US" sz="3200" b="1" cap="none" spc="0" dirty="0" err="1">
                <a:ln w="0"/>
                <a:solidFill>
                  <a:schemeClr val="tx1">
                    <a:lumMod val="75000"/>
                  </a:schemeClr>
                </a:solidFill>
                <a:effectLst>
                  <a:outerShdw blurRad="38100" dist="19050" dir="2700000" algn="tl" rotWithShape="0">
                    <a:schemeClr val="dk1">
                      <a:alpha val="40000"/>
                    </a:schemeClr>
                  </a:outerShdw>
                </a:effectLst>
              </a:rPr>
              <a:t>Giới</a:t>
            </a:r>
            <a:r>
              <a:rPr lang="en-US" sz="3200" b="1" cap="none" spc="0" dirty="0">
                <a:ln w="0"/>
                <a:solidFill>
                  <a:schemeClr val="tx1">
                    <a:lumMod val="75000"/>
                  </a:schemeClr>
                </a:solidFill>
                <a:effectLst>
                  <a:outerShdw blurRad="38100" dist="19050" dir="2700000" algn="tl" rotWithShape="0">
                    <a:schemeClr val="dk1">
                      <a:alpha val="40000"/>
                    </a:schemeClr>
                  </a:outerShdw>
                </a:effectLst>
              </a:rPr>
              <a:t> </a:t>
            </a:r>
            <a:r>
              <a:rPr lang="en-US" sz="3200" b="1" cap="none" spc="0" dirty="0" err="1">
                <a:ln w="0"/>
                <a:solidFill>
                  <a:schemeClr val="tx1">
                    <a:lumMod val="75000"/>
                  </a:schemeClr>
                </a:solidFill>
                <a:effectLst>
                  <a:outerShdw blurRad="38100" dist="19050" dir="2700000" algn="tl" rotWithShape="0">
                    <a:schemeClr val="dk1">
                      <a:alpha val="40000"/>
                    </a:schemeClr>
                  </a:outerShdw>
                </a:effectLst>
              </a:rPr>
              <a:t>thiệu</a:t>
            </a:r>
            <a:endParaRPr lang="en-US" sz="3200" b="1" cap="none" spc="0" dirty="0">
              <a:ln w="0"/>
              <a:solidFill>
                <a:schemeClr val="tx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07828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1C6E79D0-CDEF-41BD-A466-DADA3E43C122}"/>
              </a:ext>
            </a:extLst>
          </p:cNvPr>
          <p:cNvPicPr>
            <a:picLocks noChangeAspect="1"/>
          </p:cNvPicPr>
          <p:nvPr/>
        </p:nvPicPr>
        <p:blipFill>
          <a:blip r:embed="rId3"/>
          <a:stretch>
            <a:fillRect/>
          </a:stretch>
        </p:blipFill>
        <p:spPr>
          <a:xfrm>
            <a:off x="2141033" y="540851"/>
            <a:ext cx="4631473" cy="3837861"/>
          </a:xfrm>
          <a:prstGeom prst="rect">
            <a:avLst/>
          </a:prstGeom>
        </p:spPr>
      </p:pic>
    </p:spTree>
    <p:extLst>
      <p:ext uri="{BB962C8B-B14F-4D97-AF65-F5344CB8AC3E}">
        <p14:creationId xmlns:p14="http://schemas.microsoft.com/office/powerpoint/2010/main" val="3969411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i="0" dirty="0" err="1">
                <a:solidFill>
                  <a:schemeClr val="bg2">
                    <a:lumMod val="40000"/>
                    <a:lumOff val="60000"/>
                  </a:schemeClr>
                </a:solidFill>
                <a:effectLst>
                  <a:outerShdw blurRad="38100" dist="38100" dir="2700000" algn="tl">
                    <a:srgbClr val="000000">
                      <a:alpha val="43137"/>
                    </a:srgbClr>
                  </a:outerShdw>
                </a:effectLst>
                <a:latin typeface="+mj-lt"/>
              </a:rPr>
              <a:t>Các</a:t>
            </a:r>
            <a:r>
              <a:rPr lang="en-US" i="0" dirty="0">
                <a:solidFill>
                  <a:schemeClr val="bg2">
                    <a:lumMod val="40000"/>
                    <a:lumOff val="60000"/>
                  </a:schemeClr>
                </a:solidFill>
                <a:effectLst>
                  <a:outerShdw blurRad="38100" dist="38100" dir="2700000" algn="tl">
                    <a:srgbClr val="000000">
                      <a:alpha val="43137"/>
                    </a:srgbClr>
                  </a:outerShdw>
                </a:effectLst>
                <a:latin typeface="+mj-lt"/>
              </a:rPr>
              <a:t> </a:t>
            </a:r>
            <a:r>
              <a:rPr lang="en-US" i="0" dirty="0" err="1">
                <a:solidFill>
                  <a:schemeClr val="bg2">
                    <a:lumMod val="40000"/>
                    <a:lumOff val="60000"/>
                  </a:schemeClr>
                </a:solidFill>
                <a:effectLst>
                  <a:outerShdw blurRad="38100" dist="38100" dir="2700000" algn="tl">
                    <a:srgbClr val="000000">
                      <a:alpha val="43137"/>
                    </a:srgbClr>
                  </a:outerShdw>
                </a:effectLst>
                <a:latin typeface="+mj-lt"/>
              </a:rPr>
              <a:t>phương</a:t>
            </a:r>
            <a:r>
              <a:rPr lang="en-US" i="0" dirty="0">
                <a:solidFill>
                  <a:schemeClr val="bg2">
                    <a:lumMod val="40000"/>
                    <a:lumOff val="60000"/>
                  </a:schemeClr>
                </a:solidFill>
                <a:effectLst>
                  <a:outerShdw blurRad="38100" dist="38100" dir="2700000" algn="tl">
                    <a:srgbClr val="000000">
                      <a:alpha val="43137"/>
                    </a:srgbClr>
                  </a:outerShdw>
                </a:effectLst>
                <a:latin typeface="+mj-lt"/>
              </a:rPr>
              <a:t> </a:t>
            </a:r>
            <a:r>
              <a:rPr lang="en-US" i="0" dirty="0" err="1">
                <a:solidFill>
                  <a:schemeClr val="bg2">
                    <a:lumMod val="40000"/>
                    <a:lumOff val="60000"/>
                  </a:schemeClr>
                </a:solidFill>
                <a:effectLst>
                  <a:outerShdw blurRad="38100" dist="38100" dir="2700000" algn="tl">
                    <a:srgbClr val="000000">
                      <a:alpha val="43137"/>
                    </a:srgbClr>
                  </a:outerShdw>
                </a:effectLst>
                <a:latin typeface="+mj-lt"/>
              </a:rPr>
              <a:t>pháp</a:t>
            </a:r>
            <a:r>
              <a:rPr lang="en-US" i="0" dirty="0">
                <a:solidFill>
                  <a:schemeClr val="bg2">
                    <a:lumMod val="40000"/>
                    <a:lumOff val="60000"/>
                  </a:schemeClr>
                </a:solidFill>
                <a:effectLst>
                  <a:outerShdw blurRad="38100" dist="38100" dir="2700000" algn="tl">
                    <a:srgbClr val="000000">
                      <a:alpha val="43137"/>
                    </a:srgbClr>
                  </a:outerShdw>
                </a:effectLst>
                <a:latin typeface="+mj-lt"/>
              </a:rPr>
              <a:t> </a:t>
            </a:r>
            <a:r>
              <a:rPr lang="en-US" i="0" dirty="0" err="1">
                <a:solidFill>
                  <a:schemeClr val="bg2">
                    <a:lumMod val="40000"/>
                    <a:lumOff val="60000"/>
                  </a:schemeClr>
                </a:solidFill>
                <a:effectLst>
                  <a:outerShdw blurRad="38100" dist="38100" dir="2700000" algn="tl">
                    <a:srgbClr val="000000">
                      <a:alpha val="43137"/>
                    </a:srgbClr>
                  </a:outerShdw>
                </a:effectLst>
                <a:latin typeface="+mj-lt"/>
              </a:rPr>
              <a:t>hệ</a:t>
            </a:r>
            <a:r>
              <a:rPr lang="en-US" i="0" dirty="0">
                <a:solidFill>
                  <a:schemeClr val="bg2">
                    <a:lumMod val="40000"/>
                    <a:lumOff val="60000"/>
                  </a:schemeClr>
                </a:solidFill>
                <a:effectLst>
                  <a:outerShdw blurRad="38100" dist="38100" dir="2700000" algn="tl">
                    <a:srgbClr val="000000">
                      <a:alpha val="43137"/>
                    </a:srgbClr>
                  </a:outerShdw>
                </a:effectLst>
                <a:latin typeface="+mj-lt"/>
              </a:rPr>
              <a:t> </a:t>
            </a:r>
            <a:r>
              <a:rPr lang="en-US" i="0" dirty="0" err="1">
                <a:solidFill>
                  <a:schemeClr val="bg2">
                    <a:lumMod val="40000"/>
                    <a:lumOff val="60000"/>
                  </a:schemeClr>
                </a:solidFill>
                <a:effectLst>
                  <a:outerShdw blurRad="38100" dist="38100" dir="2700000" algn="tl">
                    <a:srgbClr val="000000">
                      <a:alpha val="43137"/>
                    </a:srgbClr>
                  </a:outerShdw>
                </a:effectLst>
                <a:latin typeface="+mj-lt"/>
              </a:rPr>
              <a:t>thống</a:t>
            </a:r>
            <a:r>
              <a:rPr lang="en-US" i="0" dirty="0">
                <a:solidFill>
                  <a:schemeClr val="bg2">
                    <a:lumMod val="40000"/>
                    <a:lumOff val="60000"/>
                  </a:schemeClr>
                </a:solidFill>
                <a:effectLst>
                  <a:outerShdw blurRad="38100" dist="38100" dir="2700000" algn="tl">
                    <a:srgbClr val="000000">
                      <a:alpha val="43137"/>
                    </a:srgbClr>
                  </a:outerShdw>
                </a:effectLst>
                <a:latin typeface="+mj-lt"/>
              </a:rPr>
              <a:t> </a:t>
            </a:r>
            <a:r>
              <a:rPr lang="en-US" i="0" dirty="0" err="1">
                <a:solidFill>
                  <a:schemeClr val="bg2">
                    <a:lumMod val="40000"/>
                    <a:lumOff val="60000"/>
                  </a:schemeClr>
                </a:solidFill>
                <a:effectLst>
                  <a:outerShdw blurRad="38100" dist="38100" dir="2700000" algn="tl">
                    <a:srgbClr val="000000">
                      <a:alpha val="43137"/>
                    </a:srgbClr>
                  </a:outerShdw>
                </a:effectLst>
                <a:latin typeface="+mj-lt"/>
              </a:rPr>
              <a:t>gợi</a:t>
            </a:r>
            <a:r>
              <a:rPr lang="en-US" i="0" dirty="0">
                <a:solidFill>
                  <a:schemeClr val="bg2">
                    <a:lumMod val="40000"/>
                    <a:lumOff val="60000"/>
                  </a:schemeClr>
                </a:solidFill>
                <a:effectLst>
                  <a:outerShdw blurRad="38100" dist="38100" dir="2700000" algn="tl">
                    <a:srgbClr val="000000">
                      <a:alpha val="43137"/>
                    </a:srgbClr>
                  </a:outerShdw>
                </a:effectLst>
                <a:latin typeface="+mj-lt"/>
              </a:rPr>
              <a:t> ý</a:t>
            </a:r>
            <a:endParaRPr i="0" dirty="0">
              <a:solidFill>
                <a:schemeClr val="tx1">
                  <a:lumMod val="40000"/>
                  <a:lumOff val="60000"/>
                </a:schemeClr>
              </a:solidFill>
              <a:effectLst>
                <a:outerShdw blurRad="38100" dist="38100" dir="2700000" algn="tl">
                  <a:srgbClr val="000000">
                    <a:alpha val="43137"/>
                  </a:srgbClr>
                </a:outerShdw>
              </a:effectLst>
              <a:latin typeface="+mj-lt"/>
            </a:endParaRPr>
          </a:p>
        </p:txBody>
      </p:sp>
      <p:sp>
        <p:nvSpPr>
          <p:cNvPr id="121" name="Google Shape;121;p19"/>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tx1">
                    <a:lumMod val="50000"/>
                  </a:schemeClr>
                </a:solidFill>
                <a:effectLst>
                  <a:outerShdw blurRad="38100" dist="38100" dir="2700000" algn="tl">
                    <a:srgbClr val="000000">
                      <a:alpha val="43137"/>
                    </a:srgbClr>
                  </a:outerShdw>
                </a:effectLst>
              </a:rPr>
              <a:t>2</a:t>
            </a:r>
            <a:endParaRPr sz="4800" i="0" dirty="0">
              <a:solidFill>
                <a:schemeClr val="tx1">
                  <a:lumMod val="50000"/>
                </a:schemeClr>
              </a:solidFill>
              <a:effectLst>
                <a:outerShdw blurRad="38100" dist="38100" dir="2700000" algn="tl">
                  <a:srgbClr val="000000">
                    <a:alpha val="43137"/>
                  </a:srgbClr>
                </a:outerShdw>
              </a:effectLst>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2131014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B2EA4F8E-4BE0-47B2-BB49-055D255E68B1}"/>
              </a:ext>
            </a:extLst>
          </p:cNvPr>
          <p:cNvPicPr>
            <a:picLocks noChangeAspect="1"/>
          </p:cNvPicPr>
          <p:nvPr/>
        </p:nvPicPr>
        <p:blipFill>
          <a:blip r:embed="rId3"/>
          <a:stretch>
            <a:fillRect/>
          </a:stretch>
        </p:blipFill>
        <p:spPr>
          <a:xfrm>
            <a:off x="1211765" y="698811"/>
            <a:ext cx="6497445" cy="3706330"/>
          </a:xfrm>
          <a:prstGeom prst="rect">
            <a:avLst/>
          </a:prstGeom>
        </p:spPr>
      </p:pic>
    </p:spTree>
    <p:extLst>
      <p:ext uri="{BB962C8B-B14F-4D97-AF65-F5344CB8AC3E}">
        <p14:creationId xmlns:p14="http://schemas.microsoft.com/office/powerpoint/2010/main" val="4085621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8" name="TextBox 7">
            <a:extLst>
              <a:ext uri="{FF2B5EF4-FFF2-40B4-BE49-F238E27FC236}">
                <a16:creationId xmlns:a16="http://schemas.microsoft.com/office/drawing/2014/main" id="{8E632835-2AEE-4B3D-B73E-D0B901CC8962}"/>
              </a:ext>
            </a:extLst>
          </p:cNvPr>
          <p:cNvSpPr txBox="1"/>
          <p:nvPr/>
        </p:nvSpPr>
        <p:spPr>
          <a:xfrm>
            <a:off x="152400" y="1200006"/>
            <a:ext cx="8084634" cy="3139321"/>
          </a:xfrm>
          <a:prstGeom prst="rect">
            <a:avLst/>
          </a:prstGeom>
          <a:noFill/>
        </p:spPr>
        <p:txBody>
          <a:bodyPr wrap="square">
            <a:spAutoFit/>
          </a:bodyPr>
          <a:lstStyle/>
          <a:p>
            <a:pPr marL="285750" indent="-285750" algn="l">
              <a:buFont typeface="Wingdings" panose="05000000000000000000" pitchFamily="2" charset="2"/>
              <a:buChar char="Ø"/>
            </a:pPr>
            <a:r>
              <a:rPr lang="vi-VN" sz="1800" b="0" i="0" dirty="0">
                <a:solidFill>
                  <a:schemeClr val="bg1"/>
                </a:solidFill>
                <a:effectLst/>
                <a:latin typeface="+mn-lt"/>
              </a:rPr>
              <a:t>Hệ thống gợi ý dựa theo lọc cộng tác (Collaborative recommendation systems): là phương pháp gợi ý được triển khai rộng rãi nhất và thành công nhất trong thực tế.</a:t>
            </a:r>
            <a:endParaRPr lang="en-US" sz="1800" b="0" i="0" dirty="0">
              <a:solidFill>
                <a:schemeClr val="bg1"/>
              </a:solidFill>
              <a:effectLst/>
              <a:latin typeface="+mn-lt"/>
            </a:endParaRPr>
          </a:p>
          <a:p>
            <a:pPr marL="285750" indent="-285750" algn="l">
              <a:buFont typeface="Wingdings" panose="05000000000000000000" pitchFamily="2" charset="2"/>
              <a:buChar char="Ø"/>
            </a:pPr>
            <a:endParaRPr lang="vi-VN" sz="1800" b="0" i="0" dirty="0">
              <a:solidFill>
                <a:schemeClr val="bg1"/>
              </a:solidFill>
              <a:effectLst/>
              <a:latin typeface="+mn-lt"/>
            </a:endParaRPr>
          </a:p>
          <a:p>
            <a:pPr marL="285750" indent="-285750" algn="l">
              <a:buFont typeface="Wingdings" panose="05000000000000000000" pitchFamily="2" charset="2"/>
              <a:buChar char="Ø"/>
            </a:pPr>
            <a:r>
              <a:rPr lang="vi-VN" sz="1800" b="0" i="0" dirty="0">
                <a:solidFill>
                  <a:schemeClr val="bg1"/>
                </a:solidFill>
                <a:effectLst/>
                <a:latin typeface="+mn-lt"/>
              </a:rPr>
              <a:t>Hệ thống theo lọc công tác phân tích và tổng hợp các điểm số đánh giá của các đối tượng, nhận ra sự tương đồng giữa những người sử dụng trên cơ sở các điểm số đánh giá của họ và tạo ra các gợi ý dựa trên sự so sánh này. Hồ sơ (profile) của người sử dụng điển hình trong hệ thống lọc cộng tác bao gồm một vector các đối tượng (item) và các điểm số đánh giá của chúng, với số chiều tăng lên liên tục khi người sử dụng tương tác với hệ thống theo thời gian.</a:t>
            </a:r>
          </a:p>
        </p:txBody>
      </p:sp>
      <p:sp>
        <p:nvSpPr>
          <p:cNvPr id="9" name="Title 2">
            <a:extLst>
              <a:ext uri="{FF2B5EF4-FFF2-40B4-BE49-F238E27FC236}">
                <a16:creationId xmlns:a16="http://schemas.microsoft.com/office/drawing/2014/main" id="{69F9E914-F5C5-4EF6-9656-2CF8F606259C}"/>
              </a:ext>
            </a:extLst>
          </p:cNvPr>
          <p:cNvSpPr>
            <a:spLocks noGrp="1"/>
          </p:cNvSpPr>
          <p:nvPr>
            <p:ph type="title"/>
          </p:nvPr>
        </p:nvSpPr>
        <p:spPr>
          <a:xfrm>
            <a:off x="391132" y="464711"/>
            <a:ext cx="1832400" cy="671700"/>
          </a:xfrm>
        </p:spPr>
        <p:txBody>
          <a:bodyPr/>
          <a:lstStyle/>
          <a:p>
            <a:r>
              <a:rPr lang="en" dirty="0">
                <a:solidFill>
                  <a:schemeClr val="tx1">
                    <a:lumMod val="50000"/>
                  </a:schemeClr>
                </a:solidFill>
                <a:effectLst>
                  <a:outerShdw blurRad="38100" dist="38100" dir="2700000" algn="tl">
                    <a:srgbClr val="000000">
                      <a:alpha val="43137"/>
                    </a:srgbClr>
                  </a:outerShdw>
                </a:effectLst>
                <a:latin typeface="+mj-lt"/>
              </a:rPr>
              <a:t>2.1 Lọc cộng tác</a:t>
            </a:r>
            <a:endParaRPr lang="en-US"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8728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1611</Words>
  <Application>Microsoft Office PowerPoint</Application>
  <PresentationFormat>On-screen Show (16:9)</PresentationFormat>
  <Paragraphs>103</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Open Sans</vt:lpstr>
      <vt:lpstr>Arial</vt:lpstr>
      <vt:lpstr>Tinos</vt:lpstr>
      <vt:lpstr>Playfair Display</vt:lpstr>
      <vt:lpstr>-apple-system</vt:lpstr>
      <vt:lpstr>Wingdings</vt:lpstr>
      <vt:lpstr>Ophelia template</vt:lpstr>
      <vt:lpstr>Đề tài: Tìm hiểu về recommendation system và xây dựng ứng dụng minh họa</vt:lpstr>
      <vt:lpstr>Thành viên</vt:lpstr>
      <vt:lpstr>Nội dung bài thuyết trình</vt:lpstr>
      <vt:lpstr>Tổng quan</vt:lpstr>
      <vt:lpstr>PowerPoint Presentation</vt:lpstr>
      <vt:lpstr>PowerPoint Presentation</vt:lpstr>
      <vt:lpstr>Các phương pháp hệ thống gợi ý</vt:lpstr>
      <vt:lpstr>PowerPoint Presentation</vt:lpstr>
      <vt:lpstr>2.1 Lọc cộng tác</vt:lpstr>
      <vt:lpstr>PowerPoint Presentation</vt:lpstr>
      <vt:lpstr>PowerPoint Presentation</vt:lpstr>
      <vt:lpstr>PowerPoint Presentation</vt:lpstr>
      <vt:lpstr>PowerPoint Presentation</vt:lpstr>
      <vt:lpstr>2.2 Lọc nội dung</vt:lpstr>
      <vt:lpstr>PowerPoint Presentation</vt:lpstr>
      <vt:lpstr>PowerPoint Presentation</vt:lpstr>
      <vt:lpstr>PowerPoint Presentation</vt:lpstr>
      <vt:lpstr>PowerPoint Presentation</vt:lpstr>
      <vt:lpstr>2.3 Dựa trên cơ sở tri thức</vt:lpstr>
      <vt:lpstr>PowerPoint Presentation</vt:lpstr>
      <vt:lpstr>PowerPoint Presentation</vt:lpstr>
      <vt:lpstr>PowerPoint Presentation</vt:lpstr>
      <vt:lpstr>2.4 Dữ liệu hóa ma trận</vt:lpstr>
      <vt:lpstr>Những bước cần làm để xây dựng hệ thống Recommender system </vt:lpstr>
      <vt:lpstr>PowerPoint Presentation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hiểu về recommendation system và xây dựng ứng dụng minh họa</dc:title>
  <dc:creator>Vo Minh Quan</dc:creator>
  <cp:lastModifiedBy>Vo Minh Quan</cp:lastModifiedBy>
  <cp:revision>6</cp:revision>
  <dcterms:modified xsi:type="dcterms:W3CDTF">2021-10-06T03:21:52Z</dcterms:modified>
</cp:coreProperties>
</file>