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Inter"/>
      <p:regular r:id="rId20"/>
      <p:bold r:id="rId21"/>
      <p:italic r:id="rId22"/>
      <p:boldItalic r:id="rId23"/>
    </p:embeddedFont>
    <p:embeddedFont>
      <p:font typeface="Space Grotesk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22" Type="http://schemas.openxmlformats.org/officeDocument/2006/relationships/font" Target="fonts/Inter-italic.fntdata"/><Relationship Id="rId21" Type="http://schemas.openxmlformats.org/officeDocument/2006/relationships/font" Target="fonts/Inter-bold.fntdata"/><Relationship Id="rId24" Type="http://schemas.openxmlformats.org/officeDocument/2006/relationships/font" Target="fonts/SpaceGrotesk-regular.fntdata"/><Relationship Id="rId23" Type="http://schemas.openxmlformats.org/officeDocument/2006/relationships/font" Target="fonts/Int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paceGrotes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SLIDES_API108176562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SLIDES_API108176562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SLIDES_API108176562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SLIDES_API108176562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SLIDES_API108176562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SLIDES_API108176562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SLIDES_API108176562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SLIDES_API108176562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SLIDES_API108176562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SLIDES_API108176562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SLIDES_API108176562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SLIDES_API108176562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SLIDES_API108176562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SLIDES_API108176562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SLIDES_API108176562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SLIDES_API108176562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SLIDES_API1081765625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SLIDES_API1081765625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>
  <p:cSld name="TITLE_AND_BODY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566250" y="1018792"/>
            <a:ext cx="7777200" cy="27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3"/>
          <p:cNvSpPr/>
          <p:nvPr/>
        </p:nvSpPr>
        <p:spPr>
          <a:xfrm>
            <a:off x="0" y="0"/>
            <a:ext cx="9144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TITLE_AND_BODY_1_3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/>
          <p:nvPr/>
        </p:nvSpPr>
        <p:spPr>
          <a:xfrm>
            <a:off x="0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>
            <p:ph idx="2" type="pic"/>
          </p:nvPr>
        </p:nvSpPr>
        <p:spPr>
          <a:xfrm>
            <a:off x="0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4"/>
          <p:cNvSpPr txBox="1"/>
          <p:nvPr>
            <p:ph type="title"/>
          </p:nvPr>
        </p:nvSpPr>
        <p:spPr>
          <a:xfrm>
            <a:off x="4651550" y="445025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4651550" y="10779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">
  <p:cSld name="TITLE_AND_BODY_1_3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>
            <p:ph idx="2" type="pic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 txBox="1"/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✓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2">
  <p:cSld name="TITLE_AND_BODY_1_2_1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 rot="10800000">
            <a:off x="0" y="2566200"/>
            <a:ext cx="9144000" cy="2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569477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756741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45" name="Google Shape;145;p16"/>
          <p:cNvSpPr/>
          <p:nvPr/>
        </p:nvSpPr>
        <p:spPr>
          <a:xfrm>
            <a:off x="566250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 txBox="1"/>
          <p:nvPr>
            <p:ph idx="2" type="subTitle"/>
          </p:nvPr>
        </p:nvSpPr>
        <p:spPr>
          <a:xfrm>
            <a:off x="756741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47" name="Google Shape;147;p16"/>
          <p:cNvSpPr/>
          <p:nvPr/>
        </p:nvSpPr>
        <p:spPr>
          <a:xfrm>
            <a:off x="2601284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idx="3" type="body"/>
          </p:nvPr>
        </p:nvSpPr>
        <p:spPr>
          <a:xfrm>
            <a:off x="2788548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49" name="Google Shape;149;p16"/>
          <p:cNvSpPr/>
          <p:nvPr/>
        </p:nvSpPr>
        <p:spPr>
          <a:xfrm>
            <a:off x="2598057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idx="4" type="subTitle"/>
          </p:nvPr>
        </p:nvSpPr>
        <p:spPr>
          <a:xfrm>
            <a:off x="2788548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>
            <a:off x="4633091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5" type="body"/>
          </p:nvPr>
        </p:nvSpPr>
        <p:spPr>
          <a:xfrm>
            <a:off x="4820355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53" name="Google Shape;153;p16"/>
          <p:cNvSpPr/>
          <p:nvPr/>
        </p:nvSpPr>
        <p:spPr>
          <a:xfrm>
            <a:off x="4629864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6" type="subTitle"/>
          </p:nvPr>
        </p:nvSpPr>
        <p:spPr>
          <a:xfrm>
            <a:off x="4820355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55" name="Google Shape;155;p16"/>
          <p:cNvSpPr/>
          <p:nvPr/>
        </p:nvSpPr>
        <p:spPr>
          <a:xfrm>
            <a:off x="6664899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rotWithShape="0" algn="bl" dir="5400000" dist="952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idx="7" type="body"/>
          </p:nvPr>
        </p:nvSpPr>
        <p:spPr>
          <a:xfrm>
            <a:off x="6852162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57" name="Google Shape;157;p16"/>
          <p:cNvSpPr/>
          <p:nvPr/>
        </p:nvSpPr>
        <p:spPr>
          <a:xfrm>
            <a:off x="6661671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idx="8" type="subTitle"/>
          </p:nvPr>
        </p:nvSpPr>
        <p:spPr>
          <a:xfrm>
            <a:off x="6852162" y="1937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lang="vi"/>
              <a:t>Webhook Notifier Event Processing Solution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Scalabity - Realiability - Fairness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</a:rPr>
              <a:t>Conclusion, Demo and Q&amp;A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566250" y="1018794"/>
            <a:ext cx="77772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 summary, the Webhook Notifier is a powerful solution capable of processing 1 billion events per month with a focus on scalability, reliability and fairness. Feel free to ask any questions or discussions to further explore this exciting project!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175" y="1734894"/>
            <a:ext cx="3103805" cy="310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</a:rPr>
              <a:t>Introduction to Webhook Notifier Event Processing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554975" y="1118517"/>
            <a:ext cx="77772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The Webhook Notifier solution is designed to handle an impressive </a:t>
            </a:r>
            <a:r>
              <a:rPr b="1" lang="vi">
                <a:latin typeface="Inter"/>
                <a:ea typeface="Inter"/>
                <a:cs typeface="Inter"/>
                <a:sym typeface="Inter"/>
              </a:rPr>
              <a:t>1 billion events per month</a:t>
            </a:r>
            <a:r>
              <a:rPr lang="vi"/>
              <a:t>. It emphasizes </a:t>
            </a:r>
            <a:r>
              <a:rPr b="1" lang="vi">
                <a:latin typeface="Inter"/>
                <a:ea typeface="Inter"/>
                <a:cs typeface="Inter"/>
                <a:sym typeface="Inter"/>
              </a:rPr>
              <a:t>scalability</a:t>
            </a:r>
            <a:r>
              <a:rPr lang="vi"/>
              <a:t>, </a:t>
            </a:r>
            <a:r>
              <a:rPr b="1" lang="vi">
                <a:latin typeface="Inter"/>
                <a:ea typeface="Inter"/>
                <a:cs typeface="Inter"/>
                <a:sym typeface="Inter"/>
              </a:rPr>
              <a:t>reliability</a:t>
            </a:r>
            <a:r>
              <a:rPr lang="vi"/>
              <a:t>, and </a:t>
            </a:r>
            <a:r>
              <a:rPr b="1" lang="vi">
                <a:latin typeface="Inter"/>
                <a:ea typeface="Inter"/>
                <a:cs typeface="Inter"/>
                <a:sym typeface="Inter"/>
              </a:rPr>
              <a:t>fairness</a:t>
            </a:r>
            <a:r>
              <a:rPr lang="vi"/>
              <a:t>, making it a robust choice for event processing.</a:t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3070425" y="228492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Event Processing Flow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4825500" y="228492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Scalability</a:t>
            </a:r>
            <a:r>
              <a:rPr lang="vi"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lang="vi">
                <a:latin typeface="Calibri"/>
                <a:ea typeface="Calibri"/>
                <a:cs typeface="Calibri"/>
                <a:sym typeface="Calibri"/>
              </a:rPr>
              <a:t>Reliability</a:t>
            </a:r>
            <a:r>
              <a:rPr lang="vi">
                <a:latin typeface="Calibri"/>
                <a:ea typeface="Calibri"/>
                <a:cs typeface="Calibri"/>
                <a:sym typeface="Calibri"/>
              </a:rPr>
              <a:t> &amp; Fairness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1366075" y="228492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Architecture Overview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6580575" y="2264550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Infrastructure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6580575" y="343122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Testing and Benchmark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4825500" y="343122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Monitoring and Metrics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1345775" y="342107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Conclusion and Q&amp;A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3085638" y="3421075"/>
            <a:ext cx="1217400" cy="760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Future Steps and Enhancement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2723650" y="2589275"/>
            <a:ext cx="2148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4436527" y="2589275"/>
            <a:ext cx="2148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6191575" y="2589275"/>
            <a:ext cx="2148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8024550" y="2782025"/>
            <a:ext cx="553200" cy="913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6217075" y="3684925"/>
            <a:ext cx="2148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4456875" y="3669575"/>
            <a:ext cx="2148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2717013" y="3659425"/>
            <a:ext cx="214800" cy="284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18"/>
          <p:cNvCxnSpPr/>
          <p:nvPr/>
        </p:nvCxnSpPr>
        <p:spPr>
          <a:xfrm>
            <a:off x="781050" y="1960275"/>
            <a:ext cx="732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806600" y="266725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Architecture Overview</a:t>
            </a:r>
            <a:endParaRPr/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188" y="988975"/>
            <a:ext cx="6707619" cy="40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175" y="742125"/>
            <a:ext cx="6327798" cy="411862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>
            <p:ph type="title"/>
          </p:nvPr>
        </p:nvSpPr>
        <p:spPr>
          <a:xfrm>
            <a:off x="806575" y="278250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Event Processing Flow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5157325" y="477050"/>
            <a:ext cx="38781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Fairness</a:t>
            </a:r>
            <a:endParaRPr sz="2500"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518350" y="1291100"/>
            <a:ext cx="4270200" cy="18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Retries</a:t>
            </a:r>
            <a:r>
              <a:rPr lang="vi"/>
              <a:t>: For failed webhook calls.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Circuit Breaker: </a:t>
            </a:r>
            <a:r>
              <a:rPr lang="vi"/>
              <a:t>Prevent cascading failures.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Dead Letter Queue</a:t>
            </a:r>
            <a:r>
              <a:rPr lang="vi"/>
              <a:t>: For handling failures effectively.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Message Broker</a:t>
            </a:r>
            <a:r>
              <a:rPr lang="vi"/>
              <a:t>: Prevent lost event with manual ack in Kafka Consumer.</a:t>
            </a:r>
            <a:endParaRPr/>
          </a:p>
        </p:txBody>
      </p:sp>
      <p:sp>
        <p:nvSpPr>
          <p:cNvPr id="205" name="Google Shape;205;p21"/>
          <p:cNvSpPr txBox="1"/>
          <p:nvPr>
            <p:ph type="title"/>
          </p:nvPr>
        </p:nvSpPr>
        <p:spPr>
          <a:xfrm>
            <a:off x="518350" y="477050"/>
            <a:ext cx="40935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Scalability &amp; </a:t>
            </a:r>
            <a:r>
              <a:rPr lang="vi" sz="2500"/>
              <a:t>Reliability</a:t>
            </a:r>
            <a:endParaRPr sz="2500"/>
          </a:p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5157313" y="1591250"/>
            <a:ext cx="3986700" cy="12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Deduplication</a:t>
            </a:r>
            <a:r>
              <a:rPr lang="vi"/>
              <a:t>: Managed by Redis to ensure unique events.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Rate Limiting</a:t>
            </a:r>
            <a:r>
              <a:rPr lang="vi"/>
              <a:t>: Events are re-queued with delay if exceed limit.</a:t>
            </a:r>
            <a:endParaRPr/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913" y="2853800"/>
            <a:ext cx="2143477" cy="21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175" y="3096950"/>
            <a:ext cx="2626766" cy="19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4651550" y="445025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Infrastructure</a:t>
            </a:r>
            <a:endParaRPr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4651550" y="1299325"/>
            <a:ext cx="3986700" cy="26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Our infrastructure is built on: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Kubernetes with Helm and Docker Hub</a:t>
            </a:r>
            <a:r>
              <a:rPr lang="vi"/>
              <a:t>: For deployment.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Components</a:t>
            </a:r>
            <a:r>
              <a:rPr lang="vi"/>
              <a:t>: Producer, Consumer, Kafka, Redis, PostgreSQL.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Monitoring Tools</a:t>
            </a:r>
            <a:r>
              <a:rPr lang="vi"/>
              <a:t>: Loki, Grafana, Prometheus.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Configuration</a:t>
            </a:r>
            <a:r>
              <a:rPr lang="vi"/>
              <a:t>: Kafka throughput, Redis latency, and Kubernetes auto-scaling.</a:t>
            </a:r>
            <a:endParaRPr/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00" y="356075"/>
            <a:ext cx="4426301" cy="4431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4651550" y="445025"/>
            <a:ext cx="40935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Testing and Benchmark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4651550" y="1420050"/>
            <a:ext cx="4225800" cy="26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Unit Tests</a:t>
            </a:r>
            <a:r>
              <a:rPr lang="vi"/>
              <a:t>: Provide partial coverage.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Test Data</a:t>
            </a:r>
            <a:r>
              <a:rPr lang="vi"/>
              <a:t>: Generated using Python and CSV files.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Performance Testing</a:t>
            </a:r>
            <a:r>
              <a:rPr lang="vi"/>
              <a:t>: Conducted with JMeter, sending bunch of requests.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Results</a:t>
            </a:r>
            <a:r>
              <a:rPr lang="vi"/>
              <a:t>: Initial tests are OK, with 900 events in 12 second for 2 instances.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vi">
                <a:latin typeface="Inter"/>
                <a:ea typeface="Inter"/>
                <a:cs typeface="Inter"/>
                <a:sym typeface="Inter"/>
              </a:rPr>
              <a:t>Target</a:t>
            </a:r>
            <a:r>
              <a:rPr lang="vi"/>
              <a:t>: Achieve 1 billion events per month.</a:t>
            </a:r>
            <a:endParaRPr/>
          </a:p>
        </p:txBody>
      </p:sp>
      <p:pic>
        <p:nvPicPr>
          <p:cNvPr id="222" name="Google Shape;2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25" y="398375"/>
            <a:ext cx="4346749" cy="4346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3"/>
          <p:cNvCxnSpPr/>
          <p:nvPr/>
        </p:nvCxnSpPr>
        <p:spPr>
          <a:xfrm>
            <a:off x="4878350" y="1994700"/>
            <a:ext cx="37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1"/>
                </a:solidFill>
              </a:rPr>
              <a:t>Monitoring and Metrics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756741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300"/>
              <a:t>Key metric for monitoring batch processing time.</a:t>
            </a:r>
            <a:endParaRPr sz="1300"/>
          </a:p>
        </p:txBody>
      </p:sp>
      <p:sp>
        <p:nvSpPr>
          <p:cNvPr id="230" name="Google Shape;230;p24"/>
          <p:cNvSpPr txBox="1"/>
          <p:nvPr>
            <p:ph idx="2" type="subTitle"/>
          </p:nvPr>
        </p:nvSpPr>
        <p:spPr>
          <a:xfrm>
            <a:off x="756741" y="1621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vi" sz="1307"/>
              <a:t>kafka.batch.processing.time</a:t>
            </a:r>
            <a:endParaRPr sz="1307"/>
          </a:p>
        </p:txBody>
      </p:sp>
      <p:sp>
        <p:nvSpPr>
          <p:cNvPr id="231" name="Google Shape;231;p24"/>
          <p:cNvSpPr txBox="1"/>
          <p:nvPr>
            <p:ph idx="3" type="body"/>
          </p:nvPr>
        </p:nvSpPr>
        <p:spPr>
          <a:xfrm>
            <a:off x="2788548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300"/>
              <a:t>Metric for tracking success and failure rates of webhook executions.</a:t>
            </a:r>
            <a:endParaRPr sz="1300"/>
          </a:p>
        </p:txBody>
      </p:sp>
      <p:sp>
        <p:nvSpPr>
          <p:cNvPr id="232" name="Google Shape;232;p24"/>
          <p:cNvSpPr txBox="1"/>
          <p:nvPr>
            <p:ph idx="4" type="subTitle"/>
          </p:nvPr>
        </p:nvSpPr>
        <p:spPr>
          <a:xfrm>
            <a:off x="2788548" y="1552825"/>
            <a:ext cx="1551900" cy="6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vi" sz="1307"/>
              <a:t>webhook.execution/success/failure</a:t>
            </a:r>
            <a:endParaRPr sz="1307"/>
          </a:p>
        </p:txBody>
      </p:sp>
      <p:sp>
        <p:nvSpPr>
          <p:cNvPr id="233" name="Google Shape;233;p24"/>
          <p:cNvSpPr txBox="1"/>
          <p:nvPr>
            <p:ph idx="5" type="body"/>
          </p:nvPr>
        </p:nvSpPr>
        <p:spPr>
          <a:xfrm>
            <a:off x="4820355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300"/>
              <a:t>Metric indicating when the circuit is open.</a:t>
            </a:r>
            <a:endParaRPr sz="1300"/>
          </a:p>
        </p:txBody>
      </p:sp>
      <p:sp>
        <p:nvSpPr>
          <p:cNvPr id="234" name="Google Shape;234;p24"/>
          <p:cNvSpPr txBox="1"/>
          <p:nvPr>
            <p:ph idx="6" type="subTitle"/>
          </p:nvPr>
        </p:nvSpPr>
        <p:spPr>
          <a:xfrm>
            <a:off x="4820355" y="1621950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circuit.open</a:t>
            </a:r>
            <a:endParaRPr/>
          </a:p>
        </p:txBody>
      </p:sp>
      <p:sp>
        <p:nvSpPr>
          <p:cNvPr id="235" name="Google Shape;235;p24"/>
          <p:cNvSpPr txBox="1"/>
          <p:nvPr>
            <p:ph idx="7" type="body"/>
          </p:nvPr>
        </p:nvSpPr>
        <p:spPr>
          <a:xfrm>
            <a:off x="6852162" y="2449762"/>
            <a:ext cx="15519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300"/>
              <a:t>Metric for monitoring pod scaling and resource utilization</a:t>
            </a:r>
            <a:endParaRPr sz="1300"/>
          </a:p>
        </p:txBody>
      </p:sp>
      <p:sp>
        <p:nvSpPr>
          <p:cNvPr id="236" name="Google Shape;236;p24"/>
          <p:cNvSpPr txBox="1"/>
          <p:nvPr>
            <p:ph idx="8" type="subTitle"/>
          </p:nvPr>
        </p:nvSpPr>
        <p:spPr>
          <a:xfrm>
            <a:off x="6852162" y="1669525"/>
            <a:ext cx="15519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vi" sz="1302"/>
              <a:t>kafka.event.count</a:t>
            </a:r>
            <a:endParaRPr sz="1302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537700" y="505925"/>
            <a:ext cx="6533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/>
              <a:t>Future Steps and Enhancements</a:t>
            </a:r>
            <a:endParaRPr sz="2500"/>
          </a:p>
        </p:txBody>
      </p:sp>
      <p:sp>
        <p:nvSpPr>
          <p:cNvPr id="242" name="Google Shape;242;p25"/>
          <p:cNvSpPr txBox="1"/>
          <p:nvPr>
            <p:ph idx="1" type="body"/>
          </p:nvPr>
        </p:nvSpPr>
        <p:spPr>
          <a:xfrm>
            <a:off x="4651550" y="1612050"/>
            <a:ext cx="3986700" cy="23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Looking ahead, we plan to: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Deploy on AWS cloud.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Setup CI/CD.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Optimize processing by fine-tuning config.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Handle rate limiter per vendor/account.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Optimize event data fetching.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vi"/>
              <a:t>Add service to DLQ handling.</a:t>
            </a:r>
            <a:endParaRPr/>
          </a:p>
        </p:txBody>
      </p:sp>
      <p:pic>
        <p:nvPicPr>
          <p:cNvPr id="243" name="Google Shape;2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50" y="1434350"/>
            <a:ext cx="4346751" cy="22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