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641436-1DA0-44C3-B52D-D3556D25FE3D}">
  <a:tblStyle styleId="{D5641436-1DA0-44C3-B52D-D3556D25FE3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395E0EDD-1597-4470-AF9E-99B090DB5BA1}"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E8"/>
          </a:solidFill>
        </a:fill>
      </a:tcStyle>
    </a:wholeTbl>
    <a:band1H>
      <a:tcTxStyle/>
      <a:tcStyle>
        <a:fill>
          <a:solidFill>
            <a:srgbClr val="D4E2CE"/>
          </a:solidFill>
        </a:fill>
      </a:tcStyle>
    </a:band1H>
    <a:band2H>
      <a:tcTxStyle/>
    </a:band2H>
    <a:band1V>
      <a:tcTxStyle/>
      <a:tcStyle>
        <a:fill>
          <a:solidFill>
            <a:srgbClr val="D4E2CE"/>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28322232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2832223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283222327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28322232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283222327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28322232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283222327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28322232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283222327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28322232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283222327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28322232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283222327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28322232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3"/>
          <p:cNvPicPr preferRelativeResize="0"/>
          <p:nvPr/>
        </p:nvPicPr>
        <p:blipFill>
          <a:blip r:embed="rId3">
            <a:alphaModFix/>
          </a:blip>
          <a:stretch>
            <a:fillRect/>
          </a:stretch>
        </p:blipFill>
        <p:spPr>
          <a:xfrm>
            <a:off x="152400" y="152400"/>
            <a:ext cx="11099574" cy="655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aphicFrame>
        <p:nvGraphicFramePr>
          <p:cNvPr id="89" name="Google Shape;89;p14"/>
          <p:cNvGraphicFramePr/>
          <p:nvPr/>
        </p:nvGraphicFramePr>
        <p:xfrm>
          <a:off x="1828797" y="445375"/>
          <a:ext cx="3000000" cy="3000000"/>
        </p:xfrm>
        <a:graphic>
          <a:graphicData uri="http://schemas.openxmlformats.org/drawingml/2006/table">
            <a:tbl>
              <a:tblPr bandRow="1" firstRow="1">
                <a:noFill/>
                <a:tableStyleId>{D5641436-1DA0-44C3-B52D-D3556D25FE3D}</a:tableStyleId>
              </a:tblPr>
              <a:tblGrid>
                <a:gridCol w="4973450"/>
                <a:gridCol w="4973450"/>
              </a:tblGrid>
              <a:tr h="370850">
                <a:tc>
                  <a:txBody>
                    <a:bodyPr/>
                    <a:lstStyle/>
                    <a:p>
                      <a:pPr indent="0" lvl="0" marL="0" marR="0" rtl="0" algn="ctr">
                        <a:spcBef>
                          <a:spcPts val="0"/>
                        </a:spcBef>
                        <a:spcAft>
                          <a:spcPts val="0"/>
                        </a:spcAft>
                        <a:buNone/>
                      </a:pPr>
                      <a:r>
                        <a:rPr lang="en-US" sz="1800" u="sng" cap="none" strike="noStrike"/>
                        <a:t>Type id</a:t>
                      </a:r>
                      <a:endParaRPr sz="1800" u="sng"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Type name</a:t>
                      </a:r>
                      <a:endParaRPr sz="1800" u="none" cap="none" strike="noStrike"/>
                    </a:p>
                  </a:txBody>
                  <a:tcPr marT="45725" marB="45725" marR="91450" marL="91450"/>
                </a:tc>
              </a:tr>
            </a:tbl>
          </a:graphicData>
        </a:graphic>
      </p:graphicFrame>
      <p:graphicFrame>
        <p:nvGraphicFramePr>
          <p:cNvPr id="90" name="Google Shape;90;p14"/>
          <p:cNvGraphicFramePr/>
          <p:nvPr/>
        </p:nvGraphicFramePr>
        <p:xfrm>
          <a:off x="1828795" y="1622310"/>
          <a:ext cx="3000000" cy="3000000"/>
        </p:xfrm>
        <a:graphic>
          <a:graphicData uri="http://schemas.openxmlformats.org/drawingml/2006/table">
            <a:tbl>
              <a:tblPr bandRow="1" firstRow="1">
                <a:noFill/>
                <a:tableStyleId>{D5641436-1DA0-44C3-B52D-D3556D25FE3D}</a:tableStyleId>
              </a:tblPr>
              <a:tblGrid>
                <a:gridCol w="811700"/>
                <a:gridCol w="770275"/>
                <a:gridCol w="720575"/>
                <a:gridCol w="1043600"/>
                <a:gridCol w="798375"/>
                <a:gridCol w="828900"/>
                <a:gridCol w="828900"/>
                <a:gridCol w="828900"/>
                <a:gridCol w="828900"/>
                <a:gridCol w="828900"/>
                <a:gridCol w="828900"/>
                <a:gridCol w="828900"/>
              </a:tblGrid>
              <a:tr h="370850">
                <a:tc>
                  <a:txBody>
                    <a:bodyPr/>
                    <a:lstStyle/>
                    <a:p>
                      <a:pPr indent="0" lvl="0" marL="0" marR="0" rtl="0" algn="ctr">
                        <a:spcBef>
                          <a:spcPts val="0"/>
                        </a:spcBef>
                        <a:spcAft>
                          <a:spcPts val="0"/>
                        </a:spcAft>
                        <a:buNone/>
                      </a:pPr>
                      <a:r>
                        <a:rPr lang="en-US" sz="1800" u="sng" cap="none" strike="noStrike"/>
                        <a:t>ID</a:t>
                      </a:r>
                      <a:endParaRPr sz="1800" u="sng" cap="none" strike="noStrike"/>
                    </a:p>
                  </a:txBody>
                  <a:tcPr marT="45725" marB="45725" marR="91450" marL="91450"/>
                </a:tc>
                <a:tc>
                  <a:txBody>
                    <a:bodyPr/>
                    <a:lstStyle/>
                    <a:p>
                      <a:pPr indent="0" lvl="0" marL="0" marR="0" rtl="0" algn="ctr">
                        <a:spcBef>
                          <a:spcPts val="0"/>
                        </a:spcBef>
                        <a:spcAft>
                          <a:spcPts val="0"/>
                        </a:spcAft>
                        <a:buNone/>
                      </a:pPr>
                      <a:r>
                        <a:rPr lang="en-US" sz="1800" u="sng" cap="none" strike="noStrike"/>
                        <a:t>Tập</a:t>
                      </a:r>
                      <a:endParaRPr sz="1800" u="sng" cap="none" strike="noStrike"/>
                    </a:p>
                  </a:txBody>
                  <a:tcPr marT="45725" marB="45725" marR="91450" marL="91450"/>
                </a:tc>
                <a:tc>
                  <a:txBody>
                    <a:bodyPr/>
                    <a:lstStyle/>
                    <a:p>
                      <a:pPr indent="0" lvl="0" marL="0" marR="0" rtl="0" algn="ctr">
                        <a:spcBef>
                          <a:spcPts val="0"/>
                        </a:spcBef>
                        <a:spcAft>
                          <a:spcPts val="0"/>
                        </a:spcAft>
                        <a:buNone/>
                      </a:pPr>
                      <a:r>
                        <a:rPr lang="en-US" sz="1800" u="sng" cap="none" strike="noStrike"/>
                        <a:t>Mùa</a:t>
                      </a:r>
                      <a:endParaRPr sz="1800" u="sng"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Mô tả</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Thời lượng</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a:t>Name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Năm phát hành</a:t>
                      </a:r>
                      <a:endParaRPr sz="1800" u="none" cap="none" strike="noStrike"/>
                    </a:p>
                  </a:txBody>
                  <a:tcPr marT="45725" marB="45725" marR="91450" marL="91450"/>
                </a:tc>
                <a:tc>
                  <a:txBody>
                    <a:bodyPr/>
                    <a:lstStyle/>
                    <a:p>
                      <a:pPr indent="0" lvl="0" marL="0" rtl="0" algn="ctr">
                        <a:spcBef>
                          <a:spcPts val="0"/>
                        </a:spcBef>
                        <a:spcAft>
                          <a:spcPts val="0"/>
                        </a:spcAft>
                        <a:buClr>
                          <a:schemeClr val="dk1"/>
                        </a:buClr>
                        <a:buFont typeface="Arial"/>
                        <a:buNone/>
                      </a:pPr>
                      <a:r>
                        <a:rPr lang="en-US" sz="1800" u="sng">
                          <a:solidFill>
                            <a:srgbClr val="FFFF00"/>
                          </a:solidFill>
                        </a:rPr>
                        <a:t>Actor id</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Đạo diễn</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Diễn viên</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Studio</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Tổng lượt xem</a:t>
                      </a:r>
                      <a:endParaRPr sz="1800" u="none" cap="none" strike="noStrike"/>
                    </a:p>
                  </a:txBody>
                  <a:tcPr marT="45725" marB="45725" marR="91450" marL="91450"/>
                </a:tc>
              </a:tr>
            </a:tbl>
          </a:graphicData>
        </a:graphic>
      </p:graphicFrame>
      <p:graphicFrame>
        <p:nvGraphicFramePr>
          <p:cNvPr id="91" name="Google Shape;91;p14"/>
          <p:cNvGraphicFramePr/>
          <p:nvPr/>
        </p:nvGraphicFramePr>
        <p:xfrm>
          <a:off x="1828797" y="3618213"/>
          <a:ext cx="3000000" cy="3000000"/>
        </p:xfrm>
        <a:graphic>
          <a:graphicData uri="http://schemas.openxmlformats.org/drawingml/2006/table">
            <a:tbl>
              <a:tblPr bandRow="1" firstRow="1">
                <a:noFill/>
                <a:tableStyleId>{D5641436-1DA0-44C3-B52D-D3556D25FE3D}</a:tableStyleId>
              </a:tblPr>
              <a:tblGrid>
                <a:gridCol w="2486725"/>
                <a:gridCol w="2486725"/>
                <a:gridCol w="2486725"/>
                <a:gridCol w="2486725"/>
              </a:tblGrid>
              <a:tr h="370850">
                <a:tc>
                  <a:txBody>
                    <a:bodyPr/>
                    <a:lstStyle/>
                    <a:p>
                      <a:pPr indent="0" lvl="0" marL="0" marR="0" rtl="0" algn="ctr">
                        <a:spcBef>
                          <a:spcPts val="0"/>
                        </a:spcBef>
                        <a:spcAft>
                          <a:spcPts val="0"/>
                        </a:spcAft>
                        <a:buNone/>
                      </a:pPr>
                      <a:r>
                        <a:rPr lang="en-US" sz="1800" u="sng" cap="none" strike="noStrike">
                          <a:solidFill>
                            <a:srgbClr val="FFFF00"/>
                          </a:solidFill>
                        </a:rPr>
                        <a:t>Account id</a:t>
                      </a:r>
                      <a:endParaRPr sz="1800" u="sng" cap="none" strike="noStrike">
                        <a:solidFill>
                          <a:srgbClr val="FFFF00"/>
                        </a:solidFill>
                      </a:endParaRPr>
                    </a:p>
                  </a:txBody>
                  <a:tcPr marT="45725" marB="45725" marR="91450" marL="91450"/>
                </a:tc>
                <a:tc>
                  <a:txBody>
                    <a:bodyPr/>
                    <a:lstStyle/>
                    <a:p>
                      <a:pPr indent="0" lvl="0" marL="0" marR="0" rtl="0" algn="ctr">
                        <a:spcBef>
                          <a:spcPts val="0"/>
                        </a:spcBef>
                        <a:spcAft>
                          <a:spcPts val="0"/>
                        </a:spcAft>
                        <a:buNone/>
                      </a:pPr>
                      <a:r>
                        <a:rPr lang="en-US" sz="1800" u="sng" cap="none" strike="noStrike"/>
                        <a:t>Nickname</a:t>
                      </a:r>
                      <a:endParaRPr sz="1800" u="sng"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Password</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Log in date</a:t>
                      </a:r>
                      <a:endParaRPr sz="1800" u="none" cap="none" strike="noStrike"/>
                    </a:p>
                  </a:txBody>
                  <a:tcPr marT="45725" marB="45725" marR="91450" marL="91450"/>
                </a:tc>
              </a:tr>
            </a:tbl>
          </a:graphicData>
        </a:graphic>
      </p:graphicFrame>
      <p:graphicFrame>
        <p:nvGraphicFramePr>
          <p:cNvPr id="92" name="Google Shape;92;p14"/>
          <p:cNvGraphicFramePr/>
          <p:nvPr/>
        </p:nvGraphicFramePr>
        <p:xfrm>
          <a:off x="1828795" y="4103626"/>
          <a:ext cx="3000000" cy="3000000"/>
        </p:xfrm>
        <a:graphic>
          <a:graphicData uri="http://schemas.openxmlformats.org/drawingml/2006/table">
            <a:tbl>
              <a:tblPr bandRow="1" firstRow="1">
                <a:noFill/>
                <a:tableStyleId>{D5641436-1DA0-44C3-B52D-D3556D25FE3D}</a:tableStyleId>
              </a:tblPr>
              <a:tblGrid>
                <a:gridCol w="974050"/>
                <a:gridCol w="934275"/>
                <a:gridCol w="1152950"/>
                <a:gridCol w="1053550"/>
                <a:gridCol w="858650"/>
                <a:gridCol w="994700"/>
                <a:gridCol w="994700"/>
                <a:gridCol w="994700"/>
              </a:tblGrid>
              <a:tr h="370850">
                <a:tc>
                  <a:txBody>
                    <a:bodyPr/>
                    <a:lstStyle/>
                    <a:p>
                      <a:pPr indent="0" lvl="0" marL="0" marR="0" rtl="0" algn="ctr">
                        <a:spcBef>
                          <a:spcPts val="0"/>
                        </a:spcBef>
                        <a:spcAft>
                          <a:spcPts val="0"/>
                        </a:spcAft>
                        <a:buNone/>
                      </a:pPr>
                      <a:r>
                        <a:rPr lang="en-US" sz="1800" u="sng" cap="none" strike="noStrike"/>
                        <a:t>Account id</a:t>
                      </a:r>
                      <a:endParaRPr sz="1800" u="sng" cap="none" strike="noStrike"/>
                    </a:p>
                  </a:txBody>
                  <a:tcPr marT="45725" marB="45725" marR="91450" marL="91450"/>
                </a:tc>
                <a:tc>
                  <a:txBody>
                    <a:bodyPr/>
                    <a:lstStyle/>
                    <a:p>
                      <a:pPr indent="0" lvl="0" marL="0" marR="0" rtl="0" algn="ctr">
                        <a:spcBef>
                          <a:spcPts val="0"/>
                        </a:spcBef>
                        <a:spcAft>
                          <a:spcPts val="0"/>
                        </a:spcAft>
                        <a:buNone/>
                      </a:pPr>
                      <a:r>
                        <a:rPr lang="en-US" sz="1800" u="sng" cap="none" strike="noStrike">
                          <a:solidFill>
                            <a:srgbClr val="FFFF00"/>
                          </a:solidFill>
                        </a:rPr>
                        <a:t>Card number</a:t>
                      </a:r>
                      <a:endParaRPr sz="1800" u="sng" cap="none" strike="noStrike">
                        <a:solidFill>
                          <a:srgbClr val="FFFF00"/>
                        </a:solidFill>
                      </a:endParaRPr>
                    </a:p>
                  </a:txBody>
                  <a:tcPr marT="45725" marB="45725" marR="91450" marL="91450">
                    <a:solidFill>
                      <a:schemeClr val="accent1"/>
                    </a:solidFill>
                  </a:tcPr>
                </a:tc>
                <a:tc>
                  <a:txBody>
                    <a:bodyPr/>
                    <a:lstStyle/>
                    <a:p>
                      <a:pPr indent="0" lvl="0" marL="0" marR="0" rtl="0" algn="ctr">
                        <a:spcBef>
                          <a:spcPts val="0"/>
                        </a:spcBef>
                        <a:spcAft>
                          <a:spcPts val="0"/>
                        </a:spcAft>
                        <a:buNone/>
                      </a:pPr>
                      <a:r>
                        <a:rPr lang="en-US" sz="1800" u="none" cap="none" strike="noStrike"/>
                        <a:t>Password</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Phone number</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Email</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Billing date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a:t>Security  Code</a:t>
                      </a:r>
                      <a:endParaRPr sz="1800" u="none" cap="none" strike="noStrike"/>
                    </a:p>
                  </a:txBody>
                  <a:tcPr marT="45725" marB="45725" marR="91450" marL="91450"/>
                </a:tc>
                <a:tc>
                  <a:txBody>
                    <a:bodyPr/>
                    <a:lstStyle/>
                    <a:p>
                      <a:pPr indent="0" lvl="0" marL="0" marR="0" rtl="0" algn="l">
                        <a:spcBef>
                          <a:spcPts val="0"/>
                        </a:spcBef>
                        <a:spcAft>
                          <a:spcPts val="0"/>
                        </a:spcAft>
                        <a:buNone/>
                      </a:pPr>
                      <a:r>
                        <a:rPr lang="en-US" sz="1800"/>
                        <a:t> Plan</a:t>
                      </a:r>
                      <a:endParaRPr sz="1800" u="none" cap="none" strike="noStrike"/>
                    </a:p>
                  </a:txBody>
                  <a:tcPr marT="45725" marB="45725" marR="91450" marL="91450"/>
                </a:tc>
              </a:tr>
            </a:tbl>
          </a:graphicData>
        </a:graphic>
      </p:graphicFrame>
      <p:graphicFrame>
        <p:nvGraphicFramePr>
          <p:cNvPr id="93" name="Google Shape;93;p14"/>
          <p:cNvGraphicFramePr/>
          <p:nvPr/>
        </p:nvGraphicFramePr>
        <p:xfrm>
          <a:off x="1828795" y="6103873"/>
          <a:ext cx="3000000" cy="3000000"/>
        </p:xfrm>
        <a:graphic>
          <a:graphicData uri="http://schemas.openxmlformats.org/drawingml/2006/table">
            <a:tbl>
              <a:tblPr bandRow="1" firstRow="1">
                <a:noFill/>
                <a:tableStyleId>{D5641436-1DA0-44C3-B52D-D3556D25FE3D}</a:tableStyleId>
              </a:tblPr>
              <a:tblGrid>
                <a:gridCol w="3315625"/>
                <a:gridCol w="3315625"/>
                <a:gridCol w="3315625"/>
              </a:tblGrid>
              <a:tr h="228600">
                <a:tc>
                  <a:txBody>
                    <a:bodyPr/>
                    <a:lstStyle/>
                    <a:p>
                      <a:pPr indent="0" lvl="0" marL="0" marR="0" rtl="0" algn="ctr">
                        <a:spcBef>
                          <a:spcPts val="0"/>
                        </a:spcBef>
                        <a:spcAft>
                          <a:spcPts val="0"/>
                        </a:spcAft>
                        <a:buNone/>
                      </a:pPr>
                      <a:r>
                        <a:rPr lang="en-US" sz="1800" u="sng" cap="none" strike="noStrike"/>
                        <a:t>Device id</a:t>
                      </a:r>
                      <a:endParaRPr sz="1800" u="sng"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Device name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IP address</a:t>
                      </a:r>
                      <a:endParaRPr sz="1800" u="none" cap="none" strike="noStrike"/>
                    </a:p>
                  </a:txBody>
                  <a:tcPr marT="45725" marB="45725" marR="91450" marL="91450"/>
                </a:tc>
              </a:tr>
            </a:tbl>
          </a:graphicData>
        </a:graphic>
      </p:graphicFrame>
      <p:graphicFrame>
        <p:nvGraphicFramePr>
          <p:cNvPr id="94" name="Google Shape;94;p14"/>
          <p:cNvGraphicFramePr/>
          <p:nvPr/>
        </p:nvGraphicFramePr>
        <p:xfrm>
          <a:off x="3488633" y="4972812"/>
          <a:ext cx="3000000" cy="3000000"/>
        </p:xfrm>
        <a:graphic>
          <a:graphicData uri="http://schemas.openxmlformats.org/drawingml/2006/table">
            <a:tbl>
              <a:tblPr bandRow="1" firstRow="1">
                <a:noFill/>
                <a:tableStyleId>{D5641436-1DA0-44C3-B52D-D3556D25FE3D}</a:tableStyleId>
              </a:tblPr>
              <a:tblGrid>
                <a:gridCol w="2071775"/>
                <a:gridCol w="2071775"/>
                <a:gridCol w="2071775"/>
                <a:gridCol w="2071775"/>
              </a:tblGrid>
              <a:tr h="324450">
                <a:tc>
                  <a:txBody>
                    <a:bodyPr/>
                    <a:lstStyle/>
                    <a:p>
                      <a:pPr indent="0" lvl="0" marL="0" marR="0" rtl="0" algn="ctr">
                        <a:spcBef>
                          <a:spcPts val="0"/>
                        </a:spcBef>
                        <a:spcAft>
                          <a:spcPts val="0"/>
                        </a:spcAft>
                        <a:buNone/>
                      </a:pPr>
                      <a:r>
                        <a:rPr lang="en-US" sz="1800" u="sng" cap="none" strike="noStrike"/>
                        <a:t>Card number</a:t>
                      </a:r>
                      <a:endParaRPr sz="1800" u="sng"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First name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Last name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Expiration date</a:t>
                      </a:r>
                      <a:endParaRPr sz="1800" u="none" cap="none" strike="noStrike"/>
                    </a:p>
                  </a:txBody>
                  <a:tcPr marT="45725" marB="45725" marR="91450" marL="91450"/>
                </a:tc>
              </a:tr>
            </a:tbl>
          </a:graphicData>
        </a:graphic>
      </p:graphicFrame>
      <p:graphicFrame>
        <p:nvGraphicFramePr>
          <p:cNvPr id="95" name="Google Shape;95;p14"/>
          <p:cNvGraphicFramePr/>
          <p:nvPr/>
        </p:nvGraphicFramePr>
        <p:xfrm>
          <a:off x="1828795" y="1021153"/>
          <a:ext cx="3000000" cy="3000000"/>
        </p:xfrm>
        <a:graphic>
          <a:graphicData uri="http://schemas.openxmlformats.org/drawingml/2006/table">
            <a:tbl>
              <a:tblPr bandRow="1" firstRow="1">
                <a:noFill/>
                <a:tableStyleId>{395E0EDD-1597-4470-AF9E-99B090DB5BA1}</a:tableStyleId>
              </a:tblPr>
              <a:tblGrid>
                <a:gridCol w="1240275"/>
                <a:gridCol w="1240275"/>
                <a:gridCol w="1240275"/>
                <a:gridCol w="1240275"/>
              </a:tblGrid>
              <a:tr h="370850">
                <a:tc>
                  <a:txBody>
                    <a:bodyPr/>
                    <a:lstStyle/>
                    <a:p>
                      <a:pPr indent="0" lvl="0" marL="0" marR="0" rtl="0" algn="ctr">
                        <a:spcBef>
                          <a:spcPts val="0"/>
                        </a:spcBef>
                        <a:spcAft>
                          <a:spcPts val="0"/>
                        </a:spcAft>
                        <a:buNone/>
                      </a:pPr>
                      <a:r>
                        <a:rPr lang="en-US" sz="1800" u="sng" cap="none" strike="noStrike">
                          <a:solidFill>
                            <a:srgbClr val="FFFF00"/>
                          </a:solidFill>
                        </a:rPr>
                        <a:t>Product id</a:t>
                      </a:r>
                      <a:endParaRPr sz="1800" u="sng" cap="none" strike="noStrike">
                        <a:solidFill>
                          <a:srgbClr val="FFFF00"/>
                        </a:solidFill>
                      </a:endParaRPr>
                    </a:p>
                  </a:txBody>
                  <a:tcPr marT="45725" marB="45725" marR="91450" marL="91450"/>
                </a:tc>
                <a:tc>
                  <a:txBody>
                    <a:bodyPr/>
                    <a:lstStyle/>
                    <a:p>
                      <a:pPr indent="0" lvl="0" marL="0" marR="0" rtl="0" algn="ctr">
                        <a:spcBef>
                          <a:spcPts val="0"/>
                        </a:spcBef>
                        <a:spcAft>
                          <a:spcPts val="0"/>
                        </a:spcAft>
                        <a:buNone/>
                      </a:pPr>
                      <a:r>
                        <a:rPr lang="en-US" sz="1800" u="sng" cap="none" strike="noStrike">
                          <a:solidFill>
                            <a:srgbClr val="FFFF00"/>
                          </a:solidFill>
                        </a:rPr>
                        <a:t>Tập</a:t>
                      </a:r>
                      <a:endParaRPr sz="1800" u="sng" cap="none" strike="noStrike">
                        <a:solidFill>
                          <a:srgbClr val="FFFF00"/>
                        </a:solidFill>
                      </a:endParaRPr>
                    </a:p>
                  </a:txBody>
                  <a:tcPr marT="45725" marB="45725" marR="91450" marL="91450"/>
                </a:tc>
                <a:tc>
                  <a:txBody>
                    <a:bodyPr/>
                    <a:lstStyle/>
                    <a:p>
                      <a:pPr indent="0" lvl="0" marL="0" marR="0" rtl="0" algn="ctr">
                        <a:spcBef>
                          <a:spcPts val="0"/>
                        </a:spcBef>
                        <a:spcAft>
                          <a:spcPts val="0"/>
                        </a:spcAft>
                        <a:buNone/>
                      </a:pPr>
                      <a:r>
                        <a:rPr lang="en-US" sz="1800" u="sng" cap="none" strike="noStrike">
                          <a:solidFill>
                            <a:srgbClr val="FFFF00"/>
                          </a:solidFill>
                        </a:rPr>
                        <a:t>Mùa</a:t>
                      </a:r>
                      <a:endParaRPr sz="1800" u="sng" cap="none" strike="noStrike">
                        <a:solidFill>
                          <a:srgbClr val="FFFF00"/>
                        </a:solidFill>
                      </a:endParaRPr>
                    </a:p>
                  </a:txBody>
                  <a:tcPr marT="45725" marB="45725" marR="91450" marL="91450"/>
                </a:tc>
                <a:tc>
                  <a:txBody>
                    <a:bodyPr/>
                    <a:lstStyle/>
                    <a:p>
                      <a:pPr indent="0" lvl="0" marL="0" marR="0" rtl="0" algn="ctr">
                        <a:lnSpc>
                          <a:spcPct val="100000"/>
                        </a:lnSpc>
                        <a:spcBef>
                          <a:spcPts val="0"/>
                        </a:spcBef>
                        <a:spcAft>
                          <a:spcPts val="0"/>
                        </a:spcAft>
                        <a:buClr>
                          <a:srgbClr val="FFFF00"/>
                        </a:buClr>
                        <a:buSzPts val="1800"/>
                        <a:buFont typeface="Calibri"/>
                        <a:buNone/>
                      </a:pPr>
                      <a:r>
                        <a:rPr lang="en-US" sz="1800" u="sng" cap="none" strike="noStrike">
                          <a:solidFill>
                            <a:srgbClr val="FFFF00"/>
                          </a:solidFill>
                        </a:rPr>
                        <a:t>Type id</a:t>
                      </a:r>
                      <a:endParaRPr sz="1800" u="sng" cap="none" strike="noStrike">
                        <a:solidFill>
                          <a:srgbClr val="FFFF00"/>
                        </a:solidFill>
                      </a:endParaRPr>
                    </a:p>
                  </a:txBody>
                  <a:tcPr marT="45725" marB="45725" marR="91450" marL="91450"/>
                </a:tc>
              </a:tr>
            </a:tbl>
          </a:graphicData>
        </a:graphic>
      </p:graphicFrame>
      <p:graphicFrame>
        <p:nvGraphicFramePr>
          <p:cNvPr id="96" name="Google Shape;96;p14"/>
          <p:cNvGraphicFramePr/>
          <p:nvPr/>
        </p:nvGraphicFramePr>
        <p:xfrm>
          <a:off x="1828796" y="2863592"/>
          <a:ext cx="3000000" cy="3000000"/>
        </p:xfrm>
        <a:graphic>
          <a:graphicData uri="http://schemas.openxmlformats.org/drawingml/2006/table">
            <a:tbl>
              <a:tblPr bandRow="1" firstRow="1">
                <a:noFill/>
                <a:tableStyleId>{395E0EDD-1597-4470-AF9E-99B090DB5BA1}</a:tableStyleId>
              </a:tblPr>
              <a:tblGrid>
                <a:gridCol w="994625"/>
                <a:gridCol w="556300"/>
                <a:gridCol w="582375"/>
                <a:gridCol w="1112600"/>
                <a:gridCol w="1063875"/>
                <a:gridCol w="1213475"/>
                <a:gridCol w="1921450"/>
                <a:gridCol w="1214575"/>
                <a:gridCol w="1214575"/>
              </a:tblGrid>
              <a:tr h="640075">
                <a:tc>
                  <a:txBody>
                    <a:bodyPr/>
                    <a:lstStyle/>
                    <a:p>
                      <a:pPr indent="0" lvl="0" marL="0" marR="0" rtl="0" algn="ctr">
                        <a:lnSpc>
                          <a:spcPct val="100000"/>
                        </a:lnSpc>
                        <a:spcBef>
                          <a:spcPts val="0"/>
                        </a:spcBef>
                        <a:spcAft>
                          <a:spcPts val="0"/>
                        </a:spcAft>
                        <a:buClr>
                          <a:srgbClr val="FFFF00"/>
                        </a:buClr>
                        <a:buSzPts val="1800"/>
                        <a:buFont typeface="Calibri"/>
                        <a:buNone/>
                      </a:pPr>
                      <a:r>
                        <a:rPr lang="en-US" sz="1800" u="sng" cap="none" strike="noStrike">
                          <a:solidFill>
                            <a:srgbClr val="FFFF00"/>
                          </a:solidFill>
                        </a:rPr>
                        <a:t>Product id</a:t>
                      </a:r>
                      <a:endParaRPr/>
                    </a:p>
                  </a:txBody>
                  <a:tcPr marT="45725" marB="45725" marR="91450" marL="91450"/>
                </a:tc>
                <a:tc>
                  <a:txBody>
                    <a:bodyPr/>
                    <a:lstStyle/>
                    <a:p>
                      <a:pPr indent="0" lvl="0" marL="0" marR="0" rtl="0" algn="ctr">
                        <a:lnSpc>
                          <a:spcPct val="100000"/>
                        </a:lnSpc>
                        <a:spcBef>
                          <a:spcPts val="0"/>
                        </a:spcBef>
                        <a:spcAft>
                          <a:spcPts val="0"/>
                        </a:spcAft>
                        <a:buClr>
                          <a:srgbClr val="FFFF00"/>
                        </a:buClr>
                        <a:buSzPts val="1800"/>
                        <a:buFont typeface="Calibri"/>
                        <a:buNone/>
                      </a:pPr>
                      <a:r>
                        <a:rPr lang="en-US" sz="1800" u="sng" cap="none" strike="noStrike">
                          <a:solidFill>
                            <a:srgbClr val="FFFF00"/>
                          </a:solidFill>
                        </a:rPr>
                        <a:t>Tập</a:t>
                      </a:r>
                      <a:endParaRPr sz="1800" u="sng" cap="none" strike="noStrike">
                        <a:solidFill>
                          <a:srgbClr val="FFFF00"/>
                        </a:solidFill>
                      </a:endParaRPr>
                    </a:p>
                  </a:txBody>
                  <a:tcPr marT="45725" marB="45725" marR="91450" marL="91450"/>
                </a:tc>
                <a:tc>
                  <a:txBody>
                    <a:bodyPr/>
                    <a:lstStyle/>
                    <a:p>
                      <a:pPr indent="0" lvl="0" marL="0" marR="0" rtl="0" algn="ctr">
                        <a:lnSpc>
                          <a:spcPct val="100000"/>
                        </a:lnSpc>
                        <a:spcBef>
                          <a:spcPts val="0"/>
                        </a:spcBef>
                        <a:spcAft>
                          <a:spcPts val="0"/>
                        </a:spcAft>
                        <a:buClr>
                          <a:srgbClr val="FFFF00"/>
                        </a:buClr>
                        <a:buSzPts val="1800"/>
                        <a:buFont typeface="Calibri"/>
                        <a:buNone/>
                      </a:pPr>
                      <a:r>
                        <a:rPr lang="en-US" sz="1800" u="sng" cap="none" strike="noStrike">
                          <a:solidFill>
                            <a:srgbClr val="FFFF00"/>
                          </a:solidFill>
                        </a:rPr>
                        <a:t>Mùa</a:t>
                      </a:r>
                      <a:endParaRPr sz="1800" u="sng" cap="none" strike="noStrike">
                        <a:solidFill>
                          <a:srgbClr val="FFFF00"/>
                        </a:solidFill>
                      </a:endParaRPr>
                    </a:p>
                  </a:txBody>
                  <a:tcPr marT="45725" marB="45725" marR="91450" marL="91450"/>
                </a:tc>
                <a:tc>
                  <a:txBody>
                    <a:bodyPr/>
                    <a:lstStyle/>
                    <a:p>
                      <a:pPr indent="0" lvl="0" marL="0" marR="0" rtl="0" algn="ctr">
                        <a:spcBef>
                          <a:spcPts val="0"/>
                        </a:spcBef>
                        <a:spcAft>
                          <a:spcPts val="0"/>
                        </a:spcAft>
                        <a:buNone/>
                      </a:pPr>
                      <a:r>
                        <a:rPr lang="en-US" sz="1800" u="sng" cap="none" strike="noStrike">
                          <a:solidFill>
                            <a:srgbClr val="FFFF00"/>
                          </a:solidFill>
                        </a:rPr>
                        <a:t>Nickname</a:t>
                      </a:r>
                      <a:endParaRPr sz="1800" u="sng" cap="none" strike="noStrike">
                        <a:solidFill>
                          <a:srgbClr val="FFFF00"/>
                        </a:solidFill>
                      </a:endParaRPr>
                    </a:p>
                  </a:txBody>
                  <a:tcPr marT="45725" marB="45725" marR="91450" marL="91450"/>
                </a:tc>
                <a:tc>
                  <a:txBody>
                    <a:bodyPr/>
                    <a:lstStyle/>
                    <a:p>
                      <a:pPr indent="0" lvl="0" marL="0" marR="0" rtl="0" algn="ctr">
                        <a:spcBef>
                          <a:spcPts val="0"/>
                        </a:spcBef>
                        <a:spcAft>
                          <a:spcPts val="0"/>
                        </a:spcAft>
                        <a:buNone/>
                      </a:pPr>
                      <a:r>
                        <a:rPr lang="en-US" sz="1800" u="sng" cap="none" strike="noStrike">
                          <a:solidFill>
                            <a:srgbClr val="FFFF00"/>
                          </a:solidFill>
                        </a:rPr>
                        <a:t> </a:t>
                      </a:r>
                      <a:r>
                        <a:rPr lang="en-US" sz="1800" u="sng">
                          <a:solidFill>
                            <a:srgbClr val="FFFF00"/>
                          </a:solidFill>
                        </a:rPr>
                        <a:t>Account id</a:t>
                      </a:r>
                      <a:endParaRPr sz="1800" u="sng" cap="none" strike="noStrike">
                        <a:solidFill>
                          <a:srgbClr val="FFFF00"/>
                        </a:solidFill>
                      </a:endParaRPr>
                    </a:p>
                  </a:txBody>
                  <a:tcPr marT="45725" marB="45725" marR="91450" marL="91450"/>
                </a:tc>
                <a:tc>
                  <a:txBody>
                    <a:bodyPr/>
                    <a:lstStyle/>
                    <a:p>
                      <a:pPr indent="0" lvl="0" marL="0" marR="0" rtl="0" algn="ctr">
                        <a:spcBef>
                          <a:spcPts val="0"/>
                        </a:spcBef>
                        <a:spcAft>
                          <a:spcPts val="0"/>
                        </a:spcAft>
                        <a:buNone/>
                      </a:pPr>
                      <a:r>
                        <a:rPr lang="en-US" sz="1800"/>
                        <a:t>Last_watch_point</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a:t>Last_watch_total_time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Las</a:t>
                      </a:r>
                      <a:r>
                        <a:rPr lang="en-US" sz="1800"/>
                        <a:t>t_watch_day</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a:t>Point_of_User</a:t>
                      </a:r>
                      <a:endParaRPr sz="1800" u="none" cap="none" strike="noStrike"/>
                    </a:p>
                  </a:txBody>
                  <a:tcPr marT="45725" marB="45725" marR="91450" marL="91450"/>
                </a:tc>
              </a:tr>
            </a:tbl>
          </a:graphicData>
        </a:graphic>
      </p:graphicFrame>
      <p:graphicFrame>
        <p:nvGraphicFramePr>
          <p:cNvPr id="97" name="Google Shape;97;p14"/>
          <p:cNvGraphicFramePr/>
          <p:nvPr/>
        </p:nvGraphicFramePr>
        <p:xfrm>
          <a:off x="1828795" y="5484918"/>
          <a:ext cx="3000000" cy="3000000"/>
        </p:xfrm>
        <a:graphic>
          <a:graphicData uri="http://schemas.openxmlformats.org/drawingml/2006/table">
            <a:tbl>
              <a:tblPr bandRow="1" firstRow="1">
                <a:noFill/>
                <a:tableStyleId>{395E0EDD-1597-4470-AF9E-99B090DB5BA1}</a:tableStyleId>
              </a:tblPr>
              <a:tblGrid>
                <a:gridCol w="2486725"/>
                <a:gridCol w="2486725"/>
                <a:gridCol w="2486725"/>
                <a:gridCol w="2486725"/>
              </a:tblGrid>
              <a:tr h="370850">
                <a:tc>
                  <a:txBody>
                    <a:bodyPr/>
                    <a:lstStyle/>
                    <a:p>
                      <a:pPr indent="0" lvl="0" marL="0" marR="0" rtl="0" algn="ctr">
                        <a:spcBef>
                          <a:spcPts val="0"/>
                        </a:spcBef>
                        <a:spcAft>
                          <a:spcPts val="0"/>
                        </a:spcAft>
                        <a:buNone/>
                      </a:pPr>
                      <a:r>
                        <a:rPr lang="en-US" sz="1800" u="sng" cap="none" strike="noStrike">
                          <a:solidFill>
                            <a:srgbClr val="FFFF00"/>
                          </a:solidFill>
                        </a:rPr>
                        <a:t>Account id</a:t>
                      </a:r>
                      <a:endParaRPr sz="1800" u="sng" cap="none" strike="noStrike">
                        <a:solidFill>
                          <a:srgbClr val="FFFF00"/>
                        </a:solidFill>
                      </a:endParaRPr>
                    </a:p>
                  </a:txBody>
                  <a:tcPr marT="45725" marB="45725" marR="91450" marL="91450"/>
                </a:tc>
                <a:tc>
                  <a:txBody>
                    <a:bodyPr/>
                    <a:lstStyle/>
                    <a:p>
                      <a:pPr indent="0" lvl="0" marL="0" marR="0" rtl="0" algn="ctr">
                        <a:spcBef>
                          <a:spcPts val="0"/>
                        </a:spcBef>
                        <a:spcAft>
                          <a:spcPts val="0"/>
                        </a:spcAft>
                        <a:buNone/>
                      </a:pPr>
                      <a:r>
                        <a:rPr lang="en-US" sz="1800" u="sng" cap="none" strike="noStrike">
                          <a:solidFill>
                            <a:srgbClr val="FFFF00"/>
                          </a:solidFill>
                        </a:rPr>
                        <a:t>Device id</a:t>
                      </a:r>
                      <a:endParaRPr sz="1800" u="sng" cap="none" strike="noStrike">
                        <a:solidFill>
                          <a:srgbClr val="FFFF00"/>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Location</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Last access</a:t>
                      </a:r>
                      <a:endParaRPr sz="1800" u="none" cap="none" strike="noStrike"/>
                    </a:p>
                  </a:txBody>
                  <a:tcPr marT="45725" marB="45725" marR="91450" marL="91450"/>
                </a:tc>
              </a:tr>
            </a:tbl>
          </a:graphicData>
        </a:graphic>
      </p:graphicFrame>
      <p:cxnSp>
        <p:nvCxnSpPr>
          <p:cNvPr id="98" name="Google Shape;98;p14"/>
          <p:cNvCxnSpPr/>
          <p:nvPr/>
        </p:nvCxnSpPr>
        <p:spPr>
          <a:xfrm flipH="1">
            <a:off x="2966828" y="1390469"/>
            <a:ext cx="710647" cy="205249"/>
          </a:xfrm>
          <a:prstGeom prst="straightConnector1">
            <a:avLst/>
          </a:prstGeom>
          <a:noFill/>
          <a:ln cap="flat" cmpd="sng" w="9525">
            <a:solidFill>
              <a:schemeClr val="dk1"/>
            </a:solidFill>
            <a:prstDash val="solid"/>
            <a:miter lim="800000"/>
            <a:headEnd len="sm" w="sm" type="none"/>
            <a:tailEnd len="med" w="med" type="triangle"/>
          </a:ln>
        </p:spPr>
      </p:cxnSp>
      <p:cxnSp>
        <p:nvCxnSpPr>
          <p:cNvPr id="99" name="Google Shape;99;p14"/>
          <p:cNvCxnSpPr/>
          <p:nvPr/>
        </p:nvCxnSpPr>
        <p:spPr>
          <a:xfrm rot="10800000">
            <a:off x="4309352" y="816215"/>
            <a:ext cx="1783335" cy="204605"/>
          </a:xfrm>
          <a:prstGeom prst="straightConnector1">
            <a:avLst/>
          </a:prstGeom>
          <a:noFill/>
          <a:ln cap="flat" cmpd="sng" w="9525">
            <a:solidFill>
              <a:schemeClr val="dk1"/>
            </a:solidFill>
            <a:prstDash val="solid"/>
            <a:miter lim="800000"/>
            <a:headEnd len="sm" w="sm" type="none"/>
            <a:tailEnd len="med" w="med" type="triangle"/>
          </a:ln>
        </p:spPr>
      </p:cxnSp>
      <p:cxnSp>
        <p:nvCxnSpPr>
          <p:cNvPr id="100" name="Google Shape;100;p14"/>
          <p:cNvCxnSpPr/>
          <p:nvPr/>
        </p:nvCxnSpPr>
        <p:spPr>
          <a:xfrm rot="10800000">
            <a:off x="3061252" y="2536710"/>
            <a:ext cx="0" cy="306153"/>
          </a:xfrm>
          <a:prstGeom prst="straightConnector1">
            <a:avLst/>
          </a:prstGeom>
          <a:noFill/>
          <a:ln cap="flat" cmpd="sng" w="9525">
            <a:solidFill>
              <a:schemeClr val="dk1"/>
            </a:solidFill>
            <a:prstDash val="solid"/>
            <a:miter lim="800000"/>
            <a:headEnd len="sm" w="sm" type="none"/>
            <a:tailEnd len="med" w="med" type="triangle"/>
          </a:ln>
        </p:spPr>
      </p:cxnSp>
      <p:cxnSp>
        <p:nvCxnSpPr>
          <p:cNvPr id="101" name="Google Shape;101;p14"/>
          <p:cNvCxnSpPr/>
          <p:nvPr/>
        </p:nvCxnSpPr>
        <p:spPr>
          <a:xfrm rot="10800000">
            <a:off x="1928192" y="4742004"/>
            <a:ext cx="0" cy="741212"/>
          </a:xfrm>
          <a:prstGeom prst="straightConnector1">
            <a:avLst/>
          </a:prstGeom>
          <a:noFill/>
          <a:ln cap="flat" cmpd="sng" w="9525">
            <a:solidFill>
              <a:schemeClr val="dk1"/>
            </a:solidFill>
            <a:prstDash val="solid"/>
            <a:miter lim="800000"/>
            <a:headEnd len="sm" w="sm" type="none"/>
            <a:tailEnd len="med" w="med" type="triangle"/>
          </a:ln>
        </p:spPr>
      </p:cxnSp>
      <p:cxnSp>
        <p:nvCxnSpPr>
          <p:cNvPr id="102" name="Google Shape;102;p14"/>
          <p:cNvCxnSpPr/>
          <p:nvPr/>
        </p:nvCxnSpPr>
        <p:spPr>
          <a:xfrm flipH="1">
            <a:off x="3588026" y="5852548"/>
            <a:ext cx="1948070" cy="230317"/>
          </a:xfrm>
          <a:prstGeom prst="straightConnector1">
            <a:avLst/>
          </a:prstGeom>
          <a:noFill/>
          <a:ln cap="flat" cmpd="sng" w="9525">
            <a:solidFill>
              <a:schemeClr val="dk1"/>
            </a:solidFill>
            <a:prstDash val="solid"/>
            <a:miter lim="800000"/>
            <a:headEnd len="sm" w="sm" type="none"/>
            <a:tailEnd len="med" w="med" type="triangle"/>
          </a:ln>
        </p:spPr>
      </p:cxnSp>
      <p:cxnSp>
        <p:nvCxnSpPr>
          <p:cNvPr id="103" name="Google Shape;103;p14"/>
          <p:cNvCxnSpPr/>
          <p:nvPr/>
        </p:nvCxnSpPr>
        <p:spPr>
          <a:xfrm>
            <a:off x="2653748" y="3834378"/>
            <a:ext cx="0" cy="269248"/>
          </a:xfrm>
          <a:prstGeom prst="straightConnector1">
            <a:avLst/>
          </a:prstGeom>
          <a:noFill/>
          <a:ln cap="flat" cmpd="sng" w="9525">
            <a:solidFill>
              <a:schemeClr val="dk1"/>
            </a:solidFill>
            <a:prstDash val="solid"/>
            <a:miter lim="800000"/>
            <a:headEnd len="sm" w="sm" type="none"/>
            <a:tailEnd len="med" w="med" type="triangle"/>
          </a:ln>
        </p:spPr>
      </p:cxnSp>
      <p:cxnSp>
        <p:nvCxnSpPr>
          <p:cNvPr id="104" name="Google Shape;104;p14"/>
          <p:cNvCxnSpPr/>
          <p:nvPr/>
        </p:nvCxnSpPr>
        <p:spPr>
          <a:xfrm>
            <a:off x="3319670" y="4743707"/>
            <a:ext cx="1242391" cy="235985"/>
          </a:xfrm>
          <a:prstGeom prst="straightConnector1">
            <a:avLst/>
          </a:prstGeom>
          <a:noFill/>
          <a:ln cap="flat" cmpd="sng" w="9525">
            <a:solidFill>
              <a:schemeClr val="dk1"/>
            </a:solidFill>
            <a:prstDash val="solid"/>
            <a:miter lim="800000"/>
            <a:headEnd len="sm" w="sm" type="none"/>
            <a:tailEnd len="med" w="med" type="triangle"/>
          </a:ln>
        </p:spPr>
      </p:cxnSp>
      <p:sp>
        <p:nvSpPr>
          <p:cNvPr id="105" name="Google Shape;105;p14"/>
          <p:cNvSpPr txBox="1"/>
          <p:nvPr/>
        </p:nvSpPr>
        <p:spPr>
          <a:xfrm>
            <a:off x="538546" y="446883"/>
            <a:ext cx="77525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Type</a:t>
            </a:r>
            <a:endParaRPr b="0" i="0" sz="1800" u="none" cap="none" strike="noStrike">
              <a:solidFill>
                <a:schemeClr val="dk1"/>
              </a:solidFill>
              <a:latin typeface="Calibri"/>
              <a:ea typeface="Calibri"/>
              <a:cs typeface="Calibri"/>
              <a:sym typeface="Calibri"/>
            </a:endParaRPr>
          </a:p>
        </p:txBody>
      </p:sp>
      <p:sp>
        <p:nvSpPr>
          <p:cNvPr id="106" name="Google Shape;106;p14"/>
          <p:cNvSpPr txBox="1"/>
          <p:nvPr/>
        </p:nvSpPr>
        <p:spPr>
          <a:xfrm>
            <a:off x="2430117" y="4795026"/>
            <a:ext cx="77525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7" name="Google Shape;107;p14"/>
          <p:cNvSpPr txBox="1"/>
          <p:nvPr/>
        </p:nvSpPr>
        <p:spPr>
          <a:xfrm>
            <a:off x="386146" y="1021137"/>
            <a:ext cx="9276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Belong</a:t>
            </a:r>
            <a:endParaRPr b="0" i="0" sz="1800" u="none" cap="none" strike="noStrike">
              <a:solidFill>
                <a:schemeClr val="dk1"/>
              </a:solidFill>
              <a:latin typeface="Calibri"/>
              <a:ea typeface="Calibri"/>
              <a:cs typeface="Calibri"/>
              <a:sym typeface="Calibri"/>
            </a:endParaRPr>
          </a:p>
        </p:txBody>
      </p:sp>
      <p:sp>
        <p:nvSpPr>
          <p:cNvPr id="108" name="Google Shape;108;p14"/>
          <p:cNvSpPr txBox="1"/>
          <p:nvPr/>
        </p:nvSpPr>
        <p:spPr>
          <a:xfrm>
            <a:off x="387626" y="1894844"/>
            <a:ext cx="92617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Product</a:t>
            </a:r>
            <a:endParaRPr b="0" i="0" sz="1800" u="none" cap="none" strike="noStrike">
              <a:solidFill>
                <a:schemeClr val="dk1"/>
              </a:solidFill>
              <a:latin typeface="Calibri"/>
              <a:ea typeface="Calibri"/>
              <a:cs typeface="Calibri"/>
              <a:sym typeface="Calibri"/>
            </a:endParaRPr>
          </a:p>
        </p:txBody>
      </p:sp>
      <p:sp>
        <p:nvSpPr>
          <p:cNvPr id="109" name="Google Shape;109;p14"/>
          <p:cNvSpPr txBox="1"/>
          <p:nvPr/>
        </p:nvSpPr>
        <p:spPr>
          <a:xfrm>
            <a:off x="387626" y="2812134"/>
            <a:ext cx="92617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Watch</a:t>
            </a:r>
            <a:endParaRPr b="0" i="0" sz="1800" u="none" cap="none" strike="noStrike">
              <a:solidFill>
                <a:schemeClr val="dk1"/>
              </a:solidFill>
              <a:latin typeface="Calibri"/>
              <a:ea typeface="Calibri"/>
              <a:cs typeface="Calibri"/>
              <a:sym typeface="Calibri"/>
            </a:endParaRPr>
          </a:p>
        </p:txBody>
      </p:sp>
      <p:sp>
        <p:nvSpPr>
          <p:cNvPr id="110" name="Google Shape;110;p14"/>
          <p:cNvSpPr txBox="1"/>
          <p:nvPr/>
        </p:nvSpPr>
        <p:spPr>
          <a:xfrm>
            <a:off x="538546" y="3463205"/>
            <a:ext cx="77525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User</a:t>
            </a:r>
            <a:endParaRPr b="0" i="0" sz="1800" u="none" cap="none" strike="noStrike">
              <a:solidFill>
                <a:schemeClr val="dk1"/>
              </a:solidFill>
              <a:latin typeface="Calibri"/>
              <a:ea typeface="Calibri"/>
              <a:cs typeface="Calibri"/>
              <a:sym typeface="Calibri"/>
            </a:endParaRPr>
          </a:p>
        </p:txBody>
      </p:sp>
      <p:sp>
        <p:nvSpPr>
          <p:cNvPr id="111" name="Google Shape;111;p14"/>
          <p:cNvSpPr txBox="1"/>
          <p:nvPr/>
        </p:nvSpPr>
        <p:spPr>
          <a:xfrm>
            <a:off x="318052" y="4105134"/>
            <a:ext cx="99574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Account</a:t>
            </a:r>
            <a:endParaRPr b="0" i="0" sz="1800" u="none" cap="none" strike="noStrike">
              <a:solidFill>
                <a:schemeClr val="dk1"/>
              </a:solidFill>
              <a:latin typeface="Calibri"/>
              <a:ea typeface="Calibri"/>
              <a:cs typeface="Calibri"/>
              <a:sym typeface="Calibri"/>
            </a:endParaRPr>
          </a:p>
        </p:txBody>
      </p:sp>
      <p:sp>
        <p:nvSpPr>
          <p:cNvPr id="112" name="Google Shape;112;p14"/>
          <p:cNvSpPr txBox="1"/>
          <p:nvPr/>
        </p:nvSpPr>
        <p:spPr>
          <a:xfrm>
            <a:off x="318052" y="5483216"/>
            <a:ext cx="99574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Manage</a:t>
            </a:r>
            <a:endParaRPr b="0" i="0" sz="1800" u="none" cap="none" strike="noStrike">
              <a:solidFill>
                <a:schemeClr val="dk1"/>
              </a:solidFill>
              <a:latin typeface="Calibri"/>
              <a:ea typeface="Calibri"/>
              <a:cs typeface="Calibri"/>
              <a:sym typeface="Calibri"/>
            </a:endParaRPr>
          </a:p>
        </p:txBody>
      </p:sp>
      <p:sp>
        <p:nvSpPr>
          <p:cNvPr id="113" name="Google Shape;113;p14"/>
          <p:cNvSpPr txBox="1"/>
          <p:nvPr/>
        </p:nvSpPr>
        <p:spPr>
          <a:xfrm>
            <a:off x="387626" y="6104488"/>
            <a:ext cx="92617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Device</a:t>
            </a:r>
            <a:endParaRPr b="0" i="0" sz="1800" u="none" cap="none" strike="noStrike">
              <a:solidFill>
                <a:schemeClr val="dk1"/>
              </a:solidFill>
              <a:latin typeface="Calibri"/>
              <a:ea typeface="Calibri"/>
              <a:cs typeface="Calibri"/>
              <a:sym typeface="Calibri"/>
            </a:endParaRPr>
          </a:p>
        </p:txBody>
      </p:sp>
      <p:sp>
        <p:nvSpPr>
          <p:cNvPr id="114" name="Google Shape;114;p14"/>
          <p:cNvSpPr txBox="1"/>
          <p:nvPr/>
        </p:nvSpPr>
        <p:spPr>
          <a:xfrm>
            <a:off x="2131486" y="4955306"/>
            <a:ext cx="105446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Visa card</a:t>
            </a:r>
            <a:endParaRPr b="0" i="0" sz="1800" u="none" cap="none" strike="noStrike">
              <a:solidFill>
                <a:schemeClr val="dk1"/>
              </a:solidFill>
              <a:latin typeface="Calibri"/>
              <a:ea typeface="Calibri"/>
              <a:cs typeface="Calibri"/>
              <a:sym typeface="Calibri"/>
            </a:endParaRPr>
          </a:p>
        </p:txBody>
      </p:sp>
      <p:cxnSp>
        <p:nvCxnSpPr>
          <p:cNvPr id="115" name="Google Shape;115;p14"/>
          <p:cNvCxnSpPr/>
          <p:nvPr/>
        </p:nvCxnSpPr>
        <p:spPr>
          <a:xfrm>
            <a:off x="4562061" y="3181466"/>
            <a:ext cx="0" cy="281739"/>
          </a:xfrm>
          <a:prstGeom prst="straightConnector1">
            <a:avLst/>
          </a:prstGeom>
          <a:noFill/>
          <a:ln cap="flat" cmpd="sng" w="9525">
            <a:solidFill>
              <a:schemeClr val="dk1"/>
            </a:solidFill>
            <a:prstDash val="solid"/>
            <a:miter lim="800000"/>
            <a:headEnd len="sm" w="sm" type="none"/>
            <a:tailEnd len="med" w="med" type="triangle"/>
          </a:ln>
        </p:spPr>
      </p:cxnSp>
      <p:cxnSp>
        <p:nvCxnSpPr>
          <p:cNvPr id="116" name="Google Shape;116;p14"/>
          <p:cNvCxnSpPr/>
          <p:nvPr/>
        </p:nvCxnSpPr>
        <p:spPr>
          <a:xfrm>
            <a:off x="1828795" y="1390469"/>
            <a:ext cx="3707301" cy="0"/>
          </a:xfrm>
          <a:prstGeom prst="straightConnector1">
            <a:avLst/>
          </a:prstGeom>
          <a:noFill/>
          <a:ln cap="flat" cmpd="sng" w="9525">
            <a:solidFill>
              <a:schemeClr val="dk1"/>
            </a:solidFill>
            <a:prstDash val="solid"/>
            <a:miter lim="800000"/>
            <a:headEnd len="sm" w="sm" type="none"/>
            <a:tailEnd len="sm" w="sm" type="none"/>
          </a:ln>
        </p:spPr>
      </p:cxnSp>
      <p:cxnSp>
        <p:nvCxnSpPr>
          <p:cNvPr id="117" name="Google Shape;117;p14"/>
          <p:cNvCxnSpPr/>
          <p:nvPr/>
        </p:nvCxnSpPr>
        <p:spPr>
          <a:xfrm>
            <a:off x="1828795" y="1595718"/>
            <a:ext cx="2276066" cy="0"/>
          </a:xfrm>
          <a:prstGeom prst="straightConnector1">
            <a:avLst/>
          </a:prstGeom>
          <a:noFill/>
          <a:ln cap="flat" cmpd="sng" w="9525">
            <a:solidFill>
              <a:schemeClr val="dk1"/>
            </a:solidFill>
            <a:prstDash val="solid"/>
            <a:miter lim="800000"/>
            <a:headEnd len="sm" w="sm" type="none"/>
            <a:tailEnd len="sm" w="sm" type="none"/>
          </a:ln>
        </p:spPr>
      </p:cxnSp>
      <p:cxnSp>
        <p:nvCxnSpPr>
          <p:cNvPr id="118" name="Google Shape;118;p14"/>
          <p:cNvCxnSpPr/>
          <p:nvPr/>
        </p:nvCxnSpPr>
        <p:spPr>
          <a:xfrm>
            <a:off x="1828795" y="2536710"/>
            <a:ext cx="2276066" cy="0"/>
          </a:xfrm>
          <a:prstGeom prst="straightConnector1">
            <a:avLst/>
          </a:prstGeom>
          <a:noFill/>
          <a:ln cap="flat" cmpd="sng" w="9525">
            <a:solidFill>
              <a:schemeClr val="dk1"/>
            </a:solidFill>
            <a:prstDash val="solid"/>
            <a:miter lim="800000"/>
            <a:headEnd len="sm" w="sm" type="none"/>
            <a:tailEnd len="sm" w="sm" type="none"/>
          </a:ln>
        </p:spPr>
      </p:cxnSp>
      <p:cxnSp>
        <p:nvCxnSpPr>
          <p:cNvPr id="119" name="Google Shape;119;p14"/>
          <p:cNvCxnSpPr/>
          <p:nvPr/>
        </p:nvCxnSpPr>
        <p:spPr>
          <a:xfrm>
            <a:off x="1828795" y="2842863"/>
            <a:ext cx="2480556" cy="0"/>
          </a:xfrm>
          <a:prstGeom prst="straightConnector1">
            <a:avLst/>
          </a:prstGeom>
          <a:noFill/>
          <a:ln cap="flat" cmpd="sng" w="9525">
            <a:solidFill>
              <a:schemeClr val="dk1"/>
            </a:solidFill>
            <a:prstDash val="solid"/>
            <a:miter lim="800000"/>
            <a:headEnd len="sm" w="sm" type="none"/>
            <a:tailEnd len="sm" w="sm" type="none"/>
          </a:ln>
        </p:spPr>
      </p:cxnSp>
      <p:sp>
        <p:nvSpPr>
          <p:cNvPr id="120" name="Google Shape;120;p14"/>
          <p:cNvSpPr txBox="1"/>
          <p:nvPr/>
        </p:nvSpPr>
        <p:spPr>
          <a:xfrm>
            <a:off x="6789896" y="1034612"/>
            <a:ext cx="9276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Actor</a:t>
            </a:r>
            <a:endParaRPr b="0" i="0" sz="1800" u="none" cap="none" strike="noStrike">
              <a:solidFill>
                <a:schemeClr val="dk1"/>
              </a:solidFill>
              <a:latin typeface="Calibri"/>
              <a:ea typeface="Calibri"/>
              <a:cs typeface="Calibri"/>
              <a:sym typeface="Calibri"/>
            </a:endParaRPr>
          </a:p>
        </p:txBody>
      </p:sp>
      <p:graphicFrame>
        <p:nvGraphicFramePr>
          <p:cNvPr id="121" name="Google Shape;121;p14"/>
          <p:cNvGraphicFramePr/>
          <p:nvPr/>
        </p:nvGraphicFramePr>
        <p:xfrm>
          <a:off x="7632170" y="1033841"/>
          <a:ext cx="3000000" cy="3000000"/>
        </p:xfrm>
        <a:graphic>
          <a:graphicData uri="http://schemas.openxmlformats.org/drawingml/2006/table">
            <a:tbl>
              <a:tblPr bandRow="1" firstRow="1">
                <a:noFill/>
                <a:tableStyleId>{395E0EDD-1597-4470-AF9E-99B090DB5BA1}</a:tableStyleId>
              </a:tblPr>
              <a:tblGrid>
                <a:gridCol w="1240275"/>
                <a:gridCol w="1240275"/>
                <a:gridCol w="1240275"/>
              </a:tblGrid>
              <a:tr h="370850">
                <a:tc>
                  <a:txBody>
                    <a:bodyPr/>
                    <a:lstStyle/>
                    <a:p>
                      <a:pPr indent="0" lvl="0" marL="0" rtl="0" algn="l">
                        <a:spcBef>
                          <a:spcPts val="0"/>
                        </a:spcBef>
                        <a:spcAft>
                          <a:spcPts val="0"/>
                        </a:spcAft>
                        <a:buClr>
                          <a:schemeClr val="dk1"/>
                        </a:buClr>
                        <a:buFont typeface="Arial"/>
                        <a:buNone/>
                      </a:pPr>
                      <a:r>
                        <a:rPr lang="en-US" sz="1800"/>
                        <a:t> </a:t>
                      </a:r>
                      <a:r>
                        <a:rPr lang="en-US" sz="1800" u="sng"/>
                        <a:t>Actor id</a:t>
                      </a:r>
                      <a:endParaRPr sz="1800" u="sng" cap="none" strike="noStrike">
                        <a:solidFill>
                          <a:srgbClr val="FFFF00"/>
                        </a:solidFill>
                      </a:endParaRPr>
                    </a:p>
                  </a:txBody>
                  <a:tcPr marT="45725" marB="45725" marR="91450" marL="91450"/>
                </a:tc>
                <a:tc>
                  <a:txBody>
                    <a:bodyPr/>
                    <a:lstStyle/>
                    <a:p>
                      <a:pPr indent="0" lvl="0" marL="0" rtl="0" algn="ctr">
                        <a:spcBef>
                          <a:spcPts val="0"/>
                        </a:spcBef>
                        <a:spcAft>
                          <a:spcPts val="0"/>
                        </a:spcAft>
                        <a:buClr>
                          <a:schemeClr val="dk1"/>
                        </a:buClr>
                        <a:buFont typeface="Arial"/>
                        <a:buNone/>
                      </a:pPr>
                      <a:r>
                        <a:rPr lang="en-US" sz="1800"/>
                        <a:t>Fname</a:t>
                      </a:r>
                      <a:endParaRPr sz="1800" u="sng" cap="none" strike="noStrike">
                        <a:solidFill>
                          <a:srgbClr val="FFFF00"/>
                        </a:solidFill>
                      </a:endParaRPr>
                    </a:p>
                  </a:txBody>
                  <a:tcPr marT="45725" marB="45725" marR="91450" marL="91450"/>
                </a:tc>
                <a:tc>
                  <a:txBody>
                    <a:bodyPr/>
                    <a:lstStyle/>
                    <a:p>
                      <a:pPr indent="0" lvl="0" marL="0" rtl="0" algn="ctr">
                        <a:spcBef>
                          <a:spcPts val="0"/>
                        </a:spcBef>
                        <a:spcAft>
                          <a:spcPts val="0"/>
                        </a:spcAft>
                        <a:buClr>
                          <a:schemeClr val="dk1"/>
                        </a:buClr>
                        <a:buFont typeface="Arial"/>
                        <a:buNone/>
                      </a:pPr>
                      <a:r>
                        <a:rPr lang="en-US" sz="1800"/>
                        <a:t>Lname</a:t>
                      </a:r>
                      <a:endParaRPr sz="1800" u="sng" cap="none" strike="noStrike">
                        <a:solidFill>
                          <a:srgbClr val="FFFF00"/>
                        </a:solidFill>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5"/>
          <p:cNvSpPr txBox="1"/>
          <p:nvPr>
            <p:ph idx="1" type="body"/>
          </p:nvPr>
        </p:nvSpPr>
        <p:spPr>
          <a:xfrm>
            <a:off x="838200" y="3374650"/>
            <a:ext cx="10515600" cy="2933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1700">
              <a:latin typeface="Arial"/>
              <a:ea typeface="Arial"/>
              <a:cs typeface="Arial"/>
              <a:sym typeface="Arial"/>
            </a:endParaRPr>
          </a:p>
          <a:p>
            <a:pPr indent="0" lvl="0" marL="0" rtl="0" algn="l">
              <a:spcBef>
                <a:spcPts val="1000"/>
              </a:spcBef>
              <a:spcAft>
                <a:spcPts val="0"/>
              </a:spcAft>
              <a:buNone/>
            </a:pPr>
            <a:r>
              <a:rPr lang="en-US" sz="1700">
                <a:latin typeface="Arial"/>
                <a:ea typeface="Arial"/>
                <a:cs typeface="Arial"/>
                <a:sym typeface="Arial"/>
              </a:rPr>
              <a:t>Một sản phẩm(TVSHOW-MOVIE) trong IFLIX được tính theo đơn vị tập phim, xác định bằng Mã - tập - mùa. </a:t>
            </a:r>
            <a:r>
              <a:rPr lang="en-US" sz="1700">
                <a:solidFill>
                  <a:srgbClr val="85200C"/>
                </a:solidFill>
                <a:latin typeface="Arial"/>
                <a:ea typeface="Arial"/>
                <a:cs typeface="Arial"/>
                <a:sym typeface="Arial"/>
              </a:rPr>
              <a:t>Total view</a:t>
            </a:r>
            <a:r>
              <a:rPr lang="en-US" sz="1700">
                <a:latin typeface="Arial"/>
                <a:ea typeface="Arial"/>
                <a:cs typeface="Arial"/>
                <a:sym typeface="Arial"/>
              </a:rPr>
              <a:t> là 1 số nguyên có ý nghĩa lưu tổng lượt xem sản phẩm đó.</a:t>
            </a:r>
            <a:endParaRPr sz="1700">
              <a:latin typeface="Arial"/>
              <a:ea typeface="Arial"/>
              <a:cs typeface="Arial"/>
              <a:sym typeface="Arial"/>
            </a:endParaRPr>
          </a:p>
          <a:p>
            <a:pPr indent="0" lvl="0" marL="0" rtl="0" algn="l">
              <a:spcBef>
                <a:spcPts val="1000"/>
              </a:spcBef>
              <a:spcAft>
                <a:spcPts val="0"/>
              </a:spcAft>
              <a:buNone/>
            </a:pPr>
            <a:r>
              <a:rPr lang="en-US" sz="1700">
                <a:latin typeface="Arial"/>
                <a:ea typeface="Arial"/>
                <a:cs typeface="Arial"/>
                <a:sym typeface="Arial"/>
              </a:rPr>
              <a:t>Một THỂ LOẠI có thể có nhiều phim và một BỘ PHIM có thể có nhiều THỂ LOẠI.</a:t>
            </a:r>
            <a:endParaRPr sz="1700">
              <a:latin typeface="Arial"/>
              <a:ea typeface="Arial"/>
              <a:cs typeface="Arial"/>
              <a:sym typeface="Arial"/>
            </a:endParaRPr>
          </a:p>
        </p:txBody>
      </p:sp>
      <p:pic>
        <p:nvPicPr>
          <p:cNvPr id="127" name="Google Shape;127;p15"/>
          <p:cNvPicPr preferRelativeResize="0"/>
          <p:nvPr/>
        </p:nvPicPr>
        <p:blipFill rotWithShape="1">
          <a:blip r:embed="rId3">
            <a:alphaModFix/>
          </a:blip>
          <a:srcRect b="0" l="0" r="0" t="0"/>
          <a:stretch/>
        </p:blipFill>
        <p:spPr>
          <a:xfrm>
            <a:off x="838200" y="515975"/>
            <a:ext cx="6572250" cy="2933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ph idx="1" type="body"/>
          </p:nvPr>
        </p:nvSpPr>
        <p:spPr>
          <a:xfrm>
            <a:off x="4055650" y="851275"/>
            <a:ext cx="4407600" cy="3562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sz="1700"/>
          </a:p>
          <a:p>
            <a:pPr indent="0" lvl="0" marL="0" rtl="0" algn="l">
              <a:spcBef>
                <a:spcPts val="1000"/>
              </a:spcBef>
              <a:spcAft>
                <a:spcPts val="0"/>
              </a:spcAft>
              <a:buNone/>
            </a:pPr>
            <a:r>
              <a:rPr lang="en-US" sz="1700"/>
              <a:t>Một SẢN PHẨM có thể được đóng bởi nhiều diễn viên và Một DIỄN VIÊN có thể đóng nhiều sản phẩm</a:t>
            </a:r>
            <a:endParaRPr sz="1700"/>
          </a:p>
        </p:txBody>
      </p:sp>
      <p:pic>
        <p:nvPicPr>
          <p:cNvPr id="133" name="Google Shape;133;p16"/>
          <p:cNvPicPr preferRelativeResize="0"/>
          <p:nvPr/>
        </p:nvPicPr>
        <p:blipFill>
          <a:blip r:embed="rId3">
            <a:alphaModFix/>
          </a:blip>
          <a:stretch>
            <a:fillRect/>
          </a:stretch>
        </p:blipFill>
        <p:spPr>
          <a:xfrm>
            <a:off x="1049425" y="851263"/>
            <a:ext cx="2724150" cy="3457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ph type="title"/>
          </p:nvPr>
        </p:nvSpPr>
        <p:spPr>
          <a:xfrm>
            <a:off x="838200" y="5104500"/>
            <a:ext cx="8646600" cy="1035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1700"/>
              <a:t>Thuộc tính Plan của tài khoản là giá tiền phải trả mỗi tháng cho account, tối đa 250k, tối thiểu 50k và cứ 50k sẽ được sử dụng thêm 1 user.</a:t>
            </a:r>
            <a:endParaRPr sz="1700"/>
          </a:p>
          <a:p>
            <a:pPr indent="0" lvl="0" marL="0" rtl="0" algn="l">
              <a:spcBef>
                <a:spcPts val="0"/>
              </a:spcBef>
              <a:spcAft>
                <a:spcPts val="0"/>
              </a:spcAft>
              <a:buNone/>
            </a:pPr>
            <a:r>
              <a:rPr lang="en-US" sz="1700"/>
              <a:t>Thuộc tính Billing Date là ngày trừ tiền hàng tháng, số tiền bằng với plan.</a:t>
            </a:r>
            <a:endParaRPr sz="1700"/>
          </a:p>
          <a:p>
            <a:pPr indent="0" lvl="0" marL="0" rtl="0" algn="l">
              <a:spcBef>
                <a:spcPts val="0"/>
              </a:spcBef>
              <a:spcAft>
                <a:spcPts val="0"/>
              </a:spcAft>
              <a:buNone/>
            </a:pPr>
            <a:r>
              <a:rPr lang="en-US" sz="1700"/>
              <a:t>Các thuộc tính còn lại thể hiện qua nghĩa đen của chính nó.</a:t>
            </a:r>
            <a:endParaRPr sz="1700"/>
          </a:p>
        </p:txBody>
      </p:sp>
      <p:sp>
        <p:nvSpPr>
          <p:cNvPr id="139" name="Google Shape;139;p17"/>
          <p:cNvSpPr txBox="1"/>
          <p:nvPr>
            <p:ph idx="1" type="body"/>
          </p:nvPr>
        </p:nvSpPr>
        <p:spPr>
          <a:xfrm>
            <a:off x="9484875" y="365125"/>
            <a:ext cx="2009700" cy="5811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1700"/>
          </a:p>
          <a:p>
            <a:pPr indent="0" lvl="0" marL="0" rtl="0" algn="l">
              <a:spcBef>
                <a:spcPts val="1000"/>
              </a:spcBef>
              <a:spcAft>
                <a:spcPts val="0"/>
              </a:spcAft>
              <a:buNone/>
            </a:pPr>
            <a:r>
              <a:rPr lang="en-US" sz="1700"/>
              <a:t>User mang ý nghĩa là người dùng chung.</a:t>
            </a:r>
            <a:endParaRPr sz="1700"/>
          </a:p>
          <a:p>
            <a:pPr indent="0" lvl="0" marL="0" rtl="0" algn="l">
              <a:spcBef>
                <a:spcPts val="1000"/>
              </a:spcBef>
              <a:spcAft>
                <a:spcPts val="0"/>
              </a:spcAft>
              <a:buNone/>
            </a:pPr>
            <a:r>
              <a:rPr lang="en-US" sz="1700"/>
              <a:t>Mỗi một tài khoản có số người dùng chung dựa trên plan. </a:t>
            </a:r>
            <a:endParaRPr sz="1700"/>
          </a:p>
          <a:p>
            <a:pPr indent="0" lvl="0" marL="0" rtl="0" algn="l">
              <a:spcBef>
                <a:spcPts val="1000"/>
              </a:spcBef>
              <a:spcAft>
                <a:spcPts val="0"/>
              </a:spcAft>
              <a:buNone/>
            </a:pPr>
            <a:r>
              <a:rPr lang="en-US" sz="1700"/>
              <a:t>Mỗi User phân biệt nhau bằng khoá </a:t>
            </a:r>
            <a:r>
              <a:rPr lang="en-US" sz="1700" u="sng"/>
              <a:t>nickname</a:t>
            </a:r>
            <a:r>
              <a:rPr lang="en-US" sz="1700"/>
              <a:t> và password để đăng nhập, có thể ko cần password để đăng nhập.</a:t>
            </a:r>
            <a:endParaRPr sz="1700"/>
          </a:p>
          <a:p>
            <a:pPr indent="0" lvl="0" marL="0" rtl="0" algn="l">
              <a:spcBef>
                <a:spcPts val="1000"/>
              </a:spcBef>
              <a:spcAft>
                <a:spcPts val="0"/>
              </a:spcAft>
              <a:buNone/>
            </a:pPr>
            <a:r>
              <a:t/>
            </a:r>
            <a:endParaRPr sz="1700"/>
          </a:p>
          <a:p>
            <a:pPr indent="0" lvl="0" marL="0" rtl="0" algn="l">
              <a:spcBef>
                <a:spcPts val="1000"/>
              </a:spcBef>
              <a:spcAft>
                <a:spcPts val="0"/>
              </a:spcAft>
              <a:buNone/>
            </a:pPr>
            <a:r>
              <a:rPr lang="en-US" sz="1700"/>
              <a:t>Thuộc tính Last login lưu lại ngày cuối cùng user đó sử dụng. </a:t>
            </a:r>
            <a:endParaRPr sz="1700"/>
          </a:p>
        </p:txBody>
      </p:sp>
      <p:pic>
        <p:nvPicPr>
          <p:cNvPr id="140" name="Google Shape;140;p17"/>
          <p:cNvPicPr preferRelativeResize="0"/>
          <p:nvPr/>
        </p:nvPicPr>
        <p:blipFill>
          <a:blip r:embed="rId3">
            <a:alphaModFix/>
          </a:blip>
          <a:stretch>
            <a:fillRect/>
          </a:stretch>
        </p:blipFill>
        <p:spPr>
          <a:xfrm>
            <a:off x="838188" y="365125"/>
            <a:ext cx="8505825" cy="462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46" name="Google Shape;146;p18"/>
          <p:cNvSpPr txBox="1"/>
          <p:nvPr>
            <p:ph idx="1" type="body"/>
          </p:nvPr>
        </p:nvSpPr>
        <p:spPr>
          <a:xfrm>
            <a:off x="8983675" y="746350"/>
            <a:ext cx="2370000" cy="5430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700"/>
              <a:t>User là thực thể xem phim.</a:t>
            </a:r>
            <a:endParaRPr sz="1700"/>
          </a:p>
          <a:p>
            <a:pPr indent="0" lvl="0" marL="0" rtl="0" algn="l">
              <a:spcBef>
                <a:spcPts val="1000"/>
              </a:spcBef>
              <a:spcAft>
                <a:spcPts val="0"/>
              </a:spcAft>
              <a:buNone/>
            </a:pPr>
            <a:r>
              <a:t/>
            </a:r>
            <a:endParaRPr sz="1700"/>
          </a:p>
          <a:p>
            <a:pPr indent="0" lvl="0" marL="0" rtl="0" algn="l">
              <a:spcBef>
                <a:spcPts val="1000"/>
              </a:spcBef>
              <a:spcAft>
                <a:spcPts val="0"/>
              </a:spcAft>
              <a:buNone/>
            </a:pPr>
            <a:r>
              <a:rPr lang="en-US" sz="1700"/>
              <a:t>Với mỗi bộ phim mà User xem, nó lưu lại điểm do User chấm.</a:t>
            </a:r>
            <a:endParaRPr sz="1700"/>
          </a:p>
          <a:p>
            <a:pPr indent="0" lvl="0" marL="0" rtl="0" algn="l">
              <a:spcBef>
                <a:spcPts val="1000"/>
              </a:spcBef>
              <a:spcAft>
                <a:spcPts val="0"/>
              </a:spcAft>
              <a:buNone/>
            </a:pPr>
            <a:r>
              <a:t/>
            </a:r>
            <a:endParaRPr sz="1700"/>
          </a:p>
          <a:p>
            <a:pPr indent="0" lvl="0" marL="0" rtl="0" algn="l">
              <a:spcBef>
                <a:spcPts val="1000"/>
              </a:spcBef>
              <a:spcAft>
                <a:spcPts val="0"/>
              </a:spcAft>
              <a:buNone/>
            </a:pPr>
            <a:r>
              <a:rPr lang="en-US" sz="1700"/>
              <a:t>Ngày cuối xem phim</a:t>
            </a:r>
            <a:r>
              <a:rPr lang="en-US" sz="1700"/>
              <a:t> đó</a:t>
            </a:r>
            <a:r>
              <a:rPr lang="en-US" sz="1700"/>
              <a:t> và Tổng thời gian xem phim đó lần cuối để sử dụng cho các tính toán sau này.</a:t>
            </a:r>
            <a:endParaRPr sz="1700"/>
          </a:p>
          <a:p>
            <a:pPr indent="0" lvl="0" marL="0" rtl="0" algn="l">
              <a:spcBef>
                <a:spcPts val="1000"/>
              </a:spcBef>
              <a:spcAft>
                <a:spcPts val="0"/>
              </a:spcAft>
              <a:buNone/>
            </a:pPr>
            <a:r>
              <a:t/>
            </a:r>
            <a:endParaRPr sz="1700"/>
          </a:p>
          <a:p>
            <a:pPr indent="0" lvl="0" marL="0" rtl="0" algn="l">
              <a:spcBef>
                <a:spcPts val="1000"/>
              </a:spcBef>
              <a:spcAft>
                <a:spcPts val="0"/>
              </a:spcAft>
              <a:buNone/>
            </a:pPr>
            <a:r>
              <a:rPr lang="en-US" sz="1700"/>
              <a:t>Mốc xem lần cuối để đánh dấu lại mốc đang xem dở.</a:t>
            </a:r>
            <a:endParaRPr sz="1700"/>
          </a:p>
        </p:txBody>
      </p:sp>
      <p:pic>
        <p:nvPicPr>
          <p:cNvPr id="147" name="Google Shape;147;p18"/>
          <p:cNvPicPr preferRelativeResize="0"/>
          <p:nvPr/>
        </p:nvPicPr>
        <p:blipFill>
          <a:blip r:embed="rId3">
            <a:alphaModFix/>
          </a:blip>
          <a:stretch>
            <a:fillRect/>
          </a:stretch>
        </p:blipFill>
        <p:spPr>
          <a:xfrm>
            <a:off x="401638" y="365113"/>
            <a:ext cx="8582025" cy="399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838200" y="5104500"/>
            <a:ext cx="8646600" cy="1035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1700"/>
              <a:t>Một tài khoản chắc chắn chỉ có 1 thẻ VISA để trả cước hàng tháng. Thuộc tính Security Code dùng cho việc thay đổi thẻ VISA khi cần thiết. Người dùng cần nhớ mã để có thể thay đổi.</a:t>
            </a:r>
            <a:endParaRPr sz="1700"/>
          </a:p>
        </p:txBody>
      </p:sp>
      <p:sp>
        <p:nvSpPr>
          <p:cNvPr id="153" name="Google Shape;153;p19"/>
          <p:cNvSpPr txBox="1"/>
          <p:nvPr>
            <p:ph idx="1" type="body"/>
          </p:nvPr>
        </p:nvSpPr>
        <p:spPr>
          <a:xfrm>
            <a:off x="9484875" y="999825"/>
            <a:ext cx="2009700" cy="5176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1700"/>
          </a:p>
          <a:p>
            <a:pPr indent="0" lvl="0" marL="0" rtl="0" algn="l">
              <a:spcBef>
                <a:spcPts val="1000"/>
              </a:spcBef>
              <a:spcAft>
                <a:spcPts val="0"/>
              </a:spcAft>
              <a:buNone/>
            </a:pPr>
            <a:r>
              <a:rPr lang="en-US" sz="1700"/>
              <a:t>Thẻ Visa có các thuộc tính giống với một chiếc thẻ VISA đời thực.</a:t>
            </a:r>
            <a:endParaRPr sz="1700"/>
          </a:p>
          <a:p>
            <a:pPr indent="0" lvl="0" marL="0" rtl="0" algn="l">
              <a:spcBef>
                <a:spcPts val="1000"/>
              </a:spcBef>
              <a:spcAft>
                <a:spcPts val="0"/>
              </a:spcAft>
              <a:buNone/>
            </a:pPr>
            <a:r>
              <a:t/>
            </a:r>
            <a:endParaRPr sz="1700"/>
          </a:p>
          <a:p>
            <a:pPr indent="0" lvl="0" marL="0" rtl="0" algn="l">
              <a:spcBef>
                <a:spcPts val="1000"/>
              </a:spcBef>
              <a:spcAft>
                <a:spcPts val="0"/>
              </a:spcAft>
              <a:buNone/>
            </a:pPr>
            <a:r>
              <a:rPr lang="en-US" sz="1700"/>
              <a:t>Một thẻ VISA có thể có nhiều ACCOUNT dùng.</a:t>
            </a:r>
            <a:endParaRPr sz="1700"/>
          </a:p>
        </p:txBody>
      </p:sp>
      <p:pic>
        <p:nvPicPr>
          <p:cNvPr id="154" name="Google Shape;154;p19"/>
          <p:cNvPicPr preferRelativeResize="0"/>
          <p:nvPr/>
        </p:nvPicPr>
        <p:blipFill>
          <a:blip r:embed="rId3">
            <a:alphaModFix/>
          </a:blip>
          <a:stretch>
            <a:fillRect/>
          </a:stretch>
        </p:blipFill>
        <p:spPr>
          <a:xfrm>
            <a:off x="838188" y="365125"/>
            <a:ext cx="8505825" cy="4629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5743500" y="365125"/>
            <a:ext cx="56103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60" name="Google Shape;160;p20"/>
          <p:cNvSpPr txBox="1"/>
          <p:nvPr>
            <p:ph idx="1" type="body"/>
          </p:nvPr>
        </p:nvSpPr>
        <p:spPr>
          <a:xfrm>
            <a:off x="5743575" y="1825625"/>
            <a:ext cx="56103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700"/>
              <a:t>Một tài khoản có thể được dùng bởi nhiều Thiết bị và ngược lại một Thiết bị có thể truy cập nhiều tài khoản.</a:t>
            </a:r>
            <a:endParaRPr sz="1700"/>
          </a:p>
          <a:p>
            <a:pPr indent="0" lvl="0" marL="0" rtl="0" algn="l">
              <a:spcBef>
                <a:spcPts val="1000"/>
              </a:spcBef>
              <a:spcAft>
                <a:spcPts val="0"/>
              </a:spcAft>
              <a:buNone/>
            </a:pPr>
            <a:r>
              <a:t/>
            </a:r>
            <a:endParaRPr sz="1700"/>
          </a:p>
          <a:p>
            <a:pPr indent="0" lvl="0" marL="0" rtl="0" algn="l">
              <a:spcBef>
                <a:spcPts val="1000"/>
              </a:spcBef>
              <a:spcAft>
                <a:spcPts val="0"/>
              </a:spcAft>
              <a:buNone/>
            </a:pPr>
            <a:r>
              <a:rPr lang="en-US" sz="1700"/>
              <a:t>Nếu Tài khoản không cho phép thiết bị nào được truy cập có thể xoá đi trong quan hệ Manage.</a:t>
            </a:r>
            <a:endParaRPr sz="1700"/>
          </a:p>
          <a:p>
            <a:pPr indent="0" lvl="0" marL="0" rtl="0" algn="l">
              <a:spcBef>
                <a:spcPts val="1000"/>
              </a:spcBef>
              <a:spcAft>
                <a:spcPts val="0"/>
              </a:spcAft>
              <a:buNone/>
            </a:pPr>
            <a:r>
              <a:t/>
            </a:r>
            <a:endParaRPr sz="1700"/>
          </a:p>
          <a:p>
            <a:pPr indent="0" lvl="0" marL="0" rtl="0" algn="l">
              <a:spcBef>
                <a:spcPts val="1000"/>
              </a:spcBef>
              <a:spcAft>
                <a:spcPts val="0"/>
              </a:spcAft>
              <a:buNone/>
            </a:pPr>
            <a:r>
              <a:rPr lang="en-US" sz="1700"/>
              <a:t>Thuộc tính Last_access_day là ngày truy cập cuối của thiết bị vào tài khoản và thuộc tính Location_access là vị trí truy cập cuối của thiết bị.</a:t>
            </a:r>
            <a:endParaRPr sz="1700"/>
          </a:p>
        </p:txBody>
      </p:sp>
      <p:pic>
        <p:nvPicPr>
          <p:cNvPr id="161" name="Google Shape;161;p20"/>
          <p:cNvPicPr preferRelativeResize="0"/>
          <p:nvPr/>
        </p:nvPicPr>
        <p:blipFill>
          <a:blip r:embed="rId3">
            <a:alphaModFix/>
          </a:blip>
          <a:stretch>
            <a:fillRect/>
          </a:stretch>
        </p:blipFill>
        <p:spPr>
          <a:xfrm>
            <a:off x="838188" y="646763"/>
            <a:ext cx="4905375" cy="4600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