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/>
    <p:restoredTop sz="96327"/>
  </p:normalViewPr>
  <p:slideViewPr>
    <p:cSldViewPr snapToGrid="0">
      <p:cViewPr varScale="1">
        <p:scale>
          <a:sx n="123" d="100"/>
          <a:sy n="12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jetbrains.com.cn/g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7379-0272-8214-4439-10FBBA3B2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sz="4400" dirty="0"/>
              <a:t>Go</a:t>
            </a:r>
            <a:r>
              <a:rPr lang="zh-CN" altLang="en-US" sz="4400" dirty="0"/>
              <a:t> 语言从入门到项目实战</a:t>
            </a:r>
            <a:endParaRPr lang="en-C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83881-F73F-6C59-3C61-92BEC5C04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dirty="0"/>
              <a:t>1</a:t>
            </a:r>
            <a:r>
              <a:rPr lang="zh-CN" altLang="en-US" dirty="0"/>
              <a:t>章 </a:t>
            </a:r>
            <a:r>
              <a:rPr lang="en-US" dirty="0"/>
              <a:t>Go</a:t>
            </a:r>
            <a:r>
              <a:rPr lang="zh-CN" altLang="en-US" dirty="0"/>
              <a:t>语言入门知识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549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7E1E-512A-579A-10C1-0C431E6C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第一个</a:t>
            </a:r>
            <a:r>
              <a:rPr lang="en-US" altLang="zh-CN" dirty="0"/>
              <a:t>Go</a:t>
            </a:r>
            <a:r>
              <a:rPr lang="zh-CN" altLang="en-US" dirty="0"/>
              <a:t>语言程序：</a:t>
            </a:r>
            <a:r>
              <a:rPr lang="en-US" altLang="zh-CN" dirty="0"/>
              <a:t>Hello</a:t>
            </a:r>
            <a:r>
              <a:rPr lang="zh-CN" altLang="en-US" dirty="0"/>
              <a:t>三酷猫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B843-FA48-D855-F069-11FAB419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使用记事本程序输入如图所示的代码，保存为 *</a:t>
            </a:r>
            <a:r>
              <a:rPr lang="en-US" altLang="zh-CN" dirty="0"/>
              <a:t>.go</a:t>
            </a:r>
            <a:r>
              <a:rPr lang="zh-CN" altLang="en-US" dirty="0"/>
              <a:t> 文件</a:t>
            </a:r>
            <a:endParaRPr lang="en-US" altLang="zh-CN" dirty="0"/>
          </a:p>
          <a:p>
            <a:endParaRPr lang="en-CN" dirty="0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22C3346B-A7FF-A69E-D063-738623AFD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38" y="3429000"/>
            <a:ext cx="5895924" cy="2286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952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7E1E-512A-579A-10C1-0C431E6C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第一个</a:t>
            </a:r>
            <a:r>
              <a:rPr lang="en-US" altLang="zh-CN" dirty="0"/>
              <a:t>Go</a:t>
            </a:r>
            <a:r>
              <a:rPr lang="zh-CN" altLang="en-US" dirty="0"/>
              <a:t>语言程序：</a:t>
            </a:r>
            <a:r>
              <a:rPr lang="en-US" altLang="zh-CN" dirty="0"/>
              <a:t>Hello</a:t>
            </a:r>
            <a:r>
              <a:rPr lang="zh-CN" altLang="en-US" dirty="0"/>
              <a:t>三酷猫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B843-FA48-D855-F069-11FAB419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编译 </a:t>
            </a:r>
            <a:r>
              <a:rPr lang="en-US" altLang="zh-CN" dirty="0"/>
              <a:t>&amp;</a:t>
            </a:r>
            <a:r>
              <a:rPr lang="zh-CN" altLang="en-US" dirty="0"/>
              <a:t> 运行</a:t>
            </a:r>
            <a:endParaRPr lang="en-US" altLang="zh-CN" dirty="0"/>
          </a:p>
          <a:p>
            <a:pPr lvl="1"/>
            <a:r>
              <a:rPr lang="en-US" altLang="zh-CN" dirty="0"/>
              <a:t>go build </a:t>
            </a:r>
            <a:r>
              <a:rPr lang="en-US" altLang="zh-CN" dirty="0" err="1"/>
              <a:t>hello.go</a:t>
            </a:r>
            <a:endParaRPr lang="en-US" altLang="zh-CN" dirty="0"/>
          </a:p>
          <a:p>
            <a:pPr lvl="1"/>
            <a:r>
              <a:rPr lang="en-US" altLang="zh-CN" dirty="0"/>
              <a:t>hello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5091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7E1E-512A-579A-10C1-0C431E6C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安装和使用集成开发环境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B843-FA48-D855-F069-11FAB419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+mn-ea"/>
              </a:rPr>
              <a:t>使用</a:t>
            </a:r>
            <a:r>
              <a:rPr lang="zh-CN" altLang="en-US" dirty="0">
                <a:latin typeface="+mn-ea"/>
              </a:rPr>
              <a:t> </a:t>
            </a:r>
            <a:r>
              <a:rPr lang="en-CN" dirty="0">
                <a:latin typeface="+mn-ea"/>
              </a:rPr>
              <a:t>GoLand</a:t>
            </a:r>
            <a:r>
              <a:rPr lang="zh-CN" altLang="en-US" dirty="0">
                <a:latin typeface="+mn-ea"/>
              </a:rPr>
              <a:t> 作为集成开发环境</a:t>
            </a:r>
            <a:endParaRPr lang="en-US" altLang="zh-CN" dirty="0">
              <a:latin typeface="+mn-ea"/>
            </a:endParaRPr>
          </a:p>
          <a:p>
            <a:r>
              <a:rPr lang="en-CN" dirty="0">
                <a:latin typeface="+mn-ea"/>
              </a:rPr>
              <a:t>下载地址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  <a:hlinkClick r:id="rId2"/>
              </a:rPr>
              <a:t>https://www.jetbrains.com.cn/go/</a:t>
            </a:r>
            <a:endParaRPr lang="en-US" altLang="zh-CN" dirty="0">
              <a:latin typeface="+mn-ea"/>
            </a:endParaRPr>
          </a:p>
          <a:p>
            <a:r>
              <a:rPr lang="en-US" dirty="0" err="1">
                <a:latin typeface="+mn-ea"/>
              </a:rPr>
              <a:t>正版授权或激活免费的试用版本</a:t>
            </a:r>
            <a:endParaRPr lang="en-CN" dirty="0">
              <a:latin typeface="+mn-ea"/>
            </a:endParaRPr>
          </a:p>
        </p:txBody>
      </p:sp>
      <p:pic>
        <p:nvPicPr>
          <p:cNvPr id="4" name="图片 170">
            <a:extLst>
              <a:ext uri="{FF2B5EF4-FFF2-40B4-BE49-F238E27FC236}">
                <a16:creationId xmlns:a16="http://schemas.microsoft.com/office/drawing/2014/main" id="{04BE4B56-EA7E-3BB5-A309-0C74FD894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39710" y="3799552"/>
            <a:ext cx="3756887" cy="2347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786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7E1E-512A-579A-10C1-0C431E6C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安装和使用集成开发环境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B843-FA48-D855-F069-11FAB419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+mn-ea"/>
              </a:rPr>
              <a:t>在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GoLand</a:t>
            </a:r>
            <a:r>
              <a:rPr lang="zh-CN" altLang="en-US" dirty="0">
                <a:latin typeface="+mn-ea"/>
              </a:rPr>
              <a:t> 中创建项目</a:t>
            </a:r>
            <a:endParaRPr lang="en-CN" dirty="0">
              <a:latin typeface="+mn-ea"/>
            </a:endParaRPr>
          </a:p>
        </p:txBody>
      </p:sp>
      <p:pic>
        <p:nvPicPr>
          <p:cNvPr id="5" name="图片 9">
            <a:extLst>
              <a:ext uri="{FF2B5EF4-FFF2-40B4-BE49-F238E27FC236}">
                <a16:creationId xmlns:a16="http://schemas.microsoft.com/office/drawing/2014/main" id="{52B8FEF8-7F9E-D955-9507-B26818073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264" y="3215006"/>
            <a:ext cx="3887470" cy="2931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32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7E1E-512A-579A-10C1-0C431E6C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安装和使用集成开发环境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B843-FA48-D855-F069-11FAB419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+mn-ea"/>
              </a:rPr>
              <a:t>认识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GoLand</a:t>
            </a:r>
            <a:r>
              <a:rPr lang="zh-CN" altLang="en-US" dirty="0">
                <a:latin typeface="+mn-ea"/>
              </a:rPr>
              <a:t> 工作区</a:t>
            </a:r>
            <a:endParaRPr lang="en-CN" dirty="0">
              <a:latin typeface="+mn-ea"/>
            </a:endParaRPr>
          </a:p>
        </p:txBody>
      </p:sp>
      <p:pic>
        <p:nvPicPr>
          <p:cNvPr id="4" name="图片 172">
            <a:extLst>
              <a:ext uri="{FF2B5EF4-FFF2-40B4-BE49-F238E27FC236}">
                <a16:creationId xmlns:a16="http://schemas.microsoft.com/office/drawing/2014/main" id="{D5871B7B-245A-1A1D-4A1F-933641C3B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78381" y="3278947"/>
            <a:ext cx="4835236" cy="2867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190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7E1E-512A-579A-10C1-0C431E6C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安装和使用集成开发环境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B843-FA48-D855-F069-11FAB419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+mn-ea"/>
              </a:rPr>
              <a:t>配置项目运行选项</a:t>
            </a:r>
          </a:p>
        </p:txBody>
      </p:sp>
      <p:pic>
        <p:nvPicPr>
          <p:cNvPr id="5" name="图片 173">
            <a:extLst>
              <a:ext uri="{FF2B5EF4-FFF2-40B4-BE49-F238E27FC236}">
                <a16:creationId xmlns:a16="http://schemas.microsoft.com/office/drawing/2014/main" id="{9A1BD99B-A427-E805-A1A0-79869D906E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15994" y="3014981"/>
            <a:ext cx="5160010" cy="3131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2384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7E1E-512A-579A-10C1-0C431E6C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安装和使用集成开发环境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B843-FA48-D855-F069-11FAB419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+mn-ea"/>
              </a:rPr>
              <a:t>创建源码文件</a:t>
            </a:r>
          </a:p>
        </p:txBody>
      </p:sp>
      <p:pic>
        <p:nvPicPr>
          <p:cNvPr id="4" name="图片 174">
            <a:extLst>
              <a:ext uri="{FF2B5EF4-FFF2-40B4-BE49-F238E27FC236}">
                <a16:creationId xmlns:a16="http://schemas.microsoft.com/office/drawing/2014/main" id="{C75CE36C-08A0-AE9C-5711-177513205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6256" y="3066165"/>
            <a:ext cx="5079488" cy="3002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5594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7E1E-512A-579A-10C1-0C431E6C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安装和使用集成开发环境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B843-FA48-D855-F069-11FAB419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+mn-ea"/>
              </a:rPr>
              <a:t>认识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GoLand</a:t>
            </a:r>
            <a:r>
              <a:rPr lang="zh-CN" altLang="en-US" dirty="0">
                <a:latin typeface="+mn-ea"/>
              </a:rPr>
              <a:t> 调试视图</a:t>
            </a:r>
            <a:endParaRPr lang="en-CN" dirty="0">
              <a:latin typeface="+mn-ea"/>
            </a:endParaRPr>
          </a:p>
        </p:txBody>
      </p:sp>
      <p:pic>
        <p:nvPicPr>
          <p:cNvPr id="5" name="图片 184">
            <a:extLst>
              <a:ext uri="{FF2B5EF4-FFF2-40B4-BE49-F238E27FC236}">
                <a16:creationId xmlns:a16="http://schemas.microsoft.com/office/drawing/2014/main" id="{2D46754D-A543-C386-D7C7-C844C4D57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87646" y="3180938"/>
            <a:ext cx="4816707" cy="2965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9413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37E9-9C62-C219-526C-8DE8E054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语言关键字 </a:t>
            </a:r>
            <a:r>
              <a:rPr lang="en-US" altLang="zh-CN" dirty="0"/>
              <a:t>&amp;</a:t>
            </a:r>
            <a:r>
              <a:rPr lang="zh-CN" altLang="en-US" dirty="0"/>
              <a:t> 保留字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62541-AF15-CA4A-272F-4874142D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25</a:t>
            </a:r>
            <a:r>
              <a:rPr lang="zh-CN" altLang="en-US" dirty="0"/>
              <a:t> 个关键字</a:t>
            </a:r>
            <a:endParaRPr lang="en-US" altLang="zh-CN" dirty="0"/>
          </a:p>
          <a:p>
            <a:endParaRPr lang="en-C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5A4C46-D1F9-4560-429A-95A6FF64F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20104"/>
              </p:ext>
            </p:extLst>
          </p:nvPr>
        </p:nvGraphicFramePr>
        <p:xfrm>
          <a:off x="1295401" y="3429000"/>
          <a:ext cx="9601199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1919789">
                  <a:extLst>
                    <a:ext uri="{9D8B030D-6E8A-4147-A177-3AD203B41FA5}">
                      <a16:colId xmlns:a16="http://schemas.microsoft.com/office/drawing/2014/main" val="1340031304"/>
                    </a:ext>
                  </a:extLst>
                </a:gridCol>
                <a:gridCol w="1919789">
                  <a:extLst>
                    <a:ext uri="{9D8B030D-6E8A-4147-A177-3AD203B41FA5}">
                      <a16:colId xmlns:a16="http://schemas.microsoft.com/office/drawing/2014/main" val="2229439066"/>
                    </a:ext>
                  </a:extLst>
                </a:gridCol>
                <a:gridCol w="1919789">
                  <a:extLst>
                    <a:ext uri="{9D8B030D-6E8A-4147-A177-3AD203B41FA5}">
                      <a16:colId xmlns:a16="http://schemas.microsoft.com/office/drawing/2014/main" val="136792476"/>
                    </a:ext>
                  </a:extLst>
                </a:gridCol>
                <a:gridCol w="1920916">
                  <a:extLst>
                    <a:ext uri="{9D8B030D-6E8A-4147-A177-3AD203B41FA5}">
                      <a16:colId xmlns:a16="http://schemas.microsoft.com/office/drawing/2014/main" val="2245814095"/>
                    </a:ext>
                  </a:extLst>
                </a:gridCol>
                <a:gridCol w="1920916">
                  <a:extLst>
                    <a:ext uri="{9D8B030D-6E8A-4147-A177-3AD203B41FA5}">
                      <a16:colId xmlns:a16="http://schemas.microsoft.com/office/drawing/2014/main" val="2452912975"/>
                    </a:ext>
                  </a:extLst>
                </a:gridCol>
              </a:tblGrid>
              <a:tr h="217712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break</a:t>
                      </a:r>
                      <a:endParaRPr lang="en-CN" sz="28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default</a:t>
                      </a:r>
                      <a:endParaRPr lang="en-CN" sz="28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func</a:t>
                      </a:r>
                      <a:endParaRPr lang="en-CN" sz="28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interface</a:t>
                      </a:r>
                      <a:endParaRPr lang="en-CN" sz="28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Select</a:t>
                      </a:r>
                      <a:endParaRPr lang="en-CN" sz="28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893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case</a:t>
                      </a:r>
                      <a:endParaRPr lang="en-CN" sz="28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defer</a:t>
                      </a:r>
                      <a:endParaRPr lang="en-CN" sz="28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go</a:t>
                      </a:r>
                      <a:endParaRPr lang="en-CN" sz="28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map</a:t>
                      </a:r>
                      <a:endParaRPr lang="en-CN" sz="28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Struct</a:t>
                      </a:r>
                      <a:endParaRPr lang="en-CN" sz="28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19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chan</a:t>
                      </a:r>
                      <a:endParaRPr lang="en-CN" sz="28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else</a:t>
                      </a:r>
                      <a:endParaRPr lang="en-CN" sz="28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goto</a:t>
                      </a:r>
                      <a:endParaRPr lang="en-CN" sz="28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package</a:t>
                      </a:r>
                      <a:endParaRPr lang="en-CN" sz="28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Switch</a:t>
                      </a:r>
                      <a:endParaRPr lang="en-CN" sz="28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642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const</a:t>
                      </a:r>
                      <a:endParaRPr lang="en-CN" sz="28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fallthrough</a:t>
                      </a:r>
                      <a:endParaRPr lang="en-CN" sz="28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if</a:t>
                      </a:r>
                      <a:endParaRPr lang="en-CN" sz="28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range</a:t>
                      </a:r>
                      <a:endParaRPr lang="en-CN" sz="28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type</a:t>
                      </a:r>
                      <a:endParaRPr lang="en-CN" sz="28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31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continue</a:t>
                      </a:r>
                      <a:endParaRPr lang="en-CN" sz="28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for</a:t>
                      </a:r>
                      <a:endParaRPr lang="en-CN" sz="28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import</a:t>
                      </a:r>
                      <a:endParaRPr lang="en-CN" sz="28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return</a:t>
                      </a:r>
                      <a:endParaRPr lang="en-CN" sz="28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60"/>
                        </a:spcAft>
                      </a:pPr>
                      <a:r>
                        <a:rPr lang="en-US" sz="28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var</a:t>
                      </a:r>
                      <a:endParaRPr lang="en-CN" sz="2800" kern="850" dirty="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20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902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37E9-9C62-C219-526C-8DE8E054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语言关键字 </a:t>
            </a:r>
            <a:r>
              <a:rPr lang="en-US" altLang="zh-CN" dirty="0"/>
              <a:t>&amp;</a:t>
            </a:r>
            <a:r>
              <a:rPr lang="zh-CN" altLang="en-US" dirty="0"/>
              <a:t> 保留字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62541-AF15-CA4A-272F-4874142D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37</a:t>
            </a:r>
            <a:r>
              <a:rPr lang="zh-CN" altLang="en-US" dirty="0"/>
              <a:t> 个保留字</a:t>
            </a:r>
            <a:endParaRPr lang="en-US" altLang="zh-CN" dirty="0"/>
          </a:p>
          <a:p>
            <a:endParaRPr lang="en-C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AD62FD-DB17-B877-1B2E-E0C226B58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373932"/>
              </p:ext>
            </p:extLst>
          </p:nvPr>
        </p:nvGraphicFramePr>
        <p:xfrm>
          <a:off x="1295401" y="3429000"/>
          <a:ext cx="9601200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2518034">
                  <a:extLst>
                    <a:ext uri="{9D8B030D-6E8A-4147-A177-3AD203B41FA5}">
                      <a16:colId xmlns:a16="http://schemas.microsoft.com/office/drawing/2014/main" val="4283428480"/>
                    </a:ext>
                  </a:extLst>
                </a:gridCol>
                <a:gridCol w="7083166">
                  <a:extLst>
                    <a:ext uri="{9D8B030D-6E8A-4147-A177-3AD203B41FA5}">
                      <a16:colId xmlns:a16="http://schemas.microsoft.com/office/drawing/2014/main" val="40009848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41300" algn="ctr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黑体_GBK"/>
                          <a:cs typeface="Times New Roman" panose="02020603050405020304" pitchFamily="18" charset="0"/>
                        </a:rPr>
                        <a:t>Constants</a:t>
                      </a:r>
                      <a:r>
                        <a:rPr lang="zh-CN" sz="20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黑体_GBK"/>
                          <a:cs typeface="Times New Roman" panose="02020603050405020304" pitchFamily="18" charset="0"/>
                        </a:rPr>
                        <a:t>（常量）</a:t>
                      </a:r>
                      <a:endParaRPr lang="en-CN" sz="20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</a:pP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true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false 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iota 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nil</a:t>
                      </a:r>
                      <a:endParaRPr lang="en-CN" sz="2000" kern="850" dirty="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259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41300" algn="ctr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黑体_GBK"/>
                          <a:cs typeface="Times New Roman" panose="02020603050405020304" pitchFamily="18" charset="0"/>
                        </a:rPr>
                        <a:t>Types</a:t>
                      </a:r>
                      <a:r>
                        <a:rPr lang="zh-CN" sz="20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黑体_GBK"/>
                          <a:cs typeface="Times New Roman" panose="02020603050405020304" pitchFamily="18" charset="0"/>
                        </a:rPr>
                        <a:t>（变量类型）</a:t>
                      </a:r>
                      <a:endParaRPr lang="en-CN" sz="20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</a:pPr>
                      <a:r>
                        <a:rPr lang="en-US" alt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i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nt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int8 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int16 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int32 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int64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uint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 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uint8 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uint16 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uint32  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uint64 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uintptr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float32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float64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complex128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complex64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bool  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byte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rune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string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error</a:t>
                      </a:r>
                      <a:endParaRPr lang="en-CN" sz="2000" kern="850" dirty="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077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41300" algn="ctr" hangingPunct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黑体_GBK"/>
                          <a:cs typeface="Times New Roman" panose="02020603050405020304" pitchFamily="18" charset="0"/>
                        </a:rPr>
                        <a:t>Functions</a:t>
                      </a:r>
                      <a:r>
                        <a:rPr lang="zh-CN" sz="2000" kern="85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黑体_GBK"/>
                          <a:cs typeface="Times New Roman" panose="02020603050405020304" pitchFamily="18" charset="0"/>
                        </a:rPr>
                        <a:t>（内置函数）</a:t>
                      </a:r>
                      <a:endParaRPr lang="en-CN" sz="2000" kern="850">
                        <a:solidFill>
                          <a:srgbClr val="000000"/>
                        </a:solidFill>
                        <a:effectLst/>
                        <a:latin typeface="+mn-lt"/>
                        <a:ea typeface="方正黑体_GB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7950" algn="just" hangingPunct="0">
                        <a:lnSpc>
                          <a:spcPct val="100000"/>
                        </a:lnSpc>
                      </a:pP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make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len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 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cap 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new 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append 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copy 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close 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delete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complex  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real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imag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panic</a:t>
                      </a:r>
                      <a:r>
                        <a:rPr lang="zh-CN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、</a:t>
                      </a:r>
                      <a:r>
                        <a:rPr lang="en-US" sz="2000" kern="85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方正书宋_GBK"/>
                        </a:rPr>
                        <a:t>recover</a:t>
                      </a:r>
                      <a:endParaRPr lang="en-CN" sz="2000" kern="850" dirty="0">
                        <a:solidFill>
                          <a:srgbClr val="000000"/>
                        </a:solidFill>
                        <a:effectLst/>
                        <a:latin typeface="+mn-lt"/>
                        <a:ea typeface="方正书宋_GB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768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01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语言简介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ea"/>
              </a:rPr>
              <a:t>Go</a:t>
            </a:r>
            <a:r>
              <a:rPr lang="zh-CN" altLang="en-US" dirty="0">
                <a:latin typeface="+mn-ea"/>
              </a:rPr>
              <a:t>编程语言，习惯上又称</a:t>
            </a:r>
            <a:r>
              <a:rPr lang="en-US" dirty="0">
                <a:latin typeface="+mn-ea"/>
              </a:rPr>
              <a:t>Golang</a:t>
            </a:r>
            <a:r>
              <a:rPr lang="zh-CN" altLang="en-US" dirty="0">
                <a:latin typeface="+mn-ea"/>
              </a:rPr>
              <a:t>。</a:t>
            </a:r>
            <a:r>
              <a:rPr lang="en-US" dirty="0">
                <a:latin typeface="+mn-ea"/>
              </a:rPr>
              <a:t>Go</a:t>
            </a:r>
            <a:r>
              <a:rPr lang="zh-CN" altLang="en-US" dirty="0">
                <a:latin typeface="+mn-ea"/>
              </a:rPr>
              <a:t>是一种开源的程序设计语言，它意在使得人们能够方便地构建简单、可靠、高效的软件。</a:t>
            </a:r>
            <a:br>
              <a:rPr lang="en-US" altLang="zh-CN" dirty="0">
                <a:latin typeface="+mn-ea"/>
              </a:rPr>
            </a:br>
            <a:r>
              <a:rPr lang="zh-CN" altLang="en-US" dirty="0">
                <a:latin typeface="+mn-ea"/>
              </a:rPr>
              <a:t>（摘自</a:t>
            </a:r>
            <a:r>
              <a:rPr lang="en-US" dirty="0">
                <a:latin typeface="+mn-ea"/>
              </a:rPr>
              <a:t>Go</a:t>
            </a:r>
            <a:r>
              <a:rPr lang="zh-CN" altLang="en-US" dirty="0">
                <a:latin typeface="+mn-ea"/>
              </a:rPr>
              <a:t>语言官方网站）</a:t>
            </a:r>
            <a:endParaRPr lang="en-CN" dirty="0">
              <a:latin typeface="+mn-ea"/>
            </a:endParaRPr>
          </a:p>
          <a:p>
            <a:endParaRPr lang="en-CN" dirty="0">
              <a:latin typeface="+mn-ea"/>
            </a:endParaRPr>
          </a:p>
        </p:txBody>
      </p:sp>
      <p:pic>
        <p:nvPicPr>
          <p:cNvPr id="4" name="图片 148">
            <a:extLst>
              <a:ext uri="{FF2B5EF4-FFF2-40B4-BE49-F238E27FC236}">
                <a16:creationId xmlns:a16="http://schemas.microsoft.com/office/drawing/2014/main" id="{2C183176-081E-1466-2D0C-AC98BAE6B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05109" y="4216400"/>
            <a:ext cx="1191488" cy="1634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286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37E9-9C62-C219-526C-8DE8E054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</a:t>
            </a:r>
            <a:r>
              <a:rPr lang="zh-CN" altLang="en-US" dirty="0"/>
              <a:t> 为代码添加注释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62541-AF15-CA4A-272F-4874142D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N" dirty="0"/>
              <a:t>单行注释</a:t>
            </a:r>
          </a:p>
          <a:p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C1802-7CF8-0056-3BC4-20BD3DF7CE84}"/>
              </a:ext>
            </a:extLst>
          </p:cNvPr>
          <p:cNvSpPr txBox="1"/>
          <p:nvPr/>
        </p:nvSpPr>
        <p:spPr>
          <a:xfrm>
            <a:off x="1295401" y="3200737"/>
            <a:ext cx="49980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dirty="0"/>
              <a:t>package main</a:t>
            </a:r>
            <a:endParaRPr lang="en-CN" dirty="0"/>
          </a:p>
          <a:p>
            <a:pPr hangingPunct="0"/>
            <a:r>
              <a:rPr lang="en-US" dirty="0"/>
              <a:t>import "</a:t>
            </a:r>
            <a:r>
              <a:rPr lang="en-US" dirty="0" err="1"/>
              <a:t>fmt</a:t>
            </a:r>
            <a:r>
              <a:rPr lang="en-US" dirty="0"/>
              <a:t>"</a:t>
            </a:r>
            <a:endParaRPr lang="en-CN" dirty="0"/>
          </a:p>
          <a:p>
            <a:pPr hangingPunct="0"/>
            <a:r>
              <a:rPr lang="en-US" dirty="0" err="1"/>
              <a:t>func</a:t>
            </a:r>
            <a:r>
              <a:rPr lang="en-US" dirty="0"/>
              <a:t> main(){</a:t>
            </a:r>
            <a:endParaRPr lang="en-CN" dirty="0"/>
          </a:p>
          <a:p>
            <a:pPr hangingPunct="0"/>
            <a:r>
              <a:rPr lang="en-US" dirty="0"/>
              <a:t>   //</a:t>
            </a:r>
            <a:r>
              <a:rPr lang="zh-CN" altLang="en-US" dirty="0"/>
              <a:t>输出</a:t>
            </a:r>
            <a:r>
              <a:rPr lang="en-US" dirty="0"/>
              <a:t>"Hello World!"</a:t>
            </a:r>
            <a:r>
              <a:rPr lang="zh-CN" altLang="en-US" dirty="0"/>
              <a:t>文字</a:t>
            </a:r>
            <a:endParaRPr lang="en-CN" dirty="0"/>
          </a:p>
          <a:p>
            <a:pPr hangingPunct="0"/>
            <a:r>
              <a:rPr lang="en-US" dirty="0"/>
              <a:t>   </a:t>
            </a:r>
            <a:r>
              <a:rPr lang="en-US" dirty="0" err="1"/>
              <a:t>fmt.Println</a:t>
            </a:r>
            <a:r>
              <a:rPr lang="en-US" dirty="0"/>
              <a:t>("Hello World!")</a:t>
            </a:r>
            <a:endParaRPr lang="en-CN" dirty="0"/>
          </a:p>
          <a:p>
            <a:pPr hangingPunct="0"/>
            <a:r>
              <a:rPr lang="en-US" dirty="0"/>
              <a:t>}</a:t>
            </a:r>
            <a:endParaRPr lang="en-CN" dirty="0"/>
          </a:p>
          <a:p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6C68C-EAA7-2BA5-9B76-056CCD3D6A6A}"/>
              </a:ext>
            </a:extLst>
          </p:cNvPr>
          <p:cNvSpPr/>
          <p:nvPr/>
        </p:nvSpPr>
        <p:spPr>
          <a:xfrm>
            <a:off x="1295401" y="4073236"/>
            <a:ext cx="2923308" cy="259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0866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37E9-9C62-C219-526C-8DE8E054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</a:t>
            </a:r>
            <a:r>
              <a:rPr lang="zh-CN" altLang="en-US" dirty="0"/>
              <a:t> 为代码添加注释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62541-AF15-CA4A-272F-4874142D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多行注释</a:t>
            </a:r>
          </a:p>
          <a:p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C1802-7CF8-0056-3BC4-20BD3DF7CE84}"/>
              </a:ext>
            </a:extLst>
          </p:cNvPr>
          <p:cNvSpPr txBox="1"/>
          <p:nvPr/>
        </p:nvSpPr>
        <p:spPr>
          <a:xfrm>
            <a:off x="1295401" y="3007480"/>
            <a:ext cx="64977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dirty="0"/>
              <a:t>/*</a:t>
            </a:r>
            <a:endParaRPr lang="en-CN" dirty="0"/>
          </a:p>
          <a:p>
            <a:pPr hangingPunct="0"/>
            <a:r>
              <a:rPr lang="en-US" dirty="0"/>
              <a:t>main()</a:t>
            </a:r>
            <a:r>
              <a:rPr lang="zh-CN" altLang="en-US" dirty="0"/>
              <a:t>函数是</a:t>
            </a:r>
            <a:r>
              <a:rPr lang="en-US" dirty="0"/>
              <a:t>Go</a:t>
            </a:r>
            <a:r>
              <a:rPr lang="zh-CN" altLang="en-US" dirty="0"/>
              <a:t>程序的入口函数</a:t>
            </a:r>
            <a:endParaRPr lang="en-CN" dirty="0"/>
          </a:p>
          <a:p>
            <a:pPr hangingPunct="0"/>
            <a:r>
              <a:rPr lang="zh-CN" altLang="en-US" dirty="0"/>
              <a:t>是程序运行的起点</a:t>
            </a:r>
            <a:endParaRPr lang="en-CN" dirty="0"/>
          </a:p>
          <a:p>
            <a:pPr hangingPunct="0"/>
            <a:r>
              <a:rPr lang="zh-CN" altLang="en-US" dirty="0"/>
              <a:t>此处输出</a:t>
            </a:r>
            <a:r>
              <a:rPr lang="en-US" dirty="0"/>
              <a:t>"Hello World!"</a:t>
            </a:r>
            <a:endParaRPr lang="en-CN" dirty="0"/>
          </a:p>
          <a:p>
            <a:pPr hangingPunct="0"/>
            <a:r>
              <a:rPr lang="zh-CN" altLang="en-US" dirty="0"/>
              <a:t>用于验证开发环境配置</a:t>
            </a:r>
            <a:endParaRPr lang="en-CN" dirty="0"/>
          </a:p>
          <a:p>
            <a:pPr hangingPunct="0"/>
            <a:r>
              <a:rPr lang="en-US" dirty="0"/>
              <a:t> */</a:t>
            </a:r>
            <a:endParaRPr lang="en-CN" dirty="0"/>
          </a:p>
          <a:p>
            <a:pPr hangingPunct="0"/>
            <a:r>
              <a:rPr lang="en-US" dirty="0" err="1"/>
              <a:t>func</a:t>
            </a:r>
            <a:r>
              <a:rPr lang="en-US" dirty="0"/>
              <a:t> main(){</a:t>
            </a:r>
            <a:endParaRPr lang="en-CN" dirty="0"/>
          </a:p>
          <a:p>
            <a:pPr hangingPunct="0"/>
            <a:r>
              <a:rPr lang="en-US" dirty="0"/>
              <a:t>   //</a:t>
            </a:r>
            <a:r>
              <a:rPr lang="zh-CN" altLang="en-US" dirty="0"/>
              <a:t>输出</a:t>
            </a:r>
            <a:r>
              <a:rPr lang="en-US" dirty="0"/>
              <a:t>"Hello World!"</a:t>
            </a:r>
            <a:r>
              <a:rPr lang="zh-CN" altLang="en-US" dirty="0"/>
              <a:t>文字</a:t>
            </a:r>
            <a:endParaRPr lang="en-CN" dirty="0"/>
          </a:p>
          <a:p>
            <a:pPr hangingPunct="0"/>
            <a:r>
              <a:rPr lang="en-US" dirty="0"/>
              <a:t>   </a:t>
            </a:r>
            <a:r>
              <a:rPr lang="en-US" dirty="0" err="1"/>
              <a:t>fmt.Println</a:t>
            </a:r>
            <a:r>
              <a:rPr lang="en-US" dirty="0"/>
              <a:t>("Hello World!")</a:t>
            </a:r>
            <a:endParaRPr lang="en-CN" dirty="0"/>
          </a:p>
          <a:p>
            <a:pPr hangingPunct="0"/>
            <a:r>
              <a:rPr lang="en-US" dirty="0"/>
              <a:t>}</a:t>
            </a:r>
            <a:endParaRPr lang="en-CN" dirty="0"/>
          </a:p>
          <a:p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4E483A-E55C-4985-AEC4-B74581D13B09}"/>
              </a:ext>
            </a:extLst>
          </p:cNvPr>
          <p:cNvSpPr/>
          <p:nvPr/>
        </p:nvSpPr>
        <p:spPr>
          <a:xfrm>
            <a:off x="1295401" y="3007480"/>
            <a:ext cx="3328554" cy="16996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384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3CAD-2EA7-719C-FDEC-035AB122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Go</a:t>
            </a:r>
            <a:r>
              <a:rPr lang="zh-CN" altLang="en-US" dirty="0">
                <a:latin typeface="+mn-ea"/>
              </a:rPr>
              <a:t> 语言既兼顾</a:t>
            </a:r>
            <a:r>
              <a:rPr lang="en-US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、</a:t>
            </a:r>
            <a:r>
              <a:rPr lang="en-US" dirty="0">
                <a:latin typeface="+mn-ea"/>
              </a:rPr>
              <a:t>C++</a:t>
            </a:r>
            <a:r>
              <a:rPr lang="zh-CN" altLang="en-US" dirty="0">
                <a:latin typeface="+mn-ea"/>
              </a:rPr>
              <a:t>语言功能强大、运行速度快等优点，又兼顾</a:t>
            </a:r>
            <a:r>
              <a:rPr lang="en-US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等语言易学、高效的特点；</a:t>
            </a:r>
            <a:endParaRPr lang="en-US" altLang="zh-CN" dirty="0">
              <a:latin typeface="+mn-ea"/>
            </a:endParaRPr>
          </a:p>
          <a:p>
            <a:r>
              <a:rPr lang="en-CN" dirty="0">
                <a:latin typeface="+mn-ea"/>
              </a:rPr>
              <a:t>Go</a:t>
            </a:r>
            <a:r>
              <a:rPr lang="zh-CN" altLang="en-US" dirty="0">
                <a:latin typeface="+mn-ea"/>
              </a:rPr>
              <a:t> </a:t>
            </a:r>
            <a:r>
              <a:rPr lang="en-CN" dirty="0">
                <a:latin typeface="+mn-ea"/>
              </a:rPr>
              <a:t>语言从</a:t>
            </a:r>
            <a:r>
              <a:rPr lang="en-US" dirty="0">
                <a:latin typeface="+mn-ea"/>
              </a:rPr>
              <a:t>2006</a:t>
            </a:r>
            <a:r>
              <a:rPr lang="zh-CN" altLang="en-US" dirty="0">
                <a:latin typeface="+mn-ea"/>
              </a:rPr>
              <a:t>年</a:t>
            </a:r>
            <a:r>
              <a:rPr lang="en-US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月开始设计，</a:t>
            </a:r>
            <a:r>
              <a:rPr lang="en-US" dirty="0">
                <a:latin typeface="+mn-ea"/>
              </a:rPr>
              <a:t>2009</a:t>
            </a:r>
            <a:r>
              <a:rPr lang="zh-CN" altLang="en-US" dirty="0">
                <a:latin typeface="+mn-ea"/>
              </a:rPr>
              <a:t>年</a:t>
            </a:r>
            <a:r>
              <a:rPr lang="en-US" dirty="0">
                <a:latin typeface="+mn-ea"/>
              </a:rPr>
              <a:t>11</a:t>
            </a:r>
            <a:r>
              <a:rPr lang="zh-CN" altLang="en-US" dirty="0">
                <a:latin typeface="+mn-ea"/>
              </a:rPr>
              <a:t>月</a:t>
            </a:r>
            <a:r>
              <a:rPr lang="en-US" dirty="0">
                <a:latin typeface="+mn-ea"/>
              </a:rPr>
              <a:t>Go</a:t>
            </a:r>
            <a:r>
              <a:rPr lang="zh-CN" altLang="en-US" dirty="0">
                <a:latin typeface="+mn-ea"/>
              </a:rPr>
              <a:t>语言开源，</a:t>
            </a:r>
            <a:r>
              <a:rPr lang="en-US" dirty="0">
                <a:latin typeface="+mn-ea"/>
              </a:rPr>
              <a:t>2012</a:t>
            </a:r>
            <a:r>
              <a:rPr lang="zh-CN" altLang="en-US" dirty="0">
                <a:latin typeface="+mn-ea"/>
              </a:rPr>
              <a:t>年</a:t>
            </a:r>
            <a:r>
              <a:rPr lang="en-US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月发布第一个稳定版本</a:t>
            </a:r>
            <a:r>
              <a:rPr lang="en-US" dirty="0">
                <a:latin typeface="+mn-ea"/>
              </a:rPr>
              <a:t>Go 1</a:t>
            </a:r>
            <a:r>
              <a:rPr lang="zh-CN" altLang="en-US" dirty="0">
                <a:latin typeface="+mn-ea"/>
              </a:rPr>
              <a:t>。截止</a:t>
            </a:r>
            <a:r>
              <a:rPr lang="en-US" dirty="0">
                <a:latin typeface="+mn-ea"/>
              </a:rPr>
              <a:t>2021</a:t>
            </a:r>
            <a:r>
              <a:rPr lang="zh-CN" altLang="en-US" dirty="0">
                <a:latin typeface="+mn-ea"/>
              </a:rPr>
              <a:t>年</a:t>
            </a:r>
            <a:r>
              <a:rPr lang="en-US" dirty="0">
                <a:latin typeface="+mn-ea"/>
              </a:rPr>
              <a:t>8</a:t>
            </a:r>
            <a:r>
              <a:rPr lang="zh-CN" altLang="en-US" dirty="0">
                <a:latin typeface="+mn-ea"/>
              </a:rPr>
              <a:t>月，最新稳定版本是</a:t>
            </a:r>
            <a:r>
              <a:rPr lang="en-US" dirty="0">
                <a:latin typeface="+mn-ea"/>
              </a:rPr>
              <a:t>Go1.17</a:t>
            </a:r>
            <a:r>
              <a:rPr lang="zh-CN" altLang="en-US" dirty="0">
                <a:latin typeface="+mn-ea"/>
              </a:rPr>
              <a:t>。</a:t>
            </a:r>
            <a:r>
              <a:rPr lang="en-CN" dirty="0">
                <a:latin typeface="+mn-ea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C6ABB2-65A4-B00D-DEDA-9C5EF5D5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语言简介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3730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3C88-CCEC-7E25-A5E2-EB8F1E7C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语言简介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1AEE-8875-C05F-A3AB-AFE351F9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N" dirty="0"/>
              <a:t>Go</a:t>
            </a:r>
            <a:r>
              <a:rPr lang="zh-CN" altLang="en-US" dirty="0"/>
              <a:t> 语言的特点：</a:t>
            </a:r>
            <a:endParaRPr lang="en-US" altLang="zh-CN" dirty="0"/>
          </a:p>
          <a:p>
            <a:pPr lvl="1"/>
            <a:r>
              <a:rPr lang="zh-CN" altLang="en-US" dirty="0"/>
              <a:t>简单易学；</a:t>
            </a:r>
            <a:endParaRPr lang="en-US" altLang="zh-CN" dirty="0"/>
          </a:p>
          <a:p>
            <a:pPr lvl="1"/>
            <a:r>
              <a:rPr lang="zh-CN" altLang="en-US" dirty="0"/>
              <a:t>功能强大；</a:t>
            </a:r>
            <a:endParaRPr lang="en-US" altLang="zh-CN" dirty="0"/>
          </a:p>
          <a:p>
            <a:pPr lvl="2"/>
            <a:r>
              <a:rPr lang="zh-CN" altLang="en-US" dirty="0"/>
              <a:t>自带垃圾回收（</a:t>
            </a:r>
            <a:r>
              <a:rPr lang="en-US" dirty="0"/>
              <a:t>Garbage </a:t>
            </a:r>
            <a:r>
              <a:rPr lang="en-US" dirty="0" err="1"/>
              <a:t>Collection，GC</a:t>
            </a:r>
            <a:r>
              <a:rPr lang="en-US" dirty="0"/>
              <a:t>）</a:t>
            </a:r>
            <a:r>
              <a:rPr lang="zh-CN" altLang="en-US" dirty="0"/>
              <a:t>功能；</a:t>
            </a:r>
            <a:endParaRPr lang="en-US" altLang="zh-CN" dirty="0"/>
          </a:p>
          <a:p>
            <a:pPr lvl="2"/>
            <a:r>
              <a:rPr lang="zh-CN" altLang="en-US" dirty="0"/>
              <a:t>快速编译功能；</a:t>
            </a:r>
            <a:endParaRPr lang="en-CN" altLang="zh-CN" dirty="0"/>
          </a:p>
          <a:p>
            <a:pPr lvl="2"/>
            <a:r>
              <a:rPr lang="zh-CN" altLang="en-US" dirty="0"/>
              <a:t>简单简洁的设计思路；</a:t>
            </a:r>
            <a:endParaRPr lang="en-CN" altLang="zh-CN" dirty="0"/>
          </a:p>
          <a:p>
            <a:pPr lvl="2"/>
            <a:r>
              <a:rPr lang="zh-CN" altLang="en-US" dirty="0"/>
              <a:t>突出最新发展需求</a:t>
            </a:r>
            <a:r>
              <a:rPr lang="en-US" altLang="zh-CN" dirty="0"/>
              <a:t>——</a:t>
            </a:r>
            <a:r>
              <a:rPr lang="zh-CN" altLang="en-US" dirty="0"/>
              <a:t>并发；</a:t>
            </a:r>
            <a:endParaRPr lang="en-CN" altLang="zh-CN" dirty="0"/>
          </a:p>
          <a:p>
            <a:pPr lvl="2"/>
            <a:r>
              <a:rPr lang="zh-CN" altLang="en-US" dirty="0"/>
              <a:t>提供快速</a:t>
            </a:r>
            <a:r>
              <a:rPr lang="en-US" dirty="0"/>
              <a:t>Web</a:t>
            </a:r>
            <a:r>
              <a:rPr lang="zh-CN" altLang="en-US" dirty="0"/>
              <a:t>开发功能；</a:t>
            </a:r>
            <a:endParaRPr lang="en-CN" altLang="zh-CN" dirty="0"/>
          </a:p>
          <a:p>
            <a:pPr lvl="2"/>
            <a:r>
              <a:rPr lang="zh-CN" altLang="en-US" dirty="0"/>
              <a:t>支持交叉编译；</a:t>
            </a:r>
            <a:endParaRPr lang="en-US" altLang="zh-CN" dirty="0"/>
          </a:p>
          <a:p>
            <a:pPr lvl="2"/>
            <a:r>
              <a:rPr lang="zh-CN" altLang="en-US" dirty="0"/>
              <a:t>第一门完全支持</a:t>
            </a:r>
            <a:r>
              <a:rPr lang="en-US" dirty="0"/>
              <a:t>UTF-8</a:t>
            </a:r>
            <a:r>
              <a:rPr lang="zh-CN" altLang="en-US" dirty="0"/>
              <a:t>的编程语言；</a:t>
            </a:r>
            <a:endParaRPr lang="en-US" altLang="zh-CN" dirty="0"/>
          </a:p>
          <a:p>
            <a:pPr lvl="1"/>
            <a:r>
              <a:rPr lang="zh-CN" altLang="en-US" dirty="0"/>
              <a:t>擅长应用领域非常广泛。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643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7E1E-512A-579A-10C1-0C431E6C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Go</a:t>
            </a:r>
            <a:r>
              <a:rPr lang="zh-CN" altLang="en-US" dirty="0"/>
              <a:t>语言开发包安装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B843-FA48-D855-F069-11FAB419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CN" dirty="0"/>
              <a:t>下载</a:t>
            </a:r>
            <a:r>
              <a:rPr lang="zh-CN" altLang="en-US" dirty="0"/>
              <a:t> </a:t>
            </a:r>
            <a:r>
              <a:rPr lang="en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SDK</a:t>
            </a:r>
          </a:p>
          <a:p>
            <a:endParaRPr lang="en-CN" dirty="0"/>
          </a:p>
        </p:txBody>
      </p:sp>
      <p:pic>
        <p:nvPicPr>
          <p:cNvPr id="4" name="图片 1">
            <a:extLst>
              <a:ext uri="{FF2B5EF4-FFF2-40B4-BE49-F238E27FC236}">
                <a16:creationId xmlns:a16="http://schemas.microsoft.com/office/drawing/2014/main" id="{BC65A33D-C99A-D0A8-EBBA-FFD582FF7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888" y="3009122"/>
            <a:ext cx="3530223" cy="2866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32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7E1E-512A-579A-10C1-0C431E6C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Go</a:t>
            </a:r>
            <a:r>
              <a:rPr lang="zh-CN" altLang="en-US" dirty="0"/>
              <a:t>语言开发包安装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B843-FA48-D855-F069-11FAB419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CN" dirty="0"/>
              <a:t>执行安装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824A8FC-641C-FC73-594C-17BFC4D20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30" y="3208655"/>
            <a:ext cx="2577465" cy="2015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3">
            <a:extLst>
              <a:ext uri="{FF2B5EF4-FFF2-40B4-BE49-F238E27FC236}">
                <a16:creationId xmlns:a16="http://schemas.microsoft.com/office/drawing/2014/main" id="{5256CADC-7320-3459-46B8-F29210C60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307" y="3208655"/>
            <a:ext cx="2579370" cy="2015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90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7E1E-512A-579A-10C1-0C431E6C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Go</a:t>
            </a:r>
            <a:r>
              <a:rPr lang="zh-CN" altLang="en-US" dirty="0"/>
              <a:t>语言开发包安装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B843-FA48-D855-F069-11FAB419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CN" dirty="0"/>
              <a:t>执行安装</a:t>
            </a:r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BF7C6BC7-7489-04F9-349F-EE362775E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708" y="3184758"/>
            <a:ext cx="2579370" cy="2015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5">
            <a:extLst>
              <a:ext uri="{FF2B5EF4-FFF2-40B4-BE49-F238E27FC236}">
                <a16:creationId xmlns:a16="http://schemas.microsoft.com/office/drawing/2014/main" id="{88CCAD02-A264-18EA-30D6-16A75C934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924" y="3184758"/>
            <a:ext cx="2579370" cy="2015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19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7E1E-512A-579A-10C1-0C431E6C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Go</a:t>
            </a:r>
            <a:r>
              <a:rPr lang="zh-CN" altLang="en-US" dirty="0"/>
              <a:t>语言开发包安装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B843-FA48-D855-F069-11FAB419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配置与验证环境变量</a:t>
            </a:r>
            <a:endParaRPr lang="en-CN" dirty="0"/>
          </a:p>
        </p:txBody>
      </p:sp>
      <p:pic>
        <p:nvPicPr>
          <p:cNvPr id="4" name="图片 131">
            <a:extLst>
              <a:ext uri="{FF2B5EF4-FFF2-40B4-BE49-F238E27FC236}">
                <a16:creationId xmlns:a16="http://schemas.microsoft.com/office/drawing/2014/main" id="{C43D5599-B9CB-1024-2E77-DA4E788A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989" y="3205534"/>
            <a:ext cx="3180021" cy="2941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19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7E1E-512A-579A-10C1-0C431E6C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Go</a:t>
            </a:r>
            <a:r>
              <a:rPr lang="zh-CN" altLang="en-US" dirty="0"/>
              <a:t>语言开发包安装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B843-FA48-D855-F069-11FAB419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配置与验证环境变量（执行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env</a:t>
            </a:r>
            <a:r>
              <a:rPr lang="zh-CN" altLang="en-US" dirty="0"/>
              <a:t>）</a:t>
            </a:r>
            <a:endParaRPr lang="en-CN" dirty="0"/>
          </a:p>
        </p:txBody>
      </p:sp>
      <p:pic>
        <p:nvPicPr>
          <p:cNvPr id="5" name="图片 28">
            <a:extLst>
              <a:ext uri="{FF2B5EF4-FFF2-40B4-BE49-F238E27FC236}">
                <a16:creationId xmlns:a16="http://schemas.microsoft.com/office/drawing/2014/main" id="{8A44DC8D-5E5E-CFA2-0C8B-1F3C544C1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6679" y="3075709"/>
            <a:ext cx="3538642" cy="29906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68504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</TotalTime>
  <Words>609</Words>
  <Application>Microsoft Macintosh PowerPoint</Application>
  <PresentationFormat>Widescreen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方正舒体</vt:lpstr>
      <vt:lpstr>Arial</vt:lpstr>
      <vt:lpstr>Garamond</vt:lpstr>
      <vt:lpstr>Organic</vt:lpstr>
      <vt:lpstr>Go 语言从入门到项目实战</vt:lpstr>
      <vt:lpstr>1.1 Go 语言简介</vt:lpstr>
      <vt:lpstr>1.1 Go 语言简介</vt:lpstr>
      <vt:lpstr>1.1 Go 语言简介</vt:lpstr>
      <vt:lpstr>1.2 Go语言开发包安装</vt:lpstr>
      <vt:lpstr>1.2 Go语言开发包安装</vt:lpstr>
      <vt:lpstr>1.2 Go语言开发包安装</vt:lpstr>
      <vt:lpstr>1.2 Go语言开发包安装</vt:lpstr>
      <vt:lpstr>1.2 Go语言开发包安装</vt:lpstr>
      <vt:lpstr>1.3 第一个Go语言程序：Hello三酷猫</vt:lpstr>
      <vt:lpstr>1.3 第一个Go语言程序：Hello三酷猫</vt:lpstr>
      <vt:lpstr>1.4 安装和使用集成开发环境</vt:lpstr>
      <vt:lpstr>1.4 安装和使用集成开发环境</vt:lpstr>
      <vt:lpstr>1.4 安装和使用集成开发环境</vt:lpstr>
      <vt:lpstr>1.4 安装和使用集成开发环境</vt:lpstr>
      <vt:lpstr>1.4 安装和使用集成开发环境</vt:lpstr>
      <vt:lpstr>1.4 安装和使用集成开发环境</vt:lpstr>
      <vt:lpstr>1.5 Go 语言关键字 &amp; 保留字</vt:lpstr>
      <vt:lpstr>1.5 Go 语言关键字 &amp; 保留字</vt:lpstr>
      <vt:lpstr>1.6 为代码添加注释</vt:lpstr>
      <vt:lpstr>1.6 为代码添加注释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萧 文翰</dc:creator>
  <cp:lastModifiedBy>萧 文翰</cp:lastModifiedBy>
  <cp:revision>22</cp:revision>
  <dcterms:created xsi:type="dcterms:W3CDTF">2022-08-29T01:21:43Z</dcterms:created>
  <dcterms:modified xsi:type="dcterms:W3CDTF">2022-08-29T01:58:06Z</dcterms:modified>
</cp:coreProperties>
</file>