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9"/>
    <p:restoredTop sz="96327"/>
  </p:normalViewPr>
  <p:slideViewPr>
    <p:cSldViewPr snapToGrid="0">
      <p:cViewPr>
        <p:scale>
          <a:sx n="50" d="100"/>
          <a:sy n="50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反射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使用反射访问结构体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+mn-ea"/>
              </a:rPr>
              <a:t>func</a:t>
            </a:r>
            <a:r>
              <a:rPr lang="en-US" altLang="zh-CN" sz="1800" dirty="0">
                <a:latin typeface="+mn-ea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type cat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	name string `meaning:"</a:t>
            </a:r>
            <a:r>
              <a:rPr lang="zh-CN" altLang="en-US" sz="1800" dirty="0">
                <a:latin typeface="+mn-ea"/>
              </a:rPr>
              <a:t>全名</a:t>
            </a:r>
            <a:r>
              <a:rPr lang="en-US" altLang="zh-CN" sz="1800" dirty="0">
                <a:latin typeface="+mn-ea"/>
              </a:rPr>
              <a:t>"`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	age  int   `meaning:"</a:t>
            </a:r>
            <a:r>
              <a:rPr lang="zh-CN" altLang="en-US" sz="1800" dirty="0">
                <a:latin typeface="+mn-ea"/>
              </a:rPr>
              <a:t>年龄</a:t>
            </a:r>
            <a:r>
              <a:rPr lang="en-US" altLang="zh-CN" sz="1800" dirty="0">
                <a:latin typeface="+mn-ea"/>
              </a:rPr>
              <a:t>"`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catOne</a:t>
            </a:r>
            <a:r>
              <a:rPr lang="en-US" altLang="zh-CN" sz="1800" dirty="0">
                <a:latin typeface="+mn-ea"/>
              </a:rPr>
              <a:t> := cat{name: "</a:t>
            </a:r>
            <a:r>
              <a:rPr lang="zh-CN" altLang="en-US" sz="1800" dirty="0">
                <a:latin typeface="+mn-ea"/>
              </a:rPr>
              <a:t>三酷猫</a:t>
            </a:r>
            <a:r>
              <a:rPr lang="en-US" altLang="zh-CN" sz="1800" dirty="0">
                <a:latin typeface="+mn-ea"/>
              </a:rPr>
              <a:t>", age: 18} 	//</a:t>
            </a:r>
            <a:r>
              <a:rPr lang="zh-CN" altLang="en-US" sz="1800" dirty="0">
                <a:latin typeface="+mn-ea"/>
              </a:rPr>
              <a:t>声明</a:t>
            </a:r>
            <a:r>
              <a:rPr lang="en-US" altLang="zh-CN" sz="1800" dirty="0" err="1">
                <a:latin typeface="+mn-ea"/>
              </a:rPr>
              <a:t>catOne</a:t>
            </a:r>
            <a:r>
              <a:rPr lang="zh-CN" altLang="en-US" sz="1800" dirty="0">
                <a:latin typeface="+mn-ea"/>
              </a:rPr>
              <a:t>类型变量并赋初始值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typeOfCat</a:t>
            </a:r>
            <a:r>
              <a:rPr lang="en-US" altLang="zh-CN" sz="1800" dirty="0">
                <a:latin typeface="+mn-ea"/>
              </a:rPr>
              <a:t> := </a:t>
            </a:r>
            <a:r>
              <a:rPr lang="en-US" altLang="zh-CN" sz="1800" dirty="0" err="1">
                <a:latin typeface="+mn-ea"/>
              </a:rPr>
              <a:t>reflect.TypeOf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catOne</a:t>
            </a:r>
            <a:r>
              <a:rPr lang="en-US" altLang="zh-CN" sz="1800" dirty="0">
                <a:latin typeface="+mn-ea"/>
              </a:rPr>
              <a:t>)		//</a:t>
            </a:r>
            <a:r>
              <a:rPr lang="zh-CN" altLang="en-US" sz="1800" dirty="0">
                <a:latin typeface="+mn-ea"/>
              </a:rPr>
              <a:t>通过反射获取</a:t>
            </a:r>
            <a:r>
              <a:rPr lang="en-US" altLang="zh-CN" sz="1800" dirty="0" err="1">
                <a:latin typeface="+mn-ea"/>
              </a:rPr>
              <a:t>catOne</a:t>
            </a:r>
            <a:r>
              <a:rPr lang="zh-CN" altLang="en-US" sz="1800" dirty="0">
                <a:latin typeface="+mn-ea"/>
              </a:rPr>
              <a:t>变量的类型名和种类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fmt.Println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typeOfCat.Name</a:t>
            </a:r>
            <a:r>
              <a:rPr lang="en-US" altLang="zh-CN" sz="1800" dirty="0">
                <a:latin typeface="+mn-ea"/>
              </a:rPr>
              <a:t>(), </a:t>
            </a:r>
            <a:r>
              <a:rPr lang="en-US" altLang="zh-CN" sz="1800" dirty="0" err="1">
                <a:latin typeface="+mn-ea"/>
              </a:rPr>
              <a:t>typeOfCat.Kind</a:t>
            </a:r>
            <a:r>
              <a:rPr lang="en-US" altLang="zh-CN" sz="1800" dirty="0">
                <a:latin typeface="+mn-ea"/>
              </a:rPr>
              <a:t>())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37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使用反射访问结构体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>
                <a:latin typeface="+mn-ea"/>
              </a:rPr>
              <a:t>	</a:t>
            </a:r>
            <a:r>
              <a:rPr lang="en-US" altLang="zh-CN" sz="1200" dirty="0" err="1">
                <a:latin typeface="+mn-ea"/>
              </a:rPr>
              <a:t>valueOfCat</a:t>
            </a:r>
            <a:r>
              <a:rPr lang="en-US" altLang="zh-CN" sz="1200" dirty="0">
                <a:latin typeface="+mn-ea"/>
              </a:rPr>
              <a:t> := </a:t>
            </a:r>
            <a:r>
              <a:rPr lang="en-US" altLang="zh-CN" sz="1200" dirty="0" err="1">
                <a:latin typeface="+mn-ea"/>
              </a:rPr>
              <a:t>reflect.ValueOf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catOne</a:t>
            </a:r>
            <a:r>
              <a:rPr lang="en-US" altLang="zh-CN" sz="1200" dirty="0">
                <a:latin typeface="+mn-ea"/>
              </a:rPr>
              <a:t>)			//</a:t>
            </a:r>
            <a:r>
              <a:rPr lang="zh-CN" altLang="en-US" sz="1200" dirty="0">
                <a:latin typeface="+mn-ea"/>
              </a:rPr>
              <a:t>通过反射获取</a:t>
            </a:r>
            <a:r>
              <a:rPr lang="en-US" altLang="zh-CN" sz="1200" dirty="0" err="1">
                <a:latin typeface="+mn-ea"/>
              </a:rPr>
              <a:t>catOne</a:t>
            </a:r>
            <a:r>
              <a:rPr lang="zh-CN" altLang="en-US" sz="1200" dirty="0">
                <a:latin typeface="+mn-ea"/>
              </a:rPr>
              <a:t>变量的值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</a:t>
            </a:r>
            <a:r>
              <a:rPr lang="zh-CN" altLang="en-US" sz="1200" dirty="0">
                <a:latin typeface="+mn-ea"/>
              </a:rPr>
              <a:t>	</a:t>
            </a:r>
            <a:r>
              <a:rPr lang="en-US" altLang="zh-CN" sz="1200" dirty="0">
                <a:latin typeface="+mn-ea"/>
              </a:rPr>
              <a:t>for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:= 0;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&lt; </a:t>
            </a:r>
            <a:r>
              <a:rPr lang="en-US" altLang="zh-CN" sz="1200" dirty="0" err="1">
                <a:latin typeface="+mn-ea"/>
              </a:rPr>
              <a:t>typeOfCat.NumField</a:t>
            </a:r>
            <a:r>
              <a:rPr lang="en-US" altLang="zh-CN" sz="1200" dirty="0">
                <a:latin typeface="+mn-ea"/>
              </a:rPr>
              <a:t>();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++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	</a:t>
            </a:r>
            <a:r>
              <a:rPr lang="en-US" altLang="zh-CN" sz="1200" dirty="0" err="1">
                <a:latin typeface="+mn-ea"/>
              </a:rPr>
              <a:t>fieldType</a:t>
            </a:r>
            <a:r>
              <a:rPr lang="en-US" altLang="zh-CN" sz="1200" dirty="0">
                <a:latin typeface="+mn-ea"/>
              </a:rPr>
              <a:t> := </a:t>
            </a:r>
            <a:r>
              <a:rPr lang="en-US" altLang="zh-CN" sz="1200" dirty="0" err="1">
                <a:latin typeface="+mn-ea"/>
              </a:rPr>
              <a:t>typeOfCat.Field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) 			//</a:t>
            </a:r>
            <a:r>
              <a:rPr lang="zh-CN" altLang="en-US" sz="1200" dirty="0">
                <a:latin typeface="+mn-ea"/>
              </a:rPr>
              <a:t>通过反射获取结构体成员的名称和值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	</a:t>
            </a:r>
            <a:r>
              <a:rPr lang="en-US" altLang="zh-CN" sz="1200" dirty="0" err="1">
                <a:latin typeface="+mn-ea"/>
              </a:rPr>
              <a:t>fmt.Println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fieldType.Index</a:t>
            </a:r>
            <a:r>
              <a:rPr lang="en-US" altLang="zh-CN" sz="1200" dirty="0">
                <a:latin typeface="+mn-ea"/>
              </a:rPr>
              <a:t>, </a:t>
            </a:r>
            <a:r>
              <a:rPr lang="en-US" altLang="zh-CN" sz="1200" dirty="0" err="1">
                <a:latin typeface="+mn-ea"/>
              </a:rPr>
              <a:t>fieldType.Name</a:t>
            </a:r>
            <a:r>
              <a:rPr lang="en-US" altLang="zh-CN" sz="1200" dirty="0">
                <a:latin typeface="+mn-ea"/>
              </a:rPr>
              <a:t>, </a:t>
            </a:r>
            <a:r>
              <a:rPr lang="en-US" altLang="zh-CN" sz="1200" dirty="0" err="1">
                <a:latin typeface="+mn-ea"/>
              </a:rPr>
              <a:t>valueOfCat.Field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), </a:t>
            </a:r>
            <a:r>
              <a:rPr lang="en-US" altLang="zh-CN" sz="1200" dirty="0" err="1">
                <a:latin typeface="+mn-ea"/>
              </a:rPr>
              <a:t>fieldType.Tag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</a:t>
            </a:r>
            <a:r>
              <a:rPr lang="en-US" altLang="zh-CN" sz="1200" dirty="0" err="1">
                <a:latin typeface="+mn-ea"/>
              </a:rPr>
              <a:t>catType</a:t>
            </a:r>
            <a:r>
              <a:rPr lang="en-US" altLang="zh-CN" sz="1200" dirty="0">
                <a:latin typeface="+mn-ea"/>
              </a:rPr>
              <a:t>, ok := </a:t>
            </a:r>
            <a:r>
              <a:rPr lang="en-US" altLang="zh-CN" sz="1200" dirty="0" err="1">
                <a:latin typeface="+mn-ea"/>
              </a:rPr>
              <a:t>typeOfCat.FieldByName</a:t>
            </a:r>
            <a:r>
              <a:rPr lang="en-US" altLang="zh-CN" sz="1200" dirty="0">
                <a:latin typeface="+mn-ea"/>
              </a:rPr>
              <a:t>("age") 		//</a:t>
            </a:r>
            <a:r>
              <a:rPr lang="zh-CN" altLang="en-US" sz="1200" dirty="0">
                <a:latin typeface="+mn-ea"/>
              </a:rPr>
              <a:t>查找名为</a:t>
            </a:r>
            <a:r>
              <a:rPr lang="en-US" altLang="zh-CN" sz="1200" dirty="0">
                <a:latin typeface="+mn-ea"/>
              </a:rPr>
              <a:t>age</a:t>
            </a:r>
            <a:r>
              <a:rPr lang="zh-CN" altLang="en-US" sz="1200" dirty="0">
                <a:latin typeface="+mn-ea"/>
              </a:rPr>
              <a:t>的成员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if ok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	</a:t>
            </a:r>
            <a:r>
              <a:rPr lang="en-US" altLang="zh-CN" sz="1200" dirty="0" err="1">
                <a:latin typeface="+mn-ea"/>
              </a:rPr>
              <a:t>fmt.Println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catType.Tag.Get</a:t>
            </a:r>
            <a:r>
              <a:rPr lang="en-US" altLang="zh-CN" sz="1200" dirty="0">
                <a:latin typeface="+mn-ea"/>
              </a:rPr>
              <a:t>("meaning")) 	//</a:t>
            </a:r>
            <a:r>
              <a:rPr lang="zh-CN" altLang="en-US" sz="1200" dirty="0">
                <a:latin typeface="+mn-ea"/>
              </a:rPr>
              <a:t>输出</a:t>
            </a:r>
            <a:r>
              <a:rPr lang="en-US" altLang="zh-CN" sz="1200" dirty="0">
                <a:latin typeface="+mn-ea"/>
              </a:rPr>
              <a:t>age</a:t>
            </a:r>
            <a:r>
              <a:rPr lang="zh-CN" altLang="en-US" sz="1200" dirty="0">
                <a:latin typeface="+mn-ea"/>
              </a:rPr>
              <a:t>成员的部分</a:t>
            </a:r>
            <a:r>
              <a:rPr lang="en-US" altLang="zh-CN" sz="1200" dirty="0">
                <a:latin typeface="+mn-ea"/>
              </a:rPr>
              <a:t>Tag</a:t>
            </a:r>
            <a:r>
              <a:rPr lang="zh-CN" altLang="en-US" sz="1200" dirty="0">
                <a:latin typeface="+mn-ea"/>
              </a:rPr>
              <a:t>文本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	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52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通过反射修改值</a:t>
            </a:r>
            <a:endParaRPr lang="en-CN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ECDB26A-50F5-DBA1-BB65-901B54248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040932"/>
              </p:ext>
            </p:extLst>
          </p:nvPr>
        </p:nvGraphicFramePr>
        <p:xfrm>
          <a:off x="1295400" y="3051250"/>
          <a:ext cx="9601200" cy="2682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655">
                  <a:extLst>
                    <a:ext uri="{9D8B030D-6E8A-4147-A177-3AD203B41FA5}">
                      <a16:colId xmlns:a16="http://schemas.microsoft.com/office/drawing/2014/main" val="1589133975"/>
                    </a:ext>
                  </a:extLst>
                </a:gridCol>
                <a:gridCol w="5679912">
                  <a:extLst>
                    <a:ext uri="{9D8B030D-6E8A-4147-A177-3AD203B41FA5}">
                      <a16:colId xmlns:a16="http://schemas.microsoft.com/office/drawing/2014/main" val="2909427129"/>
                    </a:ext>
                  </a:extLst>
                </a:gridCol>
                <a:gridCol w="2670633">
                  <a:extLst>
                    <a:ext uri="{9D8B030D-6E8A-4147-A177-3AD203B41FA5}">
                      <a16:colId xmlns:a16="http://schemas.microsoft.com/office/drawing/2014/main" val="168668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函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数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名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作</a:t>
                      </a:r>
                      <a:r>
                        <a:rPr lang="en-US" sz="1600" kern="850">
                          <a:effectLst/>
                        </a:rPr>
                        <a:t>    </a:t>
                      </a:r>
                      <a:r>
                        <a:rPr lang="zh-CN" sz="1600" kern="850">
                          <a:effectLst/>
                        </a:rPr>
                        <a:t>用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函 数 声 明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639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Elem()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相当于</a:t>
                      </a:r>
                      <a:r>
                        <a:rPr lang="en-US" sz="1600" kern="850">
                          <a:effectLst/>
                        </a:rPr>
                        <a:t>*</a:t>
                      </a:r>
                      <a:r>
                        <a:rPr lang="zh-CN" sz="1600" kern="850">
                          <a:effectLst/>
                        </a:rPr>
                        <a:t>操作。</a:t>
                      </a:r>
                    </a:p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取某个地址变量表示的值。当该函数作用于非指针或接口时将发生宕机，作用于空指针时返回</a:t>
                      </a:r>
                      <a:r>
                        <a:rPr lang="en-US" sz="1600" kern="850">
                          <a:effectLst/>
                        </a:rPr>
                        <a:t>nil</a:t>
                      </a:r>
                      <a:r>
                        <a:rPr lang="zh-CN" sz="1600" kern="850">
                          <a:effectLst/>
                        </a:rPr>
                        <a:t>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func (v Value) Elem() Value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63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Addr()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相当于</a:t>
                      </a:r>
                      <a:r>
                        <a:rPr lang="en-US" sz="1600" kern="850">
                          <a:effectLst/>
                        </a:rPr>
                        <a:t>&amp;</a:t>
                      </a:r>
                      <a:r>
                        <a:rPr lang="zh-CN" sz="1600" kern="850">
                          <a:effectLst/>
                        </a:rPr>
                        <a:t>操作。</a:t>
                      </a:r>
                    </a:p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取某个值的地址。当该函数作用于不可寻址的值时将发生宕机。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func (v Value) Addr() Value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50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CanAddr()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判断某个值是否可寻址，可寻址将返回</a:t>
                      </a:r>
                      <a:r>
                        <a:rPr lang="en-US" sz="1600" kern="850">
                          <a:effectLst/>
                        </a:rPr>
                        <a:t>true</a:t>
                      </a:r>
                      <a:r>
                        <a:rPr lang="zh-CN" sz="1600" kern="850">
                          <a:effectLst/>
                        </a:rPr>
                        <a:t>，反之则返回</a:t>
                      </a:r>
                      <a:r>
                        <a:rPr lang="en-US" sz="1600" kern="850">
                          <a:effectLst/>
                        </a:rPr>
                        <a:t>false</a:t>
                      </a:r>
                      <a:r>
                        <a:rPr lang="zh-CN" sz="1600" kern="850">
                          <a:effectLst/>
                        </a:rPr>
                        <a:t>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func (v Value) CanAddr() bool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700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>
                          <a:effectLst/>
                        </a:rPr>
                        <a:t>CanSet()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zh-CN" sz="1600" kern="850">
                          <a:effectLst/>
                        </a:rPr>
                        <a:t>判断某个值是否可修改，可修改将返回</a:t>
                      </a:r>
                      <a:r>
                        <a:rPr lang="en-US" sz="1600" kern="850">
                          <a:effectLst/>
                        </a:rPr>
                        <a:t>true</a:t>
                      </a:r>
                      <a:r>
                        <a:rPr lang="zh-CN" sz="1600" kern="850">
                          <a:effectLst/>
                        </a:rPr>
                        <a:t>，反之则返回</a:t>
                      </a:r>
                      <a:r>
                        <a:rPr lang="en-US" sz="1600" kern="850">
                          <a:effectLst/>
                        </a:rPr>
                        <a:t>false</a:t>
                      </a:r>
                      <a:r>
                        <a:rPr lang="zh-CN" sz="1600" kern="850">
                          <a:effectLst/>
                        </a:rPr>
                        <a:t>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600" kern="850" dirty="0" err="1">
                          <a:effectLst/>
                        </a:rPr>
                        <a:t>func</a:t>
                      </a:r>
                      <a:r>
                        <a:rPr lang="en-US" sz="1600" kern="850" dirty="0">
                          <a:effectLst/>
                        </a:rPr>
                        <a:t> (v Value) </a:t>
                      </a:r>
                      <a:r>
                        <a:rPr lang="en-US" sz="1600" kern="850" dirty="0" err="1">
                          <a:effectLst/>
                        </a:rPr>
                        <a:t>CanSet</a:t>
                      </a:r>
                      <a:r>
                        <a:rPr lang="en-US" sz="1600" kern="850" dirty="0">
                          <a:effectLst/>
                        </a:rPr>
                        <a:t>() bool</a:t>
                      </a:r>
                      <a:endParaRPr lang="zh-CN" sz="16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562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通过反射修改值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281311-94B1-E7F1-CA9D-ADFC8734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numA</a:t>
            </a:r>
            <a:r>
              <a:rPr lang="en-US" altLang="zh-CN" dirty="0"/>
              <a:t> := 100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addrValueOfNumA</a:t>
            </a:r>
            <a:r>
              <a:rPr lang="en-US" altLang="zh-CN" dirty="0"/>
              <a:t> := </a:t>
            </a:r>
            <a:r>
              <a:rPr lang="en-US" altLang="zh-CN" dirty="0" err="1"/>
              <a:t>reflect.ValueOf</a:t>
            </a:r>
            <a:r>
              <a:rPr lang="en-US" altLang="zh-CN" dirty="0"/>
              <a:t>(&amp;</a:t>
            </a:r>
            <a:r>
              <a:rPr lang="en-US" altLang="zh-CN" dirty="0" err="1"/>
              <a:t>numA</a:t>
            </a:r>
            <a:r>
              <a:rPr lang="en-US" altLang="zh-CN" dirty="0"/>
              <a:t>)		//</a:t>
            </a:r>
            <a:r>
              <a:rPr lang="zh-CN" altLang="en-US" dirty="0"/>
              <a:t>取</a:t>
            </a:r>
            <a:r>
              <a:rPr lang="en-US" altLang="zh-CN" dirty="0" err="1"/>
              <a:t>numA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(&amp;</a:t>
            </a:r>
            <a:r>
              <a:rPr lang="en-US" altLang="zh-CN" dirty="0" err="1"/>
              <a:t>numA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valueOfNumA</a:t>
            </a:r>
            <a:r>
              <a:rPr lang="en-US" altLang="zh-CN" dirty="0"/>
              <a:t> := </a:t>
            </a:r>
            <a:r>
              <a:rPr lang="en-US" altLang="zh-CN" dirty="0" err="1"/>
              <a:t>addrValueOfNumA.Elem</a:t>
            </a:r>
            <a:r>
              <a:rPr lang="en-US" altLang="zh-CN" dirty="0"/>
              <a:t>()		//</a:t>
            </a:r>
            <a:r>
              <a:rPr lang="zh-CN" altLang="en-US" dirty="0"/>
              <a:t>获取地址所表示的值，即</a:t>
            </a:r>
            <a:r>
              <a:rPr lang="en-US" altLang="zh-CN" dirty="0" err="1"/>
              <a:t>numA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valueOfNumA.Addr</a:t>
            </a:r>
            <a:r>
              <a:rPr lang="en-US" altLang="zh-CN" dirty="0"/>
              <a:t>())				//</a:t>
            </a:r>
            <a:r>
              <a:rPr lang="zh-CN" altLang="en-US" dirty="0"/>
              <a:t>获取</a:t>
            </a:r>
            <a:r>
              <a:rPr lang="en-US" altLang="zh-CN" dirty="0" err="1"/>
              <a:t>valueOfNumA</a:t>
            </a:r>
            <a:r>
              <a:rPr lang="zh-CN" altLang="en-US" dirty="0"/>
              <a:t>所在地址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valueOfNumA.CanAddr</a:t>
            </a:r>
            <a:r>
              <a:rPr lang="en-US" altLang="zh-CN" dirty="0"/>
              <a:t>())			//</a:t>
            </a:r>
            <a:r>
              <a:rPr lang="zh-CN" altLang="en-US" dirty="0"/>
              <a:t>判断该值是否可被寻址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89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通过反射修改值</a:t>
            </a:r>
            <a:endParaRPr lang="en-CN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CF61489-8B1A-7427-7241-986CB172A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21241"/>
              </p:ext>
            </p:extLst>
          </p:nvPr>
        </p:nvGraphicFramePr>
        <p:xfrm>
          <a:off x="1295398" y="2819323"/>
          <a:ext cx="9601200" cy="29260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36288">
                  <a:extLst>
                    <a:ext uri="{9D8B030D-6E8A-4147-A177-3AD203B41FA5}">
                      <a16:colId xmlns:a16="http://schemas.microsoft.com/office/drawing/2014/main" val="4274874825"/>
                    </a:ext>
                  </a:extLst>
                </a:gridCol>
                <a:gridCol w="4498258">
                  <a:extLst>
                    <a:ext uri="{9D8B030D-6E8A-4147-A177-3AD203B41FA5}">
                      <a16:colId xmlns:a16="http://schemas.microsoft.com/office/drawing/2014/main" val="3081256862"/>
                    </a:ext>
                  </a:extLst>
                </a:gridCol>
                <a:gridCol w="3566654">
                  <a:extLst>
                    <a:ext uri="{9D8B030D-6E8A-4147-A177-3AD203B41FA5}">
                      <a16:colId xmlns:a16="http://schemas.microsoft.com/office/drawing/2014/main" val="421505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函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数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名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作</a:t>
                      </a:r>
                      <a:r>
                        <a:rPr lang="en-US" sz="1600" kern="850">
                          <a:effectLst/>
                        </a:rPr>
                        <a:t>    </a:t>
                      </a:r>
                      <a:r>
                        <a:rPr lang="zh-CN" sz="1600" kern="850">
                          <a:effectLst/>
                        </a:rPr>
                        <a:t>用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函 数 声 明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0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SetInt()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 dirty="0">
                          <a:effectLst/>
                        </a:rPr>
                        <a:t>修改</a:t>
                      </a:r>
                      <a:r>
                        <a:rPr lang="en-US" sz="1600" kern="850" dirty="0">
                          <a:effectLst/>
                        </a:rPr>
                        <a:t>int</a:t>
                      </a:r>
                      <a:r>
                        <a:rPr lang="zh-CN" sz="1600" kern="850" dirty="0">
                          <a:effectLst/>
                        </a:rPr>
                        <a:t>类型值，允许作用于类型为</a:t>
                      </a:r>
                      <a:r>
                        <a:rPr lang="en-US" sz="1600" kern="850" dirty="0">
                          <a:effectLst/>
                        </a:rPr>
                        <a:t>int</a:t>
                      </a:r>
                      <a:r>
                        <a:rPr lang="zh-CN" sz="1600" kern="850" dirty="0">
                          <a:effectLst/>
                        </a:rPr>
                        <a:t>、</a:t>
                      </a:r>
                      <a:r>
                        <a:rPr lang="en-US" sz="1600" kern="850" dirty="0">
                          <a:effectLst/>
                        </a:rPr>
                        <a:t>int8</a:t>
                      </a:r>
                      <a:r>
                        <a:rPr lang="zh-CN" sz="1600" kern="850" dirty="0">
                          <a:effectLst/>
                        </a:rPr>
                        <a:t>、</a:t>
                      </a:r>
                      <a:r>
                        <a:rPr lang="en-US" sz="1600" kern="850" dirty="0">
                          <a:effectLst/>
                        </a:rPr>
                        <a:t>int16</a:t>
                      </a:r>
                      <a:r>
                        <a:rPr lang="zh-CN" sz="1600" kern="850" dirty="0">
                          <a:effectLst/>
                        </a:rPr>
                        <a:t>、</a:t>
                      </a:r>
                      <a:r>
                        <a:rPr lang="en-US" sz="1600" kern="850" dirty="0">
                          <a:effectLst/>
                        </a:rPr>
                        <a:t> int32</a:t>
                      </a:r>
                      <a:r>
                        <a:rPr lang="zh-CN" sz="1600" kern="850" dirty="0">
                          <a:effectLst/>
                        </a:rPr>
                        <a:t>和</a:t>
                      </a:r>
                      <a:r>
                        <a:rPr lang="en-US" sz="1600" kern="850" dirty="0">
                          <a:effectLst/>
                        </a:rPr>
                        <a:t>int64</a:t>
                      </a:r>
                      <a:r>
                        <a:rPr lang="zh-CN" sz="1600" kern="850" dirty="0">
                          <a:effectLst/>
                        </a:rPr>
                        <a:t>的值。</a:t>
                      </a:r>
                      <a:endParaRPr lang="zh-CN" sz="16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func (v Value) SetInt(x int64)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00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SetUInt()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修改</a:t>
                      </a:r>
                      <a:r>
                        <a:rPr lang="en-US" sz="1600" kern="850">
                          <a:effectLst/>
                        </a:rPr>
                        <a:t>uint</a:t>
                      </a:r>
                      <a:r>
                        <a:rPr lang="zh-CN" sz="1600" kern="850">
                          <a:effectLst/>
                        </a:rPr>
                        <a:t>类型值，允许作用于类型为</a:t>
                      </a:r>
                      <a:r>
                        <a:rPr lang="en-US" sz="1600" kern="850">
                          <a:effectLst/>
                        </a:rPr>
                        <a:t>uint</a:t>
                      </a:r>
                      <a:r>
                        <a:rPr lang="zh-CN" sz="1600" kern="850">
                          <a:effectLst/>
                        </a:rPr>
                        <a:t>、</a:t>
                      </a:r>
                      <a:r>
                        <a:rPr lang="en-US" sz="1600" kern="850">
                          <a:effectLst/>
                        </a:rPr>
                        <a:t>uint8</a:t>
                      </a:r>
                      <a:r>
                        <a:rPr lang="zh-CN" sz="1600" kern="850">
                          <a:effectLst/>
                        </a:rPr>
                        <a:t>、</a:t>
                      </a:r>
                      <a:r>
                        <a:rPr lang="en-US" sz="1600" kern="850">
                          <a:effectLst/>
                        </a:rPr>
                        <a:t>uint16</a:t>
                      </a:r>
                      <a:r>
                        <a:rPr lang="zh-CN" sz="1600" kern="850">
                          <a:effectLst/>
                        </a:rPr>
                        <a:t>、</a:t>
                      </a:r>
                      <a:r>
                        <a:rPr lang="en-US" sz="1600" kern="850">
                          <a:effectLst/>
                        </a:rPr>
                        <a:t>uint32</a:t>
                      </a:r>
                      <a:r>
                        <a:rPr lang="zh-CN" sz="1600" kern="850">
                          <a:effectLst/>
                        </a:rPr>
                        <a:t>和</a:t>
                      </a:r>
                      <a:r>
                        <a:rPr lang="en-US" sz="1600" kern="850">
                          <a:effectLst/>
                        </a:rPr>
                        <a:t>uint64</a:t>
                      </a:r>
                      <a:r>
                        <a:rPr lang="zh-CN" sz="1600" kern="850">
                          <a:effectLst/>
                        </a:rPr>
                        <a:t>的值。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func (v Value) SetUint(x uint64)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898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SetFloat()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修改</a:t>
                      </a:r>
                      <a:r>
                        <a:rPr lang="en-US" sz="1600" kern="850">
                          <a:effectLst/>
                        </a:rPr>
                        <a:t>float</a:t>
                      </a:r>
                      <a:r>
                        <a:rPr lang="zh-CN" sz="1600" kern="850">
                          <a:effectLst/>
                        </a:rPr>
                        <a:t>类型值，允许作用于类型为</a:t>
                      </a:r>
                      <a:r>
                        <a:rPr lang="en-US" sz="1600" kern="850">
                          <a:effectLst/>
                        </a:rPr>
                        <a:t>float32</a:t>
                      </a:r>
                      <a:r>
                        <a:rPr lang="zh-CN" sz="1600" kern="850">
                          <a:effectLst/>
                        </a:rPr>
                        <a:t>和</a:t>
                      </a:r>
                      <a:r>
                        <a:rPr lang="en-US" sz="1600" kern="850">
                          <a:effectLst/>
                        </a:rPr>
                        <a:t>float64</a:t>
                      </a:r>
                      <a:r>
                        <a:rPr lang="zh-CN" sz="1600" kern="850">
                          <a:effectLst/>
                        </a:rPr>
                        <a:t>的值。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func (v Value) SetFloat(x float64)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487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SetBool()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修改</a:t>
                      </a:r>
                      <a:r>
                        <a:rPr lang="en-US" sz="1600" kern="850">
                          <a:effectLst/>
                        </a:rPr>
                        <a:t>bool</a:t>
                      </a:r>
                      <a:r>
                        <a:rPr lang="zh-CN" sz="1600" kern="850">
                          <a:effectLst/>
                        </a:rPr>
                        <a:t>类型值，允许作用于类型为</a:t>
                      </a:r>
                      <a:r>
                        <a:rPr lang="en-US" sz="1600" kern="850">
                          <a:effectLst/>
                        </a:rPr>
                        <a:t>bool</a:t>
                      </a:r>
                      <a:r>
                        <a:rPr lang="zh-CN" sz="1600" kern="850">
                          <a:effectLst/>
                        </a:rPr>
                        <a:t>的值。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func (v Value) SetBool(x bool)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89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SetBytes()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修改</a:t>
                      </a:r>
                      <a:r>
                        <a:rPr lang="en-US" sz="1600" kern="850">
                          <a:effectLst/>
                        </a:rPr>
                        <a:t>[]bytes</a:t>
                      </a:r>
                      <a:r>
                        <a:rPr lang="zh-CN" sz="1600" kern="850">
                          <a:effectLst/>
                        </a:rPr>
                        <a:t>类型值，允许作用于类型为</a:t>
                      </a:r>
                      <a:r>
                        <a:rPr lang="en-US" sz="1600" kern="850">
                          <a:effectLst/>
                        </a:rPr>
                        <a:t>[]bytes</a:t>
                      </a:r>
                      <a:r>
                        <a:rPr lang="zh-CN" sz="1600" kern="850">
                          <a:effectLst/>
                        </a:rPr>
                        <a:t>的值。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func (v Value) SetBytes(x []byte)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63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 dirty="0" err="1">
                          <a:effectLst/>
                        </a:rPr>
                        <a:t>SetString</a:t>
                      </a:r>
                      <a:r>
                        <a:rPr lang="en-US" sz="1600" kern="850" dirty="0">
                          <a:effectLst/>
                        </a:rPr>
                        <a:t>()</a:t>
                      </a:r>
                      <a:endParaRPr lang="zh-CN" sz="16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修改</a:t>
                      </a:r>
                      <a:r>
                        <a:rPr lang="en-US" sz="1600" kern="850">
                          <a:effectLst/>
                        </a:rPr>
                        <a:t>string</a:t>
                      </a:r>
                      <a:r>
                        <a:rPr lang="zh-CN" sz="1600" kern="850">
                          <a:effectLst/>
                        </a:rPr>
                        <a:t>类型值，允许作用于类型为</a:t>
                      </a:r>
                      <a:r>
                        <a:rPr lang="en-US" sz="1600" kern="850">
                          <a:effectLst/>
                        </a:rPr>
                        <a:t>string</a:t>
                      </a:r>
                      <a:r>
                        <a:rPr lang="zh-CN" sz="1600" kern="850">
                          <a:effectLst/>
                        </a:rPr>
                        <a:t>的值。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 dirty="0" err="1">
                          <a:effectLst/>
                        </a:rPr>
                        <a:t>func</a:t>
                      </a:r>
                      <a:r>
                        <a:rPr lang="en-US" sz="1600" kern="850" dirty="0">
                          <a:effectLst/>
                        </a:rPr>
                        <a:t> (v Value) </a:t>
                      </a:r>
                      <a:r>
                        <a:rPr lang="en-US" sz="1600" kern="850" dirty="0" err="1">
                          <a:effectLst/>
                        </a:rPr>
                        <a:t>SetString</a:t>
                      </a:r>
                      <a:r>
                        <a:rPr lang="en-US" sz="1600" kern="850" dirty="0">
                          <a:effectLst/>
                        </a:rPr>
                        <a:t>(x string)</a:t>
                      </a:r>
                      <a:endParaRPr lang="zh-CN" sz="16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20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2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通过反射修改值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281311-94B1-E7F1-CA9D-ADFC8734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numA</a:t>
            </a:r>
            <a:r>
              <a:rPr lang="en-US" altLang="zh-CN" dirty="0"/>
              <a:t> := 100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addrValueOfNumA</a:t>
            </a:r>
            <a:r>
              <a:rPr lang="en-US" altLang="zh-CN" dirty="0"/>
              <a:t> := </a:t>
            </a:r>
            <a:r>
              <a:rPr lang="en-US" altLang="zh-CN" dirty="0" err="1"/>
              <a:t>reflect.ValueOf</a:t>
            </a:r>
            <a:r>
              <a:rPr lang="en-US" altLang="zh-CN" dirty="0"/>
              <a:t>(&amp;</a:t>
            </a:r>
            <a:r>
              <a:rPr lang="en-US" altLang="zh-CN" dirty="0" err="1"/>
              <a:t>numA</a:t>
            </a:r>
            <a:r>
              <a:rPr lang="en-US" altLang="zh-CN" dirty="0"/>
              <a:t>) 	//</a:t>
            </a:r>
            <a:r>
              <a:rPr lang="zh-CN" altLang="en-US" dirty="0"/>
              <a:t>取</a:t>
            </a:r>
            <a:r>
              <a:rPr lang="en-US" altLang="zh-CN" dirty="0" err="1"/>
              <a:t>numA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valueOfNumA</a:t>
            </a:r>
            <a:r>
              <a:rPr lang="en-US" altLang="zh-CN" dirty="0"/>
              <a:t> := </a:t>
            </a:r>
            <a:r>
              <a:rPr lang="en-US" altLang="zh-CN" dirty="0" err="1"/>
              <a:t>addrValueOfNumA.Elem</a:t>
            </a:r>
            <a:r>
              <a:rPr lang="en-US" altLang="zh-CN" dirty="0"/>
              <a:t>() 	//</a:t>
            </a:r>
            <a:r>
              <a:rPr lang="zh-CN" altLang="en-US" dirty="0"/>
              <a:t>获取地址所表示的值，即</a:t>
            </a:r>
            <a:r>
              <a:rPr lang="en-US" altLang="zh-CN" dirty="0" err="1"/>
              <a:t>numA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valueOfNumA.CanAddr</a:t>
            </a:r>
            <a:r>
              <a:rPr lang="en-US" altLang="zh-CN" dirty="0"/>
              <a:t>()) 		//</a:t>
            </a:r>
            <a:r>
              <a:rPr lang="zh-CN" altLang="en-US" dirty="0"/>
              <a:t>判断该值是否可被寻址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valueOfNumA.SetInt</a:t>
            </a:r>
            <a:r>
              <a:rPr lang="en-US" altLang="zh-CN" dirty="0"/>
              <a:t>(200) 				//</a:t>
            </a:r>
            <a:r>
              <a:rPr lang="zh-CN" altLang="en-US" dirty="0"/>
              <a:t>修改</a:t>
            </a:r>
            <a:r>
              <a:rPr lang="en-US" altLang="zh-CN" dirty="0" err="1"/>
              <a:t>numA</a:t>
            </a:r>
            <a:r>
              <a:rPr lang="zh-CN" altLang="en-US" dirty="0"/>
              <a:t>的值为</a:t>
            </a:r>
            <a:r>
              <a:rPr lang="en-US" altLang="zh-CN" dirty="0"/>
              <a:t>200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numA</a:t>
            </a:r>
            <a:r>
              <a:rPr lang="en-US" altLang="zh-CN" dirty="0"/>
              <a:t>) 						//</a:t>
            </a:r>
            <a:r>
              <a:rPr lang="zh-CN" altLang="en-US" dirty="0"/>
              <a:t>输出</a:t>
            </a:r>
            <a:r>
              <a:rPr lang="en-US" altLang="zh-CN" dirty="0" err="1"/>
              <a:t>numA</a:t>
            </a:r>
            <a:r>
              <a:rPr lang="zh-CN" altLang="en-US" dirty="0"/>
              <a:t>变量的值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86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通过反射修改值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281311-94B1-E7F1-CA9D-ADFC8734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500" dirty="0"/>
              <a:t>示例</a:t>
            </a:r>
            <a:endParaRPr lang="en-US" altLang="zh-CN" sz="45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type cat struct {Name string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	age  int}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catA</a:t>
            </a:r>
            <a:r>
              <a:rPr lang="en-US" altLang="zh-CN" dirty="0"/>
              <a:t> := &amp;cat{Name: "</a:t>
            </a:r>
            <a:r>
              <a:rPr lang="zh-CN" altLang="en-US" dirty="0"/>
              <a:t>姓名</a:t>
            </a:r>
            <a:r>
              <a:rPr lang="en-US" altLang="zh-CN" dirty="0"/>
              <a:t>", age: 18} 		//</a:t>
            </a:r>
            <a:r>
              <a:rPr lang="zh-CN" altLang="en-US" dirty="0"/>
              <a:t>声明变量</a:t>
            </a:r>
            <a:r>
              <a:rPr lang="en-US" altLang="zh-CN" dirty="0" err="1"/>
              <a:t>catA</a:t>
            </a:r>
            <a:r>
              <a:rPr lang="zh-CN" altLang="en-US" dirty="0"/>
              <a:t>，类型为</a:t>
            </a:r>
            <a:r>
              <a:rPr lang="en-US" altLang="zh-CN" dirty="0"/>
              <a:t>cat</a:t>
            </a:r>
            <a:r>
              <a:rPr lang="zh-CN" altLang="en-US" dirty="0"/>
              <a:t>，并赋初始值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catA</a:t>
            </a:r>
            <a:r>
              <a:rPr lang="en-US" altLang="zh-CN" dirty="0"/>
              <a:t>)					//</a:t>
            </a:r>
            <a:r>
              <a:rPr lang="zh-CN" altLang="en-US" dirty="0"/>
              <a:t>输出</a:t>
            </a:r>
            <a:r>
              <a:rPr lang="en-US" altLang="zh-CN" dirty="0" err="1"/>
              <a:t>catA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addrValueOfCat</a:t>
            </a:r>
            <a:r>
              <a:rPr lang="en-US" altLang="zh-CN" dirty="0"/>
              <a:t> := </a:t>
            </a:r>
            <a:r>
              <a:rPr lang="en-US" altLang="zh-CN" dirty="0" err="1"/>
              <a:t>reflect.ValueOf</a:t>
            </a:r>
            <a:r>
              <a:rPr lang="en-US" altLang="zh-CN" dirty="0"/>
              <a:t>(</a:t>
            </a:r>
            <a:r>
              <a:rPr lang="en-US" altLang="zh-CN" dirty="0" err="1"/>
              <a:t>catA</a:t>
            </a:r>
            <a:r>
              <a:rPr lang="en-US" altLang="zh-CN" dirty="0"/>
              <a:t>) 		//</a:t>
            </a:r>
            <a:r>
              <a:rPr lang="zh-CN" altLang="en-US" dirty="0"/>
              <a:t>取</a:t>
            </a:r>
            <a:r>
              <a:rPr lang="en-US" altLang="zh-CN" dirty="0" err="1"/>
              <a:t>catA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valueOfCat</a:t>
            </a:r>
            <a:r>
              <a:rPr lang="en-US" altLang="zh-CN" dirty="0"/>
              <a:t> := </a:t>
            </a:r>
            <a:r>
              <a:rPr lang="en-US" altLang="zh-CN" dirty="0" err="1"/>
              <a:t>addrValueOfCat.Elem</a:t>
            </a:r>
            <a:r>
              <a:rPr lang="en-US" altLang="zh-CN" dirty="0"/>
              <a:t>() 		//</a:t>
            </a:r>
            <a:r>
              <a:rPr lang="zh-CN" altLang="en-US" dirty="0"/>
              <a:t>通过</a:t>
            </a:r>
            <a:r>
              <a:rPr lang="en-US" altLang="zh-CN" dirty="0" err="1"/>
              <a:t>addrValueOfCat</a:t>
            </a:r>
            <a:r>
              <a:rPr lang="zh-CN" altLang="en-US" dirty="0"/>
              <a:t>变量获取</a:t>
            </a:r>
            <a:r>
              <a:rPr lang="en-US" altLang="zh-CN" dirty="0" err="1"/>
              <a:t>catA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catName</a:t>
            </a:r>
            <a:r>
              <a:rPr lang="en-US" altLang="zh-CN" dirty="0"/>
              <a:t> := </a:t>
            </a:r>
            <a:r>
              <a:rPr lang="en-US" altLang="zh-CN" dirty="0" err="1"/>
              <a:t>valueOfCat.FieldByName</a:t>
            </a:r>
            <a:r>
              <a:rPr lang="en-US" altLang="zh-CN" dirty="0"/>
              <a:t>("Name") 	//</a:t>
            </a:r>
            <a:r>
              <a:rPr lang="zh-CN" altLang="en-US" dirty="0"/>
              <a:t>找到名为</a:t>
            </a:r>
            <a:r>
              <a:rPr lang="en-US" altLang="zh-CN" dirty="0"/>
              <a:t>Name</a:t>
            </a:r>
            <a:r>
              <a:rPr lang="zh-CN" altLang="en-US" dirty="0"/>
              <a:t>的成员变量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catName.SetString</a:t>
            </a:r>
            <a:r>
              <a:rPr lang="en-US" altLang="zh-CN" dirty="0"/>
              <a:t>("</a:t>
            </a:r>
            <a:r>
              <a:rPr lang="zh-CN" altLang="en-US" dirty="0"/>
              <a:t>三酷猫</a:t>
            </a:r>
            <a:r>
              <a:rPr lang="en-US" altLang="zh-CN" dirty="0"/>
              <a:t>") 			//</a:t>
            </a:r>
            <a:r>
              <a:rPr lang="zh-CN" altLang="en-US" dirty="0"/>
              <a:t>修改名为</a:t>
            </a:r>
            <a:r>
              <a:rPr lang="en-US" altLang="zh-CN" dirty="0"/>
              <a:t>Name</a:t>
            </a:r>
            <a:r>
              <a:rPr lang="zh-CN" altLang="en-US" dirty="0"/>
              <a:t>的成员变量值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catA</a:t>
            </a:r>
            <a:r>
              <a:rPr lang="en-US" altLang="zh-CN" dirty="0"/>
              <a:t>)					//</a:t>
            </a:r>
            <a:r>
              <a:rPr lang="zh-CN" altLang="en-US" dirty="0"/>
              <a:t>输出</a:t>
            </a:r>
            <a:r>
              <a:rPr lang="en-US" altLang="zh-CN" dirty="0" err="1"/>
              <a:t>catA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01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通过反射调用函数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281311-94B1-E7F1-CA9D-ADFC8734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200" dirty="0"/>
              <a:t>示例</a:t>
            </a:r>
            <a:endParaRPr lang="en-US" altLang="zh-CN" sz="3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sayHelloValue</a:t>
            </a:r>
            <a:r>
              <a:rPr lang="en-US" altLang="zh-CN" dirty="0"/>
              <a:t> := </a:t>
            </a:r>
            <a:r>
              <a:rPr lang="en-US" altLang="zh-CN" dirty="0" err="1"/>
              <a:t>reflect.ValueOf</a:t>
            </a:r>
            <a:r>
              <a:rPr lang="en-US" altLang="zh-CN" dirty="0"/>
              <a:t>(</a:t>
            </a:r>
            <a:r>
              <a:rPr lang="en-US" altLang="zh-CN" dirty="0" err="1"/>
              <a:t>sayHello</a:t>
            </a:r>
            <a:r>
              <a:rPr lang="en-US" altLang="zh-CN" dirty="0"/>
              <a:t>) 							//</a:t>
            </a:r>
            <a:r>
              <a:rPr lang="zh-CN" altLang="en-US" dirty="0"/>
              <a:t>将函数包装为反射值变量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sayHelloParam</a:t>
            </a:r>
            <a:r>
              <a:rPr lang="en-US" altLang="zh-CN" dirty="0"/>
              <a:t> := []</a:t>
            </a:r>
            <a:r>
              <a:rPr lang="en-US" altLang="zh-CN" dirty="0" err="1"/>
              <a:t>reflect.Value</a:t>
            </a:r>
            <a:r>
              <a:rPr lang="en-US" altLang="zh-CN" dirty="0"/>
              <a:t>{</a:t>
            </a:r>
            <a:r>
              <a:rPr lang="en-US" altLang="zh-CN" dirty="0" err="1"/>
              <a:t>reflect.ValueOf</a:t>
            </a:r>
            <a:r>
              <a:rPr lang="en-US" altLang="zh-CN" dirty="0"/>
              <a:t>("</a:t>
            </a:r>
            <a:r>
              <a:rPr lang="zh-CN" altLang="en-US" dirty="0"/>
              <a:t>三酷猫</a:t>
            </a:r>
            <a:r>
              <a:rPr lang="en-US" altLang="zh-CN" dirty="0"/>
              <a:t>"), </a:t>
            </a:r>
            <a:r>
              <a:rPr lang="en-US" altLang="zh-CN" dirty="0" err="1"/>
              <a:t>reflect.ValueOf</a:t>
            </a:r>
            <a:r>
              <a:rPr lang="en-US" altLang="zh-CN" dirty="0"/>
              <a:t>("</a:t>
            </a:r>
            <a:r>
              <a:rPr lang="zh-CN" altLang="en-US" dirty="0"/>
              <a:t>你好呀！</a:t>
            </a:r>
            <a:r>
              <a:rPr lang="en-US" altLang="zh-CN" dirty="0"/>
              <a:t>")} 	//</a:t>
            </a:r>
            <a:r>
              <a:rPr lang="zh-CN" altLang="en-US" dirty="0"/>
              <a:t>定义函数传入的参数切片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results := </a:t>
            </a:r>
            <a:r>
              <a:rPr lang="en-US" altLang="zh-CN" dirty="0" err="1"/>
              <a:t>sayHelloValue.Call</a:t>
            </a:r>
            <a:r>
              <a:rPr lang="en-US" altLang="zh-CN" dirty="0"/>
              <a:t>(</a:t>
            </a:r>
            <a:r>
              <a:rPr lang="en-US" altLang="zh-CN" dirty="0" err="1"/>
              <a:t>sayHelloParam</a:t>
            </a:r>
            <a:r>
              <a:rPr lang="en-US" altLang="zh-CN" dirty="0"/>
              <a:t>) 							//</a:t>
            </a:r>
            <a:r>
              <a:rPr lang="zh-CN" altLang="en-US" dirty="0"/>
              <a:t>通过反射调用函数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(results) 										//</a:t>
            </a:r>
            <a:r>
              <a:rPr lang="zh-CN" altLang="en-US" dirty="0"/>
              <a:t>输出函数执行结果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(name string, content string) string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output := name + "</a:t>
            </a:r>
            <a:r>
              <a:rPr lang="zh-CN" altLang="en-US" dirty="0"/>
              <a:t>说：</a:t>
            </a:r>
            <a:r>
              <a:rPr lang="en-US" altLang="zh-CN" dirty="0"/>
              <a:t>" + content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return output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使用反射创建变量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281311-94B1-E7F1-CA9D-ADFC8734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/>
              <a:t>示例</a:t>
            </a:r>
            <a:endParaRPr lang="en-US" altLang="zh-CN" sz="3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var </a:t>
            </a:r>
            <a:r>
              <a:rPr lang="en-US" altLang="zh-CN" dirty="0" err="1"/>
              <a:t>numA</a:t>
            </a:r>
            <a:r>
              <a:rPr lang="en-US" altLang="zh-CN" dirty="0"/>
              <a:t> int							//</a:t>
            </a:r>
            <a:r>
              <a:rPr lang="zh-CN" altLang="en-US" dirty="0"/>
              <a:t>声明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r>
              <a:rPr lang="en-US" altLang="zh-CN" dirty="0" err="1"/>
              <a:t>numA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typeOfNumA</a:t>
            </a:r>
            <a:r>
              <a:rPr lang="en-US" altLang="zh-CN" dirty="0"/>
              <a:t> := </a:t>
            </a:r>
            <a:r>
              <a:rPr lang="en-US" altLang="zh-CN" dirty="0" err="1"/>
              <a:t>reflect.TypeOf</a:t>
            </a:r>
            <a:r>
              <a:rPr lang="en-US" altLang="zh-CN" dirty="0"/>
              <a:t>(</a:t>
            </a:r>
            <a:r>
              <a:rPr lang="en-US" altLang="zh-CN" dirty="0" err="1"/>
              <a:t>numA</a:t>
            </a:r>
            <a:r>
              <a:rPr lang="en-US" altLang="zh-CN" dirty="0"/>
              <a:t>) 			//</a:t>
            </a:r>
            <a:r>
              <a:rPr lang="zh-CN" altLang="en-US" dirty="0"/>
              <a:t>获取</a:t>
            </a:r>
            <a:r>
              <a:rPr lang="en-US" altLang="zh-CN" dirty="0" err="1"/>
              <a:t>numA</a:t>
            </a:r>
            <a:r>
              <a:rPr lang="zh-CN" altLang="en-US" dirty="0"/>
              <a:t>的类型，并存入变量</a:t>
            </a:r>
            <a:r>
              <a:rPr lang="en-US" altLang="zh-CN" dirty="0" err="1"/>
              <a:t>typeOfNumA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numAVal</a:t>
            </a:r>
            <a:r>
              <a:rPr lang="en-US" altLang="zh-CN" dirty="0"/>
              <a:t> := </a:t>
            </a:r>
            <a:r>
              <a:rPr lang="en-US" altLang="zh-CN" dirty="0" err="1"/>
              <a:t>reflect.New</a:t>
            </a:r>
            <a:r>
              <a:rPr lang="en-US" altLang="zh-CN" dirty="0"/>
              <a:t>(</a:t>
            </a:r>
            <a:r>
              <a:rPr lang="en-US" altLang="zh-CN" dirty="0" err="1"/>
              <a:t>typeOfNumA</a:t>
            </a:r>
            <a:r>
              <a:rPr lang="en-US" altLang="zh-CN" dirty="0"/>
              <a:t>) 			//</a:t>
            </a:r>
            <a:r>
              <a:rPr lang="zh-CN" altLang="en-US" dirty="0"/>
              <a:t>根据类型创建变量</a:t>
            </a:r>
            <a:r>
              <a:rPr lang="en-US" altLang="zh-CN" dirty="0" err="1"/>
              <a:t>numAVal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numAVal</a:t>
            </a:r>
            <a:r>
              <a:rPr lang="en-US" altLang="zh-CN" dirty="0"/>
              <a:t>, </a:t>
            </a:r>
            <a:r>
              <a:rPr lang="en-US" altLang="zh-CN" dirty="0" err="1"/>
              <a:t>numAVal.Type</a:t>
            </a:r>
            <a:r>
              <a:rPr lang="en-US" altLang="zh-CN" dirty="0"/>
              <a:t>(), </a:t>
            </a:r>
            <a:r>
              <a:rPr lang="en-US" altLang="zh-CN" dirty="0" err="1"/>
              <a:t>numAVal.Kind</a:t>
            </a:r>
            <a:r>
              <a:rPr lang="en-US" altLang="zh-CN" dirty="0"/>
              <a:t>()) 	//</a:t>
            </a:r>
            <a:r>
              <a:rPr lang="zh-CN" altLang="en-US" dirty="0"/>
              <a:t>输出</a:t>
            </a:r>
            <a:r>
              <a:rPr lang="en-US" altLang="zh-CN" dirty="0" err="1"/>
              <a:t>numAVal</a:t>
            </a:r>
            <a:r>
              <a:rPr lang="zh-CN" altLang="en-US" dirty="0"/>
              <a:t>的值、类型名称和种类名称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numAVal.Elem</a:t>
            </a:r>
            <a:r>
              <a:rPr lang="en-US" altLang="zh-CN" dirty="0"/>
              <a:t>().</a:t>
            </a:r>
            <a:r>
              <a:rPr lang="en-US" altLang="zh-CN" dirty="0" err="1"/>
              <a:t>SetInt</a:t>
            </a:r>
            <a:r>
              <a:rPr lang="en-US" altLang="zh-CN" dirty="0"/>
              <a:t>(100) 					//</a:t>
            </a:r>
            <a:r>
              <a:rPr lang="zh-CN" altLang="en-US" dirty="0"/>
              <a:t>修改</a:t>
            </a:r>
            <a:r>
              <a:rPr lang="en-US" altLang="zh-CN" dirty="0" err="1"/>
              <a:t>numAVal</a:t>
            </a:r>
            <a:r>
              <a:rPr lang="zh-CN" altLang="en-US" dirty="0"/>
              <a:t>表示的值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numAVal.Elem</a:t>
            </a:r>
            <a:r>
              <a:rPr lang="en-US" altLang="zh-CN" dirty="0"/>
              <a:t>().Int()) 				//</a:t>
            </a:r>
            <a:r>
              <a:rPr lang="zh-CN" altLang="en-US" dirty="0"/>
              <a:t>输出</a:t>
            </a:r>
            <a:r>
              <a:rPr lang="en-US" altLang="zh-CN" dirty="0" err="1"/>
              <a:t>numAVal</a:t>
            </a:r>
            <a:r>
              <a:rPr lang="zh-CN" altLang="en-US" dirty="0"/>
              <a:t>表示的值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使用 </a:t>
            </a:r>
            <a:r>
              <a:rPr lang="en-US" altLang="zh-CN" dirty="0">
                <a:latin typeface="+mn-ea"/>
              </a:rPr>
              <a:t>reflect </a:t>
            </a:r>
            <a:r>
              <a:rPr lang="zh-CN" altLang="en-US" dirty="0">
                <a:latin typeface="+mn-ea"/>
              </a:rPr>
              <a:t>包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获取变量类型：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interface{}) Type</a:t>
            </a:r>
          </a:p>
          <a:p>
            <a:pPr lvl="1"/>
            <a:r>
              <a:rPr lang="zh-CN" altLang="en-US" dirty="0">
                <a:latin typeface="+mn-ea"/>
              </a:rPr>
              <a:t>获取变量的值：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ValueOf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interface{}) Value</a:t>
            </a:r>
          </a:p>
          <a:p>
            <a:pPr lvl="1"/>
            <a:r>
              <a:rPr lang="zh-CN" altLang="en-US" dirty="0">
                <a:latin typeface="+mn-ea"/>
              </a:rPr>
              <a:t>反射值的非空判定：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(v Value) </a:t>
            </a:r>
            <a:r>
              <a:rPr lang="en-US" altLang="zh-CN" dirty="0" err="1">
                <a:latin typeface="+mn-ea"/>
              </a:rPr>
              <a:t>IsNil</a:t>
            </a:r>
            <a:r>
              <a:rPr lang="en-US" altLang="zh-CN" dirty="0">
                <a:latin typeface="+mn-ea"/>
              </a:rPr>
              <a:t>() bool</a:t>
            </a:r>
          </a:p>
          <a:p>
            <a:pPr lvl="1"/>
            <a:r>
              <a:rPr lang="zh-CN" altLang="en-US" dirty="0">
                <a:latin typeface="+mn-ea"/>
              </a:rPr>
              <a:t>反射值的有效性判定：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(v Value) </a:t>
            </a:r>
            <a:r>
              <a:rPr lang="en-US" altLang="zh-CN" dirty="0" err="1">
                <a:latin typeface="+mn-ea"/>
              </a:rPr>
              <a:t>IsValid</a:t>
            </a:r>
            <a:r>
              <a:rPr lang="en-US" altLang="zh-CN" dirty="0">
                <a:latin typeface="+mn-ea"/>
              </a:rPr>
              <a:t>() bool</a:t>
            </a: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int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reflect.TypeOf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66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int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typeOfIntNum</a:t>
            </a:r>
            <a:r>
              <a:rPr lang="en-US" altLang="zh-CN" dirty="0">
                <a:latin typeface="+mn-ea"/>
              </a:rPr>
              <a:t> := </a:t>
            </a:r>
            <a:r>
              <a:rPr lang="en-US" altLang="zh-CN" dirty="0" err="1">
                <a:latin typeface="+mn-ea"/>
              </a:rPr>
              <a:t>reflect.TypeOf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typeOfIntNum.Name</a:t>
            </a:r>
            <a:r>
              <a:rPr lang="en-US" altLang="zh-CN" dirty="0">
                <a:latin typeface="+mn-ea"/>
              </a:rPr>
              <a:t>(), </a:t>
            </a:r>
            <a:r>
              <a:rPr lang="en-US" altLang="zh-CN" dirty="0" err="1">
                <a:latin typeface="+mn-ea"/>
              </a:rPr>
              <a:t>typeOfIntNum.Kind</a:t>
            </a:r>
            <a:r>
              <a:rPr lang="en-US" altLang="zh-CN" dirty="0">
                <a:latin typeface="+mn-ea"/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type </a:t>
            </a:r>
            <a:r>
              <a:rPr lang="en-US" altLang="zh-CN" dirty="0" err="1">
                <a:latin typeface="+mn-ea"/>
              </a:rPr>
              <a:t>structType</a:t>
            </a:r>
            <a:r>
              <a:rPr lang="en-US" altLang="zh-CN" dirty="0">
                <a:latin typeface="+mn-ea"/>
              </a:rPr>
              <a:t> struct {}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typeOfStructType</a:t>
            </a:r>
            <a:r>
              <a:rPr lang="en-US" altLang="zh-CN" dirty="0">
                <a:latin typeface="+mn-ea"/>
              </a:rPr>
              <a:t>:=</a:t>
            </a:r>
            <a:r>
              <a:rPr lang="en-US" altLang="zh-CN" dirty="0" err="1">
                <a:latin typeface="+mn-ea"/>
              </a:rPr>
              <a:t>reflect.TypeOf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structType</a:t>
            </a:r>
            <a:r>
              <a:rPr lang="en-US" altLang="zh-CN" dirty="0">
                <a:latin typeface="+mn-ea"/>
              </a:rPr>
              <a:t>{})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typeOfStructType.Name</a:t>
            </a:r>
            <a:r>
              <a:rPr lang="en-US" altLang="zh-CN" dirty="0">
                <a:latin typeface="+mn-ea"/>
              </a:rPr>
              <a:t>(), </a:t>
            </a:r>
            <a:r>
              <a:rPr lang="en-US" altLang="zh-CN" dirty="0" err="1">
                <a:latin typeface="+mn-ea"/>
              </a:rPr>
              <a:t>typeOfStructType.Kind</a:t>
            </a:r>
            <a:r>
              <a:rPr lang="en-US" altLang="zh-CN" dirty="0">
                <a:latin typeface="+mn-ea"/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6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int = 100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reflect.ValueOf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7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int64 = 100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valueOfIntNum</a:t>
            </a:r>
            <a:r>
              <a:rPr lang="en-US" altLang="zh-CN" dirty="0">
                <a:latin typeface="+mn-ea"/>
              </a:rPr>
              <a:t> := </a:t>
            </a:r>
            <a:r>
              <a:rPr lang="en-US" altLang="zh-CN" dirty="0" err="1">
                <a:latin typeface="+mn-ea"/>
              </a:rPr>
              <a:t>reflect.ValueOf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类型强制转换为</a:t>
            </a:r>
            <a:r>
              <a:rPr lang="en-US" altLang="zh-CN" dirty="0">
                <a:latin typeface="+mn-ea"/>
              </a:rPr>
              <a:t>Int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originIntNum</a:t>
            </a:r>
            <a:r>
              <a:rPr lang="en-US" altLang="zh-CN" dirty="0">
                <a:latin typeface="+mn-ea"/>
              </a:rPr>
              <a:t> int64 = int64(</a:t>
            </a:r>
            <a:r>
              <a:rPr lang="en-US" altLang="zh-CN" dirty="0" err="1">
                <a:latin typeface="+mn-ea"/>
              </a:rPr>
              <a:t>valueOfIntNum.Int</a:t>
            </a:r>
            <a:r>
              <a:rPr lang="en-US" altLang="zh-CN" dirty="0">
                <a:latin typeface="+mn-ea"/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originIntNum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1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int64 = 100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valueOfIntNum</a:t>
            </a:r>
            <a:r>
              <a:rPr lang="en-US" altLang="zh-CN" dirty="0">
                <a:latin typeface="+mn-ea"/>
              </a:rPr>
              <a:t> := </a:t>
            </a:r>
            <a:r>
              <a:rPr lang="en-US" altLang="zh-CN" dirty="0" err="1">
                <a:latin typeface="+mn-ea"/>
              </a:rPr>
              <a:t>reflect.ValueOf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类型强制转换为</a:t>
            </a:r>
            <a:r>
              <a:rPr lang="en-US" altLang="zh-CN" dirty="0">
                <a:latin typeface="+mn-ea"/>
              </a:rPr>
              <a:t>Int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originIntNum</a:t>
            </a:r>
            <a:r>
              <a:rPr lang="en-US" altLang="zh-CN" dirty="0">
                <a:latin typeface="+mn-ea"/>
              </a:rPr>
              <a:t> int64 = </a:t>
            </a:r>
            <a:r>
              <a:rPr lang="en-US" altLang="zh-CN" dirty="0" err="1">
                <a:latin typeface="+mn-ea"/>
              </a:rPr>
              <a:t>valueOfIntNum.Interface</a:t>
            </a:r>
            <a:r>
              <a:rPr lang="en-US" altLang="zh-CN" dirty="0">
                <a:latin typeface="+mn-ea"/>
              </a:rPr>
              <a:t>().(int64)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originIntNum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699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使用反射访问变量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intNums</a:t>
            </a:r>
            <a:r>
              <a:rPr lang="en-US" altLang="zh-CN" dirty="0">
                <a:latin typeface="+mn-ea"/>
              </a:rPr>
              <a:t> = []int{1,3,5,7,9}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valueOfIntNum</a:t>
            </a:r>
            <a:r>
              <a:rPr lang="en-US" altLang="zh-CN" dirty="0">
                <a:latin typeface="+mn-ea"/>
              </a:rPr>
              <a:t> := </a:t>
            </a:r>
            <a:r>
              <a:rPr lang="en-US" altLang="zh-CN" dirty="0" err="1">
                <a:latin typeface="+mn-ea"/>
              </a:rPr>
              <a:t>reflect.ValueOf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intNums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valueOfIntNum.IsNil</a:t>
            </a:r>
            <a:r>
              <a:rPr lang="en-US" altLang="zh-CN" dirty="0">
                <a:latin typeface="+mn-ea"/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valueOfIntNum.IsValid</a:t>
            </a:r>
            <a:r>
              <a:rPr lang="en-US" altLang="zh-CN" dirty="0">
                <a:latin typeface="+mn-ea"/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17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 </a:t>
            </a:r>
            <a:r>
              <a:rPr lang="zh-CN" altLang="en-US" dirty="0"/>
              <a:t>使用反射访问指针表示的变量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+mn-ea"/>
              </a:rPr>
              <a:t>func</a:t>
            </a:r>
            <a:r>
              <a:rPr lang="en-US" altLang="zh-CN" sz="1800" dirty="0">
                <a:latin typeface="+mn-ea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intNum</a:t>
            </a:r>
            <a:r>
              <a:rPr lang="en-US" altLang="zh-CN" sz="1800" dirty="0">
                <a:latin typeface="+mn-ea"/>
              </a:rPr>
              <a:t> := 200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ins := &amp;</a:t>
            </a:r>
            <a:r>
              <a:rPr lang="en-US" altLang="zh-CN" sz="1800" dirty="0" err="1">
                <a:latin typeface="+mn-ea"/>
              </a:rPr>
              <a:t>intNum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typeOfIntNumPtr</a:t>
            </a:r>
            <a:r>
              <a:rPr lang="en-US" altLang="zh-CN" sz="1800" dirty="0">
                <a:latin typeface="+mn-ea"/>
              </a:rPr>
              <a:t> := </a:t>
            </a:r>
            <a:r>
              <a:rPr lang="en-US" altLang="zh-CN" sz="1800" dirty="0" err="1">
                <a:latin typeface="+mn-ea"/>
              </a:rPr>
              <a:t>reflect.TypeOf</a:t>
            </a:r>
            <a:r>
              <a:rPr lang="en-US" altLang="zh-CN" sz="1800" dirty="0">
                <a:latin typeface="+mn-ea"/>
              </a:rPr>
              <a:t>(ins)			 //</a:t>
            </a:r>
            <a:r>
              <a:rPr lang="zh-CN" altLang="en-US" sz="1800" dirty="0">
                <a:latin typeface="+mn-ea"/>
              </a:rPr>
              <a:t>获取指针变量的类型名和种类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fmt.Println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typeOfIntNumPtr.Name</a:t>
            </a:r>
            <a:r>
              <a:rPr lang="en-US" altLang="zh-CN" sz="1800" dirty="0">
                <a:latin typeface="+mn-ea"/>
              </a:rPr>
              <a:t>(), </a:t>
            </a:r>
            <a:r>
              <a:rPr lang="en-US" altLang="zh-CN" sz="1800" dirty="0" err="1">
                <a:latin typeface="+mn-ea"/>
              </a:rPr>
              <a:t>typeOfIntNumPtr.Kind</a:t>
            </a:r>
            <a:r>
              <a:rPr lang="en-US" altLang="zh-CN" sz="1800" dirty="0">
                <a:latin typeface="+mn-ea"/>
              </a:rPr>
              <a:t>())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typeOfIntNumPtr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typeOfIntNumPtr.Elem</a:t>
            </a:r>
            <a:r>
              <a:rPr lang="en-US" altLang="zh-CN" sz="1800" dirty="0">
                <a:latin typeface="+mn-ea"/>
              </a:rPr>
              <a:t>()		 //</a:t>
            </a:r>
            <a:r>
              <a:rPr lang="zh-CN" altLang="en-US" sz="1800" dirty="0">
                <a:latin typeface="+mn-ea"/>
              </a:rPr>
              <a:t>获取指针变量所表示的变量的类型名和种类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fmt.Println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typeOfIntNumPtr.Name</a:t>
            </a:r>
            <a:r>
              <a:rPr lang="en-US" altLang="zh-CN" sz="1800" dirty="0">
                <a:latin typeface="+mn-ea"/>
              </a:rPr>
              <a:t>(), </a:t>
            </a:r>
            <a:r>
              <a:rPr lang="en-US" altLang="zh-CN" sz="1800" dirty="0" err="1">
                <a:latin typeface="+mn-ea"/>
              </a:rPr>
              <a:t>typeOfIntNumPtr.Kind</a:t>
            </a:r>
            <a:r>
              <a:rPr lang="en-US" altLang="zh-CN" sz="1800" dirty="0">
                <a:latin typeface="+mn-ea"/>
              </a:rPr>
              <a:t>())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82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1702</TotalTime>
  <Words>1632</Words>
  <Application>Microsoft Office PowerPoint</Application>
  <PresentationFormat>宽屏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方正舒体</vt:lpstr>
      <vt:lpstr>Arial</vt:lpstr>
      <vt:lpstr>Garamond</vt:lpstr>
      <vt:lpstr>Times New Roman</vt:lpstr>
      <vt:lpstr>Organic</vt:lpstr>
      <vt:lpstr>Go 语言从入门到项目实战</vt:lpstr>
      <vt:lpstr>10.1 使用反射访问变量</vt:lpstr>
      <vt:lpstr>10.1 使用反射访问变量</vt:lpstr>
      <vt:lpstr>10.1 使用反射访问变量</vt:lpstr>
      <vt:lpstr>10.1 使用反射访问变量</vt:lpstr>
      <vt:lpstr>10.1 使用反射访问变量</vt:lpstr>
      <vt:lpstr>10.1 使用反射访问变量</vt:lpstr>
      <vt:lpstr>10.1 使用反射访问变量</vt:lpstr>
      <vt:lpstr>10.2  使用反射访问指针表示的变量</vt:lpstr>
      <vt:lpstr>10.3 使用反射访问结构体</vt:lpstr>
      <vt:lpstr>10.3 使用反射访问结构体</vt:lpstr>
      <vt:lpstr>10.4 通过反射修改值</vt:lpstr>
      <vt:lpstr>10.4 通过反射修改值</vt:lpstr>
      <vt:lpstr>10.4 通过反射修改值</vt:lpstr>
      <vt:lpstr>10.4 通过反射修改值</vt:lpstr>
      <vt:lpstr>10.4 通过反射修改值</vt:lpstr>
      <vt:lpstr>10.5 通过反射调用函数</vt:lpstr>
      <vt:lpstr>10.6 使用反射创建变量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225</cp:revision>
  <dcterms:created xsi:type="dcterms:W3CDTF">2022-08-29T01:21:43Z</dcterms:created>
  <dcterms:modified xsi:type="dcterms:W3CDTF">2022-09-08T02:36:39Z</dcterms:modified>
</cp:coreProperties>
</file>