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9"/>
    <p:restoredTop sz="96327"/>
  </p:normalViewPr>
  <p:slideViewPr>
    <p:cSldViewPr snapToGrid="0">
      <p:cViewPr varScale="1">
        <p:scale>
          <a:sx n="52" d="100"/>
          <a:sy n="52" d="100"/>
        </p:scale>
        <p:origin x="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7379-0272-8214-4439-10FBBA3B2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sz="4400" dirty="0"/>
              <a:t>Go</a:t>
            </a:r>
            <a:r>
              <a:rPr lang="zh-CN" altLang="en-US" sz="4400" dirty="0"/>
              <a:t> 语言从入门到项目实战</a:t>
            </a:r>
            <a:endParaRPr lang="en-C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83881-F73F-6C59-3C61-92BEC5C04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章命令行工具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49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代码格式化 </a:t>
            </a:r>
            <a:r>
              <a:rPr lang="en-US" altLang="zh-CN" dirty="0" err="1"/>
              <a:t>gofmt</a:t>
            </a:r>
            <a:endParaRPr lang="en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1FBFD6-5CDE-D1B2-74D2-C7D8645F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常用参数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32054F-AB2C-5386-E9A1-D60571106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63368"/>
              </p:ext>
            </p:extLst>
          </p:nvPr>
        </p:nvGraphicFramePr>
        <p:xfrm>
          <a:off x="1295401" y="3072746"/>
          <a:ext cx="9601200" cy="31699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96418">
                  <a:extLst>
                    <a:ext uri="{9D8B030D-6E8A-4147-A177-3AD203B41FA5}">
                      <a16:colId xmlns:a16="http://schemas.microsoft.com/office/drawing/2014/main" val="1122392288"/>
                    </a:ext>
                  </a:extLst>
                </a:gridCol>
                <a:gridCol w="7704782">
                  <a:extLst>
                    <a:ext uri="{9D8B030D-6E8A-4147-A177-3AD203B41FA5}">
                      <a16:colId xmlns:a16="http://schemas.microsoft.com/office/drawing/2014/main" val="13709360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41300" algn="ctr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参</a:t>
                      </a:r>
                      <a:r>
                        <a:rPr lang="en-US" sz="1600" kern="850">
                          <a:effectLst/>
                        </a:rPr>
                        <a:t>  </a:t>
                      </a:r>
                      <a:r>
                        <a:rPr lang="zh-CN" sz="1600" kern="850">
                          <a:effectLst/>
                        </a:rPr>
                        <a:t>数</a:t>
                      </a:r>
                      <a:r>
                        <a:rPr lang="en-US" sz="1600" kern="850">
                          <a:effectLst/>
                        </a:rPr>
                        <a:t>  </a:t>
                      </a:r>
                      <a:r>
                        <a:rPr lang="zh-CN" sz="1600" kern="850">
                          <a:effectLst/>
                        </a:rPr>
                        <a:t>名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作</a:t>
                      </a:r>
                      <a:r>
                        <a:rPr lang="en-US" sz="1600" kern="850">
                          <a:effectLst/>
                        </a:rPr>
                        <a:t>    </a:t>
                      </a:r>
                      <a:r>
                        <a:rPr lang="zh-CN" sz="1600" kern="850">
                          <a:effectLst/>
                        </a:rPr>
                        <a:t>用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116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-l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仅输出需要进行代码格式化的源码文件的绝对路径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6662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-w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进行代码格式化，并用改写后的源码覆盖原有源码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5663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-r rule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添加自定义的代码格式化规则（使用</a:t>
                      </a:r>
                      <a:r>
                        <a:rPr lang="en-US" sz="1600" kern="850">
                          <a:effectLst/>
                        </a:rPr>
                        <a:t>rule</a:t>
                      </a:r>
                      <a:r>
                        <a:rPr lang="zh-CN" sz="1600" kern="850">
                          <a:effectLst/>
                        </a:rPr>
                        <a:t>表示），格式为：</a:t>
                      </a:r>
                      <a:r>
                        <a:rPr lang="en-US" sz="1600" kern="850">
                          <a:effectLst/>
                        </a:rPr>
                        <a:t>pattern -&gt; replacement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6714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-s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开启源码简化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4675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-d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对比输出代码在格式化前后的不同，依赖</a:t>
                      </a:r>
                      <a:r>
                        <a:rPr lang="en-US" sz="1600" kern="850">
                          <a:effectLst/>
                        </a:rPr>
                        <a:t>diff</a:t>
                      </a:r>
                      <a:r>
                        <a:rPr lang="zh-CN" sz="1600" kern="850">
                          <a:effectLst/>
                        </a:rPr>
                        <a:t>命令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3078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-e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输出所有的语法错误，默认只会打印每行第</a:t>
                      </a:r>
                      <a:r>
                        <a:rPr lang="en-US" sz="1600" kern="850">
                          <a:effectLst/>
                        </a:rPr>
                        <a:t>1</a:t>
                      </a:r>
                      <a:r>
                        <a:rPr lang="zh-CN" sz="1600" kern="850">
                          <a:effectLst/>
                        </a:rPr>
                        <a:t>个错误，且最多打印</a:t>
                      </a:r>
                      <a:r>
                        <a:rPr lang="en-US" sz="1600" kern="850">
                          <a:effectLst/>
                        </a:rPr>
                        <a:t>10</a:t>
                      </a:r>
                      <a:r>
                        <a:rPr lang="zh-CN" sz="1600" kern="850">
                          <a:effectLst/>
                        </a:rPr>
                        <a:t>个错误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4733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-comments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是否保留代码注释，默认值为</a:t>
                      </a:r>
                      <a:r>
                        <a:rPr lang="en-US" sz="1600" kern="850">
                          <a:effectLst/>
                        </a:rPr>
                        <a:t>true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0608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-tabwidth n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用于指定代码缩进的空格数量（使用</a:t>
                      </a:r>
                      <a:r>
                        <a:rPr lang="en-US" sz="1600" kern="850">
                          <a:effectLst/>
                        </a:rPr>
                        <a:t>n</a:t>
                      </a:r>
                      <a:r>
                        <a:rPr lang="zh-CN" sz="1600" kern="850">
                          <a:effectLst/>
                        </a:rPr>
                        <a:t>表示），默认值为</a:t>
                      </a:r>
                      <a:r>
                        <a:rPr lang="en-US" sz="1600" kern="850">
                          <a:effectLst/>
                        </a:rPr>
                        <a:t>8</a:t>
                      </a:r>
                      <a:r>
                        <a:rPr lang="zh-CN" sz="1600" kern="850">
                          <a:effectLst/>
                        </a:rPr>
                        <a:t>。该参数仅在</a:t>
                      </a:r>
                      <a:r>
                        <a:rPr lang="en-US" sz="1600" kern="850">
                          <a:effectLst/>
                        </a:rPr>
                        <a:t>-tabs</a:t>
                      </a:r>
                      <a:r>
                        <a:rPr lang="zh-CN" sz="1600" kern="850">
                          <a:effectLst/>
                        </a:rPr>
                        <a:t>参数为</a:t>
                      </a:r>
                      <a:r>
                        <a:rPr lang="en-US" sz="1600" kern="850">
                          <a:effectLst/>
                        </a:rPr>
                        <a:t>false</a:t>
                      </a:r>
                      <a:r>
                        <a:rPr lang="zh-CN" sz="1600" kern="850">
                          <a:effectLst/>
                        </a:rPr>
                        <a:t>时生效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6975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-tabs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>
                          <a:effectLst/>
                        </a:rPr>
                        <a:t>用于指定代码缩进是否使用</a:t>
                      </a:r>
                      <a:r>
                        <a:rPr lang="en-US" sz="1600" kern="850">
                          <a:effectLst/>
                        </a:rPr>
                        <a:t>tab</a:t>
                      </a:r>
                      <a:r>
                        <a:rPr lang="zh-CN" sz="1600" kern="850">
                          <a:effectLst/>
                        </a:rPr>
                        <a:t>（“</a:t>
                      </a:r>
                      <a:r>
                        <a:rPr lang="en-US" sz="1600" kern="850">
                          <a:effectLst/>
                        </a:rPr>
                        <a:t>\t</a:t>
                      </a:r>
                      <a:r>
                        <a:rPr lang="zh-CN" sz="1600" kern="850">
                          <a:effectLst/>
                        </a:rPr>
                        <a:t>”），默认值为</a:t>
                      </a:r>
                      <a:r>
                        <a:rPr lang="en-US" sz="1600" kern="850">
                          <a:effectLst/>
                        </a:rPr>
                        <a:t>true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2899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kern="850">
                          <a:effectLst/>
                        </a:rPr>
                        <a:t>-cpuprofile filename</a:t>
                      </a:r>
                      <a:endParaRPr lang="zh-CN" sz="16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kern="850" dirty="0">
                          <a:effectLst/>
                        </a:rPr>
                        <a:t>是否开启</a:t>
                      </a:r>
                      <a:r>
                        <a:rPr lang="en-US" sz="1600" kern="850" dirty="0">
                          <a:effectLst/>
                        </a:rPr>
                        <a:t>CPU</a:t>
                      </a:r>
                      <a:r>
                        <a:rPr lang="zh-CN" sz="1600" kern="850" dirty="0">
                          <a:effectLst/>
                        </a:rPr>
                        <a:t>用量分析，需要给定记录文件（使用</a:t>
                      </a:r>
                      <a:r>
                        <a:rPr lang="en-US" sz="1600" kern="850" dirty="0">
                          <a:effectLst/>
                        </a:rPr>
                        <a:t>filename</a:t>
                      </a:r>
                      <a:r>
                        <a:rPr lang="zh-CN" sz="1600" kern="850" dirty="0">
                          <a:effectLst/>
                        </a:rPr>
                        <a:t>表示），分析结果将保存在这个文件中</a:t>
                      </a:r>
                      <a:endParaRPr lang="zh-CN" sz="160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710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4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</a:t>
            </a:r>
            <a:r>
              <a:rPr lang="zh-CN" altLang="en-US" dirty="0"/>
              <a:t>编译并安装 </a:t>
            </a:r>
            <a:r>
              <a:rPr lang="en-US" altLang="zh-CN" dirty="0"/>
              <a:t>go install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go install</a:t>
            </a:r>
            <a:r>
              <a:rPr lang="zh-CN" altLang="en-US" dirty="0">
                <a:latin typeface="+mn-ea"/>
              </a:rPr>
              <a:t>命令先完成源码的编译，再将相应的文件存放到约定的目录中。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使用格式：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go install</a:t>
            </a:r>
          </a:p>
        </p:txBody>
      </p:sp>
    </p:spTree>
    <p:extLst>
      <p:ext uri="{BB962C8B-B14F-4D97-AF65-F5344CB8AC3E}">
        <p14:creationId xmlns:p14="http://schemas.microsoft.com/office/powerpoint/2010/main" val="242162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11.6 </a:t>
            </a:r>
            <a:r>
              <a:rPr lang="zh-CN" altLang="en-US" dirty="0"/>
              <a:t>获取包 </a:t>
            </a:r>
            <a:r>
              <a:rPr lang="en-US" altLang="zh-CN" dirty="0"/>
              <a:t>go get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go get</a:t>
            </a:r>
            <a:r>
              <a:rPr lang="zh-CN" altLang="en-US" dirty="0">
                <a:latin typeface="+mn-ea"/>
              </a:rPr>
              <a:t>命令可以将源码包下载到本地，并将其存放到合适的位置。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使用格式：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go get xxx</a:t>
            </a:r>
            <a:r>
              <a:rPr lang="zh-CN" altLang="en-US" dirty="0">
                <a:latin typeface="+mn-ea"/>
              </a:rPr>
              <a:t>（包的仓库地址）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示例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go get </a:t>
            </a:r>
            <a:r>
              <a:rPr lang="en-US" altLang="zh-CN" dirty="0" err="1">
                <a:latin typeface="+mn-ea"/>
              </a:rPr>
              <a:t>remoteUrl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23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11.6 </a:t>
            </a:r>
            <a:r>
              <a:rPr lang="zh-CN" altLang="en-US" dirty="0"/>
              <a:t>获取包 </a:t>
            </a:r>
            <a:r>
              <a:rPr lang="en-US" altLang="zh-CN" dirty="0"/>
              <a:t>go get</a:t>
            </a:r>
            <a:endParaRPr lang="en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1FBFD6-5CDE-D1B2-74D2-C7D8645F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常用参数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A28B56-B981-6697-8620-5CED306D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01299"/>
              </p:ext>
            </p:extLst>
          </p:nvPr>
        </p:nvGraphicFramePr>
        <p:xfrm>
          <a:off x="1295401" y="3220758"/>
          <a:ext cx="9601200" cy="24688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40305">
                  <a:extLst>
                    <a:ext uri="{9D8B030D-6E8A-4147-A177-3AD203B41FA5}">
                      <a16:colId xmlns:a16="http://schemas.microsoft.com/office/drawing/2014/main" val="4227582898"/>
                    </a:ext>
                  </a:extLst>
                </a:gridCol>
                <a:gridCol w="8260895">
                  <a:extLst>
                    <a:ext uri="{9D8B030D-6E8A-4147-A177-3AD203B41FA5}">
                      <a16:colId xmlns:a16="http://schemas.microsoft.com/office/drawing/2014/main" val="3397650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350"/>
                        </a:lnSpc>
                      </a:pPr>
                      <a:r>
                        <a:rPr lang="zh-CN" sz="850" kern="850">
                          <a:effectLst/>
                        </a:rPr>
                        <a:t>参</a:t>
                      </a:r>
                      <a:r>
                        <a:rPr lang="en-US" sz="850" kern="850">
                          <a:effectLst/>
                        </a:rPr>
                        <a:t>  </a:t>
                      </a:r>
                      <a:r>
                        <a:rPr lang="zh-CN" sz="850" kern="850">
                          <a:effectLst/>
                        </a:rPr>
                        <a:t>数</a:t>
                      </a:r>
                      <a:r>
                        <a:rPr lang="en-US" sz="850" kern="850">
                          <a:effectLst/>
                        </a:rPr>
                        <a:t>  </a:t>
                      </a:r>
                      <a:r>
                        <a:rPr lang="zh-CN" sz="850" kern="850">
                          <a:effectLst/>
                        </a:rPr>
                        <a:t>名</a:t>
                      </a:r>
                      <a:endParaRPr lang="zh-CN" sz="85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zh-CN" sz="1800" kern="850">
                          <a:effectLst/>
                        </a:rPr>
                        <a:t>作</a:t>
                      </a:r>
                      <a:r>
                        <a:rPr lang="en-US" sz="1800" kern="850">
                          <a:effectLst/>
                        </a:rPr>
                        <a:t>    </a:t>
                      </a:r>
                      <a:r>
                        <a:rPr lang="zh-CN" sz="1800" kern="850">
                          <a:effectLst/>
                        </a:rPr>
                        <a:t>用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844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ts val="1350"/>
                        </a:lnSpc>
                      </a:pPr>
                      <a:r>
                        <a:rPr lang="en-US" sz="850" kern="850">
                          <a:effectLst/>
                        </a:rPr>
                        <a:t>-d</a:t>
                      </a:r>
                      <a:endParaRPr lang="zh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1800" kern="850">
                          <a:effectLst/>
                        </a:rPr>
                        <a:t>仅下载源码包，不安装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3712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ts val="1350"/>
                        </a:lnSpc>
                      </a:pPr>
                      <a:r>
                        <a:rPr lang="en-US" sz="850" kern="850">
                          <a:effectLst/>
                        </a:rPr>
                        <a:t>-f</a:t>
                      </a:r>
                      <a:endParaRPr lang="zh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1800" kern="850">
                          <a:effectLst/>
                        </a:rPr>
                        <a:t>与</a:t>
                      </a:r>
                      <a:r>
                        <a:rPr lang="en-US" sz="1800" kern="850">
                          <a:effectLst/>
                        </a:rPr>
                        <a:t>-u</a:t>
                      </a:r>
                      <a:r>
                        <a:rPr lang="zh-CN" sz="1800" kern="850">
                          <a:effectLst/>
                        </a:rPr>
                        <a:t>参数一起使用，目的是不验证导入的每个包的获取状态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101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ts val="1350"/>
                        </a:lnSpc>
                      </a:pPr>
                      <a:r>
                        <a:rPr lang="en-US" sz="850" kern="850">
                          <a:effectLst/>
                        </a:rPr>
                        <a:t>-fix</a:t>
                      </a:r>
                      <a:endParaRPr lang="zh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1800" kern="850">
                          <a:effectLst/>
                        </a:rPr>
                        <a:t>在下载源码包后先执行</a:t>
                      </a:r>
                      <a:r>
                        <a:rPr lang="en-US" sz="1800" kern="850">
                          <a:effectLst/>
                        </a:rPr>
                        <a:t>fix</a:t>
                      </a:r>
                      <a:r>
                        <a:rPr lang="zh-CN" sz="1800" kern="850">
                          <a:effectLst/>
                        </a:rPr>
                        <a:t>操作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6105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ts val="1350"/>
                        </a:lnSpc>
                      </a:pPr>
                      <a:r>
                        <a:rPr lang="en-US" sz="850" kern="850">
                          <a:effectLst/>
                        </a:rPr>
                        <a:t>-t</a:t>
                      </a:r>
                      <a:endParaRPr lang="zh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1800" kern="850">
                          <a:effectLst/>
                        </a:rPr>
                        <a:t>获取运行测试所需要的包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647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ts val="1350"/>
                        </a:lnSpc>
                      </a:pPr>
                      <a:r>
                        <a:rPr lang="en-US" sz="850" kern="850">
                          <a:effectLst/>
                        </a:rPr>
                        <a:t>-u</a:t>
                      </a:r>
                      <a:endParaRPr lang="zh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1800" kern="850">
                          <a:effectLst/>
                        </a:rPr>
                        <a:t>更新源码包到最新版本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8056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ts val="1350"/>
                        </a:lnSpc>
                      </a:pPr>
                      <a:r>
                        <a:rPr lang="en-US" sz="850" kern="850">
                          <a:effectLst/>
                        </a:rPr>
                        <a:t>-u=patch</a:t>
                      </a:r>
                      <a:endParaRPr lang="zh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1800" kern="850">
                          <a:effectLst/>
                        </a:rPr>
                        <a:t>只更新小版本源码包，如从</a:t>
                      </a:r>
                      <a:r>
                        <a:rPr lang="en-US" sz="1800" kern="850">
                          <a:effectLst/>
                        </a:rPr>
                        <a:t>1.1.0</a:t>
                      </a:r>
                      <a:r>
                        <a:rPr lang="zh-CN" sz="1800" kern="850">
                          <a:effectLst/>
                        </a:rPr>
                        <a:t>到</a:t>
                      </a:r>
                      <a:r>
                        <a:rPr lang="en-US" sz="1800" kern="850">
                          <a:effectLst/>
                        </a:rPr>
                        <a:t>1.1.16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0215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ts val="1350"/>
                        </a:lnSpc>
                      </a:pPr>
                      <a:r>
                        <a:rPr lang="en-US" sz="850" kern="850">
                          <a:effectLst/>
                        </a:rPr>
                        <a:t>-v</a:t>
                      </a:r>
                      <a:endParaRPr lang="zh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1800" kern="850">
                          <a:effectLst/>
                        </a:rPr>
                        <a:t>获取并显示实时日志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8376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ts val="1350"/>
                        </a:lnSpc>
                      </a:pPr>
                      <a:r>
                        <a:rPr lang="en-US" sz="850" kern="850">
                          <a:effectLst/>
                        </a:rPr>
                        <a:t>-insecure</a:t>
                      </a:r>
                      <a:endParaRPr lang="zh-CN" sz="85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1800" kern="850" dirty="0">
                          <a:effectLst/>
                        </a:rPr>
                        <a:t>允许通过未加密的</a:t>
                      </a:r>
                      <a:r>
                        <a:rPr lang="en-US" sz="1800" kern="850" dirty="0">
                          <a:effectLst/>
                        </a:rPr>
                        <a:t>HTTP</a:t>
                      </a:r>
                      <a:r>
                        <a:rPr lang="zh-CN" sz="1800" kern="850" dirty="0">
                          <a:effectLst/>
                        </a:rPr>
                        <a:t>方式获取</a:t>
                      </a:r>
                      <a:endParaRPr lang="zh-CN" sz="180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300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7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</a:t>
            </a:r>
            <a:r>
              <a:rPr lang="zh-CN" altLang="en-US" dirty="0"/>
              <a:t>编译 </a:t>
            </a:r>
            <a:r>
              <a:rPr lang="en-US" altLang="zh-CN" dirty="0"/>
              <a:t>go build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+mn-ea"/>
              </a:rPr>
              <a:t>go build</a:t>
            </a:r>
            <a:r>
              <a:rPr lang="zh-CN" altLang="en-US" dirty="0">
                <a:latin typeface="+mn-ea"/>
              </a:rPr>
              <a:t>命令的作用是编译</a:t>
            </a:r>
            <a:r>
              <a:rPr lang="en-US" altLang="zh-CN" dirty="0">
                <a:latin typeface="+mn-ea"/>
              </a:rPr>
              <a:t>Go</a:t>
            </a:r>
            <a:r>
              <a:rPr lang="zh-CN" altLang="en-US" dirty="0">
                <a:latin typeface="+mn-ea"/>
              </a:rPr>
              <a:t>源码文件，并生成适用于当前平台的可执行文件；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go build</a:t>
            </a:r>
            <a:r>
              <a:rPr lang="zh-CN" altLang="en-US" dirty="0">
                <a:latin typeface="+mn-ea"/>
              </a:rPr>
              <a:t>命令不仅可以编译自己写的代码，当程序中引用了第三方源码时，这些被引用的源码也会被一同编译。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使用格式：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go build filenames</a:t>
            </a:r>
          </a:p>
          <a:p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go build fileName1.go fileName2.go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328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</a:t>
            </a:r>
            <a:r>
              <a:rPr lang="zh-CN" altLang="en-US" dirty="0"/>
              <a:t>编译 </a:t>
            </a:r>
            <a:r>
              <a:rPr lang="en-US" altLang="zh-CN" dirty="0"/>
              <a:t>go build</a:t>
            </a:r>
            <a:endParaRPr lang="en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1FBFD6-5CDE-D1B2-74D2-C7D8645F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常用参数</a:t>
            </a:r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A8479FC2-7B60-683E-6A5A-A1027647F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973387"/>
              </p:ext>
            </p:extLst>
          </p:nvPr>
        </p:nvGraphicFramePr>
        <p:xfrm>
          <a:off x="1295401" y="3256280"/>
          <a:ext cx="9601200" cy="19202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75119">
                  <a:extLst>
                    <a:ext uri="{9D8B030D-6E8A-4147-A177-3AD203B41FA5}">
                      <a16:colId xmlns:a16="http://schemas.microsoft.com/office/drawing/2014/main" val="2739998954"/>
                    </a:ext>
                  </a:extLst>
                </a:gridCol>
                <a:gridCol w="7626081">
                  <a:extLst>
                    <a:ext uri="{9D8B030D-6E8A-4147-A177-3AD203B41FA5}">
                      <a16:colId xmlns:a16="http://schemas.microsoft.com/office/drawing/2014/main" val="4165300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zh-CN" sz="1800" kern="850">
                          <a:effectLst/>
                        </a:rPr>
                        <a:t>参</a:t>
                      </a:r>
                      <a:r>
                        <a:rPr lang="en-US" sz="1800" kern="850">
                          <a:effectLst/>
                        </a:rPr>
                        <a:t>  </a:t>
                      </a:r>
                      <a:r>
                        <a:rPr lang="zh-CN" sz="1800" kern="850">
                          <a:effectLst/>
                        </a:rPr>
                        <a:t>数</a:t>
                      </a:r>
                      <a:r>
                        <a:rPr lang="en-US" sz="1800" kern="850">
                          <a:effectLst/>
                        </a:rPr>
                        <a:t>  </a:t>
                      </a:r>
                      <a:r>
                        <a:rPr lang="zh-CN" sz="1800" kern="850">
                          <a:effectLst/>
                        </a:rPr>
                        <a:t>名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</a:pPr>
                      <a:r>
                        <a:rPr lang="zh-CN" sz="1800" kern="850">
                          <a:effectLst/>
                        </a:rPr>
                        <a:t>作</a:t>
                      </a:r>
                      <a:r>
                        <a:rPr lang="en-US" sz="1800" kern="850">
                          <a:effectLst/>
                        </a:rPr>
                        <a:t>    </a:t>
                      </a:r>
                      <a:r>
                        <a:rPr lang="zh-CN" sz="1800" kern="850">
                          <a:effectLst/>
                        </a:rPr>
                        <a:t>用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6432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1800" kern="850">
                          <a:effectLst/>
                        </a:rPr>
                        <a:t>-v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1800" kern="850">
                          <a:effectLst/>
                        </a:rPr>
                        <a:t>编译时显示包名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4636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1800" kern="850">
                          <a:effectLst/>
                        </a:rPr>
                        <a:t>-p n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1800" kern="850" dirty="0">
                          <a:effectLst/>
                        </a:rPr>
                        <a:t>指定编译时并发的数量（使用</a:t>
                      </a:r>
                      <a:r>
                        <a:rPr lang="en-US" sz="1800" kern="850" dirty="0">
                          <a:effectLst/>
                        </a:rPr>
                        <a:t>n</a:t>
                      </a:r>
                      <a:r>
                        <a:rPr lang="zh-CN" sz="1800" kern="850" dirty="0">
                          <a:effectLst/>
                        </a:rPr>
                        <a:t>表示），该值默认为</a:t>
                      </a:r>
                      <a:r>
                        <a:rPr lang="en-US" sz="1800" kern="850" dirty="0">
                          <a:effectLst/>
                        </a:rPr>
                        <a:t>CPU</a:t>
                      </a:r>
                      <a:r>
                        <a:rPr lang="zh-CN" sz="1800" kern="850" dirty="0">
                          <a:effectLst/>
                        </a:rPr>
                        <a:t>的逻辑核心数量</a:t>
                      </a:r>
                      <a:endParaRPr lang="zh-CN" sz="180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255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1800" kern="850">
                          <a:effectLst/>
                        </a:rPr>
                        <a:t>-a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1800" kern="850">
                          <a:effectLst/>
                        </a:rPr>
                        <a:t>强制进行重新构建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4309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1800" kern="850">
                          <a:effectLst/>
                        </a:rPr>
                        <a:t>-n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1800" kern="850">
                          <a:effectLst/>
                        </a:rPr>
                        <a:t>仅输出编译时执行的所有命令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3744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1800" kern="850">
                          <a:effectLst/>
                        </a:rPr>
                        <a:t>-x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1800" kern="850">
                          <a:effectLst/>
                        </a:rPr>
                        <a:t>执行编译并输出编译时执行的所有命令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9748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en-US" sz="1800" kern="850">
                          <a:effectLst/>
                        </a:rPr>
                        <a:t>-race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</a:pPr>
                      <a:r>
                        <a:rPr lang="zh-CN" sz="1800" kern="850" dirty="0">
                          <a:effectLst/>
                        </a:rPr>
                        <a:t>开启竞态检测</a:t>
                      </a:r>
                      <a:endParaRPr lang="zh-CN" sz="180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423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38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en-US" dirty="0"/>
              <a:t>清理 </a:t>
            </a:r>
            <a:r>
              <a:rPr lang="en-US" altLang="zh-CN" dirty="0"/>
              <a:t>go clean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go clean</a:t>
            </a:r>
            <a:r>
              <a:rPr lang="zh-CN" altLang="en-US" dirty="0">
                <a:latin typeface="+mn-ea"/>
              </a:rPr>
              <a:t>命令的作用是清理所有编译生成的文件，具体包括：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当前目录下生成的与包名或</a:t>
            </a:r>
            <a:r>
              <a:rPr lang="en-US" altLang="zh-CN" dirty="0">
                <a:latin typeface="+mn-ea"/>
              </a:rPr>
              <a:t>Go</a:t>
            </a:r>
            <a:r>
              <a:rPr lang="zh-CN" altLang="en-US" dirty="0">
                <a:latin typeface="+mn-ea"/>
              </a:rPr>
              <a:t>源码文件名相同的可执行文件，以及当前目录中的</a:t>
            </a:r>
            <a:r>
              <a:rPr lang="en-US" altLang="zh-CN" dirty="0">
                <a:latin typeface="+mn-ea"/>
              </a:rPr>
              <a:t>_obj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_test</a:t>
            </a:r>
            <a:r>
              <a:rPr lang="zh-CN" altLang="en-US" dirty="0">
                <a:latin typeface="+mn-ea"/>
              </a:rPr>
              <a:t>目录中名称为</a:t>
            </a:r>
            <a:r>
              <a:rPr lang="en-US" altLang="zh-CN" dirty="0">
                <a:latin typeface="+mn-ea"/>
              </a:rPr>
              <a:t>_</a:t>
            </a:r>
            <a:r>
              <a:rPr lang="en-US" altLang="zh-CN" dirty="0" err="1">
                <a:latin typeface="+mn-ea"/>
              </a:rPr>
              <a:t>testmain.go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test.out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build.out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a.out</a:t>
            </a:r>
            <a:r>
              <a:rPr lang="zh-CN" altLang="en-US" dirty="0">
                <a:latin typeface="+mn-ea"/>
              </a:rPr>
              <a:t>及后缀为</a:t>
            </a:r>
            <a:r>
              <a:rPr lang="en-US" altLang="zh-CN" dirty="0">
                <a:latin typeface="+mn-ea"/>
              </a:rPr>
              <a:t>.5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.6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.8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.a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.o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.so</a:t>
            </a:r>
            <a:r>
              <a:rPr lang="zh-CN" altLang="en-US" dirty="0">
                <a:latin typeface="+mn-ea"/>
              </a:rPr>
              <a:t>的文件；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以当前目录下生成的包名加“</a:t>
            </a:r>
            <a:r>
              <a:rPr lang="en-US" altLang="zh-CN" dirty="0">
                <a:latin typeface="+mn-ea"/>
              </a:rPr>
              <a:t>.test”</a:t>
            </a:r>
            <a:r>
              <a:rPr lang="zh-CN" altLang="en-US" dirty="0">
                <a:latin typeface="+mn-ea"/>
              </a:rPr>
              <a:t>后缀为名的文件；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工作区中</a:t>
            </a:r>
            <a:r>
              <a:rPr lang="en-US" altLang="zh-CN" dirty="0">
                <a:latin typeface="+mn-ea"/>
              </a:rPr>
              <a:t>pkg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bin</a:t>
            </a:r>
            <a:r>
              <a:rPr lang="zh-CN" altLang="en-US" dirty="0">
                <a:latin typeface="+mn-ea"/>
              </a:rPr>
              <a:t>目录的相应归档文件和可执行文件。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832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en-US" dirty="0"/>
              <a:t>清理 </a:t>
            </a:r>
            <a:r>
              <a:rPr lang="en-US" altLang="zh-CN" dirty="0"/>
              <a:t>go clean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使用格式：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go clean</a:t>
            </a:r>
          </a:p>
        </p:txBody>
      </p:sp>
    </p:spTree>
    <p:extLst>
      <p:ext uri="{BB962C8B-B14F-4D97-AF65-F5344CB8AC3E}">
        <p14:creationId xmlns:p14="http://schemas.microsoft.com/office/powerpoint/2010/main" val="9699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en-US" dirty="0"/>
              <a:t>清理 </a:t>
            </a:r>
            <a:r>
              <a:rPr lang="en-US" altLang="zh-CN" dirty="0"/>
              <a:t>go clean</a:t>
            </a:r>
            <a:endParaRPr lang="en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1FBFD6-5CDE-D1B2-74D2-C7D8645F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常用参数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D14EB49-EEBB-5FA9-D3C2-4F0680A29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02775"/>
              </p:ext>
            </p:extLst>
          </p:nvPr>
        </p:nvGraphicFramePr>
        <p:xfrm>
          <a:off x="1295401" y="3232278"/>
          <a:ext cx="9601200" cy="21945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40305">
                  <a:extLst>
                    <a:ext uri="{9D8B030D-6E8A-4147-A177-3AD203B41FA5}">
                      <a16:colId xmlns:a16="http://schemas.microsoft.com/office/drawing/2014/main" val="3461428854"/>
                    </a:ext>
                  </a:extLst>
                </a:gridCol>
                <a:gridCol w="8260895">
                  <a:extLst>
                    <a:ext uri="{9D8B030D-6E8A-4147-A177-3AD203B41FA5}">
                      <a16:colId xmlns:a16="http://schemas.microsoft.com/office/drawing/2014/main" val="33476041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41300" algn="ctr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800" kern="850">
                          <a:effectLst/>
                        </a:rPr>
                        <a:t>参</a:t>
                      </a:r>
                      <a:r>
                        <a:rPr lang="en-US" sz="1800" kern="850">
                          <a:effectLst/>
                        </a:rPr>
                        <a:t>  </a:t>
                      </a:r>
                      <a:r>
                        <a:rPr lang="zh-CN" sz="1800" kern="850">
                          <a:effectLst/>
                        </a:rPr>
                        <a:t>数</a:t>
                      </a:r>
                      <a:r>
                        <a:rPr lang="en-US" sz="1800" kern="850">
                          <a:effectLst/>
                        </a:rPr>
                        <a:t>  </a:t>
                      </a:r>
                      <a:r>
                        <a:rPr lang="zh-CN" sz="1800" kern="850">
                          <a:effectLst/>
                        </a:rPr>
                        <a:t>名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ctr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800" kern="850">
                          <a:effectLst/>
                        </a:rPr>
                        <a:t>作</a:t>
                      </a:r>
                      <a:r>
                        <a:rPr lang="en-US" sz="1800" kern="850">
                          <a:effectLst/>
                        </a:rPr>
                        <a:t>    </a:t>
                      </a:r>
                      <a:r>
                        <a:rPr lang="zh-CN" sz="1800" kern="850">
                          <a:effectLst/>
                        </a:rPr>
                        <a:t>用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37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850">
                          <a:effectLst/>
                        </a:rPr>
                        <a:t>-i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800" kern="850">
                          <a:effectLst/>
                        </a:rPr>
                        <a:t>清除关联的安装包和可运行文件，这些文件通常是执行</a:t>
                      </a:r>
                      <a:r>
                        <a:rPr lang="en-US" sz="1800" kern="850">
                          <a:effectLst/>
                        </a:rPr>
                        <a:t>go install</a:t>
                      </a:r>
                      <a:r>
                        <a:rPr lang="zh-CN" sz="1800" kern="850">
                          <a:effectLst/>
                        </a:rPr>
                        <a:t>命令后生成的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4302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850">
                          <a:effectLst/>
                        </a:rPr>
                        <a:t>-n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800" kern="850">
                          <a:effectLst/>
                        </a:rPr>
                        <a:t>仅输出清理时执行的所有命令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2935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850">
                          <a:effectLst/>
                        </a:rPr>
                        <a:t>-r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800" kern="850">
                          <a:effectLst/>
                        </a:rPr>
                        <a:t>递归清除在</a:t>
                      </a:r>
                      <a:r>
                        <a:rPr lang="en-US" sz="1800" kern="850">
                          <a:effectLst/>
                        </a:rPr>
                        <a:t> import </a:t>
                      </a:r>
                      <a:r>
                        <a:rPr lang="zh-CN" sz="1800" kern="850">
                          <a:effectLst/>
                        </a:rPr>
                        <a:t>中引入的包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5722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850">
                          <a:effectLst/>
                        </a:rPr>
                        <a:t>-x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800" kern="850">
                          <a:effectLst/>
                        </a:rPr>
                        <a:t>执行清理并输出清理时执行的所有命令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6828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850">
                          <a:effectLst/>
                        </a:rPr>
                        <a:t>-cache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800" kern="850">
                          <a:effectLst/>
                        </a:rPr>
                        <a:t>清理缓存，这些缓存文件通常是执行</a:t>
                      </a:r>
                      <a:r>
                        <a:rPr lang="en-US" sz="1800" kern="850">
                          <a:effectLst/>
                        </a:rPr>
                        <a:t>go build</a:t>
                      </a:r>
                      <a:r>
                        <a:rPr lang="zh-CN" sz="1800" kern="850">
                          <a:effectLst/>
                        </a:rPr>
                        <a:t>命令后生成的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0315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800" kern="850">
                          <a:effectLst/>
                        </a:rPr>
                        <a:t>-testcache</a:t>
                      </a:r>
                      <a:endParaRPr lang="zh-CN" sz="1800" kern="8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41300" algn="just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800" kern="850" dirty="0">
                          <a:effectLst/>
                        </a:rPr>
                        <a:t>清理测试结果</a:t>
                      </a:r>
                      <a:endParaRPr lang="zh-CN" sz="1800" kern="8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_GB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1428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68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 </a:t>
            </a:r>
            <a:r>
              <a:rPr lang="zh-CN" altLang="en-US" dirty="0"/>
              <a:t>运行 </a:t>
            </a:r>
            <a:r>
              <a:rPr lang="en-US" altLang="zh-CN" dirty="0"/>
              <a:t>go run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go clean</a:t>
            </a:r>
            <a:r>
              <a:rPr lang="zh-CN" altLang="en-US" dirty="0">
                <a:latin typeface="+mn-ea"/>
              </a:rPr>
              <a:t>命令的作用是清理所有编译生成的文件，具体包括：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当前目录下生成的与包名或</a:t>
            </a:r>
            <a:r>
              <a:rPr lang="en-US" altLang="zh-CN" dirty="0">
                <a:latin typeface="+mn-ea"/>
              </a:rPr>
              <a:t>Go</a:t>
            </a:r>
            <a:r>
              <a:rPr lang="zh-CN" altLang="en-US" dirty="0">
                <a:latin typeface="+mn-ea"/>
              </a:rPr>
              <a:t>源码文件名相同的可执行文件，以及当前目录中的</a:t>
            </a:r>
            <a:r>
              <a:rPr lang="en-US" altLang="zh-CN" dirty="0">
                <a:latin typeface="+mn-ea"/>
              </a:rPr>
              <a:t>_obj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_test</a:t>
            </a:r>
            <a:r>
              <a:rPr lang="zh-CN" altLang="en-US" dirty="0">
                <a:latin typeface="+mn-ea"/>
              </a:rPr>
              <a:t>目录中名称为</a:t>
            </a:r>
            <a:r>
              <a:rPr lang="en-US" altLang="zh-CN" dirty="0">
                <a:latin typeface="+mn-ea"/>
              </a:rPr>
              <a:t>_</a:t>
            </a:r>
            <a:r>
              <a:rPr lang="en-US" altLang="zh-CN" dirty="0" err="1">
                <a:latin typeface="+mn-ea"/>
              </a:rPr>
              <a:t>testmain.go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test.out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build.out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a.out</a:t>
            </a:r>
            <a:r>
              <a:rPr lang="zh-CN" altLang="en-US" dirty="0">
                <a:latin typeface="+mn-ea"/>
              </a:rPr>
              <a:t>及后缀为</a:t>
            </a:r>
            <a:r>
              <a:rPr lang="en-US" altLang="zh-CN" dirty="0">
                <a:latin typeface="+mn-ea"/>
              </a:rPr>
              <a:t>.5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.6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.8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.a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.o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.so</a:t>
            </a:r>
            <a:r>
              <a:rPr lang="zh-CN" altLang="en-US" dirty="0">
                <a:latin typeface="+mn-ea"/>
              </a:rPr>
              <a:t>的文件；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以当前目录下生成的包名加“</a:t>
            </a:r>
            <a:r>
              <a:rPr lang="en-US" altLang="zh-CN" dirty="0">
                <a:latin typeface="+mn-ea"/>
              </a:rPr>
              <a:t>.test”</a:t>
            </a:r>
            <a:r>
              <a:rPr lang="zh-CN" altLang="en-US" dirty="0">
                <a:latin typeface="+mn-ea"/>
              </a:rPr>
              <a:t>后缀为名的文件；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工作区中</a:t>
            </a:r>
            <a:r>
              <a:rPr lang="en-US" altLang="zh-CN" dirty="0">
                <a:latin typeface="+mn-ea"/>
              </a:rPr>
              <a:t>pkg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bin</a:t>
            </a:r>
            <a:r>
              <a:rPr lang="zh-CN" altLang="en-US" dirty="0">
                <a:latin typeface="+mn-ea"/>
              </a:rPr>
              <a:t>目录的相应归档文件和可执行文件。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34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 </a:t>
            </a:r>
            <a:r>
              <a:rPr lang="zh-CN" altLang="en-US" dirty="0"/>
              <a:t>运行 </a:t>
            </a:r>
            <a:r>
              <a:rPr lang="en-US" altLang="zh-CN" dirty="0"/>
              <a:t>go run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使用格式：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go run</a:t>
            </a:r>
          </a:p>
          <a:p>
            <a:pPr lvl="1"/>
            <a:r>
              <a:rPr lang="en-US" altLang="zh-CN" dirty="0">
                <a:latin typeface="+mn-ea"/>
              </a:rPr>
              <a:t>go run xxx</a:t>
            </a:r>
            <a:r>
              <a:rPr lang="zh-CN" altLang="en-US" dirty="0">
                <a:latin typeface="+mn-ea"/>
              </a:rPr>
              <a:t>（附加参数）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示例（带参数的使用方式）：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go run main –color blue</a:t>
            </a:r>
          </a:p>
        </p:txBody>
      </p:sp>
    </p:spTree>
    <p:extLst>
      <p:ext uri="{BB962C8B-B14F-4D97-AF65-F5344CB8AC3E}">
        <p14:creationId xmlns:p14="http://schemas.microsoft.com/office/powerpoint/2010/main" val="306492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代码格式化 </a:t>
            </a:r>
            <a:r>
              <a:rPr lang="en-US" altLang="zh-CN" dirty="0" err="1"/>
              <a:t>gofmt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自动将开发者编写的代码按照官方标准进行格式化；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go </a:t>
            </a:r>
            <a:r>
              <a:rPr lang="en-US" altLang="zh-CN" dirty="0" err="1">
                <a:latin typeface="+mn-ea"/>
              </a:rPr>
              <a:t>fmt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和 </a:t>
            </a:r>
            <a:r>
              <a:rPr lang="en-US" altLang="zh-CN" dirty="0" err="1">
                <a:latin typeface="+mn-ea"/>
              </a:rPr>
              <a:t>gofmt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是两个不同的命令。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使用格式：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 err="1">
                <a:latin typeface="+mn-ea"/>
              </a:rPr>
              <a:t>gofmt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9044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1718</TotalTime>
  <Words>918</Words>
  <Application>Microsoft Office PowerPoint</Application>
  <PresentationFormat>宽屏</PresentationFormat>
  <Paragraphs>119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方正舒体</vt:lpstr>
      <vt:lpstr>Arial</vt:lpstr>
      <vt:lpstr>Garamond</vt:lpstr>
      <vt:lpstr>Times New Roman</vt:lpstr>
      <vt:lpstr>Organic</vt:lpstr>
      <vt:lpstr>Go 语言从入门到项目实战</vt:lpstr>
      <vt:lpstr>11.1 编译 go build</vt:lpstr>
      <vt:lpstr>11.1 编译 go build</vt:lpstr>
      <vt:lpstr>11.2  清理 go clean</vt:lpstr>
      <vt:lpstr>11.2  清理 go clean</vt:lpstr>
      <vt:lpstr>11.2  清理 go clean</vt:lpstr>
      <vt:lpstr>11.3  运行 go run</vt:lpstr>
      <vt:lpstr>11.3  运行 go run</vt:lpstr>
      <vt:lpstr>11.4 代码格式化 gofmt</vt:lpstr>
      <vt:lpstr>11.4 代码格式化 gofmt</vt:lpstr>
      <vt:lpstr>11.5 编译并安装 go install</vt:lpstr>
      <vt:lpstr>11.6 获取包 go get</vt:lpstr>
      <vt:lpstr>11.6 获取包 go 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萧 文翰</dc:creator>
  <cp:lastModifiedBy>萧 文翰</cp:lastModifiedBy>
  <cp:revision>242</cp:revision>
  <dcterms:created xsi:type="dcterms:W3CDTF">2022-08-29T01:21:43Z</dcterms:created>
  <dcterms:modified xsi:type="dcterms:W3CDTF">2022-09-13T01:15:39Z</dcterms:modified>
</cp:coreProperties>
</file>