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3"/>
    <p:restoredTop sz="96327"/>
  </p:normalViewPr>
  <p:slideViewPr>
    <p:cSldViewPr snapToGrid="0">
      <p:cViewPr>
        <p:scale>
          <a:sx n="99" d="100"/>
          <a:sy n="99" d="100"/>
        </p:scale>
        <p:origin x="15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基础语法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</a:t>
            </a:r>
            <a:r>
              <a:rPr lang="zh-CN" altLang="en-US" dirty="0"/>
              <a:t> 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ea"/>
              </a:rPr>
              <a:t>短格式声明</a:t>
            </a:r>
            <a:endParaRPr lang="en-US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 day:=5                          	//</a:t>
            </a:r>
            <a:r>
              <a:rPr lang="zh-CN" altLang="en-US" dirty="0">
                <a:latin typeface="+mn-ea"/>
              </a:rPr>
              <a:t>简短格式定义</a:t>
            </a:r>
          </a:p>
          <a:p>
            <a:pPr lvl="1"/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69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</a:t>
            </a:r>
            <a:r>
              <a:rPr lang="zh-CN" altLang="en-US" dirty="0"/>
              <a:t> 作用域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ea"/>
              </a:rPr>
              <a:t>package main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import "</a:t>
            </a:r>
            <a:r>
              <a:rPr lang="en-US" dirty="0" err="1">
                <a:latin typeface="+mn-ea"/>
              </a:rPr>
              <a:t>fmt</a:t>
            </a:r>
            <a:r>
              <a:rPr lang="en-US" dirty="0">
                <a:latin typeface="+mn-ea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变量定义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var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expA</a:t>
            </a:r>
            <a:r>
              <a:rPr lang="en-US" dirty="0">
                <a:latin typeface="+mn-ea"/>
              </a:rPr>
              <a:t>=1                   		//</a:t>
            </a:r>
            <a:r>
              <a:rPr lang="zh-CN" altLang="en-US" dirty="0">
                <a:latin typeface="+mn-ea"/>
              </a:rPr>
              <a:t>全局变量</a:t>
            </a:r>
          </a:p>
          <a:p>
            <a:pPr marL="0" indent="0">
              <a:buNone/>
            </a:pPr>
            <a:r>
              <a:rPr lang="en-US" dirty="0" err="1">
                <a:latin typeface="+mn-ea"/>
              </a:rPr>
              <a:t>func</a:t>
            </a:r>
            <a:r>
              <a:rPr lang="en-US" dirty="0">
                <a:latin typeface="+mn-ea"/>
              </a:rPr>
              <a:t> main() {                  		//</a:t>
            </a:r>
            <a:r>
              <a:rPr lang="zh-CN" altLang="en-US" dirty="0">
                <a:latin typeface="+mn-ea"/>
              </a:rPr>
              <a:t>主函数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dirty="0">
                <a:latin typeface="+mn-ea"/>
              </a:rPr>
              <a:t>var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expA</a:t>
            </a:r>
            <a:r>
              <a:rPr lang="en-US" dirty="0">
                <a:latin typeface="+mn-ea"/>
              </a:rPr>
              <a:t> int = 2          	//</a:t>
            </a:r>
            <a:r>
              <a:rPr lang="zh-CN" altLang="en-US" dirty="0">
                <a:latin typeface="+mn-ea"/>
              </a:rPr>
              <a:t>局部变量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fmt.Println</a:t>
            </a:r>
            <a:r>
              <a:rPr lang="en-US" dirty="0">
                <a:latin typeface="+mn-ea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expA</a:t>
            </a:r>
            <a:r>
              <a:rPr lang="en-US" dirty="0" err="1">
                <a:latin typeface="+mn-ea"/>
              </a:rPr>
              <a:t>,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expB</a:t>
            </a:r>
            <a:r>
              <a:rPr lang="en-US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var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expB</a:t>
            </a:r>
            <a:r>
              <a:rPr lang="en-US" dirty="0">
                <a:latin typeface="+mn-ea"/>
              </a:rPr>
              <a:t>=5                    		//</a:t>
            </a:r>
            <a:r>
              <a:rPr lang="zh-CN" altLang="en-US" dirty="0">
                <a:latin typeface="+mn-ea"/>
              </a:rPr>
              <a:t>全局变量</a:t>
            </a:r>
          </a:p>
        </p:txBody>
      </p:sp>
    </p:spTree>
    <p:extLst>
      <p:ext uri="{BB962C8B-B14F-4D97-AF65-F5344CB8AC3E}">
        <p14:creationId xmlns:p14="http://schemas.microsoft.com/office/powerpoint/2010/main" val="403305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 整型</a:t>
            </a:r>
            <a:endParaRPr lang="en-C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04C007-6454-CF39-E532-5E21409FA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670345"/>
              </p:ext>
            </p:extLst>
          </p:nvPr>
        </p:nvGraphicFramePr>
        <p:xfrm>
          <a:off x="1295402" y="2484426"/>
          <a:ext cx="9601200" cy="370220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8829">
                  <a:extLst>
                    <a:ext uri="{9D8B030D-6E8A-4147-A177-3AD203B41FA5}">
                      <a16:colId xmlns:a16="http://schemas.microsoft.com/office/drawing/2014/main" val="1721643245"/>
                    </a:ext>
                  </a:extLst>
                </a:gridCol>
                <a:gridCol w="4205050">
                  <a:extLst>
                    <a:ext uri="{9D8B030D-6E8A-4147-A177-3AD203B41FA5}">
                      <a16:colId xmlns:a16="http://schemas.microsoft.com/office/drawing/2014/main" val="1197834564"/>
                    </a:ext>
                  </a:extLst>
                </a:gridCol>
                <a:gridCol w="4137321">
                  <a:extLst>
                    <a:ext uri="{9D8B030D-6E8A-4147-A177-3AD203B41FA5}">
                      <a16:colId xmlns:a16="http://schemas.microsoft.com/office/drawing/2014/main" val="3346105180"/>
                    </a:ext>
                  </a:extLst>
                </a:gridCol>
              </a:tblGrid>
              <a:tr h="326665"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类</a:t>
                      </a:r>
                      <a:r>
                        <a:rPr lang="en-US" sz="1050" kern="850">
                          <a:effectLst/>
                        </a:rPr>
                        <a:t>    </a:t>
                      </a:r>
                      <a:r>
                        <a:rPr lang="zh-CN" sz="1050" kern="850">
                          <a:effectLst/>
                        </a:rPr>
                        <a:t>型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描</a:t>
                      </a:r>
                      <a:r>
                        <a:rPr lang="en-US" sz="1050" kern="850">
                          <a:effectLst/>
                        </a:rPr>
                        <a:t>    </a:t>
                      </a:r>
                      <a:r>
                        <a:rPr lang="zh-CN" sz="1050" kern="850">
                          <a:effectLst/>
                        </a:rPr>
                        <a:t>述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取 值 范 围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800034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uint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 dirty="0">
                          <a:effectLst/>
                        </a:rPr>
                        <a:t>无符号</a:t>
                      </a:r>
                      <a:r>
                        <a:rPr lang="en-US" sz="1050" kern="850" dirty="0">
                          <a:effectLst/>
                        </a:rPr>
                        <a:t>32</a:t>
                      </a:r>
                      <a:r>
                        <a:rPr lang="zh-CN" sz="1050" kern="850" dirty="0">
                          <a:effectLst/>
                        </a:rPr>
                        <a:t>位或</a:t>
                      </a:r>
                      <a:r>
                        <a:rPr lang="en-US" sz="1050" kern="850" dirty="0">
                          <a:effectLst/>
                        </a:rPr>
                        <a:t>64</a:t>
                      </a:r>
                      <a:r>
                        <a:rPr lang="zh-CN" sz="1050" kern="850" dirty="0">
                          <a:effectLst/>
                        </a:rPr>
                        <a:t>位</a:t>
                      </a:r>
                      <a:endParaRPr lang="en-CN" sz="10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0 ~ 2</a:t>
                      </a:r>
                      <a:r>
                        <a:rPr lang="en-US" sz="1050" kern="850" baseline="30000">
                          <a:effectLst/>
                        </a:rPr>
                        <a:t>32</a:t>
                      </a:r>
                      <a:r>
                        <a:rPr lang="en-US" sz="1050" kern="850">
                          <a:effectLst/>
                        </a:rPr>
                        <a:t>-1 </a:t>
                      </a:r>
                      <a:r>
                        <a:rPr lang="zh-CN" sz="1050" kern="850">
                          <a:effectLst/>
                        </a:rPr>
                        <a:t>或 </a:t>
                      </a:r>
                      <a:r>
                        <a:rPr lang="en-US" sz="1050" kern="850">
                          <a:effectLst/>
                        </a:rPr>
                        <a:t>0 ~ 2</a:t>
                      </a:r>
                      <a:r>
                        <a:rPr lang="en-US" sz="1050" kern="850" baseline="30000">
                          <a:effectLst/>
                        </a:rPr>
                        <a:t>64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168955"/>
                  </a:ext>
                </a:extLst>
              </a:tr>
              <a:tr h="435553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uint8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 dirty="0">
                          <a:effectLst/>
                        </a:rPr>
                        <a:t>无符号</a:t>
                      </a:r>
                      <a:r>
                        <a:rPr lang="en-US" sz="1050" kern="850" dirty="0">
                          <a:effectLst/>
                        </a:rPr>
                        <a:t> 8 </a:t>
                      </a:r>
                      <a:r>
                        <a:rPr lang="zh-CN" sz="1050" kern="850" dirty="0">
                          <a:effectLst/>
                        </a:rPr>
                        <a:t>位整型</a:t>
                      </a:r>
                      <a:r>
                        <a:rPr lang="en-US" sz="1400" kern="950" dirty="0">
                          <a:effectLst/>
                        </a:rPr>
                        <a:t> </a:t>
                      </a:r>
                      <a:r>
                        <a:rPr lang="en-US" sz="1050" kern="850" dirty="0">
                          <a:effectLst/>
                        </a:rPr>
                        <a:t>  </a:t>
                      </a:r>
                      <a:endParaRPr lang="en-CN" sz="10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0 ~ 2</a:t>
                      </a:r>
                      <a:r>
                        <a:rPr lang="en-US" sz="1050" kern="850" baseline="30000">
                          <a:effectLst/>
                        </a:rPr>
                        <a:t>8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039387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uint16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无符号</a:t>
                      </a:r>
                      <a:r>
                        <a:rPr lang="en-US" sz="1050" kern="850">
                          <a:effectLst/>
                        </a:rPr>
                        <a:t> 16 </a:t>
                      </a:r>
                      <a:r>
                        <a:rPr lang="zh-CN" sz="1050" kern="850">
                          <a:effectLst/>
                        </a:rPr>
                        <a:t>位整型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0 ~ 2</a:t>
                      </a:r>
                      <a:r>
                        <a:rPr lang="en-US" sz="1050" kern="850" baseline="30000">
                          <a:effectLst/>
                        </a:rPr>
                        <a:t>16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8201820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uint32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无符号</a:t>
                      </a:r>
                      <a:r>
                        <a:rPr lang="en-US" sz="1050" kern="850">
                          <a:effectLst/>
                        </a:rPr>
                        <a:t> 32 </a:t>
                      </a:r>
                      <a:r>
                        <a:rPr lang="zh-CN" sz="1050" kern="850">
                          <a:effectLst/>
                        </a:rPr>
                        <a:t>位整型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0 ~ 2</a:t>
                      </a:r>
                      <a:r>
                        <a:rPr lang="en-US" sz="1050" kern="850" baseline="30000">
                          <a:effectLst/>
                        </a:rPr>
                        <a:t>32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345866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uint64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无符号</a:t>
                      </a:r>
                      <a:r>
                        <a:rPr lang="en-US" sz="1050" kern="850">
                          <a:effectLst/>
                        </a:rPr>
                        <a:t> 64 </a:t>
                      </a:r>
                      <a:r>
                        <a:rPr lang="zh-CN" sz="1050" kern="850">
                          <a:effectLst/>
                        </a:rPr>
                        <a:t>位整型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0 ~ 2</a:t>
                      </a:r>
                      <a:r>
                        <a:rPr lang="en-US" sz="1050" kern="850" baseline="30000">
                          <a:effectLst/>
                        </a:rPr>
                        <a:t>64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7614924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int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有符号</a:t>
                      </a:r>
                      <a:r>
                        <a:rPr lang="en-US" sz="1050" kern="850">
                          <a:effectLst/>
                        </a:rPr>
                        <a:t>32</a:t>
                      </a:r>
                      <a:r>
                        <a:rPr lang="zh-CN" sz="1050" kern="850">
                          <a:effectLst/>
                        </a:rPr>
                        <a:t>位或</a:t>
                      </a:r>
                      <a:r>
                        <a:rPr lang="en-US" sz="1050" kern="850">
                          <a:effectLst/>
                        </a:rPr>
                        <a:t>64</a:t>
                      </a:r>
                      <a:r>
                        <a:rPr lang="zh-CN" sz="1050" kern="850">
                          <a:effectLst/>
                        </a:rPr>
                        <a:t>位整型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-2</a:t>
                      </a:r>
                      <a:r>
                        <a:rPr lang="en-US" sz="1050" kern="850" baseline="30000">
                          <a:effectLst/>
                        </a:rPr>
                        <a:t>31 </a:t>
                      </a:r>
                      <a:r>
                        <a:rPr lang="en-US" sz="1050" kern="850">
                          <a:effectLst/>
                        </a:rPr>
                        <a:t>~ 2</a:t>
                      </a:r>
                      <a:r>
                        <a:rPr lang="en-US" sz="1050" kern="850" baseline="30000">
                          <a:effectLst/>
                        </a:rPr>
                        <a:t>31</a:t>
                      </a:r>
                      <a:r>
                        <a:rPr lang="en-US" sz="1050" kern="850">
                          <a:effectLst/>
                        </a:rPr>
                        <a:t>-1 </a:t>
                      </a:r>
                      <a:r>
                        <a:rPr lang="zh-CN" sz="1050" kern="850">
                          <a:effectLst/>
                        </a:rPr>
                        <a:t>或 </a:t>
                      </a:r>
                      <a:r>
                        <a:rPr lang="en-US" sz="1050" kern="850">
                          <a:effectLst/>
                        </a:rPr>
                        <a:t>-2</a:t>
                      </a:r>
                      <a:r>
                        <a:rPr lang="en-US" sz="1050" kern="850" baseline="30000">
                          <a:effectLst/>
                        </a:rPr>
                        <a:t>63 </a:t>
                      </a:r>
                      <a:r>
                        <a:rPr lang="en-US" sz="1050" kern="850">
                          <a:effectLst/>
                        </a:rPr>
                        <a:t>~ 2</a:t>
                      </a:r>
                      <a:r>
                        <a:rPr lang="en-US" sz="1050" kern="850" baseline="30000">
                          <a:effectLst/>
                        </a:rPr>
                        <a:t>63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4620998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int8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有符号</a:t>
                      </a:r>
                      <a:r>
                        <a:rPr lang="en-US" sz="1050" kern="850">
                          <a:effectLst/>
                        </a:rPr>
                        <a:t> 8 </a:t>
                      </a:r>
                      <a:r>
                        <a:rPr lang="zh-CN" sz="1050" kern="850">
                          <a:effectLst/>
                        </a:rPr>
                        <a:t>位整型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-2</a:t>
                      </a:r>
                      <a:r>
                        <a:rPr lang="en-US" sz="1050" kern="850" baseline="30000">
                          <a:effectLst/>
                        </a:rPr>
                        <a:t>7 </a:t>
                      </a:r>
                      <a:r>
                        <a:rPr lang="en-US" sz="1050" kern="850">
                          <a:effectLst/>
                        </a:rPr>
                        <a:t>~ 2</a:t>
                      </a:r>
                      <a:r>
                        <a:rPr lang="en-US" sz="1050" kern="850" baseline="30000">
                          <a:effectLst/>
                        </a:rPr>
                        <a:t>7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2369438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int16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有符号</a:t>
                      </a:r>
                      <a:r>
                        <a:rPr lang="en-US" sz="1050" kern="850">
                          <a:effectLst/>
                        </a:rPr>
                        <a:t> 16 </a:t>
                      </a:r>
                      <a:r>
                        <a:rPr lang="zh-CN" sz="1050" kern="850">
                          <a:effectLst/>
                        </a:rPr>
                        <a:t>位整型 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-2</a:t>
                      </a:r>
                      <a:r>
                        <a:rPr lang="en-US" sz="1050" kern="850" baseline="30000">
                          <a:effectLst/>
                        </a:rPr>
                        <a:t>15</a:t>
                      </a:r>
                      <a:r>
                        <a:rPr lang="en-US" sz="1050" kern="850">
                          <a:effectLst/>
                        </a:rPr>
                        <a:t> ~ 2</a:t>
                      </a:r>
                      <a:r>
                        <a:rPr lang="en-US" sz="1050" kern="850" baseline="30000">
                          <a:effectLst/>
                        </a:rPr>
                        <a:t>15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201618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int32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有符号</a:t>
                      </a:r>
                      <a:r>
                        <a:rPr lang="en-US" sz="1050" kern="850">
                          <a:effectLst/>
                        </a:rPr>
                        <a:t> 32 </a:t>
                      </a:r>
                      <a:r>
                        <a:rPr lang="zh-CN" sz="1050" kern="850">
                          <a:effectLst/>
                        </a:rPr>
                        <a:t>位整型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-2</a:t>
                      </a:r>
                      <a:r>
                        <a:rPr lang="en-US" sz="1050" kern="850" baseline="30000">
                          <a:effectLst/>
                        </a:rPr>
                        <a:t>31 </a:t>
                      </a:r>
                      <a:r>
                        <a:rPr lang="en-US" sz="1050" kern="850">
                          <a:effectLst/>
                        </a:rPr>
                        <a:t>~ 2</a:t>
                      </a:r>
                      <a:r>
                        <a:rPr lang="en-US" sz="1050" kern="850" baseline="30000">
                          <a:effectLst/>
                        </a:rPr>
                        <a:t>31</a:t>
                      </a:r>
                      <a:r>
                        <a:rPr lang="en-US" sz="1050" kern="850">
                          <a:effectLst/>
                        </a:rPr>
                        <a:t>-1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243478"/>
                  </a:ext>
                </a:extLst>
              </a:tr>
              <a:tr h="326665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>
                          <a:effectLst/>
                        </a:rPr>
                        <a:t>int64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050" kern="850">
                          <a:effectLst/>
                        </a:rPr>
                        <a:t>有符号</a:t>
                      </a:r>
                      <a:r>
                        <a:rPr lang="en-US" sz="1050" kern="850">
                          <a:effectLst/>
                        </a:rPr>
                        <a:t> 64 </a:t>
                      </a:r>
                      <a:r>
                        <a:rPr lang="zh-CN" sz="1050" kern="850">
                          <a:effectLst/>
                        </a:rPr>
                        <a:t>位整型 </a:t>
                      </a:r>
                      <a:endParaRPr lang="en-CN" sz="10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kern="850" dirty="0">
                          <a:effectLst/>
                        </a:rPr>
                        <a:t>-2</a:t>
                      </a:r>
                      <a:r>
                        <a:rPr lang="en-US" sz="1050" kern="850" baseline="30000" dirty="0">
                          <a:effectLst/>
                        </a:rPr>
                        <a:t>63 </a:t>
                      </a:r>
                      <a:r>
                        <a:rPr lang="en-US" sz="1050" kern="850" dirty="0">
                          <a:effectLst/>
                        </a:rPr>
                        <a:t>~ 2</a:t>
                      </a:r>
                      <a:r>
                        <a:rPr lang="en-US" sz="1050" kern="850" baseline="30000" dirty="0">
                          <a:effectLst/>
                        </a:rPr>
                        <a:t>63</a:t>
                      </a:r>
                      <a:r>
                        <a:rPr lang="en-US" sz="1050" kern="850" dirty="0">
                          <a:effectLst/>
                        </a:rPr>
                        <a:t>-1</a:t>
                      </a:r>
                      <a:endParaRPr lang="en-CN" sz="10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778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06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 整型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34C22-9C80-99E9-9FCE-DBD15336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	var number int                     				//</a:t>
            </a:r>
            <a:r>
              <a:rPr lang="zh-CN" altLang="en-US" dirty="0"/>
              <a:t>标准格式声明变量</a:t>
            </a:r>
            <a:r>
              <a:rPr lang="en-US" dirty="0"/>
              <a:t>number</a:t>
            </a:r>
          </a:p>
          <a:p>
            <a:pPr marL="0" indent="0">
              <a:buNone/>
            </a:pPr>
            <a:r>
              <a:rPr lang="en-US" dirty="0"/>
              <a:t>	number=3                         					//</a:t>
            </a:r>
            <a:r>
              <a:rPr lang="zh-CN" altLang="en-US" dirty="0"/>
              <a:t>给变量赋新值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dirty="0" err="1"/>
              <a:t>fmt.Println</a:t>
            </a:r>
            <a:r>
              <a:rPr lang="en-US" dirty="0"/>
              <a:t>("</a:t>
            </a:r>
            <a:r>
              <a:rPr lang="zh-CN" altLang="en-US" dirty="0"/>
              <a:t>三酷猫</a:t>
            </a:r>
            <a:r>
              <a:rPr lang="en-US" altLang="zh-CN" dirty="0"/>
              <a:t>!</a:t>
            </a:r>
            <a:r>
              <a:rPr lang="zh-CN" altLang="en-US" dirty="0"/>
              <a:t>有</a:t>
            </a:r>
            <a:r>
              <a:rPr lang="en-US" altLang="zh-CN" dirty="0"/>
              <a:t>",</a:t>
            </a:r>
            <a:r>
              <a:rPr lang="en-US" dirty="0"/>
              <a:t>number,"</a:t>
            </a:r>
            <a:r>
              <a:rPr lang="zh-CN" altLang="en-US" dirty="0"/>
              <a:t>只。</a:t>
            </a:r>
            <a:r>
              <a:rPr lang="en-US" altLang="zh-CN" dirty="0"/>
              <a:t>") 	//</a:t>
            </a:r>
            <a:r>
              <a:rPr lang="zh-CN" altLang="en-US" dirty="0"/>
              <a:t>打印输出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92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</a:t>
            </a:r>
            <a:r>
              <a:rPr lang="zh-CN" altLang="en-US" dirty="0"/>
              <a:t> 浮点型</a:t>
            </a:r>
            <a:endParaRPr lang="en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3416B0-434F-84A3-5B27-697C5DA72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346479"/>
              </p:ext>
            </p:extLst>
          </p:nvPr>
        </p:nvGraphicFramePr>
        <p:xfrm>
          <a:off x="1295398" y="2528046"/>
          <a:ext cx="9601200" cy="13038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42481">
                  <a:extLst>
                    <a:ext uri="{9D8B030D-6E8A-4147-A177-3AD203B41FA5}">
                      <a16:colId xmlns:a16="http://schemas.microsoft.com/office/drawing/2014/main" val="3916662747"/>
                    </a:ext>
                  </a:extLst>
                </a:gridCol>
                <a:gridCol w="4221398">
                  <a:extLst>
                    <a:ext uri="{9D8B030D-6E8A-4147-A177-3AD203B41FA5}">
                      <a16:colId xmlns:a16="http://schemas.microsoft.com/office/drawing/2014/main" val="3431466295"/>
                    </a:ext>
                  </a:extLst>
                </a:gridCol>
                <a:gridCol w="4137321">
                  <a:extLst>
                    <a:ext uri="{9D8B030D-6E8A-4147-A177-3AD203B41FA5}">
                      <a16:colId xmlns:a16="http://schemas.microsoft.com/office/drawing/2014/main" val="3298498942"/>
                    </a:ext>
                  </a:extLst>
                </a:gridCol>
              </a:tblGrid>
              <a:tr h="43462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类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zh-CN" sz="850" kern="850">
                          <a:effectLst/>
                        </a:rPr>
                        <a:t>型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描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zh-CN" sz="850" kern="850">
                          <a:effectLst/>
                        </a:rPr>
                        <a:t>述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取值范围（近似值）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3841284"/>
                  </a:ext>
                </a:extLst>
              </a:tr>
              <a:tr h="43462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float32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十进制条件下，</a:t>
                      </a:r>
                      <a:r>
                        <a:rPr lang="en-US" sz="850" kern="850">
                          <a:effectLst/>
                        </a:rPr>
                        <a:t>6</a:t>
                      </a:r>
                      <a:r>
                        <a:rPr lang="zh-CN" sz="850" kern="850">
                          <a:effectLst/>
                        </a:rPr>
                        <a:t>位有效数字的浮点型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1.4e-45 ~ 3.4e38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0691119"/>
                  </a:ext>
                </a:extLst>
              </a:tr>
              <a:tr h="43462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float64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十进制条件下，</a:t>
                      </a:r>
                      <a:r>
                        <a:rPr lang="en-US" sz="850" kern="850">
                          <a:effectLst/>
                        </a:rPr>
                        <a:t>15</a:t>
                      </a:r>
                      <a:r>
                        <a:rPr lang="zh-CN" sz="850" kern="850">
                          <a:effectLst/>
                        </a:rPr>
                        <a:t>位有效数字的浮点型 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 dirty="0">
                          <a:effectLst/>
                        </a:rPr>
                        <a:t>4.9e-324 ~ 1.8e308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42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6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</a:t>
            </a:r>
            <a:r>
              <a:rPr lang="zh-CN" altLang="en-US" dirty="0"/>
              <a:t> 浮点型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9D748-E5A8-944B-A907-A0AF30A4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	var float32Number float32                		//</a:t>
            </a:r>
            <a:r>
              <a:rPr lang="zh-CN" altLang="en-US" dirty="0"/>
              <a:t>标准格式声明变量</a:t>
            </a:r>
            <a:r>
              <a:rPr lang="en-US" dirty="0"/>
              <a:t>float32Number</a:t>
            </a:r>
          </a:p>
          <a:p>
            <a:pPr marL="0" indent="0">
              <a:buNone/>
            </a:pPr>
            <a:r>
              <a:rPr lang="en-US" dirty="0"/>
              <a:t>	float32Number=math.MaxFloat32           	//</a:t>
            </a:r>
            <a:r>
              <a:rPr lang="zh-CN" altLang="en-US" dirty="0"/>
              <a:t>给变量赋值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(float32Number)               		//</a:t>
            </a:r>
            <a:r>
              <a:rPr lang="zh-CN" altLang="en-US" dirty="0"/>
              <a:t>打印输出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/>
              <a:t>var float64Number float64                		//</a:t>
            </a:r>
            <a:r>
              <a:rPr lang="zh-CN" altLang="en-US" dirty="0"/>
              <a:t>标准格式声明变量</a:t>
            </a:r>
            <a:r>
              <a:rPr lang="en-US" dirty="0"/>
              <a:t>float64Number</a:t>
            </a:r>
          </a:p>
          <a:p>
            <a:pPr marL="0" indent="0">
              <a:buNone/>
            </a:pPr>
            <a:r>
              <a:rPr lang="en-US" dirty="0"/>
              <a:t>	float64Number=math.MaxFloat64           	//</a:t>
            </a:r>
            <a:r>
              <a:rPr lang="zh-CN" altLang="en-US" dirty="0"/>
              <a:t>给变量赋值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(float64Number)               		//</a:t>
            </a:r>
            <a:r>
              <a:rPr lang="zh-CN" altLang="en-US" dirty="0"/>
              <a:t>打印输出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7317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</a:t>
            </a:r>
            <a:r>
              <a:rPr lang="zh-CN" altLang="en-US" dirty="0"/>
              <a:t> 浮点型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9D748-E5A8-944B-A907-A0AF30A4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N" dirty="0"/>
              <a:t>保持精度的浮点型运算</a:t>
            </a:r>
          </a:p>
          <a:p>
            <a:pPr marL="457200" lvl="1" indent="0">
              <a:buNone/>
            </a:pPr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pPr marL="457200" lvl="1" indent="0">
              <a:buNone/>
            </a:pPr>
            <a:r>
              <a:rPr lang="en-US" dirty="0"/>
              <a:t>	var float32Number float32                 		//</a:t>
            </a:r>
            <a:r>
              <a:rPr lang="zh-CN" altLang="en-US" dirty="0"/>
              <a:t>标准格式声明变量</a:t>
            </a:r>
            <a:r>
              <a:rPr lang="en-US" dirty="0"/>
              <a:t>float32Number</a:t>
            </a:r>
          </a:p>
          <a:p>
            <a:pPr marL="457200" lvl="1" indent="0">
              <a:buNone/>
            </a:pPr>
            <a:r>
              <a:rPr lang="en-US" dirty="0"/>
              <a:t>	float32Number=math.MaxFloat32            		//</a:t>
            </a:r>
            <a:r>
              <a:rPr lang="zh-CN" altLang="en-US" dirty="0"/>
              <a:t>给变量赋值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fmt.Printf</a:t>
            </a:r>
            <a:r>
              <a:rPr lang="en-US" dirty="0"/>
              <a:t>("%9.2e",float32Number)       		//</a:t>
            </a:r>
            <a:r>
              <a:rPr lang="zh-CN" altLang="en-US" dirty="0"/>
              <a:t>打印输出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()                             			//</a:t>
            </a:r>
            <a:r>
              <a:rPr lang="zh-CN" altLang="en-US" dirty="0"/>
              <a:t>打印空行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dirty="0"/>
              <a:t>var float64Number float64                		//</a:t>
            </a:r>
            <a:r>
              <a:rPr lang="zh-CN" altLang="en-US" dirty="0"/>
              <a:t>标准格式声明变量</a:t>
            </a:r>
            <a:r>
              <a:rPr lang="en-US" dirty="0"/>
              <a:t>float64Number</a:t>
            </a:r>
          </a:p>
          <a:p>
            <a:pPr marL="457200" lvl="1" indent="0">
              <a:buNone/>
            </a:pPr>
            <a:r>
              <a:rPr lang="en-US" dirty="0"/>
              <a:t>	float64Number=math.MaxFloat64            		//</a:t>
            </a:r>
            <a:r>
              <a:rPr lang="zh-CN" altLang="en-US" dirty="0"/>
              <a:t>给变量赋值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fmt.Printf</a:t>
            </a:r>
            <a:r>
              <a:rPr lang="en-US" dirty="0"/>
              <a:t>("%.2e",float64Number)        		//</a:t>
            </a:r>
            <a:r>
              <a:rPr lang="zh-CN" altLang="en-US" dirty="0"/>
              <a:t>打印输出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()                             			//</a:t>
            </a:r>
            <a:r>
              <a:rPr lang="zh-CN" altLang="en-US" dirty="0"/>
              <a:t>打印空行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fmt.Printf</a:t>
            </a:r>
            <a:r>
              <a:rPr lang="en-US" dirty="0"/>
              <a:t>("%9.2f",123.4567)             		//</a:t>
            </a:r>
            <a:r>
              <a:rPr lang="zh-CN" altLang="en-US" dirty="0"/>
              <a:t>打印输出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72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</a:t>
            </a:r>
            <a:r>
              <a:rPr lang="zh-CN" altLang="en-US" dirty="0"/>
              <a:t> </a:t>
            </a:r>
            <a:r>
              <a:rPr lang="zh-CN" altLang="en-CN" dirty="0"/>
              <a:t>复数型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A51C-6FB7-3564-80D5-29F752D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	var </a:t>
            </a:r>
            <a:r>
              <a:rPr lang="en-US" dirty="0" err="1"/>
              <a:t>complexOne</a:t>
            </a:r>
            <a:r>
              <a:rPr lang="en-US" dirty="0"/>
              <a:t> complex128                 	//</a:t>
            </a:r>
            <a:r>
              <a:rPr lang="zh-CN" altLang="en-US" dirty="0"/>
              <a:t>标准格式声明变量</a:t>
            </a:r>
            <a:r>
              <a:rPr lang="en-US" dirty="0" err="1"/>
              <a:t>complexOne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complexOne</a:t>
            </a:r>
            <a:r>
              <a:rPr lang="en-US" dirty="0"/>
              <a:t>=complex(5,10)                  	//</a:t>
            </a:r>
            <a:r>
              <a:rPr lang="zh-CN" altLang="en-US" dirty="0"/>
              <a:t>给变量赋值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complexOne</a:t>
            </a:r>
            <a:r>
              <a:rPr lang="en-US" dirty="0"/>
              <a:t>)                   		//</a:t>
            </a:r>
            <a:r>
              <a:rPr lang="zh-CN" altLang="en-US" dirty="0"/>
              <a:t>打印输出复数的值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(real(</a:t>
            </a:r>
            <a:r>
              <a:rPr lang="en-US" dirty="0" err="1"/>
              <a:t>complexOne</a:t>
            </a:r>
            <a:r>
              <a:rPr lang="en-US" dirty="0"/>
              <a:t>))           		//</a:t>
            </a:r>
            <a:r>
              <a:rPr lang="zh-CN" altLang="en-US" dirty="0"/>
              <a:t>打印输出实部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imag</a:t>
            </a:r>
            <a:r>
              <a:rPr lang="en-US" dirty="0"/>
              <a:t>(</a:t>
            </a:r>
            <a:r>
              <a:rPr lang="en-US" dirty="0" err="1"/>
              <a:t>complexOne</a:t>
            </a:r>
            <a:r>
              <a:rPr lang="en-US" dirty="0"/>
              <a:t>))           	//</a:t>
            </a:r>
            <a:r>
              <a:rPr lang="zh-CN" altLang="en-US" dirty="0"/>
              <a:t>打印输出虚部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37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</a:t>
            </a:r>
            <a:r>
              <a:rPr lang="zh-CN" altLang="en-US" dirty="0"/>
              <a:t> 布尔</a:t>
            </a:r>
            <a:r>
              <a:rPr lang="zh-CN" altLang="en-CN" dirty="0"/>
              <a:t>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A51C-6FB7-3564-80D5-29F752D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布尔型（</a:t>
            </a:r>
            <a:r>
              <a:rPr lang="en-US" dirty="0"/>
              <a:t>Boolean</a:t>
            </a:r>
            <a:r>
              <a:rPr lang="zh-CN" altLang="en-US" dirty="0"/>
              <a:t>）通常用作流程控制中的条件判断；</a:t>
            </a:r>
            <a:endParaRPr lang="en-US" altLang="zh-CN" dirty="0"/>
          </a:p>
          <a:p>
            <a:r>
              <a:rPr lang="zh-CN" altLang="en-US" dirty="0"/>
              <a:t>只有两个取值，分别是真（</a:t>
            </a:r>
            <a:r>
              <a:rPr lang="en-US" dirty="0"/>
              <a:t>true</a:t>
            </a:r>
            <a:r>
              <a:rPr lang="zh-CN" altLang="en-US" dirty="0"/>
              <a:t>）或假（</a:t>
            </a:r>
            <a:r>
              <a:rPr lang="en-US" dirty="0"/>
              <a:t>false</a:t>
            </a:r>
            <a:r>
              <a:rPr lang="zh-CN" altLang="en-US" dirty="0"/>
              <a:t>）</a:t>
            </a:r>
            <a:r>
              <a:rPr lang="en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8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</a:t>
            </a:r>
            <a:r>
              <a:rPr lang="zh-CN" altLang="en-US" dirty="0"/>
              <a:t> 字符串</a:t>
            </a:r>
            <a:r>
              <a:rPr lang="zh-CN" altLang="en-CN" dirty="0"/>
              <a:t>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A51C-6FB7-3564-80D5-29F752D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基本使用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buNone/>
            </a:pPr>
            <a:r>
              <a:rPr lang="en-US" altLang="zh-CN" dirty="0"/>
              <a:t>	var text string           		//</a:t>
            </a:r>
            <a:r>
              <a:rPr lang="zh-CN" altLang="en-US" dirty="0"/>
              <a:t>标准格式声明变量</a:t>
            </a:r>
            <a:r>
              <a:rPr lang="en-US" altLang="zh-CN" dirty="0"/>
              <a:t>text </a:t>
            </a:r>
          </a:p>
          <a:p>
            <a:pPr marL="457200" lvl="1" indent="0">
              <a:buNone/>
            </a:pPr>
            <a:r>
              <a:rPr lang="en-US" altLang="zh-CN" dirty="0"/>
              <a:t>	text="Hello</a:t>
            </a:r>
            <a:r>
              <a:rPr lang="zh-CN" altLang="en-US" dirty="0"/>
              <a:t>，三酷猫</a:t>
            </a:r>
            <a:r>
              <a:rPr lang="en-US" altLang="zh-CN" dirty="0"/>
              <a:t>"    	//</a:t>
            </a:r>
            <a:r>
              <a:rPr lang="zh-CN" altLang="en-US" dirty="0"/>
              <a:t>给变量赋值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(text)         		//</a:t>
            </a:r>
            <a:r>
              <a:rPr lang="zh-CN" altLang="en-US" dirty="0"/>
              <a:t>打印输出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7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声明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当一个计算机程序需要调用内存空间时，对内存发出的“占位”指令，称为“声明”；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无论是何种类型的数据，只有先声明，才能使用。</a:t>
            </a:r>
          </a:p>
          <a:p>
            <a:endParaRPr lang="zh-CN" altLang="en-US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</a:t>
            </a:r>
            <a:r>
              <a:rPr lang="zh-CN" altLang="en-US" dirty="0"/>
              <a:t> 字符串</a:t>
            </a:r>
            <a:r>
              <a:rPr lang="zh-CN" altLang="en-CN" dirty="0"/>
              <a:t>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A51C-6FB7-3564-80D5-29F752D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字符串长度的获取及特定位置字符的获取</a:t>
            </a:r>
            <a:r>
              <a:rPr lang="en-CN" dirty="0"/>
              <a:t> </a:t>
            </a:r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buNone/>
            </a:pPr>
            <a:r>
              <a:rPr lang="en-US" altLang="zh-CN" dirty="0"/>
              <a:t>	var text string                  	//</a:t>
            </a:r>
            <a:r>
              <a:rPr lang="zh-CN" altLang="en-US" dirty="0"/>
              <a:t>标准格式声明变量</a:t>
            </a:r>
            <a:r>
              <a:rPr lang="en-US" altLang="zh-CN" dirty="0"/>
              <a:t>text</a:t>
            </a:r>
          </a:p>
          <a:p>
            <a:pPr marL="457200" lvl="1" indent="0">
              <a:buNone/>
            </a:pPr>
            <a:r>
              <a:rPr lang="en-US" altLang="zh-CN" dirty="0"/>
              <a:t>	text="Hello</a:t>
            </a:r>
            <a:r>
              <a:rPr lang="zh-CN" altLang="en-US" dirty="0"/>
              <a:t>，三酷猫</a:t>
            </a:r>
            <a:r>
              <a:rPr lang="en-US" altLang="zh-CN" dirty="0"/>
              <a:t>"           	//</a:t>
            </a:r>
            <a:r>
              <a:rPr lang="zh-CN" altLang="en-US" dirty="0"/>
              <a:t>给变量赋值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len</a:t>
            </a:r>
            <a:r>
              <a:rPr lang="en-US" altLang="zh-CN" dirty="0"/>
              <a:t>(text))         	//</a:t>
            </a:r>
            <a:r>
              <a:rPr lang="zh-CN" altLang="en-US" dirty="0"/>
              <a:t>打印输出字符串长度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(text[0])            	//</a:t>
            </a:r>
            <a:r>
              <a:rPr lang="zh-CN" altLang="en-US" dirty="0"/>
              <a:t>打印输出字符串第一个字符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951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</a:t>
            </a:r>
            <a:r>
              <a:rPr lang="zh-CN" altLang="en-US" dirty="0"/>
              <a:t> 字符串</a:t>
            </a:r>
            <a:r>
              <a:rPr lang="zh-CN" altLang="en-CN" dirty="0"/>
              <a:t>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A51C-6FB7-3564-80D5-29F752D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截取特定范围的字符串</a:t>
            </a:r>
            <a:r>
              <a:rPr lang="en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	var text string                  			//</a:t>
            </a:r>
            <a:r>
              <a:rPr lang="zh-CN" altLang="en-US" dirty="0"/>
              <a:t>标准格式声明变量</a:t>
            </a:r>
            <a:r>
              <a:rPr lang="en-US" altLang="zh-CN" dirty="0"/>
              <a:t>text</a:t>
            </a:r>
          </a:p>
          <a:p>
            <a:pPr marL="0" indent="0">
              <a:buNone/>
            </a:pPr>
            <a:r>
              <a:rPr lang="en-US" altLang="zh-CN" dirty="0"/>
              <a:t>	text="Hello</a:t>
            </a:r>
            <a:r>
              <a:rPr lang="zh-CN" altLang="en-US" dirty="0"/>
              <a:t>，三酷猫</a:t>
            </a:r>
            <a:r>
              <a:rPr lang="en-US" altLang="zh-CN" dirty="0"/>
              <a:t>"             	//</a:t>
            </a:r>
            <a:r>
              <a:rPr lang="zh-CN" altLang="en-US" dirty="0"/>
              <a:t>给变量赋值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(text[8:])           			//</a:t>
            </a:r>
            <a:r>
              <a:rPr lang="zh-CN" altLang="en-US" dirty="0"/>
              <a:t>打印输出最后三个中文字符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4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</a:t>
            </a:r>
            <a:r>
              <a:rPr lang="zh-CN" altLang="en-US" dirty="0"/>
              <a:t> 字符串</a:t>
            </a:r>
            <a:r>
              <a:rPr lang="zh-CN" altLang="en-CN" dirty="0"/>
              <a:t>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A51C-6FB7-3564-80D5-29F752D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转义字符</a:t>
            </a:r>
            <a:endParaRPr lang="en-US" altLang="zh-C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5F205F-BA03-065F-263A-A7B431DB0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21239"/>
              </p:ext>
            </p:extLst>
          </p:nvPr>
        </p:nvGraphicFramePr>
        <p:xfrm>
          <a:off x="1295400" y="3182968"/>
          <a:ext cx="9601200" cy="269289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62953">
                  <a:extLst>
                    <a:ext uri="{9D8B030D-6E8A-4147-A177-3AD203B41FA5}">
                      <a16:colId xmlns:a16="http://schemas.microsoft.com/office/drawing/2014/main" val="2660905802"/>
                    </a:ext>
                  </a:extLst>
                </a:gridCol>
                <a:gridCol w="7938247">
                  <a:extLst>
                    <a:ext uri="{9D8B030D-6E8A-4147-A177-3AD203B41FA5}">
                      <a16:colId xmlns:a16="http://schemas.microsoft.com/office/drawing/2014/main" val="2962662491"/>
                    </a:ext>
                  </a:extLst>
                </a:gridCol>
              </a:tblGrid>
              <a:tr h="20714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转 义 字 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作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zh-CN" sz="850" kern="850">
                          <a:effectLst/>
                        </a:rPr>
                        <a:t>用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7031683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\a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警告或响铃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9179801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\b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退格符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591457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\f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换页符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983502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\n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换行符（直接跳到下一行的同一位置）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6215264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\r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回车符（返回行首）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383543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\t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制表符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041363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\v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垂直制表符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1651000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\’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单引号（仅用于由单引号包裹的字面量内部）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8924753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\”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双引号（仅用于由双引号包裹的字面量内部）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107312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\\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反斜杠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8489652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\x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>
                          <a:effectLst/>
                        </a:rPr>
                        <a:t>十六进制转义字符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9884455"/>
                  </a:ext>
                </a:extLst>
              </a:tr>
              <a:tr h="2071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\o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850" kern="850" dirty="0">
                          <a:effectLst/>
                        </a:rPr>
                        <a:t>八进制转义字符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99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6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</a:t>
            </a:r>
            <a:r>
              <a:rPr lang="zh-CN" altLang="en-US" dirty="0"/>
              <a:t> 字符串</a:t>
            </a:r>
            <a:r>
              <a:rPr lang="zh-CN" altLang="en-CN" dirty="0"/>
              <a:t>型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A51C-6FB7-3564-80D5-29F752D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buNone/>
            </a:pPr>
            <a:r>
              <a:rPr lang="en-US" altLang="zh-CN" dirty="0"/>
              <a:t>	var text string                  			//</a:t>
            </a:r>
            <a:r>
              <a:rPr lang="zh-CN" altLang="en-US" dirty="0"/>
              <a:t>标准格式声明变量</a:t>
            </a:r>
            <a:r>
              <a:rPr lang="en-US" altLang="zh-CN" dirty="0"/>
              <a:t>text</a:t>
            </a:r>
          </a:p>
          <a:p>
            <a:pPr marL="457200" lvl="1" indent="0">
              <a:buNone/>
            </a:pPr>
            <a:r>
              <a:rPr lang="en-US" altLang="zh-CN" dirty="0"/>
              <a:t>	text="</a:t>
            </a:r>
            <a:r>
              <a:rPr lang="zh-CN" altLang="en-US" dirty="0"/>
              <a:t>唐</a:t>
            </a:r>
            <a:r>
              <a:rPr lang="en-US" altLang="zh-CN" dirty="0"/>
              <a:t>\t</a:t>
            </a:r>
            <a:r>
              <a:rPr lang="zh-CN" altLang="en-US" dirty="0"/>
              <a:t>宋</a:t>
            </a:r>
            <a:r>
              <a:rPr lang="en-US" altLang="zh-CN" dirty="0"/>
              <a:t>\t</a:t>
            </a:r>
            <a:r>
              <a:rPr lang="zh-CN" altLang="en-US" dirty="0"/>
              <a:t>元</a:t>
            </a:r>
            <a:r>
              <a:rPr lang="en-US" altLang="zh-CN" dirty="0"/>
              <a:t>\n</a:t>
            </a:r>
            <a:r>
              <a:rPr lang="zh-CN" altLang="en-US" dirty="0"/>
              <a:t>明</a:t>
            </a:r>
            <a:r>
              <a:rPr lang="en-US" altLang="zh-CN" dirty="0"/>
              <a:t>\t</a:t>
            </a:r>
            <a:r>
              <a:rPr lang="zh-CN" altLang="en-US" dirty="0"/>
              <a:t>清</a:t>
            </a:r>
            <a:r>
              <a:rPr lang="en-US" altLang="zh-CN" dirty="0"/>
              <a:t>\t"   	//</a:t>
            </a:r>
            <a:r>
              <a:rPr lang="zh-CN" altLang="en-US" dirty="0"/>
              <a:t>给变量赋值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(text)               			//</a:t>
            </a:r>
            <a:r>
              <a:rPr lang="zh-CN" altLang="en-US" dirty="0"/>
              <a:t>输出变量的值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02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</a:t>
            </a:r>
            <a:r>
              <a:rPr lang="zh-CN" altLang="en-US" dirty="0"/>
              <a:t> 算术运算符</a:t>
            </a:r>
            <a:endParaRPr lang="en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C889C60-742A-AC27-5FEC-2871BCCD3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774553"/>
              </p:ext>
            </p:extLst>
          </p:nvPr>
        </p:nvGraphicFramePr>
        <p:xfrm>
          <a:off x="1295400" y="2568388"/>
          <a:ext cx="9601200" cy="20484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13702">
                  <a:extLst>
                    <a:ext uri="{9D8B030D-6E8A-4147-A177-3AD203B41FA5}">
                      <a16:colId xmlns:a16="http://schemas.microsoft.com/office/drawing/2014/main" val="652401585"/>
                    </a:ext>
                  </a:extLst>
                </a:gridCol>
                <a:gridCol w="7287498">
                  <a:extLst>
                    <a:ext uri="{9D8B030D-6E8A-4147-A177-3AD203B41FA5}">
                      <a16:colId xmlns:a16="http://schemas.microsoft.com/office/drawing/2014/main" val="1913052189"/>
                    </a:ext>
                  </a:extLst>
                </a:gridCol>
              </a:tblGrid>
              <a:tr h="256051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算术运算符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含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en-CN" sz="850" kern="850">
                          <a:effectLst/>
                        </a:rPr>
                        <a:t>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623026"/>
                  </a:ext>
                </a:extLst>
              </a:tr>
              <a:tr h="25605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+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相加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4150945"/>
                  </a:ext>
                </a:extLst>
              </a:tr>
              <a:tr h="25605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-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相减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238885"/>
                  </a:ext>
                </a:extLst>
              </a:tr>
              <a:tr h="25605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*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相乘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3714412"/>
                  </a:ext>
                </a:extLst>
              </a:tr>
              <a:tr h="25605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/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相除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311446"/>
                  </a:ext>
                </a:extLst>
              </a:tr>
              <a:tr h="25605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%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求余数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9912"/>
                  </a:ext>
                </a:extLst>
              </a:tr>
              <a:tr h="25605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++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自增</a:t>
                      </a:r>
                      <a:r>
                        <a:rPr lang="en-US" sz="850" kern="850">
                          <a:effectLst/>
                        </a:rPr>
                        <a:t>1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675376"/>
                  </a:ext>
                </a:extLst>
              </a:tr>
              <a:tr h="25605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--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 dirty="0">
                          <a:effectLst/>
                        </a:rPr>
                        <a:t>自减</a:t>
                      </a:r>
                      <a:r>
                        <a:rPr lang="en-US" sz="850" kern="850" dirty="0">
                          <a:effectLst/>
                        </a:rPr>
                        <a:t>1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8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64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</a:t>
            </a:r>
            <a:r>
              <a:rPr lang="zh-CN" altLang="en-US" dirty="0"/>
              <a:t> 算术运算符</a:t>
            </a:r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9E42F0-8EB9-CD51-78E6-4E9A6ED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sz="800" dirty="0" err="1"/>
              <a:t>func</a:t>
            </a:r>
            <a:r>
              <a:rPr lang="en-US" sz="800" dirty="0"/>
              <a:t> main() {</a:t>
            </a:r>
            <a:endParaRPr lang="en-CN" sz="800" dirty="0"/>
          </a:p>
          <a:p>
            <a:pPr marL="0" indent="0" hangingPunct="0">
              <a:buNone/>
            </a:pPr>
            <a:r>
              <a:rPr lang="en-US" sz="800" dirty="0"/>
              <a:t>	var </a:t>
            </a:r>
            <a:r>
              <a:rPr lang="en-US" sz="800" dirty="0" err="1"/>
              <a:t>expNumOne</a:t>
            </a:r>
            <a:r>
              <a:rPr lang="en-US" sz="800" dirty="0"/>
              <a:t>=5                      		//</a:t>
            </a:r>
            <a:r>
              <a:rPr lang="en-CN" sz="800" dirty="0"/>
              <a:t>声明</a:t>
            </a:r>
            <a:r>
              <a:rPr lang="en-US" sz="800" dirty="0" err="1"/>
              <a:t>expNumOne</a:t>
            </a:r>
            <a:r>
              <a:rPr lang="en-CN" sz="800" dirty="0"/>
              <a:t>变量</a:t>
            </a:r>
          </a:p>
          <a:p>
            <a:pPr marL="0" indent="0" hangingPunct="0">
              <a:buNone/>
            </a:pPr>
            <a:r>
              <a:rPr lang="en-US" sz="800" dirty="0"/>
              <a:t>	var </a:t>
            </a:r>
            <a:r>
              <a:rPr lang="en-US" sz="800" dirty="0" err="1"/>
              <a:t>expNumTwo</a:t>
            </a:r>
            <a:r>
              <a:rPr lang="en-US" sz="800" dirty="0"/>
              <a:t>=6                      		//</a:t>
            </a:r>
            <a:r>
              <a:rPr lang="en-CN" sz="800" dirty="0"/>
              <a:t>声明</a:t>
            </a:r>
            <a:r>
              <a:rPr lang="en-US" sz="800" dirty="0" err="1"/>
              <a:t>expNumTwo</a:t>
            </a:r>
            <a:r>
              <a:rPr lang="en-CN" sz="800" dirty="0"/>
              <a:t>变量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</a:t>
            </a:r>
            <a:r>
              <a:rPr lang="en-US" sz="800" dirty="0" err="1"/>
              <a:t>expNumOne+expNumTwo</a:t>
            </a:r>
            <a:r>
              <a:rPr lang="en-US" sz="800" dirty="0"/>
              <a:t>)   	//</a:t>
            </a:r>
            <a:r>
              <a:rPr lang="en-CN" sz="800" dirty="0"/>
              <a:t>输出两个数相加的结果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</a:t>
            </a:r>
            <a:r>
              <a:rPr lang="en-US" sz="800" dirty="0" err="1"/>
              <a:t>expNumOne-expNumTwo</a:t>
            </a:r>
            <a:r>
              <a:rPr lang="en-US" sz="800" dirty="0"/>
              <a:t>)   	//</a:t>
            </a:r>
            <a:r>
              <a:rPr lang="en-CN" sz="800" dirty="0"/>
              <a:t>输出两个数相减的结果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</a:t>
            </a:r>
            <a:r>
              <a:rPr lang="en-US" sz="800" dirty="0" err="1"/>
              <a:t>expNumOne</a:t>
            </a:r>
            <a:r>
              <a:rPr lang="en-US" sz="800" dirty="0"/>
              <a:t>*</a:t>
            </a:r>
            <a:r>
              <a:rPr lang="en-US" sz="800" dirty="0" err="1"/>
              <a:t>expNumTwo</a:t>
            </a:r>
            <a:r>
              <a:rPr lang="en-US" sz="800" dirty="0"/>
              <a:t>)   	//</a:t>
            </a:r>
            <a:r>
              <a:rPr lang="en-CN" sz="800" dirty="0"/>
              <a:t>输出两个数相乘的结果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</a:t>
            </a:r>
            <a:r>
              <a:rPr lang="en-US" sz="800" dirty="0" err="1"/>
              <a:t>expNumTwo</a:t>
            </a:r>
            <a:r>
              <a:rPr lang="en-US" sz="800" dirty="0"/>
              <a:t>/</a:t>
            </a:r>
            <a:r>
              <a:rPr lang="en-US" sz="800" dirty="0" err="1"/>
              <a:t>expNumOne</a:t>
            </a:r>
            <a:r>
              <a:rPr lang="en-US" sz="800" dirty="0"/>
              <a:t>)   	//</a:t>
            </a:r>
            <a:r>
              <a:rPr lang="en-CN" sz="800" dirty="0"/>
              <a:t>输出两个数相除的结果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</a:t>
            </a:r>
            <a:r>
              <a:rPr lang="en-US" sz="800" dirty="0" err="1"/>
              <a:t>expNumTwo%expNumOne</a:t>
            </a:r>
            <a:r>
              <a:rPr lang="en-US" sz="800" dirty="0"/>
              <a:t>)   	//</a:t>
            </a:r>
            <a:r>
              <a:rPr lang="en-CN" sz="800" dirty="0"/>
              <a:t>输出两个数相除取余数的结果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expNumOne</a:t>
            </a:r>
            <a:r>
              <a:rPr lang="en-US" sz="800" dirty="0"/>
              <a:t>++                         		//</a:t>
            </a:r>
            <a:r>
              <a:rPr lang="en-US" sz="800" dirty="0" err="1"/>
              <a:t>expNumOne</a:t>
            </a:r>
            <a:r>
              <a:rPr lang="en-CN" sz="800" dirty="0"/>
              <a:t>变量自加</a:t>
            </a:r>
            <a:r>
              <a:rPr lang="en-US" sz="800" dirty="0"/>
              <a:t>1</a:t>
            </a:r>
            <a:endParaRPr lang="en-CN" sz="800" dirty="0"/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</a:t>
            </a:r>
            <a:r>
              <a:rPr lang="en-US" sz="800" dirty="0" err="1"/>
              <a:t>expNumOne</a:t>
            </a:r>
            <a:r>
              <a:rPr lang="en-US" sz="800" dirty="0"/>
              <a:t>)              		//</a:t>
            </a:r>
            <a:r>
              <a:rPr lang="en-CN" sz="800" dirty="0"/>
              <a:t>输出运算结果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expNumTwo</a:t>
            </a:r>
            <a:r>
              <a:rPr lang="en-US" sz="800" dirty="0"/>
              <a:t>--                         		//</a:t>
            </a:r>
            <a:r>
              <a:rPr lang="en-US" sz="800" dirty="0" err="1"/>
              <a:t>expNumTwo</a:t>
            </a:r>
            <a:r>
              <a:rPr lang="en-CN" sz="800" dirty="0"/>
              <a:t>变量自减</a:t>
            </a:r>
            <a:r>
              <a:rPr lang="en-US" sz="800" dirty="0"/>
              <a:t>1</a:t>
            </a:r>
            <a:endParaRPr lang="en-CN" sz="800" dirty="0"/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</a:t>
            </a:r>
            <a:r>
              <a:rPr lang="en-US" sz="800" dirty="0" err="1"/>
              <a:t>expNumTwo</a:t>
            </a:r>
            <a:r>
              <a:rPr lang="en-US" sz="800" dirty="0"/>
              <a:t>)              		//</a:t>
            </a:r>
            <a:r>
              <a:rPr lang="en-CN" sz="800" dirty="0"/>
              <a:t>输出运算结果</a:t>
            </a:r>
          </a:p>
          <a:p>
            <a:pPr marL="0" indent="0" hangingPunct="0">
              <a:buNone/>
            </a:pPr>
            <a:r>
              <a:rPr lang="en-US" sz="800" dirty="0"/>
              <a:t>	var uInt8Max uint8=255               		//</a:t>
            </a:r>
            <a:r>
              <a:rPr lang="en-CN" sz="800" dirty="0"/>
              <a:t>声明</a:t>
            </a:r>
            <a:r>
              <a:rPr lang="en-US" sz="800" dirty="0"/>
              <a:t>uInt8Max</a:t>
            </a:r>
            <a:r>
              <a:rPr lang="en-CN" sz="800" dirty="0"/>
              <a:t>变量，类型为</a:t>
            </a:r>
            <a:r>
              <a:rPr lang="en-US" sz="800" dirty="0"/>
              <a:t>uint8</a:t>
            </a:r>
            <a:r>
              <a:rPr lang="en-CN" sz="800" dirty="0"/>
              <a:t>，值为该类型最大值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(uInt8Max+1)             		//</a:t>
            </a:r>
            <a:r>
              <a:rPr lang="en-CN" sz="800" dirty="0"/>
              <a:t>输出运算结果</a:t>
            </a:r>
          </a:p>
          <a:p>
            <a:pPr marL="0" indent="0" hangingPunct="0">
              <a:buNone/>
            </a:pPr>
            <a:r>
              <a:rPr lang="en-US" sz="800" dirty="0"/>
              <a:t>	var int8Max int8=127                 		//</a:t>
            </a:r>
            <a:r>
              <a:rPr lang="en-CN" sz="800" dirty="0"/>
              <a:t>声明</a:t>
            </a:r>
            <a:r>
              <a:rPr lang="en-US" sz="800" dirty="0"/>
              <a:t>int8Max</a:t>
            </a:r>
            <a:r>
              <a:rPr lang="en-CN" sz="800" dirty="0"/>
              <a:t>变量，类型为</a:t>
            </a:r>
            <a:r>
              <a:rPr lang="en-US" sz="800" dirty="0"/>
              <a:t>uint8</a:t>
            </a:r>
            <a:r>
              <a:rPr lang="en-CN" sz="800" dirty="0"/>
              <a:t>，值为该类型最大值</a:t>
            </a:r>
          </a:p>
          <a:p>
            <a:pPr marL="0" indent="0" hangingPunct="0">
              <a:buNone/>
            </a:pPr>
            <a:r>
              <a:rPr lang="en-US" sz="800" dirty="0"/>
              <a:t>	</a:t>
            </a:r>
            <a:r>
              <a:rPr lang="en-US" sz="800" dirty="0" err="1"/>
              <a:t>fmt.Println</a:t>
            </a:r>
            <a:r>
              <a:rPr lang="en-US" sz="800" dirty="0"/>
              <a:t>(int8Max+1)               		//</a:t>
            </a:r>
            <a:r>
              <a:rPr lang="en-CN" sz="800" dirty="0"/>
              <a:t>输出运算结果</a:t>
            </a:r>
          </a:p>
          <a:p>
            <a:pPr marL="0" indent="0" hangingPunct="0">
              <a:buNone/>
            </a:pPr>
            <a:r>
              <a:rPr lang="en-US" sz="800" dirty="0"/>
              <a:t>}</a:t>
            </a:r>
            <a:endParaRPr lang="en-CN" sz="800" dirty="0"/>
          </a:p>
        </p:txBody>
      </p:sp>
    </p:spTree>
    <p:extLst>
      <p:ext uri="{BB962C8B-B14F-4D97-AF65-F5344CB8AC3E}">
        <p14:creationId xmlns:p14="http://schemas.microsoft.com/office/powerpoint/2010/main" val="2890127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</a:t>
            </a:r>
            <a:r>
              <a:rPr lang="zh-CN" altLang="en-US" dirty="0"/>
              <a:t> 关系运算符</a:t>
            </a:r>
            <a:endParaRPr lang="en-C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8858A6-C689-1FDF-89A4-D8B7ADEE1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333883"/>
              </p:ext>
            </p:extLst>
          </p:nvPr>
        </p:nvGraphicFramePr>
        <p:xfrm>
          <a:off x="1295400" y="2568388"/>
          <a:ext cx="9601200" cy="199837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13702">
                  <a:extLst>
                    <a:ext uri="{9D8B030D-6E8A-4147-A177-3AD203B41FA5}">
                      <a16:colId xmlns:a16="http://schemas.microsoft.com/office/drawing/2014/main" val="1969348060"/>
                    </a:ext>
                  </a:extLst>
                </a:gridCol>
                <a:gridCol w="7287498">
                  <a:extLst>
                    <a:ext uri="{9D8B030D-6E8A-4147-A177-3AD203B41FA5}">
                      <a16:colId xmlns:a16="http://schemas.microsoft.com/office/drawing/2014/main" val="334286606"/>
                    </a:ext>
                  </a:extLst>
                </a:gridCol>
              </a:tblGrid>
              <a:tr h="28548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关系运算符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含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en-CN" sz="850" kern="850">
                          <a:effectLst/>
                        </a:rPr>
                        <a:t>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851782"/>
                  </a:ext>
                </a:extLst>
              </a:tr>
              <a:tr h="28548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==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相等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7192385"/>
                  </a:ext>
                </a:extLst>
              </a:tr>
              <a:tr h="28548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!=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不相等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8671425"/>
                  </a:ext>
                </a:extLst>
              </a:tr>
              <a:tr h="28548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&lt; 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小于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374647"/>
                  </a:ext>
                </a:extLst>
              </a:tr>
              <a:tr h="28548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&lt;=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小于或等于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2810"/>
                  </a:ext>
                </a:extLst>
              </a:tr>
              <a:tr h="28548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&gt; 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大于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9881102"/>
                  </a:ext>
                </a:extLst>
              </a:tr>
              <a:tr h="28548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&gt; 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 dirty="0">
                          <a:effectLst/>
                        </a:rPr>
                        <a:t>大于或等于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554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918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</a:t>
            </a:r>
            <a:r>
              <a:rPr lang="zh-CN" altLang="en-US" dirty="0"/>
              <a:t> 关系运算符</a:t>
            </a:r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9E42F0-8EB9-CD51-78E6-4E9A6ED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sz="1600" dirty="0" err="1"/>
              <a:t>func</a:t>
            </a:r>
            <a:r>
              <a:rPr lang="en-US" sz="1600" dirty="0"/>
              <a:t> main() {</a:t>
            </a:r>
          </a:p>
          <a:p>
            <a:pPr marL="0" indent="0" hangingPunct="0">
              <a:buNone/>
            </a:pPr>
            <a:r>
              <a:rPr lang="en-US" sz="1600" dirty="0"/>
              <a:t>	//</a:t>
            </a:r>
            <a:r>
              <a:rPr lang="zh-CN" altLang="en-US" sz="1600" dirty="0"/>
              <a:t>输出</a:t>
            </a:r>
            <a:r>
              <a:rPr lang="en-US" altLang="zh-CN" sz="1600" dirty="0"/>
              <a:t>100</a:t>
            </a:r>
            <a:r>
              <a:rPr lang="zh-CN" altLang="en-US" sz="1600" dirty="0"/>
              <a:t>与</a:t>
            </a:r>
            <a:r>
              <a:rPr lang="en-US" altLang="zh-CN" sz="1600" dirty="0"/>
              <a:t>50+50</a:t>
            </a:r>
            <a:r>
              <a:rPr lang="zh-CN" altLang="en-US" sz="1600" dirty="0"/>
              <a:t>的值是否相等</a:t>
            </a:r>
            <a:endParaRPr lang="en-US" sz="1600" dirty="0"/>
          </a:p>
          <a:p>
            <a:pPr marL="0" indent="0" hangingPunct="0">
              <a:buNone/>
            </a:pPr>
            <a:r>
              <a:rPr lang="en-US" sz="1600" dirty="0"/>
              <a:t>	</a:t>
            </a:r>
            <a:r>
              <a:rPr lang="en-US" sz="1600" dirty="0" err="1"/>
              <a:t>fmt.Println</a:t>
            </a:r>
            <a:r>
              <a:rPr lang="en-US" sz="1600" dirty="0"/>
              <a:t>(100==(50+50)) </a:t>
            </a:r>
          </a:p>
          <a:p>
            <a:pPr marL="0" indent="0" hangingPunct="0">
              <a:buNone/>
            </a:pPr>
            <a:r>
              <a:rPr lang="en-US" sz="1600" dirty="0"/>
              <a:t>	//</a:t>
            </a:r>
            <a:r>
              <a:rPr lang="zh-CN" altLang="en-US" sz="1600" dirty="0"/>
              <a:t>输出</a:t>
            </a:r>
            <a:r>
              <a:rPr lang="en-US" altLang="zh-CN" sz="1600" dirty="0"/>
              <a:t>51+49</a:t>
            </a:r>
            <a:r>
              <a:rPr lang="zh-CN" altLang="en-US" sz="1600" dirty="0"/>
              <a:t>与</a:t>
            </a:r>
            <a:r>
              <a:rPr lang="en-US" altLang="zh-CN" sz="1600" dirty="0"/>
              <a:t>50*2</a:t>
            </a:r>
            <a:r>
              <a:rPr lang="zh-CN" altLang="en-US" sz="1600" dirty="0"/>
              <a:t>的值是否不相等</a:t>
            </a:r>
            <a:r>
              <a:rPr lang="en-US" sz="1600" dirty="0"/>
              <a:t>     	</a:t>
            </a:r>
            <a:endParaRPr lang="zh-CN" altLang="en-US" sz="1600" dirty="0"/>
          </a:p>
          <a:p>
            <a:pPr marL="0" indent="0" hangingPunct="0">
              <a:buNone/>
            </a:pPr>
            <a:r>
              <a:rPr lang="zh-CN" altLang="en-US" sz="1600" dirty="0"/>
              <a:t>	</a:t>
            </a:r>
            <a:r>
              <a:rPr lang="en-US" sz="1600" dirty="0" err="1"/>
              <a:t>fmt.Println</a:t>
            </a:r>
            <a:r>
              <a:rPr lang="en-US" sz="1600" dirty="0"/>
              <a:t>((51+49)!=(50*2))  	</a:t>
            </a:r>
            <a:r>
              <a:rPr lang="zh-CN" altLang="en-US" sz="1600" dirty="0"/>
              <a:t>	</a:t>
            </a:r>
            <a:endParaRPr lang="en-US" altLang="zh-CN" sz="1600" dirty="0"/>
          </a:p>
          <a:p>
            <a:pPr marL="0" indent="0" hangingPunct="0">
              <a:buNone/>
            </a:pPr>
            <a:r>
              <a:rPr lang="en-US" altLang="zh-CN" sz="1600" dirty="0"/>
              <a:t>	</a:t>
            </a:r>
            <a:r>
              <a:rPr lang="en-US" sz="1600" dirty="0"/>
              <a:t>//</a:t>
            </a:r>
            <a:r>
              <a:rPr lang="zh-CN" altLang="en-US" sz="1600" dirty="0"/>
              <a:t>声明字符串类型变量</a:t>
            </a:r>
            <a:r>
              <a:rPr lang="en-US" sz="1600" dirty="0"/>
              <a:t>text，</a:t>
            </a:r>
            <a:r>
              <a:rPr lang="zh-CN" altLang="en-US" sz="1600" dirty="0"/>
              <a:t>值为</a:t>
            </a:r>
            <a:r>
              <a:rPr lang="en-US" altLang="zh-CN" sz="1600" dirty="0"/>
              <a:t>"</a:t>
            </a:r>
            <a:r>
              <a:rPr lang="en-US" sz="1600" dirty="0" err="1"/>
              <a:t>abcde</a:t>
            </a:r>
            <a:r>
              <a:rPr lang="en-US" sz="1600" dirty="0"/>
              <a:t>"</a:t>
            </a:r>
            <a:endParaRPr lang="en-US" altLang="zh-CN" sz="1600" dirty="0"/>
          </a:p>
          <a:p>
            <a:pPr marL="0" indent="0" hangingPunct="0">
              <a:buNone/>
            </a:pPr>
            <a:r>
              <a:rPr lang="en-US" sz="1600" dirty="0"/>
              <a:t>	var text string = "</a:t>
            </a:r>
            <a:r>
              <a:rPr lang="en-US" sz="1600" dirty="0" err="1"/>
              <a:t>abcde</a:t>
            </a:r>
            <a:r>
              <a:rPr lang="en-US" sz="1600" dirty="0"/>
              <a:t>"      		</a:t>
            </a:r>
          </a:p>
          <a:p>
            <a:pPr marL="0" indent="0" hangingPunct="0">
              <a:buNone/>
            </a:pPr>
            <a:r>
              <a:rPr lang="en-US" sz="1600" dirty="0"/>
              <a:t>	//</a:t>
            </a:r>
            <a:r>
              <a:rPr lang="zh-CN" altLang="en-US" sz="1600" dirty="0"/>
              <a:t>输出</a:t>
            </a:r>
            <a:r>
              <a:rPr lang="en-US" sz="1600" dirty="0"/>
              <a:t>text</a:t>
            </a:r>
            <a:r>
              <a:rPr lang="zh-CN" altLang="en-US" sz="1600" dirty="0"/>
              <a:t>字符串中首个字符的</a:t>
            </a:r>
            <a:r>
              <a:rPr lang="en-US" sz="1600" dirty="0"/>
              <a:t>ASCII</a:t>
            </a:r>
            <a:r>
              <a:rPr lang="zh-CN" altLang="en-US" sz="1600" dirty="0"/>
              <a:t>码是否与</a:t>
            </a:r>
            <a:r>
              <a:rPr lang="en-US" altLang="zh-CN" sz="1600" dirty="0"/>
              <a:t>97</a:t>
            </a:r>
            <a:r>
              <a:rPr lang="zh-CN" altLang="en-US" sz="1600" dirty="0"/>
              <a:t>相等</a:t>
            </a:r>
            <a:r>
              <a:rPr lang="en-US" sz="1600" dirty="0"/>
              <a:t>	</a:t>
            </a:r>
          </a:p>
          <a:p>
            <a:pPr marL="0" indent="0" hangingPunct="0">
              <a:buNone/>
            </a:pPr>
            <a:r>
              <a:rPr lang="en-US" sz="1600" dirty="0"/>
              <a:t>	</a:t>
            </a:r>
            <a:r>
              <a:rPr lang="en-US" sz="1600" dirty="0" err="1"/>
              <a:t>fmt.Println</a:t>
            </a:r>
            <a:r>
              <a:rPr lang="en-US" sz="1600" dirty="0"/>
              <a:t>(text[0]==97)       		</a:t>
            </a:r>
          </a:p>
          <a:p>
            <a:pPr marL="0" indent="0" hangingPunc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10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</a:t>
            </a:r>
            <a:r>
              <a:rPr lang="zh-CN" altLang="en-US" dirty="0"/>
              <a:t> 逻辑运算符</a:t>
            </a:r>
            <a:endParaRPr lang="en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C7EB15-C4C4-9BDF-A018-F3923FC2D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406597"/>
              </p:ext>
            </p:extLst>
          </p:nvPr>
        </p:nvGraphicFramePr>
        <p:xfrm>
          <a:off x="1295400" y="2581835"/>
          <a:ext cx="9601200" cy="16943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16585">
                  <a:extLst>
                    <a:ext uri="{9D8B030D-6E8A-4147-A177-3AD203B41FA5}">
                      <a16:colId xmlns:a16="http://schemas.microsoft.com/office/drawing/2014/main" val="3071247357"/>
                    </a:ext>
                  </a:extLst>
                </a:gridCol>
                <a:gridCol w="7884615">
                  <a:extLst>
                    <a:ext uri="{9D8B030D-6E8A-4147-A177-3AD203B41FA5}">
                      <a16:colId xmlns:a16="http://schemas.microsoft.com/office/drawing/2014/main" val="4291240897"/>
                    </a:ext>
                  </a:extLst>
                </a:gridCol>
              </a:tblGrid>
              <a:tr h="420719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</a:pPr>
                      <a:r>
                        <a:rPr lang="en-CN" sz="850" kern="850">
                          <a:effectLst/>
                        </a:rPr>
                        <a:t>逻辑运算符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</a:pPr>
                      <a:r>
                        <a:rPr lang="en-CN" sz="850" kern="850">
                          <a:effectLst/>
                        </a:rPr>
                        <a:t>含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en-CN" sz="850" kern="850">
                          <a:effectLst/>
                        </a:rPr>
                        <a:t>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341943"/>
                  </a:ext>
                </a:extLst>
              </a:tr>
              <a:tr h="424537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400"/>
                        </a:lnSpc>
                      </a:pPr>
                      <a:r>
                        <a:rPr lang="en-US" sz="850" kern="850">
                          <a:effectLst/>
                        </a:rPr>
                        <a:t>&amp;&amp;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ts val="1400"/>
                        </a:lnSpc>
                      </a:pPr>
                      <a:r>
                        <a:rPr lang="en-CN" sz="850" kern="850">
                          <a:effectLst/>
                        </a:rPr>
                        <a:t>逻辑与（</a:t>
                      </a:r>
                      <a:r>
                        <a:rPr lang="en-US" sz="850" kern="850">
                          <a:effectLst/>
                        </a:rPr>
                        <a:t>AND</a:t>
                      </a:r>
                      <a:r>
                        <a:rPr lang="en-CN" sz="850" kern="850">
                          <a:effectLst/>
                        </a:rPr>
                        <a:t>），当运算符前后两个条件均为</a:t>
                      </a:r>
                      <a:r>
                        <a:rPr lang="en-US" sz="850" kern="850">
                          <a:effectLst/>
                        </a:rPr>
                        <a:t>true</a:t>
                      </a:r>
                      <a:r>
                        <a:rPr lang="en-CN" sz="850" kern="850">
                          <a:effectLst/>
                        </a:rPr>
                        <a:t>时，运算结果为</a:t>
                      </a:r>
                      <a:r>
                        <a:rPr lang="en-US" sz="850" kern="850">
                          <a:effectLst/>
                        </a:rPr>
                        <a:t>true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3982733"/>
                  </a:ext>
                </a:extLst>
              </a:tr>
              <a:tr h="424537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400"/>
                        </a:lnSpc>
                      </a:pPr>
                      <a:r>
                        <a:rPr lang="en-US" sz="850" kern="850">
                          <a:effectLst/>
                        </a:rPr>
                        <a:t>||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ts val="1400"/>
                        </a:lnSpc>
                      </a:pPr>
                      <a:r>
                        <a:rPr lang="en-CN" sz="850" kern="850" dirty="0">
                          <a:effectLst/>
                        </a:rPr>
                        <a:t>逻辑或（</a:t>
                      </a:r>
                      <a:r>
                        <a:rPr lang="en-US" sz="850" kern="850" dirty="0">
                          <a:effectLst/>
                        </a:rPr>
                        <a:t>OR</a:t>
                      </a:r>
                      <a:r>
                        <a:rPr lang="en-CN" sz="850" kern="850" dirty="0">
                          <a:effectLst/>
                        </a:rPr>
                        <a:t>），当运算符前后两个条件其中有一个为</a:t>
                      </a:r>
                      <a:r>
                        <a:rPr lang="en-US" sz="850" kern="850" dirty="0">
                          <a:effectLst/>
                        </a:rPr>
                        <a:t>true</a:t>
                      </a:r>
                      <a:r>
                        <a:rPr lang="en-CN" sz="850" kern="850" dirty="0">
                          <a:effectLst/>
                        </a:rPr>
                        <a:t>时，运算结果为</a:t>
                      </a:r>
                      <a:r>
                        <a:rPr lang="en-US" sz="850" kern="850" dirty="0">
                          <a:effectLst/>
                        </a:rPr>
                        <a:t>true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826770"/>
                  </a:ext>
                </a:extLst>
              </a:tr>
              <a:tr h="424537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400"/>
                        </a:lnSpc>
                      </a:pPr>
                      <a:r>
                        <a:rPr lang="en-US" sz="850" kern="850">
                          <a:effectLst/>
                        </a:rPr>
                        <a:t>!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ts val="1400"/>
                        </a:lnSpc>
                      </a:pPr>
                      <a:r>
                        <a:rPr lang="en-CN" sz="850" kern="850" dirty="0">
                          <a:effectLst/>
                        </a:rPr>
                        <a:t>逻辑非（</a:t>
                      </a:r>
                      <a:r>
                        <a:rPr lang="en-US" sz="850" kern="850" dirty="0">
                          <a:effectLst/>
                        </a:rPr>
                        <a:t>NOT</a:t>
                      </a:r>
                      <a:r>
                        <a:rPr lang="en-CN" sz="850" kern="850" dirty="0">
                          <a:effectLst/>
                        </a:rPr>
                        <a:t>），对运算符后面的条件结果取反，当条件结果为</a:t>
                      </a:r>
                      <a:r>
                        <a:rPr lang="en-US" sz="850" kern="850" dirty="0">
                          <a:effectLst/>
                        </a:rPr>
                        <a:t>true</a:t>
                      </a:r>
                      <a:r>
                        <a:rPr lang="en-CN" sz="850" kern="850" dirty="0">
                          <a:effectLst/>
                        </a:rPr>
                        <a:t>时，整体运算结果为</a:t>
                      </a:r>
                      <a:r>
                        <a:rPr lang="en-US" sz="850" kern="850" dirty="0">
                          <a:effectLst/>
                        </a:rPr>
                        <a:t>false</a:t>
                      </a:r>
                      <a:r>
                        <a:rPr lang="en-CN" sz="850" kern="850" dirty="0">
                          <a:effectLst/>
                        </a:rPr>
                        <a:t>；反之则为</a:t>
                      </a:r>
                      <a:r>
                        <a:rPr lang="en-US" sz="850" kern="850" dirty="0">
                          <a:effectLst/>
                        </a:rPr>
                        <a:t>true</a:t>
                      </a:r>
                      <a:r>
                        <a:rPr lang="en-CN" sz="850" kern="850" dirty="0">
                          <a:effectLst/>
                        </a:rPr>
                        <a:t>。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853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78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</a:t>
            </a:r>
            <a:r>
              <a:rPr lang="zh-CN" altLang="en-US" dirty="0"/>
              <a:t> 逻辑运算符</a:t>
            </a:r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9E42F0-8EB9-CD51-78E6-4E9A6ED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pPr marL="0" indent="0" hangingPunct="0">
              <a:buNone/>
            </a:pPr>
            <a:r>
              <a:rPr lang="en-US" dirty="0"/>
              <a:t>	//</a:t>
            </a:r>
            <a:r>
              <a:rPr lang="zh-CN" altLang="en-US" dirty="0"/>
              <a:t>输出</a:t>
            </a:r>
            <a:r>
              <a:rPr lang="en-US" dirty="0"/>
              <a:t>true</a:t>
            </a:r>
            <a:r>
              <a:rPr lang="zh-CN" altLang="en-US" dirty="0"/>
              <a:t>和</a:t>
            </a:r>
            <a:r>
              <a:rPr lang="en-US" dirty="0"/>
              <a:t>false</a:t>
            </a:r>
            <a:r>
              <a:rPr lang="zh-CN" altLang="en-US" dirty="0"/>
              <a:t>的逻辑与结果</a:t>
            </a:r>
            <a:endParaRPr lang="en-US" dirty="0"/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(true&amp;&amp;false)      	</a:t>
            </a:r>
            <a:endParaRPr lang="zh-CN" altLang="en-US" dirty="0"/>
          </a:p>
          <a:p>
            <a:pPr marL="0" indent="0" hangingPunct="0">
              <a:buNone/>
            </a:pPr>
            <a:r>
              <a:rPr lang="zh-CN" altLang="en-US" dirty="0"/>
              <a:t>	</a:t>
            </a:r>
            <a:r>
              <a:rPr lang="en-US" dirty="0"/>
              <a:t>//</a:t>
            </a:r>
            <a:r>
              <a:rPr lang="zh-CN" altLang="en-US" dirty="0"/>
              <a:t>输出</a:t>
            </a:r>
            <a:r>
              <a:rPr lang="en-US" dirty="0"/>
              <a:t>true</a:t>
            </a:r>
            <a:r>
              <a:rPr lang="zh-CN" altLang="en-US" dirty="0"/>
              <a:t>和</a:t>
            </a:r>
            <a:r>
              <a:rPr lang="en-US" dirty="0"/>
              <a:t>false</a:t>
            </a:r>
            <a:r>
              <a:rPr lang="zh-CN" altLang="en-US" dirty="0"/>
              <a:t>的逻辑或结果</a:t>
            </a:r>
            <a:endParaRPr lang="en-US" altLang="zh-CN" dirty="0"/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(true||false)       	</a:t>
            </a:r>
            <a:endParaRPr lang="zh-CN" altLang="en-US" dirty="0"/>
          </a:p>
          <a:p>
            <a:pPr marL="0" indent="0" hangingPunct="0">
              <a:buNone/>
            </a:pPr>
            <a:r>
              <a:rPr lang="zh-CN" altLang="en-US" dirty="0"/>
              <a:t>	</a:t>
            </a:r>
            <a:r>
              <a:rPr lang="en-US" dirty="0"/>
              <a:t>//</a:t>
            </a:r>
            <a:r>
              <a:rPr lang="zh-CN" altLang="en-US" dirty="0"/>
              <a:t>输出</a:t>
            </a:r>
            <a:r>
              <a:rPr lang="en-US" dirty="0"/>
              <a:t>true</a:t>
            </a:r>
            <a:r>
              <a:rPr lang="zh-CN" altLang="en-US" dirty="0"/>
              <a:t>和</a:t>
            </a:r>
            <a:r>
              <a:rPr lang="en-US" dirty="0"/>
              <a:t>false</a:t>
            </a:r>
            <a:r>
              <a:rPr lang="zh-CN" altLang="en-US" dirty="0"/>
              <a:t>的逻辑与后的结果的逻辑非的结果</a:t>
            </a:r>
            <a:endParaRPr lang="en-US" altLang="zh-CN" dirty="0"/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(!(true&amp;&amp;false))    	</a:t>
            </a:r>
            <a:endParaRPr lang="zh-CN" altLang="en-US" dirty="0"/>
          </a:p>
          <a:p>
            <a:pPr marL="0" indent="0" hangingPunc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19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 常量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常量（</a:t>
            </a:r>
            <a:r>
              <a:rPr lang="en-US" dirty="0"/>
              <a:t>Constants</a:t>
            </a:r>
            <a:r>
              <a:rPr lang="zh-CN" altLang="en-US" dirty="0"/>
              <a:t>）在计算机内存中，用于存储值固定不变的数据，并给出名称。</a:t>
            </a:r>
            <a:endParaRPr lang="en-CN" dirty="0"/>
          </a:p>
          <a:p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>
                <a:latin typeface="+mn-ea"/>
              </a:rPr>
              <a:t>const name [type] = value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关键字 </a:t>
            </a:r>
            <a:r>
              <a:rPr lang="en-US" altLang="zh-CN" dirty="0">
                <a:latin typeface="+mn-ea"/>
              </a:rPr>
              <a:t>const</a:t>
            </a:r>
            <a:r>
              <a:rPr lang="zh-CN" altLang="en-US" dirty="0">
                <a:latin typeface="+mn-ea"/>
              </a:rPr>
              <a:t> 用于声明；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name</a:t>
            </a:r>
            <a:r>
              <a:rPr lang="zh-CN" altLang="en-US" dirty="0">
                <a:latin typeface="+mn-ea"/>
              </a:rPr>
              <a:t> 表示常量名称；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中括号表示 </a:t>
            </a:r>
            <a:r>
              <a:rPr lang="en-US" altLang="zh-CN" dirty="0">
                <a:latin typeface="+mn-ea"/>
              </a:rPr>
              <a:t>type</a:t>
            </a:r>
            <a:r>
              <a:rPr lang="zh-CN" altLang="en-US" dirty="0">
                <a:latin typeface="+mn-ea"/>
              </a:rPr>
              <a:t> 部分可选，它表示常量的类型。没有指定该部分时，常量的类型将根据最后的 </a:t>
            </a:r>
            <a:r>
              <a:rPr lang="en-US" altLang="zh-CN" dirty="0">
                <a:latin typeface="+mn-ea"/>
              </a:rPr>
              <a:t>value</a:t>
            </a:r>
            <a:r>
              <a:rPr lang="zh-CN" altLang="en-US" dirty="0">
                <a:latin typeface="+mn-ea"/>
              </a:rPr>
              <a:t>（值）自动推断得出；当程序员显式指定 </a:t>
            </a:r>
            <a:r>
              <a:rPr lang="en-US" altLang="zh-CN" dirty="0">
                <a:latin typeface="+mn-ea"/>
              </a:rPr>
              <a:t>type</a:t>
            </a:r>
            <a:r>
              <a:rPr lang="zh-CN" altLang="en-US" dirty="0">
                <a:latin typeface="+mn-ea"/>
              </a:rPr>
              <a:t> 时，该常量将被限定为特定的数据类型；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=</a:t>
            </a:r>
            <a:r>
              <a:rPr lang="zh-CN" altLang="en-US" dirty="0">
                <a:latin typeface="+mn-ea"/>
              </a:rPr>
              <a:t> 为赋值符号，把 </a:t>
            </a:r>
            <a:r>
              <a:rPr lang="en-US" altLang="zh-CN" dirty="0">
                <a:latin typeface="+mn-ea"/>
              </a:rPr>
              <a:t>value</a:t>
            </a:r>
            <a:r>
              <a:rPr lang="zh-CN" altLang="en-US" dirty="0">
                <a:latin typeface="+mn-ea"/>
              </a:rPr>
              <a:t> 值赋给常量 </a:t>
            </a:r>
            <a:r>
              <a:rPr lang="en-US" altLang="zh-CN" dirty="0">
                <a:latin typeface="+mn-ea"/>
              </a:rPr>
              <a:t>name</a:t>
            </a:r>
            <a:r>
              <a:rPr lang="zh-CN" altLang="en-US" dirty="0">
                <a:latin typeface="+mn-ea"/>
              </a:rPr>
              <a:t>。一旦完成赋值，名为 </a:t>
            </a:r>
            <a:r>
              <a:rPr lang="en-US" altLang="zh-CN" dirty="0">
                <a:latin typeface="+mn-ea"/>
              </a:rPr>
              <a:t>name</a:t>
            </a:r>
            <a:r>
              <a:rPr lang="zh-CN" altLang="en-US" dirty="0">
                <a:latin typeface="+mn-ea"/>
              </a:rPr>
              <a:t> 的常量便有了值，且不会改变。</a:t>
            </a:r>
          </a:p>
          <a:p>
            <a:r>
              <a:rPr lang="zh-CN" altLang="en-US" dirty="0">
                <a:latin typeface="+mn-ea"/>
              </a:rPr>
              <a:t>常量值类型只能是基本数据类型，即布尔型、数字型（整数型、浮点型和复数）和字符串型。</a:t>
            </a:r>
          </a:p>
        </p:txBody>
      </p:sp>
    </p:spTree>
    <p:extLst>
      <p:ext uri="{BB962C8B-B14F-4D97-AF65-F5344CB8AC3E}">
        <p14:creationId xmlns:p14="http://schemas.microsoft.com/office/powerpoint/2010/main" val="2174683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2.4.4</a:t>
            </a:r>
            <a:r>
              <a:rPr lang="zh-CN" altLang="en-US" dirty="0"/>
              <a:t> 位运算符</a:t>
            </a:r>
            <a:endParaRPr lang="en-C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26C9D5-C3CC-765D-FB26-EB5F84B7D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762253"/>
              </p:ext>
            </p:extLst>
          </p:nvPr>
        </p:nvGraphicFramePr>
        <p:xfrm>
          <a:off x="1295400" y="2541494"/>
          <a:ext cx="9601200" cy="29583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37282">
                  <a:extLst>
                    <a:ext uri="{9D8B030D-6E8A-4147-A177-3AD203B41FA5}">
                      <a16:colId xmlns:a16="http://schemas.microsoft.com/office/drawing/2014/main" val="3547787429"/>
                    </a:ext>
                  </a:extLst>
                </a:gridCol>
                <a:gridCol w="7563918">
                  <a:extLst>
                    <a:ext uri="{9D8B030D-6E8A-4147-A177-3AD203B41FA5}">
                      <a16:colId xmlns:a16="http://schemas.microsoft.com/office/drawing/2014/main" val="3634183153"/>
                    </a:ext>
                  </a:extLst>
                </a:gridCol>
              </a:tblGrid>
              <a:tr h="32870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位 运 算 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含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en-CN" sz="850" kern="850">
                          <a:effectLst/>
                        </a:rPr>
                        <a:t>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8762206"/>
                  </a:ext>
                </a:extLst>
              </a:tr>
              <a:tr h="32870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&amp;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按位与（</a:t>
                      </a:r>
                      <a:r>
                        <a:rPr lang="en-US" sz="850" kern="850">
                          <a:effectLst/>
                        </a:rPr>
                        <a:t>AND</a:t>
                      </a:r>
                      <a:r>
                        <a:rPr lang="en-CN" sz="850" kern="850">
                          <a:effectLst/>
                        </a:rPr>
                        <a:t>）操作，其结果是运算符前后的两数各对应的二进位相与后的结果。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4359447"/>
                  </a:ext>
                </a:extLst>
              </a:tr>
              <a:tr h="32870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|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按位或（</a:t>
                      </a:r>
                      <a:r>
                        <a:rPr lang="en-US" sz="850" kern="850">
                          <a:effectLst/>
                        </a:rPr>
                        <a:t>OR</a:t>
                      </a:r>
                      <a:r>
                        <a:rPr lang="en-CN" sz="850" kern="850">
                          <a:effectLst/>
                        </a:rPr>
                        <a:t>）操作，其结果是运算符前后的两数各对应的二进位相或后的结果。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587909"/>
                  </a:ext>
                </a:extLst>
              </a:tr>
              <a:tr h="32870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^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按位异或（</a:t>
                      </a:r>
                      <a:r>
                        <a:rPr lang="en-US" sz="850" kern="850">
                          <a:effectLst/>
                        </a:rPr>
                        <a:t>XOR</a:t>
                      </a:r>
                      <a:r>
                        <a:rPr lang="en-CN" sz="850" kern="850">
                          <a:effectLst/>
                        </a:rPr>
                        <a:t>）操作，当运算符前后的两数各对应的二进位相等时，返回</a:t>
                      </a:r>
                      <a:r>
                        <a:rPr lang="en-US" sz="850" kern="850">
                          <a:effectLst/>
                        </a:rPr>
                        <a:t>0</a:t>
                      </a:r>
                      <a:r>
                        <a:rPr lang="en-CN" sz="850" kern="850">
                          <a:effectLst/>
                        </a:rPr>
                        <a:t>；反之，返回</a:t>
                      </a:r>
                      <a:r>
                        <a:rPr lang="en-US" sz="850" kern="850">
                          <a:effectLst/>
                        </a:rPr>
                        <a:t>1</a:t>
                      </a:r>
                      <a:r>
                        <a:rPr lang="en-CN" sz="850" kern="850">
                          <a:effectLst/>
                        </a:rPr>
                        <a:t>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4882075"/>
                  </a:ext>
                </a:extLst>
              </a:tr>
              <a:tr h="32870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&amp;^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按位清空（</a:t>
                      </a:r>
                      <a:r>
                        <a:rPr lang="en-US" sz="850" kern="850">
                          <a:effectLst/>
                        </a:rPr>
                        <a:t>AND NOT</a:t>
                      </a:r>
                      <a:r>
                        <a:rPr lang="en-CN" sz="850" kern="850">
                          <a:effectLst/>
                        </a:rPr>
                        <a:t>）操作，当运算符右侧某位为</a:t>
                      </a:r>
                      <a:r>
                        <a:rPr lang="en-US" sz="850" kern="850">
                          <a:effectLst/>
                        </a:rPr>
                        <a:t>1</a:t>
                      </a:r>
                      <a:r>
                        <a:rPr lang="en-CN" sz="850" kern="850">
                          <a:effectLst/>
                        </a:rPr>
                        <a:t>时，运算结果中的相应位值为</a:t>
                      </a:r>
                      <a:r>
                        <a:rPr lang="en-US" sz="850" kern="850">
                          <a:effectLst/>
                        </a:rPr>
                        <a:t>0</a:t>
                      </a:r>
                      <a:r>
                        <a:rPr lang="en-CN" sz="850" kern="850">
                          <a:effectLst/>
                        </a:rPr>
                        <a:t>；反之，则为运算符左侧相应位的值。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8681354"/>
                  </a:ext>
                </a:extLst>
              </a:tr>
              <a:tr h="65741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&lt;&lt; 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按位左移操作，该操作本质上是将某个数值乘以</a:t>
                      </a:r>
                      <a:r>
                        <a:rPr lang="en-US" sz="850" kern="850">
                          <a:effectLst/>
                        </a:rPr>
                        <a:t>2</a:t>
                      </a:r>
                      <a:r>
                        <a:rPr lang="en-CN" sz="850" kern="850">
                          <a:effectLst/>
                        </a:rPr>
                        <a:t>的</a:t>
                      </a:r>
                      <a:r>
                        <a:rPr lang="en-US" sz="850" kern="850">
                          <a:effectLst/>
                        </a:rPr>
                        <a:t>n</a:t>
                      </a:r>
                      <a:r>
                        <a:rPr lang="en-CN" sz="850" kern="850">
                          <a:effectLst/>
                        </a:rPr>
                        <a:t>次方，</a:t>
                      </a:r>
                      <a:r>
                        <a:rPr lang="en-US" sz="850" kern="850">
                          <a:effectLst/>
                        </a:rPr>
                        <a:t>n</a:t>
                      </a:r>
                      <a:r>
                        <a:rPr lang="en-CN" sz="850" kern="850">
                          <a:effectLst/>
                        </a:rPr>
                        <a:t>即为左移位数。更直观地来看，其结果就是将某个数值的二进制每个位向左移了</a:t>
                      </a:r>
                      <a:r>
                        <a:rPr lang="en-US" sz="850" kern="850">
                          <a:effectLst/>
                        </a:rPr>
                        <a:t>n</a:t>
                      </a:r>
                      <a:r>
                        <a:rPr lang="en-CN" sz="850" kern="850">
                          <a:effectLst/>
                        </a:rPr>
                        <a:t>个位置。超限的高位丢弃，低位补</a:t>
                      </a:r>
                      <a:r>
                        <a:rPr lang="en-US" sz="850" kern="850">
                          <a:effectLst/>
                        </a:rPr>
                        <a:t>0</a:t>
                      </a:r>
                      <a:r>
                        <a:rPr lang="en-CN" sz="850" kern="850">
                          <a:effectLst/>
                        </a:rPr>
                        <a:t>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383579"/>
                  </a:ext>
                </a:extLst>
              </a:tr>
              <a:tr h="65741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&gt;&gt; 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CN" sz="850" kern="850" dirty="0">
                          <a:effectLst/>
                        </a:rPr>
                        <a:t>按位右移操作，该操作本质上是将某个数值除以</a:t>
                      </a:r>
                      <a:r>
                        <a:rPr lang="en-US" sz="850" kern="850" dirty="0">
                          <a:effectLst/>
                        </a:rPr>
                        <a:t>2</a:t>
                      </a:r>
                      <a:r>
                        <a:rPr lang="en-CN" sz="850" kern="850" dirty="0">
                          <a:effectLst/>
                        </a:rPr>
                        <a:t>的</a:t>
                      </a:r>
                      <a:r>
                        <a:rPr lang="en-US" sz="850" kern="850" dirty="0">
                          <a:effectLst/>
                        </a:rPr>
                        <a:t>n</a:t>
                      </a:r>
                      <a:r>
                        <a:rPr lang="en-CN" sz="850" kern="850" dirty="0">
                          <a:effectLst/>
                        </a:rPr>
                        <a:t>次方，</a:t>
                      </a:r>
                      <a:r>
                        <a:rPr lang="en-US" sz="850" kern="850" dirty="0">
                          <a:effectLst/>
                        </a:rPr>
                        <a:t>n</a:t>
                      </a:r>
                      <a:r>
                        <a:rPr lang="en-CN" sz="850" kern="850" dirty="0">
                          <a:effectLst/>
                        </a:rPr>
                        <a:t>即为左移位数。更直观地来看，其结果就是将某个数值的二进制每个位向右移了</a:t>
                      </a:r>
                      <a:r>
                        <a:rPr lang="en-US" sz="850" kern="850" dirty="0">
                          <a:effectLst/>
                        </a:rPr>
                        <a:t>n</a:t>
                      </a:r>
                      <a:r>
                        <a:rPr lang="en-CN" sz="850" kern="850" dirty="0">
                          <a:effectLst/>
                        </a:rPr>
                        <a:t>个位置。超限的低位丢弃，高位补</a:t>
                      </a:r>
                      <a:r>
                        <a:rPr lang="en-US" sz="850" kern="850" dirty="0">
                          <a:effectLst/>
                        </a:rPr>
                        <a:t>0</a:t>
                      </a:r>
                      <a:r>
                        <a:rPr lang="en-CN" sz="850" kern="850" dirty="0">
                          <a:effectLst/>
                        </a:rPr>
                        <a:t>。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710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11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2.4.4</a:t>
            </a:r>
            <a:r>
              <a:rPr lang="zh-CN" altLang="en-US" dirty="0"/>
              <a:t> 位运算符</a:t>
            </a:r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9E42F0-8EB9-CD51-78E6-4E9A6ED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sz="1400" dirty="0" err="1"/>
              <a:t>func</a:t>
            </a:r>
            <a:r>
              <a:rPr lang="en-US" sz="1400" dirty="0"/>
              <a:t> main() {</a:t>
            </a:r>
            <a:endParaRPr lang="en-CN" sz="1400" dirty="0"/>
          </a:p>
          <a:p>
            <a:pPr marL="0" indent="0" hangingPunct="0">
              <a:buNone/>
            </a:pPr>
            <a:r>
              <a:rPr lang="en-US" sz="1400" dirty="0"/>
              <a:t>	var </a:t>
            </a:r>
            <a:r>
              <a:rPr lang="en-US" sz="1400" dirty="0" err="1"/>
              <a:t>numOne</a:t>
            </a:r>
            <a:r>
              <a:rPr lang="en-US" sz="1400" dirty="0"/>
              <a:t> int=0                	//</a:t>
            </a:r>
            <a:r>
              <a:rPr lang="en-CN" sz="1400" dirty="0"/>
              <a:t>声明</a:t>
            </a:r>
            <a:r>
              <a:rPr lang="en-US" sz="1400" dirty="0" err="1"/>
              <a:t>numOne</a:t>
            </a:r>
            <a:r>
              <a:rPr lang="en-CN" sz="1400" dirty="0"/>
              <a:t>变量</a:t>
            </a:r>
          </a:p>
          <a:p>
            <a:pPr marL="0" indent="0" hangingPunct="0">
              <a:buNone/>
            </a:pPr>
            <a:r>
              <a:rPr lang="en-US" sz="1400" dirty="0"/>
              <a:t>	var </a:t>
            </a:r>
            <a:r>
              <a:rPr lang="en-US" sz="1400" dirty="0" err="1"/>
              <a:t>numTwo</a:t>
            </a:r>
            <a:r>
              <a:rPr lang="en-US" sz="1400" dirty="0"/>
              <a:t> int=1                	//</a:t>
            </a:r>
            <a:r>
              <a:rPr lang="en-CN" sz="1400" dirty="0"/>
              <a:t>声明</a:t>
            </a:r>
            <a:r>
              <a:rPr lang="en-US" sz="1400" dirty="0" err="1"/>
              <a:t>numTwo</a:t>
            </a:r>
            <a:r>
              <a:rPr lang="en-CN" sz="1400" dirty="0"/>
              <a:t>变量</a:t>
            </a:r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numOne&amp;numTwo</a:t>
            </a:r>
            <a:r>
              <a:rPr lang="en-US" sz="1400" dirty="0"/>
              <a:t>)    	//</a:t>
            </a:r>
            <a:r>
              <a:rPr lang="en-CN" sz="1400" dirty="0"/>
              <a:t>输出</a:t>
            </a:r>
            <a:r>
              <a:rPr lang="en-US" sz="1400" dirty="0" err="1"/>
              <a:t>numOne</a:t>
            </a:r>
            <a:r>
              <a:rPr lang="en-CN" sz="1400" dirty="0"/>
              <a:t>和</a:t>
            </a:r>
            <a:r>
              <a:rPr lang="en-US" sz="1400" dirty="0" err="1"/>
              <a:t>numTwo</a:t>
            </a:r>
            <a:r>
              <a:rPr lang="en-CN" sz="1400" dirty="0"/>
              <a:t>的按位与结果</a:t>
            </a:r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numOne|numTwo</a:t>
            </a:r>
            <a:r>
              <a:rPr lang="en-US" sz="1400" dirty="0"/>
              <a:t>)     	//</a:t>
            </a:r>
            <a:r>
              <a:rPr lang="en-CN" sz="1400" dirty="0"/>
              <a:t>输出</a:t>
            </a:r>
            <a:r>
              <a:rPr lang="en-US" sz="1400" dirty="0" err="1"/>
              <a:t>numOne</a:t>
            </a:r>
            <a:r>
              <a:rPr lang="en-CN" sz="1400" dirty="0"/>
              <a:t>和</a:t>
            </a:r>
            <a:r>
              <a:rPr lang="en-US" sz="1400" dirty="0" err="1"/>
              <a:t>numTwo</a:t>
            </a:r>
            <a:r>
              <a:rPr lang="en-CN" sz="1400" dirty="0"/>
              <a:t>的按位或结果</a:t>
            </a:r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numOne^numTwo</a:t>
            </a:r>
            <a:r>
              <a:rPr lang="en-US" sz="1400" dirty="0"/>
              <a:t>)     	//</a:t>
            </a:r>
            <a:r>
              <a:rPr lang="en-CN" sz="1400" dirty="0"/>
              <a:t>输出</a:t>
            </a:r>
            <a:r>
              <a:rPr lang="en-US" sz="1400" dirty="0" err="1"/>
              <a:t>numOne</a:t>
            </a:r>
            <a:r>
              <a:rPr lang="en-CN" sz="1400" dirty="0"/>
              <a:t>和</a:t>
            </a:r>
            <a:r>
              <a:rPr lang="en-US" sz="1400" dirty="0" err="1"/>
              <a:t>numTwo</a:t>
            </a:r>
            <a:r>
              <a:rPr lang="en-CN" sz="1400" dirty="0"/>
              <a:t>的按位异或结果</a:t>
            </a:r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numOne</a:t>
            </a:r>
            <a:r>
              <a:rPr lang="en-US" sz="1400" dirty="0"/>
              <a:t>&amp;^</a:t>
            </a:r>
            <a:r>
              <a:rPr lang="en-US" sz="1400" dirty="0" err="1"/>
              <a:t>numTwo</a:t>
            </a:r>
            <a:r>
              <a:rPr lang="en-US" sz="1400" dirty="0"/>
              <a:t>)   	//</a:t>
            </a:r>
            <a:r>
              <a:rPr lang="en-CN" sz="1400" dirty="0"/>
              <a:t>输出</a:t>
            </a:r>
            <a:r>
              <a:rPr lang="en-US" sz="1400" dirty="0" err="1"/>
              <a:t>numOne</a:t>
            </a:r>
            <a:r>
              <a:rPr lang="en-CN" sz="1400" dirty="0"/>
              <a:t>和</a:t>
            </a:r>
            <a:r>
              <a:rPr lang="en-US" sz="1400" dirty="0" err="1"/>
              <a:t>numTwo</a:t>
            </a:r>
            <a:r>
              <a:rPr lang="en-CN" sz="1400" dirty="0"/>
              <a:t>的按位清空结果</a:t>
            </a:r>
          </a:p>
          <a:p>
            <a:pPr marL="0" indent="0" hangingPunct="0">
              <a:buNone/>
            </a:pPr>
            <a:r>
              <a:rPr lang="en-US" sz="1400" dirty="0"/>
              <a:t>	var </a:t>
            </a:r>
            <a:r>
              <a:rPr lang="en-US" sz="1400" dirty="0" err="1"/>
              <a:t>numThree</a:t>
            </a:r>
            <a:r>
              <a:rPr lang="en-US" sz="1400" dirty="0"/>
              <a:t> int=20             	//</a:t>
            </a:r>
            <a:r>
              <a:rPr lang="en-CN" sz="1400" dirty="0"/>
              <a:t>声明</a:t>
            </a:r>
            <a:r>
              <a:rPr lang="en-US" sz="1400" dirty="0" err="1"/>
              <a:t>numThree</a:t>
            </a:r>
            <a:r>
              <a:rPr lang="en-CN" sz="1400" dirty="0"/>
              <a:t>变量</a:t>
            </a:r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numThree</a:t>
            </a:r>
            <a:r>
              <a:rPr lang="en-US" sz="1400" dirty="0"/>
              <a:t>&lt;&lt;2)       	//</a:t>
            </a:r>
            <a:r>
              <a:rPr lang="en-CN" sz="1400" dirty="0"/>
              <a:t>输出</a:t>
            </a:r>
            <a:r>
              <a:rPr lang="en-US" sz="1400" dirty="0" err="1"/>
              <a:t>numThree</a:t>
            </a:r>
            <a:r>
              <a:rPr lang="en-CN" sz="1400" dirty="0"/>
              <a:t>左移</a:t>
            </a:r>
            <a:r>
              <a:rPr lang="en-US" sz="1400" dirty="0"/>
              <a:t>2</a:t>
            </a:r>
            <a:r>
              <a:rPr lang="en-CN" sz="1400" dirty="0"/>
              <a:t>位后的结果</a:t>
            </a:r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numThree</a:t>
            </a:r>
            <a:r>
              <a:rPr lang="en-US" sz="1400" dirty="0"/>
              <a:t>&gt;&gt;2)       	//</a:t>
            </a:r>
            <a:r>
              <a:rPr lang="en-CN" sz="1400" dirty="0"/>
              <a:t>输出</a:t>
            </a:r>
            <a:r>
              <a:rPr lang="en-US" sz="1400" dirty="0" err="1"/>
              <a:t>numThree</a:t>
            </a:r>
            <a:r>
              <a:rPr lang="en-CN" sz="1400" dirty="0"/>
              <a:t>右移</a:t>
            </a:r>
            <a:r>
              <a:rPr lang="en-US" sz="1400" dirty="0"/>
              <a:t>2</a:t>
            </a:r>
            <a:r>
              <a:rPr lang="en-CN" sz="1400" dirty="0"/>
              <a:t>位后的结果</a:t>
            </a:r>
          </a:p>
          <a:p>
            <a:pPr marL="0" indent="0" hangingPunct="0">
              <a:buNone/>
            </a:pPr>
            <a:r>
              <a:rPr lang="en-US" sz="1400" dirty="0"/>
              <a:t>}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59914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2.4.5</a:t>
            </a:r>
            <a:r>
              <a:rPr lang="zh-CN" altLang="en-US" dirty="0"/>
              <a:t> 赋值运算符</a:t>
            </a:r>
            <a:endParaRPr lang="en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9ECFF4-80C2-96EB-D72E-C934119C0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355717"/>
              </p:ext>
            </p:extLst>
          </p:nvPr>
        </p:nvGraphicFramePr>
        <p:xfrm>
          <a:off x="1295400" y="2568388"/>
          <a:ext cx="9601200" cy="36307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37282">
                  <a:extLst>
                    <a:ext uri="{9D8B030D-6E8A-4147-A177-3AD203B41FA5}">
                      <a16:colId xmlns:a16="http://schemas.microsoft.com/office/drawing/2014/main" val="3982164255"/>
                    </a:ext>
                  </a:extLst>
                </a:gridCol>
                <a:gridCol w="7563918">
                  <a:extLst>
                    <a:ext uri="{9D8B030D-6E8A-4147-A177-3AD203B41FA5}">
                      <a16:colId xmlns:a16="http://schemas.microsoft.com/office/drawing/2014/main" val="3200778659"/>
                    </a:ext>
                  </a:extLst>
                </a:gridCol>
              </a:tblGrid>
              <a:tr h="30255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赋值运算符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含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en-CN" sz="850" kern="850">
                          <a:effectLst/>
                        </a:rPr>
                        <a:t>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0115082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直接将运算符后面的值赋给左侧。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827696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+=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先将运算符左侧的值与右侧的值相加，再将相加和赋给左侧。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092885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-=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先将运算符左侧的值与右侧的值相减，再将相减差赋给左侧。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122417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*=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先将运算符左侧的值与右侧的值相乘，再将相乘结果赋给左侧。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428599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/=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先将运算符左侧的值与右侧的值相除，再将相除结果赋给左侧。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041628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%=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先将运算符左侧的值与右侧的值相除取余数，再将余数赋给左侧。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4303018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&lt;&lt;=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先将运算符左侧的值按位左移右侧数值个位置，再将位移后的结果赋给左侧。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2179030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&gt;&gt;=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先将运算符左侧的值按位右移右侧数值个位置，再将位移后的结果赋给左侧。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2417429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&amp;=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 dirty="0">
                          <a:effectLst/>
                        </a:rPr>
                        <a:t>先将运算符左侧的值与右侧的值按位与，再将位运算后的结果赋给左侧。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2876189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^=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先将运算符左侧的值与右侧的值按位异或，再将位运算后的结果赋给左侧。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2455420"/>
                  </a:ext>
                </a:extLst>
              </a:tr>
              <a:tr h="30255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|=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 dirty="0">
                          <a:effectLst/>
                        </a:rPr>
                        <a:t>先将运算符左侧的值与右侧的值按位或，再将位运算后的结果赋给左侧。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11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330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2.4.5</a:t>
            </a:r>
            <a:r>
              <a:rPr lang="zh-CN" altLang="en-US" dirty="0"/>
              <a:t> 赋值运算符</a:t>
            </a:r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9E42F0-8EB9-CD51-78E6-4E9A6ED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en-US" sz="1200" dirty="0" err="1"/>
              <a:t>func</a:t>
            </a:r>
            <a:r>
              <a:rPr lang="en-US" sz="1200" dirty="0"/>
              <a:t> main() {</a:t>
            </a:r>
          </a:p>
          <a:p>
            <a:pPr marL="0" indent="0" hangingPunct="0">
              <a:buNone/>
            </a:pPr>
            <a:r>
              <a:rPr lang="en-US" sz="1200" dirty="0"/>
              <a:t>	var </a:t>
            </a:r>
            <a:r>
              <a:rPr lang="en-US" sz="1200" dirty="0" err="1"/>
              <a:t>numOne</a:t>
            </a:r>
            <a:r>
              <a:rPr lang="en-US" sz="1200" dirty="0"/>
              <a:t> int=20                	//</a:t>
            </a:r>
            <a:r>
              <a:rPr lang="zh-CN" altLang="en-US" sz="1200" dirty="0"/>
              <a:t>声明</a:t>
            </a:r>
            <a:r>
              <a:rPr lang="en-US" sz="1200" dirty="0" err="1"/>
              <a:t>numOne</a:t>
            </a:r>
            <a:r>
              <a:rPr lang="zh-CN" altLang="en-US" sz="1200" dirty="0"/>
              <a:t>变量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+=20                       	//</a:t>
            </a:r>
            <a:r>
              <a:rPr lang="en-US" sz="1200" dirty="0" err="1"/>
              <a:t>numOne</a:t>
            </a:r>
            <a:r>
              <a:rPr lang="en-US" sz="1200" dirty="0"/>
              <a:t>=numOne+20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-=10                       	//</a:t>
            </a:r>
            <a:r>
              <a:rPr lang="en-US" sz="1200" dirty="0" err="1"/>
              <a:t>numOne</a:t>
            </a:r>
            <a:r>
              <a:rPr lang="en-US" sz="1200" dirty="0"/>
              <a:t>=numOne-10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*=100                      	//</a:t>
            </a:r>
            <a:r>
              <a:rPr lang="en-US" sz="1200" dirty="0" err="1"/>
              <a:t>numOne</a:t>
            </a:r>
            <a:r>
              <a:rPr lang="en-US" sz="1200" dirty="0"/>
              <a:t>=</a:t>
            </a:r>
            <a:r>
              <a:rPr lang="en-US" sz="1200" dirty="0" err="1"/>
              <a:t>numOne</a:t>
            </a:r>
            <a:r>
              <a:rPr lang="en-US" sz="1200" dirty="0"/>
              <a:t>*100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/=20                       	//</a:t>
            </a:r>
            <a:r>
              <a:rPr lang="en-US" sz="1200" dirty="0" err="1"/>
              <a:t>numOne</a:t>
            </a:r>
            <a:r>
              <a:rPr lang="en-US" sz="1200" dirty="0"/>
              <a:t>=</a:t>
            </a:r>
            <a:r>
              <a:rPr lang="en-US" sz="1200" dirty="0" err="1"/>
              <a:t>numOne</a:t>
            </a:r>
            <a:r>
              <a:rPr lang="en-US" sz="1200" dirty="0"/>
              <a:t>/20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%=4                       	//</a:t>
            </a:r>
            <a:r>
              <a:rPr lang="en-US" sz="1200" dirty="0" err="1"/>
              <a:t>numOne</a:t>
            </a:r>
            <a:r>
              <a:rPr lang="en-US" sz="1200" dirty="0"/>
              <a:t>=numOne&amp;4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&lt;&lt;=2                       	//</a:t>
            </a:r>
            <a:r>
              <a:rPr lang="en-US" sz="1200" dirty="0" err="1"/>
              <a:t>numOne</a:t>
            </a:r>
            <a:r>
              <a:rPr lang="en-US" sz="1200" dirty="0"/>
              <a:t>=</a:t>
            </a:r>
            <a:r>
              <a:rPr lang="en-US" sz="1200" dirty="0" err="1"/>
              <a:t>numOne</a:t>
            </a:r>
            <a:r>
              <a:rPr lang="en-US" sz="1200" dirty="0"/>
              <a:t>&lt;&lt;2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&gt;&gt;=3                       	//</a:t>
            </a:r>
            <a:r>
              <a:rPr lang="en-US" sz="1200" dirty="0" err="1"/>
              <a:t>numOne</a:t>
            </a:r>
            <a:r>
              <a:rPr lang="en-US" sz="1200" dirty="0"/>
              <a:t>=</a:t>
            </a:r>
            <a:r>
              <a:rPr lang="en-US" sz="1200" dirty="0" err="1"/>
              <a:t>numOne</a:t>
            </a:r>
            <a:r>
              <a:rPr lang="en-US" sz="1200" dirty="0"/>
              <a:t>&gt;&gt;3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&amp;=0                        	//</a:t>
            </a:r>
            <a:r>
              <a:rPr lang="en-US" sz="1200" dirty="0" err="1"/>
              <a:t>numOne</a:t>
            </a:r>
            <a:r>
              <a:rPr lang="en-US" sz="1200" dirty="0"/>
              <a:t>=numOne&amp;0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^=1                        	//</a:t>
            </a:r>
            <a:r>
              <a:rPr lang="en-US" sz="1200" dirty="0" err="1"/>
              <a:t>numOne</a:t>
            </a:r>
            <a:r>
              <a:rPr lang="en-US" sz="1200" dirty="0"/>
              <a:t>=numOne^1</a:t>
            </a:r>
          </a:p>
          <a:p>
            <a:pPr marL="0" indent="0" hangingPunct="0">
              <a:buNone/>
            </a:pPr>
            <a:r>
              <a:rPr lang="zh-CN" altLang="en-US" sz="1200" dirty="0"/>
              <a:t>	</a:t>
            </a:r>
            <a:r>
              <a:rPr lang="en-US" sz="1200" dirty="0" err="1"/>
              <a:t>numOne</a:t>
            </a:r>
            <a:r>
              <a:rPr lang="en-US" sz="1200" dirty="0"/>
              <a:t>|=0                        	//</a:t>
            </a:r>
            <a:r>
              <a:rPr lang="en-US" sz="1200" dirty="0" err="1"/>
              <a:t>numOne</a:t>
            </a:r>
            <a:r>
              <a:rPr lang="en-US" sz="1200" dirty="0"/>
              <a:t>=numOne|0</a:t>
            </a:r>
          </a:p>
          <a:p>
            <a:pPr marL="0" indent="0" hangingPunct="0">
              <a:buNone/>
            </a:pPr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933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2.4.6</a:t>
            </a:r>
            <a:r>
              <a:rPr lang="zh-CN" altLang="en-US" dirty="0"/>
              <a:t> </a:t>
            </a:r>
            <a:r>
              <a:rPr lang="zh-CN" altLang="en-CN" dirty="0"/>
              <a:t>指针类</a:t>
            </a:r>
            <a:r>
              <a:rPr lang="zh-CN" altLang="en-US" dirty="0"/>
              <a:t>运算符</a:t>
            </a:r>
            <a:endParaRPr lang="en-C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2E0A39-4EEA-EA09-4A69-5B0525C545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640170"/>
          <a:ext cx="9601200" cy="13038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37282">
                  <a:extLst>
                    <a:ext uri="{9D8B030D-6E8A-4147-A177-3AD203B41FA5}">
                      <a16:colId xmlns:a16="http://schemas.microsoft.com/office/drawing/2014/main" val="1983835496"/>
                    </a:ext>
                  </a:extLst>
                </a:gridCol>
                <a:gridCol w="7563918">
                  <a:extLst>
                    <a:ext uri="{9D8B030D-6E8A-4147-A177-3AD203B41FA5}">
                      <a16:colId xmlns:a16="http://schemas.microsoft.com/office/drawing/2014/main" val="3348877858"/>
                    </a:ext>
                  </a:extLst>
                </a:gridCol>
              </a:tblGrid>
              <a:tr h="432010"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ts val="14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CN" sz="850" kern="850">
                          <a:effectLst/>
                        </a:rPr>
                        <a:t>指针运算符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ts val="14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CN" sz="850" kern="850">
                          <a:effectLst/>
                        </a:rPr>
                        <a:t>含</a:t>
                      </a:r>
                      <a:r>
                        <a:rPr lang="en-US" sz="850" kern="850">
                          <a:effectLst/>
                        </a:rPr>
                        <a:t>    </a:t>
                      </a:r>
                      <a:r>
                        <a:rPr lang="en-CN" sz="850" kern="850">
                          <a:effectLst/>
                        </a:rPr>
                        <a:t>义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240627"/>
                  </a:ext>
                </a:extLst>
              </a:tr>
              <a:tr h="435929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ts val="14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50" kern="850">
                          <a:effectLst/>
                        </a:rPr>
                        <a:t>&amp;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ts val="14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CN" sz="850" kern="850">
                          <a:effectLst/>
                        </a:rPr>
                        <a:t>获取某个变量在内存中的实际地址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5409294"/>
                  </a:ext>
                </a:extLst>
              </a:tr>
              <a:tr h="435929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ts val="14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50" kern="850">
                          <a:effectLst/>
                        </a:rPr>
                        <a:t>*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ts val="14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CN" sz="850" kern="850" dirty="0">
                          <a:effectLst/>
                        </a:rPr>
                        <a:t>用于声明一个指针变量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425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45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2.4.6</a:t>
            </a:r>
            <a:r>
              <a:rPr lang="zh-CN" altLang="en-US" dirty="0"/>
              <a:t> </a:t>
            </a:r>
            <a:r>
              <a:rPr lang="zh-CN" altLang="en-CN" dirty="0"/>
              <a:t>指针类</a:t>
            </a:r>
            <a:r>
              <a:rPr lang="zh-CN" altLang="en-US" dirty="0"/>
              <a:t>运算符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45C94-1007-AE67-64DB-EDAC9356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sz="1600" dirty="0" err="1"/>
              <a:t>func</a:t>
            </a:r>
            <a:r>
              <a:rPr lang="en-US" sz="1600" dirty="0"/>
              <a:t> main() {</a:t>
            </a:r>
            <a:endParaRPr lang="en-CN" sz="1600" dirty="0"/>
          </a:p>
          <a:p>
            <a:pPr marL="0" indent="0" hangingPunct="0">
              <a:buNone/>
            </a:pPr>
            <a:r>
              <a:rPr lang="en-US" sz="1600" dirty="0"/>
              <a:t>	//</a:t>
            </a:r>
            <a:r>
              <a:rPr lang="en-CN" sz="1600" dirty="0"/>
              <a:t>声明</a:t>
            </a:r>
            <a:r>
              <a:rPr lang="en-US" sz="1600" dirty="0" err="1"/>
              <a:t>numOne</a:t>
            </a:r>
            <a:r>
              <a:rPr lang="en-CN" sz="1600" dirty="0"/>
              <a:t>变量，类型为</a:t>
            </a:r>
            <a:r>
              <a:rPr lang="en-US" sz="1600" dirty="0"/>
              <a:t>int</a:t>
            </a:r>
            <a:r>
              <a:rPr lang="en-CN" sz="1600" dirty="0"/>
              <a:t>，值为</a:t>
            </a:r>
            <a:r>
              <a:rPr lang="en-US" sz="1600" dirty="0"/>
              <a:t>5	</a:t>
            </a:r>
          </a:p>
          <a:p>
            <a:pPr marL="0" indent="0" hangingPunct="0">
              <a:buNone/>
            </a:pPr>
            <a:r>
              <a:rPr lang="en-US" sz="1600" dirty="0"/>
              <a:t>	var </a:t>
            </a:r>
            <a:r>
              <a:rPr lang="en-US" sz="1600" dirty="0" err="1"/>
              <a:t>numOne</a:t>
            </a:r>
            <a:r>
              <a:rPr lang="en-US" sz="1600" dirty="0"/>
              <a:t> int=5  </a:t>
            </a:r>
          </a:p>
          <a:p>
            <a:pPr marL="0" indent="0" hangingPunct="0">
              <a:buNone/>
            </a:pPr>
            <a:r>
              <a:rPr lang="en-US" sz="1600" dirty="0"/>
              <a:t>	//</a:t>
            </a:r>
            <a:r>
              <a:rPr lang="en-CN" sz="1600" dirty="0"/>
              <a:t>声明</a:t>
            </a:r>
            <a:r>
              <a:rPr lang="en-US" sz="1600" dirty="0"/>
              <a:t>pointer</a:t>
            </a:r>
            <a:r>
              <a:rPr lang="en-CN" sz="1600" dirty="0"/>
              <a:t>变量，类型为指针变量，值为</a:t>
            </a:r>
            <a:r>
              <a:rPr lang="en-US" sz="1600" dirty="0" err="1"/>
              <a:t>numOne</a:t>
            </a:r>
            <a:r>
              <a:rPr lang="en-CN" sz="1600" dirty="0"/>
              <a:t>变量的内存地址</a:t>
            </a:r>
            <a:r>
              <a:rPr lang="en-US" sz="1600" dirty="0"/>
              <a:t>          		</a:t>
            </a:r>
          </a:p>
          <a:p>
            <a:pPr marL="0" indent="0" hangingPunct="0">
              <a:buNone/>
            </a:pPr>
            <a:r>
              <a:rPr lang="en-US" sz="1600" dirty="0"/>
              <a:t>	var pointer *int=&amp;</a:t>
            </a:r>
            <a:r>
              <a:rPr lang="en-US" sz="1600" dirty="0" err="1"/>
              <a:t>numOne</a:t>
            </a:r>
            <a:r>
              <a:rPr lang="en-US" sz="1600" dirty="0"/>
              <a:t>  	</a:t>
            </a:r>
          </a:p>
          <a:p>
            <a:pPr marL="0" indent="0" hangingPunct="0">
              <a:buNone/>
            </a:pPr>
            <a:r>
              <a:rPr lang="en-CN" sz="1600" dirty="0"/>
              <a:t>	</a:t>
            </a:r>
            <a:r>
              <a:rPr lang="en-US" sz="1600" dirty="0"/>
              <a:t>//</a:t>
            </a:r>
            <a:r>
              <a:rPr lang="en-CN" sz="1600" dirty="0"/>
              <a:t>输出</a:t>
            </a:r>
            <a:r>
              <a:rPr lang="en-US" sz="1600" dirty="0" err="1"/>
              <a:t>numOne</a:t>
            </a:r>
            <a:r>
              <a:rPr lang="en-CN" sz="1600" dirty="0"/>
              <a:t>变量的实际内存地址</a:t>
            </a:r>
          </a:p>
          <a:p>
            <a:pPr marL="0" indent="0" hangingPunct="0">
              <a:buNone/>
            </a:pPr>
            <a:r>
              <a:rPr lang="en-US" sz="1600" dirty="0"/>
              <a:t>	</a:t>
            </a:r>
            <a:r>
              <a:rPr lang="en-US" sz="1600" dirty="0" err="1"/>
              <a:t>fmt.Println</a:t>
            </a:r>
            <a:r>
              <a:rPr lang="en-US" sz="1600" dirty="0"/>
              <a:t>(&amp;</a:t>
            </a:r>
            <a:r>
              <a:rPr lang="en-US" sz="1600" dirty="0" err="1"/>
              <a:t>numOne</a:t>
            </a:r>
            <a:r>
              <a:rPr lang="en-US" sz="1600" dirty="0"/>
              <a:t>) </a:t>
            </a:r>
          </a:p>
          <a:p>
            <a:pPr marL="0" indent="0" hangingPunct="0">
              <a:buNone/>
            </a:pPr>
            <a:r>
              <a:rPr lang="en-US" sz="1600" dirty="0"/>
              <a:t>	//</a:t>
            </a:r>
            <a:r>
              <a:rPr lang="en-CN" sz="1600" dirty="0"/>
              <a:t>输出</a:t>
            </a:r>
            <a:r>
              <a:rPr lang="en-US" sz="1600" dirty="0"/>
              <a:t>pointer</a:t>
            </a:r>
            <a:r>
              <a:rPr lang="en-CN" sz="1600" dirty="0"/>
              <a:t>变量表示的内存地址的变量的值</a:t>
            </a:r>
            <a:r>
              <a:rPr lang="en-US" sz="1600" dirty="0"/>
              <a:t>      	</a:t>
            </a:r>
            <a:endParaRPr lang="en-CN" sz="1600" dirty="0"/>
          </a:p>
          <a:p>
            <a:pPr marL="0" indent="0" hangingPunct="0">
              <a:buNone/>
            </a:pPr>
            <a:r>
              <a:rPr lang="en-US" sz="1600" dirty="0"/>
              <a:t>	</a:t>
            </a:r>
            <a:r>
              <a:rPr lang="en-US" sz="1600" dirty="0" err="1"/>
              <a:t>fmt.Println</a:t>
            </a:r>
            <a:r>
              <a:rPr lang="en-US" sz="1600" dirty="0"/>
              <a:t>(*pointer)      		</a:t>
            </a:r>
            <a:endParaRPr lang="en-CN" sz="1600" dirty="0"/>
          </a:p>
          <a:p>
            <a:pPr marL="0" indent="0" hangingPunct="0">
              <a:buNone/>
            </a:pPr>
            <a:r>
              <a:rPr lang="en-US" sz="1600" dirty="0"/>
              <a:t>}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4016436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2.4.7</a:t>
            </a:r>
            <a:r>
              <a:rPr lang="zh-CN" altLang="en-US" dirty="0"/>
              <a:t> 运算符优先级</a:t>
            </a:r>
            <a:endParaRPr lang="en-C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AF8F60-AB4A-962F-96C4-4F7E68382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807599"/>
              </p:ext>
            </p:extLst>
          </p:nvPr>
        </p:nvGraphicFramePr>
        <p:xfrm>
          <a:off x="1295400" y="2550017"/>
          <a:ext cx="9601200" cy="23310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166303">
                  <a:extLst>
                    <a:ext uri="{9D8B030D-6E8A-4147-A177-3AD203B41FA5}">
                      <a16:colId xmlns:a16="http://schemas.microsoft.com/office/drawing/2014/main" val="1142691856"/>
                    </a:ext>
                  </a:extLst>
                </a:gridCol>
                <a:gridCol w="5434897">
                  <a:extLst>
                    <a:ext uri="{9D8B030D-6E8A-4147-A177-3AD203B41FA5}">
                      <a16:colId xmlns:a16="http://schemas.microsoft.com/office/drawing/2014/main" val="1698147546"/>
                    </a:ext>
                  </a:extLst>
                </a:gridCol>
              </a:tblGrid>
              <a:tr h="38851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优先级顺序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运</a:t>
                      </a:r>
                      <a:r>
                        <a:rPr lang="en-US" sz="850" kern="850">
                          <a:effectLst/>
                        </a:rPr>
                        <a:t>  </a:t>
                      </a:r>
                      <a:r>
                        <a:rPr lang="en-CN" sz="850" kern="850">
                          <a:effectLst/>
                        </a:rPr>
                        <a:t>算</a:t>
                      </a:r>
                      <a:r>
                        <a:rPr lang="en-US" sz="850" kern="850">
                          <a:effectLst/>
                        </a:rPr>
                        <a:t>  </a:t>
                      </a:r>
                      <a:r>
                        <a:rPr lang="en-CN" sz="850" kern="850">
                          <a:effectLst/>
                        </a:rPr>
                        <a:t>符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0516728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最高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* / % &lt;&lt; &gt;&gt; &amp; &amp;^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405217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较高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+ - | ^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854998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一般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== != &lt; &lt;= &gt; &gt;=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92111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较低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>
                          <a:effectLst/>
                        </a:rPr>
                        <a:t>&amp;&amp;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642659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CN" sz="850" kern="850">
                          <a:effectLst/>
                        </a:rPr>
                        <a:t>最低</a:t>
                      </a:r>
                      <a:endParaRPr lang="en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850" kern="850" dirty="0">
                          <a:effectLst/>
                        </a:rPr>
                        <a:t>||</a:t>
                      </a:r>
                      <a:endParaRPr lang="en-CN" sz="85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82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30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2.4.6</a:t>
            </a:r>
            <a:r>
              <a:rPr lang="zh-CN" altLang="en-US" dirty="0"/>
              <a:t> 运算符优先级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45C94-1007-AE67-64DB-EDAC9356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en-US" sz="1400" dirty="0" err="1"/>
              <a:t>func</a:t>
            </a:r>
            <a:r>
              <a:rPr lang="en-US" sz="1400" dirty="0"/>
              <a:t> main() {</a:t>
            </a:r>
            <a:endParaRPr lang="en-CN" sz="1400" dirty="0"/>
          </a:p>
          <a:p>
            <a:pPr marL="0" indent="0" hangingPunct="0">
              <a:buNone/>
            </a:pPr>
            <a:r>
              <a:rPr lang="en-US" sz="1400" dirty="0"/>
              <a:t>	var </a:t>
            </a:r>
            <a:r>
              <a:rPr lang="en-US" sz="1400" dirty="0" err="1"/>
              <a:t>numA</a:t>
            </a:r>
            <a:r>
              <a:rPr lang="en-US" sz="1400" dirty="0"/>
              <a:t> int=10                	//</a:t>
            </a:r>
            <a:r>
              <a:rPr lang="en-CN" sz="1400" dirty="0"/>
              <a:t>声明</a:t>
            </a:r>
            <a:r>
              <a:rPr lang="en-US" sz="1400" dirty="0" err="1"/>
              <a:t>numA</a:t>
            </a:r>
            <a:r>
              <a:rPr lang="en-CN" sz="1400" dirty="0"/>
              <a:t>变量</a:t>
            </a:r>
          </a:p>
          <a:p>
            <a:pPr marL="0" indent="0" hangingPunct="0">
              <a:buNone/>
            </a:pPr>
            <a:r>
              <a:rPr lang="en-US" sz="1400" dirty="0"/>
              <a:t>	var </a:t>
            </a:r>
            <a:r>
              <a:rPr lang="en-US" sz="1400" dirty="0" err="1"/>
              <a:t>numB</a:t>
            </a:r>
            <a:r>
              <a:rPr lang="en-US" sz="1400" dirty="0"/>
              <a:t> int=20                	//</a:t>
            </a:r>
            <a:r>
              <a:rPr lang="en-CN" sz="1400" dirty="0"/>
              <a:t>声明</a:t>
            </a:r>
            <a:r>
              <a:rPr lang="en-US" sz="1400" dirty="0" err="1"/>
              <a:t>numB</a:t>
            </a:r>
            <a:r>
              <a:rPr lang="en-CN" sz="1400" dirty="0"/>
              <a:t>变量</a:t>
            </a:r>
          </a:p>
          <a:p>
            <a:pPr marL="0" indent="0" hangingPunct="0">
              <a:buNone/>
            </a:pPr>
            <a:r>
              <a:rPr lang="en-US" sz="1400" dirty="0"/>
              <a:t>	var </a:t>
            </a:r>
            <a:r>
              <a:rPr lang="en-US" sz="1400" dirty="0" err="1"/>
              <a:t>numC</a:t>
            </a:r>
            <a:r>
              <a:rPr lang="en-US" sz="1400" dirty="0"/>
              <a:t> int=30                	//</a:t>
            </a:r>
            <a:r>
              <a:rPr lang="en-CN" sz="1400" dirty="0"/>
              <a:t>声明</a:t>
            </a:r>
            <a:r>
              <a:rPr lang="en-US" sz="1400" dirty="0" err="1"/>
              <a:t>numC</a:t>
            </a:r>
            <a:r>
              <a:rPr lang="en-CN" sz="1400" dirty="0"/>
              <a:t>变量</a:t>
            </a:r>
          </a:p>
          <a:p>
            <a:pPr marL="0" indent="0" hangingPunct="0">
              <a:buNone/>
            </a:pPr>
            <a:r>
              <a:rPr lang="en-US" sz="1400" dirty="0"/>
              <a:t>	var </a:t>
            </a:r>
            <a:r>
              <a:rPr lang="en-US" sz="1400" dirty="0" err="1"/>
              <a:t>numD</a:t>
            </a:r>
            <a:r>
              <a:rPr lang="en-US" sz="1400" dirty="0"/>
              <a:t> int=40                	//</a:t>
            </a:r>
            <a:r>
              <a:rPr lang="en-CN" sz="1400" dirty="0"/>
              <a:t>声明</a:t>
            </a:r>
            <a:r>
              <a:rPr lang="en-US" sz="1400" dirty="0" err="1"/>
              <a:t>numD</a:t>
            </a:r>
            <a:r>
              <a:rPr lang="en-CN" sz="1400" dirty="0"/>
              <a:t>变量</a:t>
            </a:r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((</a:t>
            </a:r>
            <a:r>
              <a:rPr lang="en-US" sz="1400" dirty="0" err="1"/>
              <a:t>numA+numB</a:t>
            </a:r>
            <a:r>
              <a:rPr lang="en-US" sz="1400" dirty="0"/>
              <a:t>)*</a:t>
            </a:r>
            <a:r>
              <a:rPr lang="en-US" sz="1400" dirty="0" err="1"/>
              <a:t>numC+numD</a:t>
            </a:r>
            <a:r>
              <a:rPr lang="en-US" sz="1400" dirty="0"/>
              <a:t>)</a:t>
            </a:r>
            <a:endParaRPr lang="en-CN" sz="1400" dirty="0"/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numA+numB</a:t>
            </a:r>
            <a:r>
              <a:rPr lang="en-US" sz="1400" dirty="0"/>
              <a:t>*(</a:t>
            </a:r>
            <a:r>
              <a:rPr lang="en-US" sz="1400" dirty="0" err="1"/>
              <a:t>numC+numD</a:t>
            </a:r>
            <a:r>
              <a:rPr lang="en-US" sz="1400" dirty="0"/>
              <a:t>))</a:t>
            </a:r>
            <a:endParaRPr lang="en-CN" sz="1400" dirty="0"/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numA+numD</a:t>
            </a:r>
            <a:r>
              <a:rPr lang="en-US" sz="1400" dirty="0"/>
              <a:t>==</a:t>
            </a:r>
            <a:r>
              <a:rPr lang="en-US" sz="1400" dirty="0" err="1"/>
              <a:t>numB+numC</a:t>
            </a:r>
            <a:r>
              <a:rPr lang="en-US" sz="1400" dirty="0"/>
              <a:t>)</a:t>
            </a:r>
            <a:endParaRPr lang="en-CN" sz="1400" dirty="0"/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numD-numC</a:t>
            </a:r>
            <a:r>
              <a:rPr lang="en-US" sz="1400" dirty="0"/>
              <a:t>==</a:t>
            </a:r>
            <a:r>
              <a:rPr lang="en-US" sz="1400" dirty="0" err="1"/>
              <a:t>numA+numB</a:t>
            </a:r>
            <a:r>
              <a:rPr lang="en-US" sz="1400" dirty="0"/>
              <a:t>)</a:t>
            </a:r>
            <a:endParaRPr lang="en-CN" sz="1400" dirty="0"/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numD-numC</a:t>
            </a:r>
            <a:r>
              <a:rPr lang="en-US" sz="1400" dirty="0"/>
              <a:t>==(</a:t>
            </a:r>
            <a:r>
              <a:rPr lang="en-US" sz="1400" dirty="0" err="1"/>
              <a:t>numA+numB</a:t>
            </a:r>
            <a:r>
              <a:rPr lang="en-US" sz="1400" dirty="0"/>
              <a:t>))</a:t>
            </a:r>
            <a:endParaRPr lang="en-CN" sz="1400" dirty="0"/>
          </a:p>
          <a:p>
            <a:pPr marL="0" indent="0" hangingPunct="0">
              <a:buNone/>
            </a:pPr>
            <a:r>
              <a:rPr lang="en-US" sz="1400" dirty="0"/>
              <a:t>	</a:t>
            </a:r>
            <a:r>
              <a:rPr lang="en-US" sz="1400" dirty="0" err="1"/>
              <a:t>fmt.Println</a:t>
            </a:r>
            <a:r>
              <a:rPr lang="en-US" sz="1400" dirty="0"/>
              <a:t>(</a:t>
            </a:r>
            <a:r>
              <a:rPr lang="en-US" sz="1400" dirty="0" err="1"/>
              <a:t>numC</a:t>
            </a:r>
            <a:r>
              <a:rPr lang="en-US" sz="1400" dirty="0"/>
              <a:t>==</a:t>
            </a:r>
            <a:r>
              <a:rPr lang="en-US" sz="1400" dirty="0" err="1"/>
              <a:t>numA+numB</a:t>
            </a:r>
            <a:r>
              <a:rPr lang="en-US" sz="1400" dirty="0"/>
              <a:t>)</a:t>
            </a:r>
            <a:endParaRPr lang="en-CN" sz="1400" dirty="0"/>
          </a:p>
          <a:p>
            <a:pPr marL="0" indent="0" hangingPunct="0">
              <a:buNone/>
            </a:pPr>
            <a:r>
              <a:rPr lang="en-US" sz="1400" dirty="0"/>
              <a:t>}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34768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 常量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+mn-ea"/>
              </a:rPr>
              <a:t>package main</a:t>
            </a:r>
          </a:p>
          <a:p>
            <a:pPr marL="0" indent="0">
              <a:buNone/>
            </a:pPr>
            <a:r>
              <a:rPr lang="en-US" sz="1400" dirty="0">
                <a:latin typeface="+mn-ea"/>
              </a:rPr>
              <a:t>import "</a:t>
            </a:r>
            <a:r>
              <a:rPr lang="en-US" sz="1400" dirty="0" err="1">
                <a:latin typeface="+mn-ea"/>
              </a:rPr>
              <a:t>fmt</a:t>
            </a:r>
            <a:r>
              <a:rPr lang="en-US" sz="1400" dirty="0">
                <a:latin typeface="+mn-ea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+mn-ea"/>
              </a:rPr>
              <a:t>//</a:t>
            </a:r>
            <a:r>
              <a:rPr lang="zh-CN" altLang="en-US" sz="1400" dirty="0">
                <a:latin typeface="+mn-ea"/>
              </a:rPr>
              <a:t>单一常量定义使用</a:t>
            </a:r>
          </a:p>
          <a:p>
            <a:pPr marL="0" indent="0">
              <a:buNone/>
            </a:pPr>
            <a:r>
              <a:rPr lang="en-US" sz="1400" dirty="0" err="1">
                <a:latin typeface="+mn-ea"/>
              </a:rPr>
              <a:t>func</a:t>
            </a:r>
            <a:r>
              <a:rPr lang="en-US" sz="1400" dirty="0">
                <a:latin typeface="+mn-ea"/>
              </a:rPr>
              <a:t> main() {</a:t>
            </a:r>
          </a:p>
          <a:p>
            <a:pPr marL="0" indent="0">
              <a:buNone/>
            </a:pPr>
            <a:r>
              <a:rPr lang="en-US" sz="1400" dirty="0">
                <a:latin typeface="+mn-ea"/>
              </a:rPr>
              <a:t>	//</a:t>
            </a:r>
            <a:r>
              <a:rPr lang="zh-CN" altLang="en-US" sz="1400" dirty="0">
                <a:latin typeface="+mn-ea"/>
              </a:rPr>
              <a:t>定义值为</a:t>
            </a: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的整型常量</a:t>
            </a:r>
            <a:r>
              <a:rPr lang="en-US" sz="1400" dirty="0">
                <a:latin typeface="+mn-ea"/>
              </a:rPr>
              <a:t>age</a:t>
            </a:r>
          </a:p>
          <a:p>
            <a:pPr marL="0" indent="0">
              <a:buNone/>
            </a:pPr>
            <a:r>
              <a:rPr lang="en-US" sz="1400" dirty="0">
                <a:latin typeface="+mn-ea"/>
              </a:rPr>
              <a:t>	const age=1</a:t>
            </a:r>
          </a:p>
          <a:p>
            <a:pPr marL="0" indent="0">
              <a:buNone/>
            </a:pPr>
            <a:r>
              <a:rPr lang="en-US" sz="1400" dirty="0">
                <a:latin typeface="+mn-ea"/>
              </a:rPr>
              <a:t>	//</a:t>
            </a:r>
            <a:r>
              <a:rPr lang="zh-CN" altLang="en-US" sz="1400" dirty="0">
                <a:latin typeface="+mn-ea"/>
              </a:rPr>
              <a:t>定义值为</a:t>
            </a:r>
            <a:r>
              <a:rPr lang="en-US" altLang="zh-CN" sz="1400" dirty="0">
                <a:latin typeface="+mn-ea"/>
              </a:rPr>
              <a:t>10</a:t>
            </a:r>
            <a:r>
              <a:rPr lang="zh-CN" altLang="en-US" sz="1400" dirty="0">
                <a:latin typeface="+mn-ea"/>
              </a:rPr>
              <a:t>的整型常量</a:t>
            </a:r>
            <a:r>
              <a:rPr lang="en-US" sz="1400" dirty="0" err="1">
                <a:latin typeface="+mn-ea"/>
              </a:rPr>
              <a:t>num，int</a:t>
            </a:r>
            <a:r>
              <a:rPr lang="zh-CN" altLang="en-US" sz="1400" dirty="0">
                <a:latin typeface="+mn-ea"/>
              </a:rPr>
              <a:t>指</a:t>
            </a:r>
            <a:r>
              <a:rPr lang="en-US" sz="1400" dirty="0">
                <a:latin typeface="+mn-ea"/>
              </a:rPr>
              <a:t>type                    		</a:t>
            </a:r>
          </a:p>
          <a:p>
            <a:pPr marL="0" indent="0">
              <a:buNone/>
            </a:pPr>
            <a:r>
              <a:rPr lang="en-US" sz="1400" dirty="0">
                <a:latin typeface="+mn-ea"/>
              </a:rPr>
              <a:t>	const num int =10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	//</a:t>
            </a:r>
            <a:r>
              <a:rPr lang="zh-CN" altLang="en-US" sz="1400" dirty="0">
                <a:latin typeface="+mn-ea"/>
              </a:rPr>
              <a:t>打印输出常量，通过逗号分割可以输出多个常量</a:t>
            </a:r>
            <a:r>
              <a:rPr lang="en-US" sz="1400" dirty="0">
                <a:latin typeface="+mn-ea"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latin typeface="+mn-ea"/>
              </a:rPr>
              <a:t>	</a:t>
            </a:r>
            <a:r>
              <a:rPr lang="en-US" sz="1400" dirty="0" err="1">
                <a:latin typeface="+mn-ea"/>
              </a:rPr>
              <a:t>fmt.Println</a:t>
            </a:r>
            <a:r>
              <a:rPr lang="en-US" sz="1400" dirty="0">
                <a:latin typeface="+mn-ea"/>
              </a:rPr>
              <a:t>("</a:t>
            </a:r>
            <a:r>
              <a:rPr lang="zh-CN" altLang="en-US" sz="1400" dirty="0">
                <a:latin typeface="+mn-ea"/>
              </a:rPr>
              <a:t>三酷猫</a:t>
            </a:r>
            <a:r>
              <a:rPr lang="en-US" altLang="zh-CN" sz="1400" dirty="0">
                <a:latin typeface="+mn-ea"/>
              </a:rPr>
              <a:t>!",</a:t>
            </a:r>
            <a:r>
              <a:rPr lang="en-US" sz="1400" dirty="0">
                <a:latin typeface="+mn-ea"/>
              </a:rPr>
              <a:t>age,"</a:t>
            </a:r>
            <a:r>
              <a:rPr lang="zh-CN" altLang="en-US" sz="1400" dirty="0">
                <a:latin typeface="+mn-ea"/>
              </a:rPr>
              <a:t>岁</a:t>
            </a:r>
            <a:r>
              <a:rPr lang="en-US" altLang="zh-CN" sz="1400" dirty="0">
                <a:latin typeface="+mn-ea"/>
              </a:rPr>
              <a:t>",</a:t>
            </a:r>
            <a:r>
              <a:rPr lang="en-US" sz="1400" dirty="0">
                <a:latin typeface="+mn-ea"/>
              </a:rPr>
              <a:t>num,"</a:t>
            </a:r>
            <a:r>
              <a:rPr lang="zh-CN" altLang="en-US" sz="1400" dirty="0">
                <a:latin typeface="+mn-ea"/>
              </a:rPr>
              <a:t>只</a:t>
            </a:r>
            <a:r>
              <a:rPr lang="en-US" altLang="zh-CN" sz="1400" dirty="0">
                <a:latin typeface="+mn-ea"/>
              </a:rPr>
              <a:t>")	</a:t>
            </a:r>
            <a:endParaRPr lang="zh-CN" altLang="en-US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59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 常量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ea"/>
              </a:rPr>
              <a:t>const (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		e = 2.7182818                 		//</a:t>
            </a:r>
            <a:r>
              <a:rPr lang="zh-CN" altLang="en-US" dirty="0">
                <a:latin typeface="+mn-ea"/>
              </a:rPr>
              <a:t>数学中的自然常数</a:t>
            </a:r>
            <a:r>
              <a:rPr lang="en-US" dirty="0">
                <a:latin typeface="+mn-ea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		pi = 3.1415926                		//</a:t>
            </a:r>
            <a:r>
              <a:rPr lang="zh-CN" altLang="en-US" dirty="0">
                <a:latin typeface="+mn-ea"/>
              </a:rPr>
              <a:t>数学中的七位小数圆周率</a:t>
            </a:r>
            <a:r>
              <a:rPr lang="el-GR" dirty="0">
                <a:latin typeface="+mn-ea"/>
              </a:rPr>
              <a:t>π</a:t>
            </a:r>
          </a:p>
          <a:p>
            <a:pPr marL="0" indent="0">
              <a:buNone/>
            </a:pPr>
            <a:r>
              <a:rPr lang="el-G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+mn-ea"/>
              </a:rPr>
              <a:t>fmt.Println</a:t>
            </a:r>
            <a:r>
              <a:rPr lang="en-US" dirty="0">
                <a:latin typeface="+mn-ea"/>
              </a:rPr>
              <a:t>("</a:t>
            </a:r>
            <a:r>
              <a:rPr lang="zh-CN" altLang="en-US" dirty="0">
                <a:latin typeface="+mn-ea"/>
              </a:rPr>
              <a:t>数学里的常量：</a:t>
            </a:r>
            <a:r>
              <a:rPr lang="en-US" altLang="zh-CN" dirty="0">
                <a:latin typeface="+mn-ea"/>
              </a:rPr>
              <a:t>",</a:t>
            </a:r>
            <a:r>
              <a:rPr lang="en-US" dirty="0" err="1">
                <a:latin typeface="+mn-ea"/>
              </a:rPr>
              <a:t>e,pi</a:t>
            </a:r>
            <a:r>
              <a:rPr lang="en-US" dirty="0">
                <a:latin typeface="+mn-ea"/>
              </a:rPr>
              <a:t>)   	//</a:t>
            </a:r>
            <a:r>
              <a:rPr lang="zh-CN" altLang="en-US" dirty="0">
                <a:latin typeface="+mn-ea"/>
              </a:rPr>
              <a:t>打印输出常量</a:t>
            </a:r>
          </a:p>
        </p:txBody>
      </p:sp>
    </p:spTree>
    <p:extLst>
      <p:ext uri="{BB962C8B-B14F-4D97-AF65-F5344CB8AC3E}">
        <p14:creationId xmlns:p14="http://schemas.microsoft.com/office/powerpoint/2010/main" val="355585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 常量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ea"/>
              </a:rPr>
              <a:t> const (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		spring=iota          //</a:t>
            </a:r>
            <a:r>
              <a:rPr lang="zh-CN" altLang="en-US" dirty="0">
                <a:latin typeface="+mn-ea"/>
              </a:rPr>
              <a:t>初始值为</a:t>
            </a:r>
            <a:r>
              <a:rPr lang="en-US" altLang="zh-CN" dirty="0">
                <a:latin typeface="+mn-ea"/>
              </a:rPr>
              <a:t>0      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dirty="0">
                <a:latin typeface="+mn-ea"/>
              </a:rPr>
              <a:t>summer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		autumn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		winter</a:t>
            </a:r>
          </a:p>
          <a:p>
            <a:pPr marL="0" indent="0">
              <a:buNone/>
            </a:pPr>
            <a:r>
              <a:rPr lang="en-US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+mn-ea"/>
              </a:rPr>
              <a:t>fmt.Println</a:t>
            </a:r>
            <a:r>
              <a:rPr lang="en-US" dirty="0">
                <a:latin typeface="+mn-ea"/>
              </a:rPr>
              <a:t>("</a:t>
            </a:r>
            <a:r>
              <a:rPr lang="zh-CN" altLang="en-US" dirty="0">
                <a:latin typeface="+mn-ea"/>
              </a:rPr>
              <a:t>一年四季：</a:t>
            </a:r>
            <a:r>
              <a:rPr lang="en-US" altLang="zh-CN" dirty="0">
                <a:latin typeface="+mn-ea"/>
              </a:rPr>
              <a:t>",</a:t>
            </a:r>
            <a:r>
              <a:rPr lang="en-US" dirty="0" err="1">
                <a:latin typeface="+mn-ea"/>
              </a:rPr>
              <a:t>spring,summer,autumn,winter</a:t>
            </a:r>
            <a:r>
              <a:rPr lang="en-US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42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 常量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变量（</a:t>
            </a:r>
            <a:r>
              <a:rPr lang="en-US" altLang="zh-CN" dirty="0"/>
              <a:t>Variable</a:t>
            </a:r>
            <a:r>
              <a:rPr lang="zh-CN" altLang="en-US" dirty="0"/>
              <a:t>），在计算机内存中，用于存储值可变化的数据，并给出名称。</a:t>
            </a:r>
          </a:p>
          <a:p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>
                <a:latin typeface="+mn-ea"/>
              </a:rPr>
              <a:t>var name [type] = [expression]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关键字 </a:t>
            </a:r>
            <a:r>
              <a:rPr lang="en-US" altLang="zh-CN" dirty="0">
                <a:latin typeface="+mn-ea"/>
              </a:rPr>
              <a:t>var</a:t>
            </a:r>
            <a:r>
              <a:rPr lang="zh-CN" altLang="en-US" dirty="0">
                <a:latin typeface="+mn-ea"/>
              </a:rPr>
              <a:t> 用于声明变量定义；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name</a:t>
            </a:r>
            <a:r>
              <a:rPr lang="zh-CN" altLang="en-US" dirty="0">
                <a:latin typeface="+mn-ea"/>
              </a:rPr>
              <a:t> 是变量名；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type</a:t>
            </a:r>
            <a:r>
              <a:rPr lang="zh-CN" altLang="en-US" dirty="0">
                <a:latin typeface="+mn-ea"/>
              </a:rPr>
              <a:t> 指定变量的类型， 可以省略掉；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expression</a:t>
            </a:r>
            <a:r>
              <a:rPr lang="zh-CN" altLang="en-US" dirty="0">
                <a:latin typeface="+mn-ea"/>
              </a:rPr>
              <a:t> 是表达式， 可以省略掉。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type</a:t>
            </a:r>
            <a:r>
              <a:rPr lang="zh-CN" altLang="en-US" dirty="0">
                <a:latin typeface="+mn-ea"/>
              </a:rPr>
              <a:t> 和 </a:t>
            </a:r>
            <a:r>
              <a:rPr lang="en-US" altLang="zh-CN" dirty="0">
                <a:latin typeface="+mn-ea"/>
              </a:rPr>
              <a:t>expression</a:t>
            </a:r>
            <a:r>
              <a:rPr lang="zh-CN" altLang="en-US" dirty="0">
                <a:latin typeface="+mn-ea"/>
              </a:rPr>
              <a:t> 不能同时省略。</a:t>
            </a:r>
          </a:p>
          <a:p>
            <a:r>
              <a:rPr lang="zh-CN" altLang="en-US" dirty="0">
                <a:latin typeface="+mn-ea"/>
              </a:rPr>
              <a:t>变量基本类型包括了数字型（整型、浮点型、复数）、布尔、字符串。</a:t>
            </a:r>
          </a:p>
        </p:txBody>
      </p:sp>
    </p:spTree>
    <p:extLst>
      <p:ext uri="{BB962C8B-B14F-4D97-AF65-F5344CB8AC3E}">
        <p14:creationId xmlns:p14="http://schemas.microsoft.com/office/powerpoint/2010/main" val="402524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 常量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显示指定类型</a:t>
            </a:r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var age int                      //</a:t>
            </a:r>
            <a:r>
              <a:rPr lang="zh-CN" altLang="en-US" dirty="0"/>
              <a:t>定义整型变量</a:t>
            </a:r>
            <a:r>
              <a:rPr lang="en-US" dirty="0"/>
              <a:t>age，</a:t>
            </a:r>
            <a:r>
              <a:rPr lang="zh-CN" altLang="en-US" dirty="0"/>
              <a:t>其默认初始值为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dirty="0"/>
              <a:t>int</a:t>
            </a:r>
            <a:r>
              <a:rPr lang="zh-CN" altLang="en-US" dirty="0"/>
              <a:t>为指定的类型</a:t>
            </a:r>
          </a:p>
          <a:p>
            <a:pPr marL="457200" lvl="1" indent="0">
              <a:buNone/>
            </a:pPr>
            <a:r>
              <a:rPr lang="en-US" dirty="0" err="1"/>
              <a:t>fmt.Println</a:t>
            </a:r>
            <a:r>
              <a:rPr lang="en-US" dirty="0"/>
              <a:t>(age)</a:t>
            </a:r>
            <a:endParaRPr lang="en-CN" dirty="0"/>
          </a:p>
          <a:p>
            <a:r>
              <a:rPr lang="zh-CN" altLang="en-US" dirty="0"/>
              <a:t>类型推断</a:t>
            </a:r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var age0</a:t>
            </a:r>
            <a:r>
              <a:rPr lang="zh-CN" altLang="en-US" dirty="0"/>
              <a:t> </a:t>
            </a:r>
            <a:r>
              <a:rPr lang="en-US" dirty="0"/>
              <a:t>=</a:t>
            </a:r>
            <a:r>
              <a:rPr lang="zh-CN" altLang="en-US" dirty="0"/>
              <a:t> </a:t>
            </a:r>
            <a:r>
              <a:rPr lang="en-US" dirty="0"/>
              <a:t>1 	</a:t>
            </a:r>
            <a:r>
              <a:rPr lang="zh-CN" altLang="en-US" dirty="0"/>
              <a:t>                </a:t>
            </a:r>
            <a:r>
              <a:rPr lang="en-US" dirty="0"/>
              <a:t>//</a:t>
            </a:r>
            <a:r>
              <a:rPr lang="zh-CN" altLang="en-US" dirty="0"/>
              <a:t>编译器根据值判断类型</a:t>
            </a:r>
            <a:r>
              <a:rPr lang="en-CN" dirty="0"/>
              <a:t> </a:t>
            </a:r>
          </a:p>
          <a:p>
            <a:r>
              <a:rPr lang="zh-CN" altLang="en-US" dirty="0"/>
              <a:t>连续定义同一类型的变量</a:t>
            </a:r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var n1,n2,n3 int             //</a:t>
            </a:r>
            <a:r>
              <a:rPr lang="zh-CN" altLang="en-US" dirty="0"/>
              <a:t>连续定义同一类型的变量</a:t>
            </a:r>
          </a:p>
          <a:p>
            <a:endParaRPr lang="en-CN" dirty="0"/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9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</a:t>
            </a:r>
            <a:r>
              <a:rPr lang="zh-CN" altLang="en-US" dirty="0"/>
              <a:t> 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ea"/>
              </a:rPr>
              <a:t>批量声明</a:t>
            </a:r>
            <a:endParaRPr lang="en-US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var (  num int                   	//</a:t>
            </a:r>
            <a:r>
              <a:rPr lang="zh-CN" altLang="en-US" dirty="0">
                <a:latin typeface="+mn-ea"/>
              </a:rPr>
              <a:t>数量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 </a:t>
            </a:r>
            <a:r>
              <a:rPr lang="en-US" dirty="0">
                <a:latin typeface="+mn-ea"/>
              </a:rPr>
              <a:t>age1 int                   	//</a:t>
            </a:r>
            <a:r>
              <a:rPr lang="zh-CN" altLang="en-US" dirty="0">
                <a:latin typeface="+mn-ea"/>
              </a:rPr>
              <a:t>年龄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 </a:t>
            </a:r>
            <a:r>
              <a:rPr lang="en-US" dirty="0">
                <a:latin typeface="+mn-ea"/>
              </a:rPr>
              <a:t>name </a:t>
            </a:r>
            <a:r>
              <a:rPr lang="en-US" dirty="0" err="1">
                <a:latin typeface="+mn-ea"/>
              </a:rPr>
              <a:t>stirng</a:t>
            </a:r>
            <a:r>
              <a:rPr lang="en-US" dirty="0">
                <a:latin typeface="+mn-ea"/>
              </a:rPr>
              <a:t>                	//</a:t>
            </a:r>
            <a:r>
              <a:rPr lang="zh-CN" altLang="en-US" dirty="0">
                <a:latin typeface="+mn-ea"/>
              </a:rPr>
              <a:t>姓名，字符串类型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)</a:t>
            </a:r>
          </a:p>
          <a:p>
            <a:pPr lvl="1"/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2316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2716</Words>
  <Application>Microsoft Macintosh PowerPoint</Application>
  <PresentationFormat>Widescreen</PresentationFormat>
  <Paragraphs>404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方正舒体</vt:lpstr>
      <vt:lpstr>Arial</vt:lpstr>
      <vt:lpstr>Garamond</vt:lpstr>
      <vt:lpstr>Times New Roman</vt:lpstr>
      <vt:lpstr>Organic</vt:lpstr>
      <vt:lpstr>Go 语言从入门到项目实战</vt:lpstr>
      <vt:lpstr>2.1 声明</vt:lpstr>
      <vt:lpstr>2.2.1 常量</vt:lpstr>
      <vt:lpstr>2.2.1 常量</vt:lpstr>
      <vt:lpstr>2.2.1 常量</vt:lpstr>
      <vt:lpstr>2.2.1 常量</vt:lpstr>
      <vt:lpstr>2.2.1 常量</vt:lpstr>
      <vt:lpstr>2.2.1 常量</vt:lpstr>
      <vt:lpstr>2.2.2 变量</vt:lpstr>
      <vt:lpstr>2.2.2 变量</vt:lpstr>
      <vt:lpstr>2.2.3 作用域</vt:lpstr>
      <vt:lpstr>2.3.1 整型</vt:lpstr>
      <vt:lpstr>2.3.1 整型</vt:lpstr>
      <vt:lpstr>2.3.2 浮点型</vt:lpstr>
      <vt:lpstr>2.3.2 浮点型</vt:lpstr>
      <vt:lpstr>2.3.2 浮点型</vt:lpstr>
      <vt:lpstr>2.3.3 复数型</vt:lpstr>
      <vt:lpstr>2.3.4 布尔型</vt:lpstr>
      <vt:lpstr>2.3.5 字符串型</vt:lpstr>
      <vt:lpstr>2.3.5 字符串型</vt:lpstr>
      <vt:lpstr>2.3.5 字符串型</vt:lpstr>
      <vt:lpstr>2.3.5 字符串型</vt:lpstr>
      <vt:lpstr>2.3.5 字符串型</vt:lpstr>
      <vt:lpstr>2.4.1 算术运算符</vt:lpstr>
      <vt:lpstr>2.4.1 算术运算符</vt:lpstr>
      <vt:lpstr>2.4.2 关系运算符</vt:lpstr>
      <vt:lpstr>2.4.2 关系运算符</vt:lpstr>
      <vt:lpstr>2.4.3 逻辑运算符</vt:lpstr>
      <vt:lpstr>2.4.3 逻辑运算符</vt:lpstr>
      <vt:lpstr>2.4.4 位运算符</vt:lpstr>
      <vt:lpstr>2.4.4 位运算符</vt:lpstr>
      <vt:lpstr>2.4.5 赋值运算符</vt:lpstr>
      <vt:lpstr>2.4.5 赋值运算符</vt:lpstr>
      <vt:lpstr>2.4.6 指针类运算符</vt:lpstr>
      <vt:lpstr>2.4.6 指针类运算符</vt:lpstr>
      <vt:lpstr>2.4.7 运算符优先级</vt:lpstr>
      <vt:lpstr>2.4.6 运算符优先级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54</cp:revision>
  <dcterms:created xsi:type="dcterms:W3CDTF">2022-08-29T01:21:43Z</dcterms:created>
  <dcterms:modified xsi:type="dcterms:W3CDTF">2022-08-30T09:27:02Z</dcterms:modified>
</cp:coreProperties>
</file>