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7"/>
    <p:restoredTop sz="96327"/>
  </p:normalViewPr>
  <p:slideViewPr>
    <p:cSldViewPr snapToGrid="0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章高级数据类型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指定“元素索引值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元素值” </a:t>
            </a:r>
            <a:endParaRPr lang="en-US" sz="2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arrString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[6]string{0: "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张三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3: "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李四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"}</a:t>
            </a:r>
          </a:p>
          <a:p>
            <a:pPr marL="0" indent="0" hangingPunct="0">
              <a:buNone/>
            </a:pP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指定数组第一个元素为</a:t>
            </a: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99,</a:t>
            </a:r>
            <a:r>
              <a:rPr lang="zh-CN" altLang="en-US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第</a:t>
            </a: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6</a:t>
            </a:r>
            <a:r>
              <a:rPr lang="zh-CN" altLang="en-US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个元素即索引值为</a:t>
            </a: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5</a:t>
            </a:r>
            <a:r>
              <a:rPr lang="zh-CN" altLang="en-US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的元素值为</a:t>
            </a: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128</a:t>
            </a:r>
            <a:endParaRPr lang="en-US" altLang="zh-CN" sz="2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arrInt64 := [7]int64{99, 5: 128}</a:t>
            </a:r>
          </a:p>
          <a:p>
            <a:pPr marL="0" indent="0" hangingPunct="0">
              <a:buNone/>
            </a:pP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数组长度由编译器自动推导，数组长度就是给出的最大索引值</a:t>
            </a:r>
            <a:r>
              <a:rPr lang="en-US" altLang="zh-CN" sz="20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+1</a:t>
            </a:r>
            <a:endParaRPr lang="en-US" sz="2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2000" kern="800" dirty="0">
                <a:latin typeface="Bitstream Vera Sans Mono"/>
              </a:rPr>
              <a:t>var </a:t>
            </a:r>
            <a:r>
              <a:rPr lang="en-US" sz="2000" kern="800" dirty="0" err="1">
                <a:latin typeface="Bitstream Vera Sans Mono"/>
              </a:rPr>
              <a:t>arrAutoInit</a:t>
            </a:r>
            <a:r>
              <a:rPr lang="en-US" sz="2000" kern="800" dirty="0">
                <a:latin typeface="Bitstream Vera Sans Mono"/>
              </a:rPr>
              <a:t> := [...]int{10, 5: 100} </a:t>
            </a:r>
          </a:p>
          <a:p>
            <a:pPr marL="0" indent="0" hangingPunct="0">
              <a:buNone/>
            </a:pPr>
            <a:r>
              <a:rPr lang="en-US" altLang="zh-CN" sz="2000" kern="800" dirty="0">
                <a:latin typeface="Bitstream Vera Sans Mono"/>
              </a:rPr>
              <a:t>//</a:t>
            </a:r>
            <a:r>
              <a:rPr lang="zh-CN" altLang="en-US" sz="2000" kern="800" dirty="0">
                <a:latin typeface="Bitstream Vera Sans Mono"/>
              </a:rPr>
              <a:t>通过</a:t>
            </a:r>
            <a:r>
              <a:rPr lang="en-US" altLang="zh-CN" sz="2000" kern="800" dirty="0">
                <a:latin typeface="Bitstream Vera Sans Mono"/>
              </a:rPr>
              <a:t>new</a:t>
            </a:r>
            <a:r>
              <a:rPr lang="zh-CN" altLang="en-US" sz="2000" kern="800" dirty="0">
                <a:latin typeface="Bitstream Vera Sans Mono"/>
              </a:rPr>
              <a:t>关键字声明一个整型数组，此时的</a:t>
            </a:r>
            <a:r>
              <a:rPr lang="en-US" altLang="zh-CN" sz="2000" kern="800" dirty="0" err="1">
                <a:latin typeface="Bitstream Vera Sans Mono"/>
              </a:rPr>
              <a:t>arrPointer</a:t>
            </a:r>
            <a:r>
              <a:rPr lang="zh-CN" altLang="en-US" sz="2000" kern="800" dirty="0">
                <a:latin typeface="Bitstream Vera Sans Mono"/>
              </a:rPr>
              <a:t>的数据类型为数组指针</a:t>
            </a:r>
            <a:endParaRPr lang="en-US" sz="2000" kern="800" dirty="0">
              <a:latin typeface="Bitstream Vera Sans Mono"/>
            </a:endParaRPr>
          </a:p>
          <a:p>
            <a:pPr marL="0" indent="0" hangingPunct="0">
              <a:buNone/>
            </a:pPr>
            <a:r>
              <a:rPr lang="en-US" sz="2000" kern="800" dirty="0">
                <a:latin typeface="Bitstream Vera Sans Mono"/>
              </a:rPr>
              <a:t>var </a:t>
            </a:r>
            <a:r>
              <a:rPr lang="en-US" sz="2000" kern="800" dirty="0" err="1">
                <a:latin typeface="Bitstream Vera Sans Mono"/>
              </a:rPr>
              <a:t>arrPointer</a:t>
            </a:r>
            <a:r>
              <a:rPr lang="en-US" sz="2000" kern="800" dirty="0">
                <a:latin typeface="Bitstream Vera Sans Mono"/>
              </a:rPr>
              <a:t> := new([20]int)</a:t>
            </a:r>
          </a:p>
          <a:p>
            <a:pPr marL="0" indent="0" hangingPunct="0">
              <a:buNone/>
            </a:pPr>
            <a:endParaRPr lang="en-CN" sz="2000" kern="800" dirty="0">
              <a:latin typeface="Bitstream Vera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154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[6]int{11, 15, 25, 23, 19, 78} </a:t>
            </a:r>
          </a:p>
          <a:p>
            <a:pPr marL="0" indent="0" hangingPunct="0">
              <a:buNone/>
            </a:pP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获取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的第一个元素</a:t>
            </a:r>
          </a:p>
          <a:p>
            <a:pPr marL="0" indent="0" hangingPunct="0">
              <a:buNone/>
            </a:pP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的第一个元素为</a:t>
            </a:r>
            <a:r>
              <a:rPr lang="en-US" altLang="zh-CN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[0])</a:t>
            </a:r>
          </a:p>
          <a:p>
            <a:pPr marL="0" indent="0" hangingPunct="0">
              <a:buNone/>
            </a:pP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可以通过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语言标准库的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包中的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TypeOf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函数查看数组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的数据类型</a:t>
            </a:r>
          </a:p>
          <a:p>
            <a:pPr marL="0" indent="0" hangingPunct="0">
              <a:buNone/>
            </a:pP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的数据类型为</a:t>
            </a:r>
            <a:r>
              <a:rPr lang="en-US" altLang="zh-CN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3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sz="3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marL="0" indent="0" hangingPunct="0">
              <a:buNone/>
            </a:pPr>
            <a:endParaRPr lang="en-CN" sz="3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4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定义长度由编译器自动推导，数据项类型为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float64</a:t>
            </a:r>
            <a:r>
              <a:rPr 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arrFloat64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arrAutoFloat64 := [...]float64{1.31, 3.14, 5.28, 6.78}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("arrAutoFloat64=", arrAutoFloat64)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("arrAutoFloat64</a:t>
            </a:r>
            <a:r>
              <a:rPr 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(arrAutoFloat64))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21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en-US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二维数组</a:t>
            </a:r>
            <a:r>
              <a:rPr lang="zh-CN" altLang="en-US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：可将其看作是数组元素为一维数组的一维数组。</a:t>
            </a:r>
            <a:endParaRPr lang="en-US" altLang="zh-CN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[2][3]int{{1, 2, 3}, {4, 5, 6}}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altLang="zh-CN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[0][1]=", 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[0][1])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[0][1]=100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的数据类型为</a:t>
            </a:r>
            <a:r>
              <a:rPr lang="en-US" altLang="zh-CN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22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arrMulti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470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切片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/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切片：对数组（</a:t>
            </a:r>
            <a:r>
              <a:rPr 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array）</a:t>
            </a:r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的抽象。</a:t>
            </a:r>
          </a:p>
          <a:p>
            <a:pPr hangingPunct="0"/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声明方式：</a:t>
            </a:r>
            <a:endParaRPr lang="en-US" altLang="zh-CN" sz="2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variable_name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[]</a:t>
            </a:r>
            <a:r>
              <a:rPr lang="en-US" altLang="zh-CN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variable_type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make([]T, length, capacity) </a:t>
            </a:r>
          </a:p>
          <a:p>
            <a:pPr marL="457200" lvl="1" indent="0" hangingPunct="0">
              <a:buNone/>
            </a:pPr>
            <a:r>
              <a:rPr lang="en-US" altLang="zh-CN" sz="18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arr</a:t>
            </a:r>
            <a:r>
              <a:rPr lang="en-US" altLang="zh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[</a:t>
            </a:r>
            <a:r>
              <a:rPr lang="en-US" altLang="zh-CN" sz="18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startIndex:endIndex</a:t>
            </a:r>
            <a:r>
              <a:rPr lang="en-US" altLang="zh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]</a:t>
            </a:r>
          </a:p>
          <a:p>
            <a:pPr marL="457200" lvl="1" indent="0" hangingPunct="0">
              <a:buNone/>
            </a:pPr>
            <a:r>
              <a:rPr lang="en-US" altLang="zh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[]type {value}</a:t>
            </a:r>
          </a:p>
          <a:p>
            <a:pPr hangingPunct="0"/>
            <a:r>
              <a:rPr lang="zh-CN" altLang="en-US" sz="22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示例：</a:t>
            </a:r>
            <a:endParaRPr lang="en-US" altLang="zh-CN" sz="2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声明并使用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make()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函数初始化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切片变量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=make([]int32, 4, 6)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函数来获取切片长度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cap()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函数来获取切片容量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的容量为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cap(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zh-CN" altLang="en-US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66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切片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/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示例：</a:t>
            </a:r>
            <a:endParaRPr lang="en-US" altLang="zh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数组变量，并初始化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=[6]int{11, 15, 25, 23, 19, 78}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声明并节选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数组用作初始化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切片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[1:5]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函数来获取切片长度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cap()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函数来获取切片容量</a:t>
            </a:r>
          </a:p>
          <a:p>
            <a:pPr marL="457200" lvl="1" indent="0" hangingPunct="0">
              <a:buNone/>
            </a:pP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的容量为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cap(</a:t>
            </a:r>
            <a:r>
              <a:rPr lang="en-US" altLang="zh-CN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209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切片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示例：</a:t>
            </a:r>
            <a:endParaRPr lang="en-US" altLang="zh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=[]int{1,2,3,4,5}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函数来获取切片长度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对切片变量使用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cap()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函数来获取切片容量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的容量为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cap(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0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切片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append()</a:t>
            </a:r>
            <a:r>
              <a:rPr lang="zh-CN" altLang="en-US" sz="2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</a:t>
            </a:r>
            <a:endParaRPr lang="en-US" altLang="zh-CN" sz="2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向切片中追加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1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个元素</a:t>
            </a:r>
          </a:p>
          <a:p>
            <a:pPr marL="457200" lvl="1" indent="0" hangingPunct="0"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=append(sliceInt,1)</a:t>
            </a:r>
          </a:p>
          <a:p>
            <a:pPr marL="457200" lvl="1" indent="0" hangingPunct="0"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向切片中追加多个元素</a:t>
            </a:r>
          </a:p>
          <a:p>
            <a:pPr marL="457200" lvl="1" indent="0" hangingPunct="0"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=append(sliceInt,2,3,4)</a:t>
            </a:r>
          </a:p>
          <a:p>
            <a:pPr marL="457200" lvl="1" indent="0" hangingPunct="0"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向切片中追加另一个切片</a:t>
            </a:r>
          </a:p>
          <a:p>
            <a:pPr marL="457200" lvl="1" indent="0" hangingPunct="0"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=append(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sliceInt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,[]int{5,6,7}...)</a:t>
            </a:r>
          </a:p>
          <a:p>
            <a:pPr hangingPunct="0"/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7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切片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en-US" sz="2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copy()</a:t>
            </a:r>
            <a:r>
              <a:rPr lang="zh-CN" altLang="en-US" sz="2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</a:t>
            </a:r>
            <a:endParaRPr lang="en-US" altLang="zh-CN" sz="2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声明切片变量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和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slice2B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并赋初始值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[]int{1, 2, 3, 4, 5}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sliceB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[]int{5, 4, 3}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 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只会复制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的前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3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个元素到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sliceB</a:t>
            </a:r>
            <a:r>
              <a:rPr 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中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copy(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sliceB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 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只会复制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sliceB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3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个元素到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的前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3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个位置</a:t>
            </a:r>
          </a:p>
          <a:p>
            <a:pPr marL="457200" lvl="1" indent="0" hangingPunct="0">
              <a:buNone/>
            </a:pP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copy(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sliceA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sliceB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2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集合（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Map）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是一种特殊的数据结构，一种键值对（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Pair）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的无序集合。一个键值对包含键（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Key）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和值（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Value），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所以这个结构也称为字典。 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zh-CN" altLang="en-US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声明格式：</a:t>
            </a:r>
            <a:endParaRPr lang="en-US" altLang="zh-CN" sz="18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variable_name</a:t>
            </a:r>
            <a:r>
              <a:rPr 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map[</a:t>
            </a:r>
            <a:r>
              <a:rPr lang="en-US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key_type</a:t>
            </a:r>
            <a:r>
              <a:rPr 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]</a:t>
            </a:r>
            <a:r>
              <a:rPr lang="en-US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value_type</a:t>
            </a:r>
            <a:endParaRPr lang="en-US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make([]T, length)</a:t>
            </a: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给定具体值初始化 </a:t>
            </a:r>
            <a:endParaRPr lang="en-US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endParaRPr lang="en-US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指针本质上就是一个内存地址，这个内存地址当中存储着一个</a:t>
            </a:r>
            <a:r>
              <a:rPr lang="en-CN" sz="1800" kern="950" dirty="0">
                <a:effectLst/>
                <a:latin typeface="方正书宋_GBK"/>
                <a:ea typeface="方正书宋_GBK"/>
                <a:cs typeface="Times New Roman" panose="02020603050405020304" pitchFamily="18" charset="0"/>
              </a:rPr>
              <a:t>变量</a:t>
            </a:r>
            <a:r>
              <a:rPr lang="zh-CN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的值</a:t>
            </a:r>
            <a:r>
              <a:rPr lang="zh-CN" altLang="en-US" sz="1800" kern="950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  <p:pic>
        <p:nvPicPr>
          <p:cNvPr id="4" name="图片 25">
            <a:extLst>
              <a:ext uri="{FF2B5EF4-FFF2-40B4-BE49-F238E27FC236}">
                <a16:creationId xmlns:a16="http://schemas.microsoft.com/office/drawing/2014/main" id="{D744F0D1-36B1-65A5-E0BC-5792B120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429" y="3143149"/>
            <a:ext cx="4949140" cy="2732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</a:t>
            </a:r>
            <a:r>
              <a:rPr lang="zh-CN" alt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型变量</a:t>
            </a:r>
            <a:r>
              <a:rPr lang="en-US" altLang="zh-CN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mapValueA</a:t>
            </a:r>
            <a:endParaRPr lang="en-US" altLang="zh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mapValueA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map[string]string</a:t>
            </a:r>
          </a:p>
          <a:p>
            <a:pPr lvl="1" hangingPunct="0"/>
            <a:endParaRPr lang="en-US" altLang="zh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41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使用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make()</a:t>
            </a:r>
            <a:r>
              <a:rPr lang="zh-CN" altLang="en-US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函数初始化集合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mapValueB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make(map[string]string)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mapValueB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["key1"] = "value1"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mapValueB</a:t>
            </a:r>
            <a:r>
              <a:rPr lang="en-US" altLang="zh-CN" sz="14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["key2"] = "value2"</a:t>
            </a:r>
          </a:p>
          <a:p>
            <a:pPr lvl="1" hangingPunct="0"/>
            <a:endParaRPr lang="en-US" altLang="zh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79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直接给定具体值初始化集合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 map[string]string{"key1": "value1", "key2": "value2"}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US" altLang="zh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12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zh-CN" altLang="en-US" sz="2200" kern="800" dirty="0">
                <a:solidFill>
                  <a:srgbClr val="000000"/>
                </a:solidFill>
                <a:latin typeface="Bitstream Vera Sans Mono"/>
              </a:rPr>
              <a:t>元素的检索：</a:t>
            </a:r>
            <a:endParaRPr lang="en-CN" altLang="zh-CN" sz="2200" kern="800" dirty="0">
              <a:solidFill>
                <a:srgbClr val="000000"/>
              </a:solidFill>
              <a:latin typeface="Bitstream Vera Sans Mono"/>
            </a:endParaRPr>
          </a:p>
          <a:p>
            <a:pPr marL="457200" lvl="1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map[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key_value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]</a:t>
            </a:r>
          </a:p>
          <a:p>
            <a:pPr hangingPunct="0"/>
            <a:r>
              <a:rPr lang="en-US" sz="22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sz="22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2200" kern="800" dirty="0">
              <a:solidFill>
                <a:srgbClr val="000000"/>
              </a:solidFill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直接给定具体值初始化集合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 map[string]string{"key1": "value1", "key2": "value2"}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的长度为：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获取键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key1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["key1"])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获取键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key3</a:t>
            </a:r>
            <a:r>
              <a:rPr lang="zh-CN" alt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</a:t>
            </a:r>
            <a:r>
              <a:rPr lang="en-US" altLang="zh-CN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["key3"])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mapValueC</a:t>
            </a:r>
            <a:r>
              <a:rPr lang="en-US" sz="18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["key3"]=="")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US" altLang="zh-CN" sz="1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61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集合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/>
            <a:r>
              <a:rPr lang="zh-CN" altLang="en-US" sz="2200" kern="800" dirty="0">
                <a:solidFill>
                  <a:srgbClr val="000000"/>
                </a:solidFill>
                <a:latin typeface="Bitstream Vera Sans Mono"/>
              </a:rPr>
              <a:t>添加、删除和修改元素 ：</a:t>
            </a:r>
            <a:endParaRPr lang="en-CN" altLang="zh-CN" sz="2200" kern="800" dirty="0">
              <a:solidFill>
                <a:srgbClr val="000000"/>
              </a:solidFill>
              <a:latin typeface="Bitstream Vera Sans Mono"/>
            </a:endParaRP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直接给定具体值初始化集合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 map[string]string{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"key1": "value1",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"key2": "value2",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"key3": "value3"}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向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中添加元素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["key4"]="value4"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["key5"]="value5"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删除键为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key5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的键值对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delete(mapValueD,"key5")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修改键为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key1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["key1"]="VALUE1"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zh-CN" altLang="en-US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altLang="zh-CN" sz="11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mapValueD</a:t>
            </a:r>
            <a:r>
              <a:rPr lang="en-US" altLang="zh-CN" sz="11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US" altLang="zh-CN" sz="1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 hangingPunct="0"/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92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41300" algn="just" hangingPunct="0">
              <a:spcBef>
                <a:spcPts val="240"/>
              </a:spcBef>
              <a:spcAft>
                <a:spcPts val="240"/>
              </a:spcAft>
            </a:pP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结构体（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Struct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）是通过自定义的方式形成的新</a:t>
            </a:r>
            <a:r>
              <a:rPr lang="en-CN" kern="950" dirty="0">
                <a:effectLst/>
                <a:latin typeface="方正书宋_GBK"/>
                <a:ea typeface="方正书宋_GBK"/>
              </a:rPr>
              <a:t>的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复合</a:t>
            </a:r>
            <a:r>
              <a:rPr lang="en-CN" kern="950" dirty="0">
                <a:effectLst/>
                <a:latin typeface="方正书宋_GBK"/>
                <a:ea typeface="方正书宋_GBK"/>
              </a:rPr>
              <a:t>数据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类型，由零个或多个任意类型的值聚合</a:t>
            </a:r>
            <a:r>
              <a:rPr lang="en-CN" kern="950" dirty="0">
                <a:effectLst/>
                <a:latin typeface="方正书宋_GBK"/>
                <a:ea typeface="方正书宋_GBK"/>
              </a:rPr>
              <a:t>而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成，每个值都可以称为结构体的成员（</a:t>
            </a:r>
            <a:r>
              <a:rPr lang="en-CN" kern="950" dirty="0">
                <a:effectLst/>
                <a:latin typeface="方正书宋_GBK"/>
                <a:ea typeface="方正书宋_GBK"/>
              </a:rPr>
              <a:t>也被称为字段</a:t>
            </a:r>
            <a:r>
              <a:rPr lang="zh-CN" kern="950" dirty="0">
                <a:effectLst/>
                <a:latin typeface="Times New Roman" panose="02020603050405020304" pitchFamily="18" charset="0"/>
                <a:ea typeface="方正书宋_GBK"/>
              </a:rPr>
              <a:t>）。</a:t>
            </a:r>
            <a:endParaRPr lang="en-CN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indent="241300" algn="just" hangingPunct="0">
              <a:spcBef>
                <a:spcPts val="240"/>
              </a:spcBef>
              <a:spcAft>
                <a:spcPts val="240"/>
              </a:spcAft>
            </a:pPr>
            <a:r>
              <a:rPr lang="en-CN" kern="950" dirty="0">
                <a:effectLst/>
                <a:latin typeface="方正书宋_GBK"/>
                <a:ea typeface="方正书宋_GBK"/>
              </a:rPr>
              <a:t>这些字段有以下特性：</a:t>
            </a:r>
            <a:endParaRPr lang="en-CN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marL="800100" lvl="1" indent="-342900" algn="just" hangingPunct="0">
              <a:spcBef>
                <a:spcPts val="240"/>
              </a:spcBef>
              <a:spcAft>
                <a:spcPts val="240"/>
              </a:spcAft>
              <a:buFont typeface="Wingdings 2" pitchFamily="2" charset="2"/>
              <a:buChar char=""/>
            </a:pPr>
            <a:r>
              <a:rPr lang="en-CN" sz="1800" kern="950" dirty="0">
                <a:effectLst/>
                <a:latin typeface="方正书宋_GBK"/>
                <a:ea typeface="方正书宋_GBK"/>
              </a:rPr>
              <a:t>字段拥有自己的类型和值；</a:t>
            </a:r>
            <a:endParaRPr lang="en-CN" sz="1800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marL="800100" lvl="1" indent="-342900" algn="just" hangingPunct="0">
              <a:spcBef>
                <a:spcPts val="240"/>
              </a:spcBef>
              <a:spcAft>
                <a:spcPts val="240"/>
              </a:spcAft>
              <a:buFont typeface="Wingdings 2" pitchFamily="2" charset="2"/>
              <a:buChar char=""/>
            </a:pPr>
            <a:r>
              <a:rPr lang="en-CN" sz="1800" kern="950" dirty="0">
                <a:effectLst/>
                <a:latin typeface="方正书宋_GBK"/>
                <a:ea typeface="方正书宋_GBK"/>
              </a:rPr>
              <a:t>字段名必须唯一；</a:t>
            </a:r>
            <a:endParaRPr lang="en-CN" sz="1800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marL="800100" lvl="1" indent="-342900" algn="just" hangingPunct="0">
              <a:spcBef>
                <a:spcPts val="240"/>
              </a:spcBef>
              <a:spcAft>
                <a:spcPts val="240"/>
              </a:spcAft>
              <a:buFont typeface="Wingdings 2" pitchFamily="2" charset="2"/>
              <a:buChar char=""/>
            </a:pPr>
            <a:r>
              <a:rPr lang="en-CN" sz="1800" kern="950" dirty="0">
                <a:effectLst/>
                <a:latin typeface="方正书宋_GBK"/>
                <a:ea typeface="方正书宋_GBK"/>
              </a:rPr>
              <a:t>字段的类型也可以是结构体，甚至是字段所在结构体的类型。</a:t>
            </a:r>
            <a:endParaRPr lang="en-CN" sz="1800" kern="950" dirty="0">
              <a:effectLst/>
              <a:latin typeface="Times New Roman" panose="02020603050405020304" pitchFamily="18" charset="0"/>
              <a:ea typeface="方正书宋_GBK"/>
            </a:endParaRPr>
          </a:p>
        </p:txBody>
      </p:sp>
    </p:spTree>
    <p:extLst>
      <p:ext uri="{BB962C8B-B14F-4D97-AF65-F5344CB8AC3E}">
        <p14:creationId xmlns:p14="http://schemas.microsoft.com/office/powerpoint/2010/main" val="165695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41300" algn="just" hangingPunct="0">
              <a:spcBef>
                <a:spcPts val="240"/>
              </a:spcBef>
              <a:spcAft>
                <a:spcPts val="240"/>
              </a:spcAft>
            </a:pPr>
            <a:r>
              <a:rPr lang="en-CN" sz="1800" kern="950" dirty="0">
                <a:effectLst/>
                <a:latin typeface="Times New Roman" panose="02020603050405020304" pitchFamily="18" charset="0"/>
                <a:ea typeface="方正书宋_GBK"/>
              </a:rPr>
              <a:t>声明格式</a:t>
            </a:r>
            <a:r>
              <a:rPr lang="zh-CN" altLang="en-US" sz="1800" kern="950" dirty="0">
                <a:effectLst/>
                <a:latin typeface="Times New Roman" panose="02020603050405020304" pitchFamily="18" charset="0"/>
                <a:ea typeface="方正书宋_GBK"/>
              </a:rPr>
              <a:t>：</a:t>
            </a:r>
            <a:endParaRPr lang="en-US" altLang="zh-CN" sz="1800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lvl="1" indent="0" algn="just" hangingPunct="0">
              <a:spcBef>
                <a:spcPts val="240"/>
              </a:spcBef>
              <a:spcAft>
                <a:spcPts val="240"/>
              </a:spcAft>
              <a:buNone/>
            </a:pP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type </a:t>
            </a:r>
            <a:r>
              <a:rPr lang="en-US" sz="1600" kern="950" dirty="0" err="1">
                <a:effectLst/>
                <a:latin typeface="Times New Roman" panose="02020603050405020304" pitchFamily="18" charset="0"/>
                <a:ea typeface="方正书宋_GBK"/>
              </a:rPr>
              <a:t>struct_name</a:t>
            </a: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 struct {</a:t>
            </a:r>
          </a:p>
          <a:p>
            <a:pPr lvl="1" indent="0" algn="just" hangingPunct="0">
              <a:spcBef>
                <a:spcPts val="240"/>
              </a:spcBef>
              <a:spcAft>
                <a:spcPts val="240"/>
              </a:spcAft>
              <a:buNone/>
            </a:pP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	</a:t>
            </a:r>
            <a:r>
              <a:rPr lang="en-US" sz="1600" kern="950" dirty="0" err="1">
                <a:effectLst/>
                <a:latin typeface="Times New Roman" panose="02020603050405020304" pitchFamily="18" charset="0"/>
                <a:ea typeface="方正书宋_GBK"/>
              </a:rPr>
              <a:t>field_name</a:t>
            </a: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 definition</a:t>
            </a:r>
          </a:p>
          <a:p>
            <a:pPr lvl="1" indent="0" algn="just" hangingPunct="0">
              <a:spcBef>
                <a:spcPts val="240"/>
              </a:spcBef>
              <a:spcAft>
                <a:spcPts val="240"/>
              </a:spcAft>
              <a:buNone/>
            </a:pP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	</a:t>
            </a:r>
            <a:r>
              <a:rPr lang="en-US" sz="1600" kern="950" dirty="0" err="1">
                <a:effectLst/>
                <a:latin typeface="Times New Roman" panose="02020603050405020304" pitchFamily="18" charset="0"/>
                <a:ea typeface="方正书宋_GBK"/>
              </a:rPr>
              <a:t>field_name</a:t>
            </a: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 definition</a:t>
            </a:r>
          </a:p>
          <a:p>
            <a:pPr lvl="1" indent="0" algn="just" hangingPunct="0">
              <a:spcBef>
                <a:spcPts val="240"/>
              </a:spcBef>
              <a:spcAft>
                <a:spcPts val="240"/>
              </a:spcAft>
              <a:buNone/>
            </a:pP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	...</a:t>
            </a:r>
          </a:p>
          <a:p>
            <a:pPr lvl="1" indent="0" algn="just" hangingPunct="0">
              <a:spcBef>
                <a:spcPts val="240"/>
              </a:spcBef>
              <a:spcAft>
                <a:spcPts val="240"/>
              </a:spcAft>
              <a:buNone/>
            </a:pPr>
            <a:r>
              <a:rPr lang="en-US" sz="1600" kern="950" dirty="0">
                <a:effectLst/>
                <a:latin typeface="Times New Roman" panose="02020603050405020304" pitchFamily="18" charset="0"/>
                <a:ea typeface="方正书宋_GBK"/>
              </a:rPr>
              <a:t>}</a:t>
            </a:r>
          </a:p>
          <a:p>
            <a:pPr lvl="1" indent="241300" algn="just" hangingPunct="0">
              <a:spcBef>
                <a:spcPts val="240"/>
              </a:spcBef>
              <a:spcAft>
                <a:spcPts val="240"/>
              </a:spcAft>
            </a:pPr>
            <a:endParaRPr lang="en-CN" sz="1400" kern="950" dirty="0">
              <a:effectLst/>
              <a:latin typeface="Times New Roman" panose="02020603050405020304" pitchFamily="18" charset="0"/>
              <a:ea typeface="方正书宋_GBK"/>
            </a:endParaRPr>
          </a:p>
        </p:txBody>
      </p:sp>
    </p:spTree>
    <p:extLst>
      <p:ext uri="{BB962C8B-B14F-4D97-AF65-F5344CB8AC3E}">
        <p14:creationId xmlns:p14="http://schemas.microsoft.com/office/powerpoint/2010/main" val="311664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41300" algn="just" hangingPunct="0">
              <a:spcBef>
                <a:spcPts val="240"/>
              </a:spcBef>
              <a:spcAft>
                <a:spcPts val="240"/>
              </a:spcAft>
            </a:pPr>
            <a:r>
              <a:rPr lang="en-CN" kern="950" dirty="0">
                <a:effectLst/>
                <a:latin typeface="Times New Roman" panose="02020603050405020304" pitchFamily="18" charset="0"/>
                <a:ea typeface="方正书宋_GBK"/>
              </a:rPr>
              <a:t>示例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：</a:t>
            </a:r>
            <a:endParaRPr lang="en-US" altLang="zh-CN" kern="950" dirty="0">
              <a:effectLst/>
              <a:latin typeface="Times New Roman" panose="02020603050405020304" pitchFamily="18" charset="0"/>
              <a:ea typeface="方正书宋_GBK"/>
            </a:endParaRP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altLang="zh-CN" kern="950" dirty="0">
                <a:effectLst/>
                <a:latin typeface="Times New Roman" panose="02020603050405020304" pitchFamily="18" charset="0"/>
                <a:ea typeface="方正书宋_GBK"/>
              </a:rPr>
              <a:t>//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结构体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Person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type Person struct {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//string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型字段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name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	name string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	//int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型字段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age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	age int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	//int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型字段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gender，0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表示男，</a:t>
            </a:r>
            <a:r>
              <a:rPr lang="en-US" altLang="zh-CN" kern="950" dirty="0">
                <a:effectLst/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表示女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zh-CN" altLang="en-US" kern="950" dirty="0">
                <a:effectLst/>
                <a:latin typeface="Times New Roman" panose="02020603050405020304" pitchFamily="18" charset="0"/>
                <a:ea typeface="方正书宋_GBK"/>
              </a:rPr>
              <a:t>	</a:t>
            </a: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gender int</a:t>
            </a:r>
          </a:p>
          <a:p>
            <a:pPr lvl="1" indent="0" algn="just" hangingPunct="0">
              <a:lnSpc>
                <a:spcPct val="11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en-US" kern="950" dirty="0">
                <a:effectLst/>
                <a:latin typeface="Times New Roman" panose="02020603050405020304" pitchFamily="18" charset="0"/>
                <a:ea typeface="方正书宋_GBK"/>
              </a:rPr>
              <a:t>}</a:t>
            </a:r>
          </a:p>
          <a:p>
            <a:pPr lvl="1" indent="241300" algn="just" hangingPunct="0">
              <a:spcBef>
                <a:spcPts val="240"/>
              </a:spcBef>
              <a:spcAft>
                <a:spcPts val="240"/>
              </a:spcAft>
            </a:pPr>
            <a:endParaRPr lang="en-CN" kern="950" dirty="0">
              <a:effectLst/>
              <a:latin typeface="Times New Roman" panose="02020603050405020304" pitchFamily="18" charset="0"/>
              <a:ea typeface="方正书宋_GBK"/>
            </a:endParaRPr>
          </a:p>
        </p:txBody>
      </p:sp>
    </p:spTree>
    <p:extLst>
      <p:ext uri="{BB962C8B-B14F-4D97-AF65-F5344CB8AC3E}">
        <p14:creationId xmlns:p14="http://schemas.microsoft.com/office/powerpoint/2010/main" val="344963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实例化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Person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类型变量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Person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alice.name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alice.gender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=1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alice.age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=25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输出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各字段的值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姓名：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alice.name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性别：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alice.gender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年龄：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alice.age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声明格式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var </a:t>
            </a:r>
            <a:r>
              <a:rPr lang="en-US" dirty="0" err="1">
                <a:latin typeface="+mn-ea"/>
              </a:rPr>
              <a:t>var_name</a:t>
            </a:r>
            <a:r>
              <a:rPr lang="en-US" dirty="0">
                <a:latin typeface="+mn-ea"/>
              </a:rPr>
              <a:t> *var-type</a:t>
            </a:r>
          </a:p>
          <a:p>
            <a:r>
              <a:rPr lang="en-US" dirty="0" err="1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*int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/*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指针类型</a:t>
            </a:r>
          </a:p>
          <a:p>
            <a:pPr marL="0" indent="0">
              <a:buNone/>
            </a:pP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</a:t>
            </a:r>
          </a:p>
          <a:p>
            <a:pPr marL="0" indent="0">
              <a:buNone/>
            </a:pP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0" indent="0">
              <a:buNone/>
            </a:pP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int=10                 	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变量，类型为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int，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值为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10</a:t>
            </a:r>
          </a:p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*int             	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变量，类型为指针变量</a:t>
            </a:r>
          </a:p>
          <a:p>
            <a:pPr marL="0" indent="0">
              <a:buNone/>
            </a:pP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=&amp;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    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获取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的内存地址，将该地址赋值给</a:t>
            </a:r>
            <a:r>
              <a:rPr lang="en-US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endParaRPr lang="en-US" sz="2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24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/*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访问指针变量表示的变量的值</a:t>
            </a:r>
          </a:p>
          <a:p>
            <a:pPr marL="0" indent="0">
              <a:buNone/>
            </a:pP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int=10          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变量，类型为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，值为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10</a:t>
            </a:r>
          </a:p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*int      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变量，类型为指针变量</a:t>
            </a:r>
          </a:p>
          <a:p>
            <a:pPr marL="0" indent="0">
              <a:buNone/>
            </a:pP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=&amp;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     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获取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的内存地址，将该地址赋值给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endParaRPr lang="en-US" altLang="zh-CN" sz="20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 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输出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</a:t>
            </a:r>
          </a:p>
          <a:p>
            <a:pPr marL="0" indent="0">
              <a:buNone/>
            </a:pP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(*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       	//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通过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的值，获得</a:t>
            </a:r>
            <a:r>
              <a:rPr lang="en-US" altLang="zh-CN" sz="2000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zh-CN" altLang="en-US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的值，并输出</a:t>
            </a:r>
          </a:p>
          <a:p>
            <a:pPr marL="0" indent="0">
              <a:buNone/>
            </a:pPr>
            <a:r>
              <a:rPr lang="en-US" altLang="zh-CN" sz="2000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48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/*</a:t>
            </a:r>
            <a:r>
              <a:rPr lang="en-CN" kern="800" dirty="0">
                <a:solidFill>
                  <a:srgbClr val="000000"/>
                </a:solidFill>
                <a:latin typeface="方正中等线_GBK"/>
                <a:ea typeface="方正中等线_GBK"/>
                <a:cs typeface="SimSun" panose="02010600030101010101" pitchFamily="2" charset="-122"/>
              </a:rPr>
              <a:t>空指针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*/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*int             		//</a:t>
            </a:r>
            <a:r>
              <a:rPr lang="en-CN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声明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CN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变量，类型为指针变量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        	//</a:t>
            </a:r>
            <a:r>
              <a:rPr lang="en-CN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输出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intPointer</a:t>
            </a:r>
            <a:r>
              <a:rPr lang="en-CN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的值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4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指针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en-CN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指向指针的指针变量</a:t>
            </a:r>
          </a:p>
          <a:p>
            <a:pPr lvl="1" hangingPunct="0"/>
            <a:r>
              <a:rPr lang="en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声明格式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914400" lvl="2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var_name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**var-type</a:t>
            </a:r>
          </a:p>
          <a:p>
            <a:pPr lvl="1" hangingPunct="0"/>
            <a:r>
              <a:rPr lang="en-US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914400" lvl="2" indent="0" hangingPunct="0">
              <a:buNone/>
            </a:pP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914400" lvl="2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c int=100    	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声明整型变量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c，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值为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100</a:t>
            </a:r>
          </a:p>
          <a:p>
            <a:pPr marL="914400" lvl="2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b *int=&amp;c    	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声明指针变量  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b，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用来存放整型变量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的地址</a:t>
            </a:r>
          </a:p>
          <a:p>
            <a:pPr marL="914400" lvl="2" indent="0" hangingPunct="0">
              <a:buNone/>
            </a:pP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a **int=&amp;b   	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声明指针变量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a，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用来存放指针变量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的地址</a:t>
            </a:r>
          </a:p>
          <a:p>
            <a:pPr marL="914400" lvl="2" indent="0" hangingPunct="0">
              <a:buNone/>
            </a:pP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(**a) 	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输出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所表示的变量的值所表示的变量的值（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所表示的变量的值，即整型变量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的值）</a:t>
            </a:r>
          </a:p>
          <a:p>
            <a:pPr marL="914400" lvl="2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US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2" hangingPunct="0"/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66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数组是相同数据类型的且长度固定的有序数据项序列；</a:t>
            </a:r>
            <a:endParaRPr lang="en-US" altLang="zh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  <p:pic>
        <p:nvPicPr>
          <p:cNvPr id="4" name="图片 33">
            <a:extLst>
              <a:ext uri="{FF2B5EF4-FFF2-40B4-BE49-F238E27FC236}">
                <a16:creationId xmlns:a16="http://schemas.microsoft.com/office/drawing/2014/main" id="{93A027F5-442B-A28A-7C75-C88A0FC99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09" y="3429000"/>
            <a:ext cx="7727982" cy="1276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7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声明格式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variable_name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[SIZE]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variable_type</a:t>
            </a:r>
            <a:endParaRPr lang="en-US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示例</a:t>
            </a:r>
            <a:r>
              <a:rPr lang="zh-CN" altLang="en-US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通过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关键字声明数组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endParaRPr lang="en-US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仅声明数组，编译器会自动初始化数组的元素为数据项类型的零值</a:t>
            </a:r>
          </a:p>
          <a:p>
            <a:pPr marL="457200" lvl="1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= [4]int32{}</a:t>
            </a:r>
          </a:p>
          <a:p>
            <a:pPr marL="457200" lvl="1" indent="0" hangingPunct="0">
              <a:buNone/>
            </a:pP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=",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对数组变量使用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Go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语言内置的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函数来获取数组长度</a:t>
            </a:r>
          </a:p>
          <a:p>
            <a:pPr marL="457200" lvl="1" indent="0" hangingPunct="0">
              <a:buNone/>
            </a:pP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zh-CN" alt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的长度为</a:t>
            </a:r>
            <a:r>
              <a:rPr lang="en-US" altLang="zh-CN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 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len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arrZeroInt</a:t>
            </a:r>
            <a:r>
              <a:rPr lang="en-US" kern="800" dirty="0"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lvl="1" hangingPunct="0"/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77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1962</Words>
  <Application>Microsoft Macintosh PowerPoint</Application>
  <PresentationFormat>Widescreen</PresentationFormat>
  <Paragraphs>222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Bitstream Vera Sans Mono</vt:lpstr>
      <vt:lpstr>方正舒体</vt:lpstr>
      <vt:lpstr>方正中等线_GBK</vt:lpstr>
      <vt:lpstr>方正书宋_GBK</vt:lpstr>
      <vt:lpstr>Arial</vt:lpstr>
      <vt:lpstr>Garamond</vt:lpstr>
      <vt:lpstr>Times New Roman</vt:lpstr>
      <vt:lpstr>Wingdings 2</vt:lpstr>
      <vt:lpstr>Organic</vt:lpstr>
      <vt:lpstr>Go 语言从入门到项目实战</vt:lpstr>
      <vt:lpstr>3.1 指针</vt:lpstr>
      <vt:lpstr>3.1 指针</vt:lpstr>
      <vt:lpstr>3.1 指针</vt:lpstr>
      <vt:lpstr>3.1 指针</vt:lpstr>
      <vt:lpstr>3.1 指针</vt:lpstr>
      <vt:lpstr>3.1 指针</vt:lpstr>
      <vt:lpstr>3.2 数组</vt:lpstr>
      <vt:lpstr>3.2 数组</vt:lpstr>
      <vt:lpstr>3.2 数组</vt:lpstr>
      <vt:lpstr>3.2 数组</vt:lpstr>
      <vt:lpstr>3.2 数组</vt:lpstr>
      <vt:lpstr>3.2 数组</vt:lpstr>
      <vt:lpstr>3.3 切片</vt:lpstr>
      <vt:lpstr>3.3 切片</vt:lpstr>
      <vt:lpstr>3.3 切片</vt:lpstr>
      <vt:lpstr>3.3 切片</vt:lpstr>
      <vt:lpstr>3.3 切片</vt:lpstr>
      <vt:lpstr>3.4 集合</vt:lpstr>
      <vt:lpstr>3.4 集合</vt:lpstr>
      <vt:lpstr>3.4 集合</vt:lpstr>
      <vt:lpstr>3.4 集合</vt:lpstr>
      <vt:lpstr>3.4 集合</vt:lpstr>
      <vt:lpstr>3.4 集合</vt:lpstr>
      <vt:lpstr>3.5 结构体</vt:lpstr>
      <vt:lpstr>3.5 结构体</vt:lpstr>
      <vt:lpstr>3.5 结构体</vt:lpstr>
      <vt:lpstr>3.5 结构体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85</cp:revision>
  <dcterms:created xsi:type="dcterms:W3CDTF">2022-08-29T01:21:43Z</dcterms:created>
  <dcterms:modified xsi:type="dcterms:W3CDTF">2022-09-03T02:04:12Z</dcterms:modified>
</cp:coreProperties>
</file>