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79"/>
    <p:restoredTop sz="96327"/>
  </p:normalViewPr>
  <p:slideViewPr>
    <p:cSldViewPr snapToGrid="0">
      <p:cViewPr varScale="1">
        <p:scale>
          <a:sx n="119" d="100"/>
          <a:sy n="119" d="100"/>
        </p:scale>
        <p:origin x="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7379-0272-8214-4439-10FBBA3B2B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sz="4400" dirty="0"/>
              <a:t>Go</a:t>
            </a:r>
            <a:r>
              <a:rPr lang="zh-CN" altLang="en-US" sz="4400" dirty="0"/>
              <a:t> 语言从入门到项目实战</a:t>
            </a:r>
            <a:endParaRPr lang="en-C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83881-F73F-6C59-3C61-92BEC5C04F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流程控制语法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854916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</a:t>
            </a:r>
            <a:r>
              <a:rPr lang="zh-CN" altLang="en-US" dirty="0"/>
              <a:t> </a:t>
            </a:r>
            <a:r>
              <a:rPr lang="en-CN" kern="950" dirty="0">
                <a:effectLst/>
                <a:latin typeface="方正书宋_GBK"/>
                <a:ea typeface="方正书宋_GBK"/>
                <a:cs typeface="Times New Roman" panose="02020603050405020304" pitchFamily="18" charset="0"/>
              </a:rPr>
              <a:t>循环结构</a:t>
            </a:r>
            <a:r>
              <a:rPr lang="en-US" kern="950" dirty="0">
                <a:effectLst/>
                <a:latin typeface="Times New Roman" panose="02020603050405020304" pitchFamily="18" charset="0"/>
                <a:ea typeface="方正书宋_GBK"/>
              </a:rPr>
              <a:t>for</a:t>
            </a:r>
            <a:r>
              <a:rPr lang="zh-CN" kern="950" dirty="0">
                <a:effectLst/>
                <a:latin typeface="Times New Roman" panose="02020603050405020304" pitchFamily="18" charset="0"/>
                <a:ea typeface="方正书宋_GBK"/>
                <a:cs typeface="Times New Roman" panose="02020603050405020304" pitchFamily="18" charset="0"/>
              </a:rPr>
              <a:t>语句</a:t>
            </a:r>
            <a:r>
              <a:rPr lang="en-CN" dirty="0">
                <a:effectLst/>
              </a:rPr>
              <a:t> 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示例：</a:t>
            </a:r>
            <a:endParaRPr lang="en-US" altLang="zh-CN" dirty="0">
              <a:latin typeface="+mn-ea"/>
            </a:endParaRPr>
          </a:p>
          <a:p>
            <a:pPr marL="457200" lvl="1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sum:= 0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i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:=0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for 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i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&lt;=10{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sum+=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i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i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++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(sum)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9011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</a:t>
            </a:r>
            <a:r>
              <a:rPr lang="zh-CN" altLang="en-US" dirty="0"/>
              <a:t> </a:t>
            </a:r>
            <a:r>
              <a:rPr lang="zh-CN" altLang="en-CN" kern="950" dirty="0">
                <a:latin typeface="方正书宋_GBK"/>
                <a:cs typeface="Times New Roman" panose="02020603050405020304" pitchFamily="18" charset="0"/>
              </a:rPr>
              <a:t>流程控制</a:t>
            </a:r>
            <a:r>
              <a:rPr lang="zh-CN" kern="950" dirty="0">
                <a:effectLst/>
                <a:latin typeface="Times New Roman" panose="02020603050405020304" pitchFamily="18" charset="0"/>
                <a:ea typeface="方正书宋_GBK"/>
                <a:cs typeface="Times New Roman" panose="02020603050405020304" pitchFamily="18" charset="0"/>
              </a:rPr>
              <a:t>语句</a:t>
            </a:r>
            <a:r>
              <a:rPr lang="en-CN" dirty="0">
                <a:effectLst/>
              </a:rPr>
              <a:t> 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N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break语句</a:t>
            </a:r>
            <a:r>
              <a:rPr lang="zh-CN" alt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：</a:t>
            </a:r>
            <a:endParaRPr lang="en-US" altLang="zh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var sum int = 0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var 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i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int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for 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i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=1;i&lt;=100;i++{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sum+=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i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if 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i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==10{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	break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}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(sum)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lvl="1"/>
            <a:endParaRPr lang="en-CN" sz="14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0749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</a:t>
            </a:r>
            <a:r>
              <a:rPr lang="zh-CN" altLang="en-US" dirty="0"/>
              <a:t> </a:t>
            </a:r>
            <a:r>
              <a:rPr lang="zh-CN" altLang="en-CN" kern="950" dirty="0">
                <a:latin typeface="方正书宋_GBK"/>
                <a:cs typeface="Times New Roman" panose="02020603050405020304" pitchFamily="18" charset="0"/>
              </a:rPr>
              <a:t>流程控制</a:t>
            </a:r>
            <a:r>
              <a:rPr lang="zh-CN" kern="950" dirty="0">
                <a:effectLst/>
                <a:latin typeface="Times New Roman" panose="02020603050405020304" pitchFamily="18" charset="0"/>
                <a:ea typeface="方正书宋_GBK"/>
                <a:cs typeface="Times New Roman" panose="02020603050405020304" pitchFamily="18" charset="0"/>
              </a:rPr>
              <a:t>语句</a:t>
            </a:r>
            <a:r>
              <a:rPr lang="en-CN" dirty="0">
                <a:effectLst/>
              </a:rPr>
              <a:t> 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sz="18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continue</a:t>
            </a:r>
            <a:r>
              <a:rPr lang="en-CN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语句</a:t>
            </a:r>
            <a:r>
              <a:rPr lang="zh-CN" alt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：</a:t>
            </a:r>
            <a:endParaRPr lang="en-US" altLang="zh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var 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i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int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for 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i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=0;i&lt;=5;i++{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if 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i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&gt;3&amp;&amp;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i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&lt;5{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	continue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}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("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i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=",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i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lvl="1"/>
            <a:endParaRPr lang="en-CN" sz="14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2562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</a:t>
            </a:r>
            <a:r>
              <a:rPr lang="zh-CN" altLang="en-US" dirty="0"/>
              <a:t> </a:t>
            </a:r>
            <a:r>
              <a:rPr lang="zh-CN" altLang="en-CN" kern="950" dirty="0">
                <a:latin typeface="方正书宋_GBK"/>
                <a:cs typeface="Times New Roman" panose="02020603050405020304" pitchFamily="18" charset="0"/>
              </a:rPr>
              <a:t>流程控制</a:t>
            </a:r>
            <a:r>
              <a:rPr lang="zh-CN" kern="950" dirty="0">
                <a:effectLst/>
                <a:latin typeface="Times New Roman" panose="02020603050405020304" pitchFamily="18" charset="0"/>
                <a:ea typeface="方正书宋_GBK"/>
                <a:cs typeface="Times New Roman" panose="02020603050405020304" pitchFamily="18" charset="0"/>
              </a:rPr>
              <a:t>语句</a:t>
            </a:r>
            <a:r>
              <a:rPr lang="en-CN" dirty="0">
                <a:effectLst/>
              </a:rPr>
              <a:t> 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CN" sz="55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goto语句</a:t>
            </a:r>
            <a:r>
              <a:rPr lang="zh-CN" altLang="en-US" sz="55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：</a:t>
            </a:r>
            <a:endParaRPr lang="en-US" altLang="zh-CN" sz="55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lnSpc>
                <a:spcPct val="120000"/>
              </a:lnSpc>
              <a:buNone/>
            </a:pPr>
            <a:r>
              <a:rPr lang="en-US" sz="32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func</a:t>
            </a:r>
            <a:r>
              <a:rPr lang="en-US" sz="3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main() {</a:t>
            </a:r>
          </a:p>
          <a:p>
            <a:pPr marL="457200" lvl="1" indent="0" hangingPunct="0">
              <a:lnSpc>
                <a:spcPct val="120000"/>
              </a:lnSpc>
              <a:buNone/>
            </a:pPr>
            <a:r>
              <a:rPr lang="en-US" sz="3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var </a:t>
            </a:r>
            <a:r>
              <a:rPr lang="en-US" sz="32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i</a:t>
            </a:r>
            <a:r>
              <a:rPr lang="en-US" sz="3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int</a:t>
            </a:r>
          </a:p>
          <a:p>
            <a:pPr marL="457200" lvl="1" indent="0" hangingPunct="0">
              <a:lnSpc>
                <a:spcPct val="120000"/>
              </a:lnSpc>
              <a:buNone/>
            </a:pPr>
            <a:r>
              <a:rPr lang="en-US" sz="3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var j int</a:t>
            </a:r>
          </a:p>
          <a:p>
            <a:pPr marL="457200" lvl="1" indent="0" hangingPunct="0">
              <a:lnSpc>
                <a:spcPct val="120000"/>
              </a:lnSpc>
              <a:buNone/>
            </a:pPr>
            <a:r>
              <a:rPr lang="en-US" sz="3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for </a:t>
            </a:r>
            <a:r>
              <a:rPr lang="en-US" sz="32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i</a:t>
            </a:r>
            <a:r>
              <a:rPr lang="en-US" sz="3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= 0; </a:t>
            </a:r>
            <a:r>
              <a:rPr lang="en-US" sz="32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i</a:t>
            </a:r>
            <a:r>
              <a:rPr lang="en-US" sz="3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&lt;= 5; </a:t>
            </a:r>
            <a:r>
              <a:rPr lang="en-US" sz="32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i</a:t>
            </a:r>
            <a:r>
              <a:rPr lang="en-US" sz="3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++ {</a:t>
            </a:r>
          </a:p>
          <a:p>
            <a:pPr marL="457200" lvl="1" indent="0" hangingPunct="0">
              <a:lnSpc>
                <a:spcPct val="120000"/>
              </a:lnSpc>
              <a:buNone/>
            </a:pPr>
            <a:r>
              <a:rPr lang="en-US" sz="3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	for j = 0; j &lt;= 5; </a:t>
            </a:r>
            <a:r>
              <a:rPr lang="en-US" sz="32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j++</a:t>
            </a:r>
            <a:r>
              <a:rPr lang="en-US" sz="3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{</a:t>
            </a:r>
          </a:p>
          <a:p>
            <a:pPr marL="457200" lvl="1" indent="0" hangingPunct="0">
              <a:lnSpc>
                <a:spcPct val="120000"/>
              </a:lnSpc>
              <a:buNone/>
            </a:pPr>
            <a:r>
              <a:rPr lang="en-US" sz="3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		if </a:t>
            </a:r>
            <a:r>
              <a:rPr lang="en-US" sz="32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i</a:t>
            </a:r>
            <a:r>
              <a:rPr lang="en-US" sz="3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== 1 {</a:t>
            </a:r>
          </a:p>
          <a:p>
            <a:pPr marL="457200" lvl="1" indent="0" hangingPunct="0">
              <a:lnSpc>
                <a:spcPct val="120000"/>
              </a:lnSpc>
              <a:buNone/>
            </a:pPr>
            <a:r>
              <a:rPr lang="en-US" sz="3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			</a:t>
            </a:r>
            <a:r>
              <a:rPr lang="en-US" sz="32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goto</a:t>
            </a:r>
            <a:r>
              <a:rPr lang="en-US" sz="3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</a:t>
            </a:r>
            <a:r>
              <a:rPr lang="en-US" sz="32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stopLoop</a:t>
            </a:r>
            <a:endParaRPr lang="en-US" sz="3200" kern="800" dirty="0">
              <a:solidFill>
                <a:srgbClr val="000000"/>
              </a:solidFill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lnSpc>
                <a:spcPct val="120000"/>
              </a:lnSpc>
              <a:buNone/>
            </a:pPr>
            <a:r>
              <a:rPr lang="en-US" sz="3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		}</a:t>
            </a:r>
          </a:p>
          <a:p>
            <a:pPr marL="457200" lvl="1" indent="0" hangingPunct="0">
              <a:lnSpc>
                <a:spcPct val="120000"/>
              </a:lnSpc>
              <a:buNone/>
            </a:pPr>
            <a:r>
              <a:rPr lang="en-US" sz="3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		</a:t>
            </a:r>
            <a:r>
              <a:rPr lang="en-US" sz="32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sz="3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("</a:t>
            </a:r>
            <a:r>
              <a:rPr lang="en-US" sz="32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i</a:t>
            </a:r>
            <a:r>
              <a:rPr lang="en-US" sz="3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=", </a:t>
            </a:r>
            <a:r>
              <a:rPr lang="en-US" sz="32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i</a:t>
            </a:r>
            <a:r>
              <a:rPr lang="en-US" sz="3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, ",j=", j)</a:t>
            </a:r>
          </a:p>
          <a:p>
            <a:pPr marL="457200" lvl="1" indent="0" hangingPunct="0">
              <a:lnSpc>
                <a:spcPct val="120000"/>
              </a:lnSpc>
              <a:buNone/>
            </a:pPr>
            <a:r>
              <a:rPr lang="en-US" sz="3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	}</a:t>
            </a:r>
          </a:p>
          <a:p>
            <a:pPr marL="457200" lvl="1" indent="0" hangingPunct="0">
              <a:lnSpc>
                <a:spcPct val="120000"/>
              </a:lnSpc>
              <a:buNone/>
            </a:pPr>
            <a:r>
              <a:rPr lang="en-US" sz="3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}</a:t>
            </a:r>
          </a:p>
          <a:p>
            <a:pPr marL="457200" lvl="1" indent="0" hangingPunct="0">
              <a:lnSpc>
                <a:spcPct val="120000"/>
              </a:lnSpc>
              <a:buNone/>
            </a:pPr>
            <a:r>
              <a:rPr lang="en-US" sz="32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stopLoop</a:t>
            </a:r>
            <a:r>
              <a:rPr lang="en-US" sz="3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:</a:t>
            </a:r>
          </a:p>
          <a:p>
            <a:pPr marL="457200" lvl="1" indent="0" hangingPunct="0">
              <a:lnSpc>
                <a:spcPct val="120000"/>
              </a:lnSpc>
              <a:buNone/>
            </a:pPr>
            <a:r>
              <a:rPr lang="en-US" sz="3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sz="32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sz="3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("</a:t>
            </a:r>
            <a:r>
              <a:rPr lang="en-US" sz="32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i</a:t>
            </a:r>
            <a:r>
              <a:rPr lang="en-US" sz="3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=1，</a:t>
            </a:r>
            <a:r>
              <a:rPr lang="zh-CN" altLang="en-US" sz="3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结束循环</a:t>
            </a:r>
            <a:r>
              <a:rPr lang="en-US" altLang="zh-CN" sz="3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")</a:t>
            </a:r>
          </a:p>
          <a:p>
            <a:pPr marL="457200" lvl="1" indent="0" hangingPunct="0">
              <a:lnSpc>
                <a:spcPct val="120000"/>
              </a:lnSpc>
              <a:buNone/>
            </a:pPr>
            <a:r>
              <a:rPr lang="en-US" altLang="zh-CN" sz="3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8707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</a:t>
            </a:r>
            <a:r>
              <a:rPr lang="zh-CN" altLang="en-US" dirty="0"/>
              <a:t> </a:t>
            </a:r>
            <a:r>
              <a:rPr lang="en-US" altLang="zh-CN" dirty="0"/>
              <a:t>for-range</a:t>
            </a:r>
            <a:r>
              <a:rPr lang="zh-CN" kern="950" dirty="0">
                <a:effectLst/>
                <a:latin typeface="Times New Roman" panose="02020603050405020304" pitchFamily="18" charset="0"/>
                <a:ea typeface="方正书宋_GBK"/>
                <a:cs typeface="Times New Roman" panose="02020603050405020304" pitchFamily="18" charset="0"/>
              </a:rPr>
              <a:t>语句</a:t>
            </a:r>
            <a:r>
              <a:rPr lang="en-CN" dirty="0">
                <a:effectLst/>
              </a:rPr>
              <a:t> 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格式</a:t>
            </a:r>
            <a:r>
              <a:rPr lang="zh-CN" alt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：</a:t>
            </a:r>
            <a:endParaRPr lang="en-US" altLang="zh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for </a:t>
            </a:r>
            <a:r>
              <a:rPr lang="en-US" altLang="zh-CN" sz="14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key,value</a:t>
            </a:r>
            <a:r>
              <a:rPr lang="en-US" altLang="zh-CN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:=range variable{</a:t>
            </a:r>
          </a:p>
          <a:p>
            <a:pPr marL="457200" lvl="1" indent="0">
              <a:buNone/>
            </a:pPr>
            <a:r>
              <a:rPr lang="en-US" altLang="zh-CN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//</a:t>
            </a:r>
            <a:r>
              <a:rPr lang="zh-CN" alt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遍历时要执行的代码块</a:t>
            </a:r>
          </a:p>
          <a:p>
            <a:pPr marL="457200" lvl="1" indent="0">
              <a:buNone/>
            </a:pPr>
            <a:r>
              <a:rPr lang="en-US" altLang="zh-CN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</a:p>
          <a:p>
            <a:pPr lvl="1"/>
            <a:endParaRPr lang="en-US" altLang="zh-CN" sz="1400" kern="800" dirty="0">
              <a:solidFill>
                <a:srgbClr val="000000"/>
              </a:solidFill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532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</a:t>
            </a:r>
            <a:r>
              <a:rPr lang="zh-CN" altLang="en-US" dirty="0"/>
              <a:t> </a:t>
            </a:r>
            <a:r>
              <a:rPr lang="en-US" altLang="zh-CN" dirty="0"/>
              <a:t>for-range</a:t>
            </a:r>
            <a:r>
              <a:rPr lang="zh-CN" kern="950" dirty="0">
                <a:effectLst/>
                <a:latin typeface="Times New Roman" panose="02020603050405020304" pitchFamily="18" charset="0"/>
                <a:ea typeface="方正书宋_GBK"/>
                <a:cs typeface="Times New Roman" panose="02020603050405020304" pitchFamily="18" charset="0"/>
              </a:rPr>
              <a:t>语句</a:t>
            </a:r>
            <a:r>
              <a:rPr lang="en-CN" dirty="0">
                <a:effectLst/>
              </a:rPr>
              <a:t> 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CN" sz="18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示例</a:t>
            </a:r>
            <a:r>
              <a:rPr lang="zh-CN" alt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：</a:t>
            </a:r>
            <a:endParaRPr lang="en-US" altLang="zh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fruit := map[string]float64{</a:t>
            </a:r>
          </a:p>
          <a:p>
            <a:pPr marL="457200" lvl="1" indent="0">
              <a:buNone/>
            </a:pPr>
            <a:r>
              <a:rPr lang="en-US" altLang="zh-CN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"apple": 5.4,</a:t>
            </a:r>
          </a:p>
          <a:p>
            <a:pPr marL="457200" lvl="1" indent="0">
              <a:buNone/>
            </a:pPr>
            <a:r>
              <a:rPr lang="en-US" altLang="zh-CN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"banana": 6.8,</a:t>
            </a:r>
          </a:p>
          <a:p>
            <a:pPr marL="457200" lvl="1" indent="0">
              <a:buNone/>
            </a:pPr>
            <a:r>
              <a:rPr lang="en-US" altLang="zh-CN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"cherry":10.5,</a:t>
            </a:r>
          </a:p>
          <a:p>
            <a:pPr marL="457200" lvl="1" indent="0">
              <a:buNone/>
            </a:pPr>
            <a:r>
              <a:rPr lang="en-US" altLang="zh-CN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</a:p>
          <a:p>
            <a:pPr marL="457200" lvl="1" indent="0">
              <a:buNone/>
            </a:pPr>
            <a:r>
              <a:rPr lang="en-US" altLang="zh-CN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for key, value := range fruit {</a:t>
            </a:r>
          </a:p>
          <a:p>
            <a:pPr marL="457200" lvl="1" indent="0">
              <a:buNone/>
            </a:pPr>
            <a:r>
              <a:rPr lang="en-US" altLang="zh-CN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altLang="zh-CN" sz="14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altLang="zh-CN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(key, value)</a:t>
            </a:r>
          </a:p>
          <a:p>
            <a:pPr marL="457200" lvl="1" indent="0">
              <a:buNone/>
            </a:pPr>
            <a:r>
              <a:rPr lang="en-US" altLang="zh-CN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</a:p>
          <a:p>
            <a:pPr lvl="1"/>
            <a:endParaRPr lang="en-US" altLang="zh-CN" sz="1400" kern="800" dirty="0">
              <a:solidFill>
                <a:srgbClr val="000000"/>
              </a:solidFill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060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r>
              <a:rPr lang="zh-CN" altLang="en-US" dirty="0"/>
              <a:t> 分支结构</a:t>
            </a:r>
            <a:r>
              <a:rPr lang="en-US" altLang="zh-CN" dirty="0"/>
              <a:t>if</a:t>
            </a:r>
            <a:r>
              <a:rPr lang="zh-CN" altLang="en-US" dirty="0"/>
              <a:t>语句 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由关键字</a:t>
            </a:r>
            <a:r>
              <a:rPr lang="en-US" altLang="zh-CN" dirty="0">
                <a:latin typeface="+mn-ea"/>
              </a:rPr>
              <a:t>If</a:t>
            </a:r>
            <a:r>
              <a:rPr lang="zh-CN" altLang="en-US" dirty="0">
                <a:latin typeface="+mn-ea"/>
              </a:rPr>
              <a:t>开头的语句用来判断某个条件是否成立。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格式：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if condition {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//</a:t>
            </a:r>
            <a:r>
              <a:rPr lang="zh-CN" altLang="en-US" dirty="0">
                <a:latin typeface="+mn-ea"/>
              </a:rPr>
              <a:t>条件成立时要执行的语句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}else{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//</a:t>
            </a:r>
            <a:r>
              <a:rPr lang="zh-CN" altLang="en-US" dirty="0">
                <a:latin typeface="+mn-ea"/>
              </a:rPr>
              <a:t>条件不成立时要执行的语句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}</a:t>
            </a:r>
          </a:p>
          <a:p>
            <a:pPr lvl="1"/>
            <a:endParaRPr lang="zh-CN" altLang="en-US" dirty="0">
              <a:latin typeface="+mn-ea"/>
            </a:endParaRPr>
          </a:p>
          <a:p>
            <a:endParaRPr lang="en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328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r>
              <a:rPr lang="zh-CN" altLang="en-US" dirty="0"/>
              <a:t> 分支结构</a:t>
            </a:r>
            <a:r>
              <a:rPr lang="en-US" altLang="zh-CN" dirty="0"/>
              <a:t>if</a:t>
            </a:r>
            <a:r>
              <a:rPr lang="zh-CN" altLang="en-US" dirty="0"/>
              <a:t>语句 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CN" sz="6400" dirty="0">
                <a:latin typeface="+mn-ea"/>
              </a:rPr>
              <a:t>示例</a:t>
            </a:r>
            <a:r>
              <a:rPr lang="zh-CN" altLang="en-US" sz="6400" dirty="0">
                <a:latin typeface="+mn-ea"/>
              </a:rPr>
              <a:t>：</a:t>
            </a:r>
            <a:endParaRPr lang="en-US" altLang="zh-CN" sz="6400" dirty="0">
              <a:latin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400" dirty="0">
                <a:latin typeface="+mn-ea"/>
              </a:rPr>
              <a:t>var </a:t>
            </a:r>
            <a:r>
              <a:rPr lang="en-US" altLang="zh-CN" sz="2400" dirty="0" err="1">
                <a:latin typeface="+mn-ea"/>
              </a:rPr>
              <a:t>numC</a:t>
            </a:r>
            <a:r>
              <a:rPr lang="en-US" altLang="zh-CN" sz="2400" dirty="0">
                <a:latin typeface="+mn-ea"/>
              </a:rPr>
              <a:t>=500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400" dirty="0">
                <a:latin typeface="+mn-ea"/>
              </a:rPr>
              <a:t>if </a:t>
            </a:r>
            <a:r>
              <a:rPr lang="en-US" altLang="zh-CN" sz="2400" dirty="0" err="1">
                <a:latin typeface="+mn-ea"/>
              </a:rPr>
              <a:t>numC</a:t>
            </a:r>
            <a:r>
              <a:rPr lang="en-US" altLang="zh-CN" sz="2400" dirty="0">
                <a:latin typeface="+mn-ea"/>
              </a:rPr>
              <a:t>&lt;0{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400" dirty="0">
                <a:latin typeface="+mn-ea"/>
              </a:rPr>
              <a:t>	</a:t>
            </a:r>
            <a:r>
              <a:rPr lang="en-US" altLang="zh-CN" sz="2400" dirty="0" err="1">
                <a:latin typeface="+mn-ea"/>
              </a:rPr>
              <a:t>fmt.Println</a:t>
            </a:r>
            <a:r>
              <a:rPr lang="en-US" altLang="zh-CN" sz="2400" dirty="0">
                <a:latin typeface="+mn-ea"/>
              </a:rPr>
              <a:t>("</a:t>
            </a:r>
            <a:r>
              <a:rPr lang="en-US" altLang="zh-CN" sz="2400" dirty="0" err="1">
                <a:latin typeface="+mn-ea"/>
              </a:rPr>
              <a:t>numC</a:t>
            </a:r>
            <a:r>
              <a:rPr lang="zh-CN" altLang="en-US" sz="2400" dirty="0">
                <a:latin typeface="+mn-ea"/>
              </a:rPr>
              <a:t>的值为负</a:t>
            </a:r>
            <a:r>
              <a:rPr lang="en-US" altLang="zh-CN" sz="2400" dirty="0">
                <a:latin typeface="+mn-ea"/>
              </a:rPr>
              <a:t>")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400" dirty="0">
                <a:latin typeface="+mn-ea"/>
              </a:rPr>
              <a:t>}else if </a:t>
            </a:r>
            <a:r>
              <a:rPr lang="en-US" altLang="zh-CN" sz="2400" dirty="0" err="1">
                <a:latin typeface="+mn-ea"/>
              </a:rPr>
              <a:t>numC</a:t>
            </a:r>
            <a:r>
              <a:rPr lang="en-US" altLang="zh-CN" sz="2400" dirty="0">
                <a:latin typeface="+mn-ea"/>
              </a:rPr>
              <a:t>==0{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400" dirty="0">
                <a:latin typeface="+mn-ea"/>
              </a:rPr>
              <a:t>	</a:t>
            </a:r>
            <a:r>
              <a:rPr lang="en-US" altLang="zh-CN" sz="2400" dirty="0" err="1">
                <a:latin typeface="+mn-ea"/>
              </a:rPr>
              <a:t>fmt.Println</a:t>
            </a:r>
            <a:r>
              <a:rPr lang="en-US" altLang="zh-CN" sz="2400" dirty="0">
                <a:latin typeface="+mn-ea"/>
              </a:rPr>
              <a:t>("</a:t>
            </a:r>
            <a:r>
              <a:rPr lang="en-US" altLang="zh-CN" sz="2400" dirty="0" err="1">
                <a:latin typeface="+mn-ea"/>
              </a:rPr>
              <a:t>numC</a:t>
            </a:r>
            <a:r>
              <a:rPr lang="zh-CN" altLang="en-US" sz="2400" dirty="0">
                <a:latin typeface="+mn-ea"/>
              </a:rPr>
              <a:t>的值为</a:t>
            </a:r>
            <a:r>
              <a:rPr lang="en-US" altLang="zh-CN" sz="2400" dirty="0">
                <a:latin typeface="+mn-ea"/>
              </a:rPr>
              <a:t>0")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400" dirty="0">
                <a:latin typeface="+mn-ea"/>
              </a:rPr>
              <a:t>}else if </a:t>
            </a:r>
            <a:r>
              <a:rPr lang="en-US" altLang="zh-CN" sz="2400" dirty="0" err="1">
                <a:latin typeface="+mn-ea"/>
              </a:rPr>
              <a:t>numC</a:t>
            </a:r>
            <a:r>
              <a:rPr lang="en-US" altLang="zh-CN" sz="2400" dirty="0">
                <a:latin typeface="+mn-ea"/>
              </a:rPr>
              <a:t>&lt;100{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400" dirty="0">
                <a:latin typeface="+mn-ea"/>
              </a:rPr>
              <a:t>	</a:t>
            </a:r>
            <a:r>
              <a:rPr lang="en-US" altLang="zh-CN" sz="2400" dirty="0" err="1">
                <a:latin typeface="+mn-ea"/>
              </a:rPr>
              <a:t>fmt.Println</a:t>
            </a:r>
            <a:r>
              <a:rPr lang="en-US" altLang="zh-CN" sz="2400" dirty="0">
                <a:latin typeface="+mn-ea"/>
              </a:rPr>
              <a:t>("</a:t>
            </a:r>
            <a:r>
              <a:rPr lang="en-US" altLang="zh-CN" sz="2400" dirty="0" err="1">
                <a:latin typeface="+mn-ea"/>
              </a:rPr>
              <a:t>numC</a:t>
            </a:r>
            <a:r>
              <a:rPr lang="zh-CN" altLang="en-US" sz="2400" dirty="0">
                <a:latin typeface="+mn-ea"/>
              </a:rPr>
              <a:t>的值小于</a:t>
            </a:r>
            <a:r>
              <a:rPr lang="en-US" altLang="zh-CN" sz="2400" dirty="0">
                <a:latin typeface="+mn-ea"/>
              </a:rPr>
              <a:t>100")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400" dirty="0">
                <a:latin typeface="+mn-ea"/>
              </a:rPr>
              <a:t>}else if </a:t>
            </a:r>
            <a:r>
              <a:rPr lang="en-US" altLang="zh-CN" sz="2400" dirty="0" err="1">
                <a:latin typeface="+mn-ea"/>
              </a:rPr>
              <a:t>numC</a:t>
            </a:r>
            <a:r>
              <a:rPr lang="en-US" altLang="zh-CN" sz="2400" dirty="0">
                <a:latin typeface="+mn-ea"/>
              </a:rPr>
              <a:t>&lt;200{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400" dirty="0">
                <a:latin typeface="+mn-ea"/>
              </a:rPr>
              <a:t>	</a:t>
            </a:r>
            <a:r>
              <a:rPr lang="en-US" altLang="zh-CN" sz="2400" dirty="0" err="1">
                <a:latin typeface="+mn-ea"/>
              </a:rPr>
              <a:t>fmt.Println</a:t>
            </a:r>
            <a:r>
              <a:rPr lang="en-US" altLang="zh-CN" sz="2400" dirty="0">
                <a:latin typeface="+mn-ea"/>
              </a:rPr>
              <a:t>("</a:t>
            </a:r>
            <a:r>
              <a:rPr lang="en-US" altLang="zh-CN" sz="2400" dirty="0" err="1">
                <a:latin typeface="+mn-ea"/>
              </a:rPr>
              <a:t>numC</a:t>
            </a:r>
            <a:r>
              <a:rPr lang="zh-CN" altLang="en-US" sz="2400" dirty="0">
                <a:latin typeface="+mn-ea"/>
              </a:rPr>
              <a:t>的值小于</a:t>
            </a:r>
            <a:r>
              <a:rPr lang="en-US" altLang="zh-CN" sz="2400" dirty="0">
                <a:latin typeface="+mn-ea"/>
              </a:rPr>
              <a:t>200")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400" dirty="0">
                <a:latin typeface="+mn-ea"/>
              </a:rPr>
              <a:t>}else if </a:t>
            </a:r>
            <a:r>
              <a:rPr lang="en-US" altLang="zh-CN" sz="2400" dirty="0" err="1">
                <a:latin typeface="+mn-ea"/>
              </a:rPr>
              <a:t>numC</a:t>
            </a:r>
            <a:r>
              <a:rPr lang="en-US" altLang="zh-CN" sz="2400" dirty="0">
                <a:latin typeface="+mn-ea"/>
              </a:rPr>
              <a:t>&lt;300{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400" dirty="0">
                <a:latin typeface="+mn-ea"/>
              </a:rPr>
              <a:t>	</a:t>
            </a:r>
            <a:r>
              <a:rPr lang="en-US" altLang="zh-CN" sz="2400" dirty="0" err="1">
                <a:latin typeface="+mn-ea"/>
              </a:rPr>
              <a:t>fmt.Println</a:t>
            </a:r>
            <a:r>
              <a:rPr lang="en-US" altLang="zh-CN" sz="2400" dirty="0">
                <a:latin typeface="+mn-ea"/>
              </a:rPr>
              <a:t>("</a:t>
            </a:r>
            <a:r>
              <a:rPr lang="en-US" altLang="zh-CN" sz="2400" dirty="0" err="1">
                <a:latin typeface="+mn-ea"/>
              </a:rPr>
              <a:t>numC</a:t>
            </a:r>
            <a:r>
              <a:rPr lang="zh-CN" altLang="en-US" sz="2400" dirty="0">
                <a:latin typeface="+mn-ea"/>
              </a:rPr>
              <a:t>的值小于</a:t>
            </a:r>
            <a:r>
              <a:rPr lang="en-US" altLang="zh-CN" sz="2400" dirty="0">
                <a:latin typeface="+mn-ea"/>
              </a:rPr>
              <a:t>300")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400" dirty="0">
                <a:latin typeface="+mn-ea"/>
              </a:rPr>
              <a:t>}else if </a:t>
            </a:r>
            <a:r>
              <a:rPr lang="en-US" altLang="zh-CN" sz="2400" dirty="0" err="1">
                <a:latin typeface="+mn-ea"/>
              </a:rPr>
              <a:t>numC</a:t>
            </a:r>
            <a:r>
              <a:rPr lang="en-US" altLang="zh-CN" sz="2400" dirty="0">
                <a:latin typeface="+mn-ea"/>
              </a:rPr>
              <a:t>&lt;400{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400" dirty="0">
                <a:latin typeface="+mn-ea"/>
              </a:rPr>
              <a:t>	</a:t>
            </a:r>
            <a:r>
              <a:rPr lang="en-US" altLang="zh-CN" sz="2400" dirty="0" err="1">
                <a:latin typeface="+mn-ea"/>
              </a:rPr>
              <a:t>fmt.Println</a:t>
            </a:r>
            <a:r>
              <a:rPr lang="en-US" altLang="zh-CN" sz="2400" dirty="0">
                <a:latin typeface="+mn-ea"/>
              </a:rPr>
              <a:t>("</a:t>
            </a:r>
            <a:r>
              <a:rPr lang="en-US" altLang="zh-CN" sz="2400" dirty="0" err="1">
                <a:latin typeface="+mn-ea"/>
              </a:rPr>
              <a:t>numC</a:t>
            </a:r>
            <a:r>
              <a:rPr lang="zh-CN" altLang="en-US" sz="2400" dirty="0">
                <a:latin typeface="+mn-ea"/>
              </a:rPr>
              <a:t>的值小于</a:t>
            </a:r>
            <a:r>
              <a:rPr lang="en-US" altLang="zh-CN" sz="2400" dirty="0">
                <a:latin typeface="+mn-ea"/>
              </a:rPr>
              <a:t>400")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400" dirty="0">
                <a:latin typeface="+mn-ea"/>
              </a:rPr>
              <a:t>}else if </a:t>
            </a:r>
            <a:r>
              <a:rPr lang="en-US" altLang="zh-CN" sz="2400" dirty="0" err="1">
                <a:latin typeface="+mn-ea"/>
              </a:rPr>
              <a:t>numC</a:t>
            </a:r>
            <a:r>
              <a:rPr lang="en-US" altLang="zh-CN" sz="2400" dirty="0">
                <a:latin typeface="+mn-ea"/>
              </a:rPr>
              <a:t>&lt;500{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400" dirty="0">
                <a:latin typeface="+mn-ea"/>
              </a:rPr>
              <a:t>	</a:t>
            </a:r>
            <a:r>
              <a:rPr lang="en-US" altLang="zh-CN" sz="2400" dirty="0" err="1">
                <a:latin typeface="+mn-ea"/>
              </a:rPr>
              <a:t>fmt.Println</a:t>
            </a:r>
            <a:r>
              <a:rPr lang="en-US" altLang="zh-CN" sz="2400" dirty="0">
                <a:latin typeface="+mn-ea"/>
              </a:rPr>
              <a:t>("</a:t>
            </a:r>
            <a:r>
              <a:rPr lang="en-US" altLang="zh-CN" sz="2400" dirty="0" err="1">
                <a:latin typeface="+mn-ea"/>
              </a:rPr>
              <a:t>numC</a:t>
            </a:r>
            <a:r>
              <a:rPr lang="zh-CN" altLang="en-US" sz="2400" dirty="0">
                <a:latin typeface="+mn-ea"/>
              </a:rPr>
              <a:t>的值小于</a:t>
            </a:r>
            <a:r>
              <a:rPr lang="en-US" altLang="zh-CN" sz="2400" dirty="0">
                <a:latin typeface="+mn-ea"/>
              </a:rPr>
              <a:t>500")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400" dirty="0">
                <a:latin typeface="+mn-ea"/>
              </a:rPr>
              <a:t>}else{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400" dirty="0">
                <a:latin typeface="+mn-ea"/>
              </a:rPr>
              <a:t>	</a:t>
            </a:r>
            <a:r>
              <a:rPr lang="en-US" altLang="zh-CN" sz="2400" dirty="0" err="1">
                <a:latin typeface="+mn-ea"/>
              </a:rPr>
              <a:t>fmt.Println</a:t>
            </a:r>
            <a:r>
              <a:rPr lang="en-US" altLang="zh-CN" sz="2400" dirty="0">
                <a:latin typeface="+mn-ea"/>
              </a:rPr>
              <a:t>("</a:t>
            </a:r>
            <a:r>
              <a:rPr lang="en-US" altLang="zh-CN" sz="2400" dirty="0" err="1">
                <a:latin typeface="+mn-ea"/>
              </a:rPr>
              <a:t>numC</a:t>
            </a:r>
            <a:r>
              <a:rPr lang="zh-CN" altLang="en-US" sz="2400" dirty="0">
                <a:latin typeface="+mn-ea"/>
              </a:rPr>
              <a:t>的值大于或等于</a:t>
            </a:r>
            <a:r>
              <a:rPr lang="en-US" altLang="zh-CN" sz="2400" dirty="0">
                <a:latin typeface="+mn-ea"/>
              </a:rPr>
              <a:t>1000")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400" dirty="0">
                <a:latin typeface="+mn-ea"/>
              </a:rPr>
              <a:t>}</a:t>
            </a:r>
          </a:p>
          <a:p>
            <a:pPr lvl="1"/>
            <a:endParaRPr lang="zh-CN" altLang="en-US" dirty="0">
              <a:latin typeface="+mn-ea"/>
            </a:endParaRPr>
          </a:p>
          <a:p>
            <a:endParaRPr lang="en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141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</a:t>
            </a:r>
            <a:r>
              <a:rPr lang="zh-CN" altLang="en-US" dirty="0"/>
              <a:t> </a:t>
            </a:r>
            <a:r>
              <a:rPr lang="en-US" altLang="zh-CN" dirty="0"/>
              <a:t>Switch...case...</a:t>
            </a:r>
            <a:r>
              <a:rPr lang="zh-CN" altLang="en-US" dirty="0"/>
              <a:t>分支结构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N" dirty="0">
                <a:latin typeface="+mn-ea"/>
              </a:rPr>
              <a:t>格式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dirty="0">
                <a:latin typeface="+mn-ea"/>
              </a:rPr>
              <a:t>switch variable {</a:t>
            </a:r>
          </a:p>
          <a:p>
            <a:pPr marL="457200" lvl="1" indent="0">
              <a:buNone/>
            </a:pPr>
            <a:r>
              <a:rPr lang="en-US" dirty="0">
                <a:latin typeface="+mn-ea"/>
              </a:rPr>
              <a:t>    case condition1:</a:t>
            </a:r>
          </a:p>
          <a:p>
            <a:pPr marL="457200" lvl="1" indent="0">
              <a:buNone/>
            </a:pPr>
            <a:r>
              <a:rPr lang="en-US" dirty="0">
                <a:latin typeface="+mn-ea"/>
              </a:rPr>
              <a:t>        //condition1</a:t>
            </a:r>
            <a:r>
              <a:rPr lang="zh-CN" altLang="en-US" dirty="0">
                <a:latin typeface="+mn-ea"/>
              </a:rPr>
              <a:t>成立时要执行的语句</a:t>
            </a:r>
          </a:p>
          <a:p>
            <a:pPr marL="457200" lvl="1" indent="0">
              <a:buNone/>
            </a:pPr>
            <a:r>
              <a:rPr lang="zh-CN" altLang="en-US" dirty="0">
                <a:latin typeface="+mn-ea"/>
              </a:rPr>
              <a:t>    </a:t>
            </a:r>
            <a:r>
              <a:rPr lang="en-US" dirty="0">
                <a:latin typeface="+mn-ea"/>
              </a:rPr>
              <a:t>case condition2:</a:t>
            </a:r>
          </a:p>
          <a:p>
            <a:pPr marL="457200" lvl="1" indent="0">
              <a:buNone/>
            </a:pPr>
            <a:r>
              <a:rPr lang="en-US" dirty="0">
                <a:latin typeface="+mn-ea"/>
              </a:rPr>
              <a:t>        //condition2</a:t>
            </a:r>
            <a:r>
              <a:rPr lang="zh-CN" altLang="en-US" dirty="0">
                <a:latin typeface="+mn-ea"/>
              </a:rPr>
              <a:t>成立时要执行的语句</a:t>
            </a:r>
          </a:p>
          <a:p>
            <a:pPr marL="457200" lvl="1" indent="0">
              <a:buNone/>
            </a:pPr>
            <a:r>
              <a:rPr lang="zh-CN" altLang="en-US" dirty="0">
                <a:latin typeface="+mn-ea"/>
              </a:rPr>
              <a:t>    </a:t>
            </a:r>
            <a:r>
              <a:rPr lang="en-US" dirty="0">
                <a:latin typeface="+mn-ea"/>
              </a:rPr>
              <a:t>default:</a:t>
            </a:r>
          </a:p>
          <a:p>
            <a:pPr marL="457200" lvl="1" indent="0">
              <a:buNone/>
            </a:pPr>
            <a:r>
              <a:rPr lang="en-US" dirty="0">
                <a:latin typeface="+mn-ea"/>
              </a:rPr>
              <a:t>        //</a:t>
            </a:r>
            <a:r>
              <a:rPr lang="zh-CN" altLang="en-US" dirty="0">
                <a:latin typeface="+mn-ea"/>
              </a:rPr>
              <a:t>无匹配条件是默认执行的语句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}</a:t>
            </a:r>
          </a:p>
          <a:p>
            <a:pPr lvl="1"/>
            <a:endParaRPr lang="en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849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</a:t>
            </a:r>
            <a:r>
              <a:rPr lang="zh-CN" altLang="en-US" dirty="0"/>
              <a:t> </a:t>
            </a:r>
            <a:r>
              <a:rPr lang="en-US" altLang="zh-CN" dirty="0"/>
              <a:t>Switch...case...</a:t>
            </a:r>
            <a:r>
              <a:rPr lang="zh-CN" altLang="en-US" dirty="0"/>
              <a:t>分支结构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dirty="0">
                <a:latin typeface="+mn-ea"/>
              </a:rPr>
              <a:t>格式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457200" lvl="1" indent="0" hangingPunct="0">
              <a:lnSpc>
                <a:spcPts val="1100"/>
              </a:lnSpc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switch {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lnSpc>
                <a:spcPts val="1100"/>
              </a:lnSpc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   case condition1: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lnSpc>
                <a:spcPts val="1100"/>
              </a:lnSpc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       //condition1</a:t>
            </a:r>
            <a:r>
              <a:rPr lang="en-CN" sz="1800" kern="80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成立时要执行的语句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lnSpc>
                <a:spcPts val="1100"/>
              </a:lnSpc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   case condition2: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lnSpc>
                <a:spcPts val="1100"/>
              </a:lnSpc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       //condition2</a:t>
            </a:r>
            <a:r>
              <a:rPr lang="en-CN" sz="1800" kern="80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成立时要执行的语句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lnSpc>
                <a:spcPts val="1100"/>
              </a:lnSpc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   default: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lnSpc>
                <a:spcPts val="1100"/>
              </a:lnSpc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       //</a:t>
            </a:r>
            <a:r>
              <a:rPr lang="en-CN" sz="1800" kern="80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无匹配条件是默认执行的语句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lnSpc>
                <a:spcPts val="1100"/>
              </a:lnSpc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104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</a:t>
            </a:r>
            <a:r>
              <a:rPr lang="zh-CN" altLang="en-US" dirty="0"/>
              <a:t> </a:t>
            </a:r>
            <a:r>
              <a:rPr lang="en-US" altLang="zh-CN" dirty="0"/>
              <a:t>Switch...case...</a:t>
            </a:r>
            <a:r>
              <a:rPr lang="zh-CN" altLang="en-US" dirty="0"/>
              <a:t>分支结构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CN" dirty="0">
                <a:latin typeface="+mn-ea"/>
              </a:rPr>
              <a:t>示例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457200" lvl="1" indent="0" hangingPunct="0">
              <a:lnSpc>
                <a:spcPts val="1100"/>
              </a:lnSpc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var str string="hello，</a:t>
            </a:r>
            <a:r>
              <a:rPr lang="zh-CN" alt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三酷猫</a:t>
            </a:r>
            <a:r>
              <a:rPr lang="en-US" altLang="zh-CN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</a:t>
            </a:r>
          </a:p>
          <a:p>
            <a:pPr marL="457200" lvl="1" indent="0" hangingPunct="0">
              <a:lnSpc>
                <a:spcPts val="1100"/>
              </a:lnSpc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switch {</a:t>
            </a:r>
          </a:p>
          <a:p>
            <a:pPr marL="457200" lvl="1" indent="0" hangingPunct="0">
              <a:lnSpc>
                <a:spcPts val="1100"/>
              </a:lnSpc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case str=="hello，</a:t>
            </a:r>
            <a:r>
              <a:rPr lang="zh-CN" alt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三酷猫</a:t>
            </a:r>
            <a:r>
              <a:rPr lang="en-US" altLang="zh-CN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":</a:t>
            </a:r>
          </a:p>
          <a:p>
            <a:pPr marL="457200" lvl="1" indent="0" hangingPunct="0">
              <a:lnSpc>
                <a:spcPts val="1100"/>
              </a:lnSpc>
              <a:buNone/>
            </a:pPr>
            <a:r>
              <a:rPr lang="en-US" altLang="zh-CN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("</a:t>
            </a:r>
            <a:r>
              <a:rPr lang="zh-CN" alt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英语打招呼</a:t>
            </a:r>
            <a:r>
              <a:rPr lang="en-US" altLang="zh-CN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",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str)</a:t>
            </a:r>
          </a:p>
          <a:p>
            <a:pPr marL="457200" lvl="1" indent="0" hangingPunct="0">
              <a:lnSpc>
                <a:spcPts val="1100"/>
              </a:lnSpc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fallthrough</a:t>
            </a:r>
            <a:endParaRPr lang="en-US" sz="1800" kern="800" dirty="0">
              <a:solidFill>
                <a:srgbClr val="000000"/>
              </a:solidFill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lnSpc>
                <a:spcPts val="1100"/>
              </a:lnSpc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case str!="</a:t>
            </a:r>
            <a:r>
              <a:rPr lang="zh-CN" alt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你好，三酷猫</a:t>
            </a:r>
            <a:r>
              <a:rPr lang="en-US" altLang="zh-CN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":</a:t>
            </a:r>
          </a:p>
          <a:p>
            <a:pPr marL="457200" lvl="1" indent="0" hangingPunct="0">
              <a:lnSpc>
                <a:spcPts val="1100"/>
              </a:lnSpc>
              <a:buNone/>
            </a:pPr>
            <a:r>
              <a:rPr lang="en-US" altLang="zh-CN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("</a:t>
            </a:r>
            <a:r>
              <a:rPr lang="zh-CN" alt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汉语打招呼 你好，三酷猫</a:t>
            </a:r>
            <a:r>
              <a:rPr lang="en-US" altLang="zh-CN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")</a:t>
            </a:r>
          </a:p>
          <a:p>
            <a:pPr marL="457200" lvl="1" indent="0" hangingPunct="0">
              <a:lnSpc>
                <a:spcPts val="1100"/>
              </a:lnSpc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default:</a:t>
            </a:r>
          </a:p>
          <a:p>
            <a:pPr marL="457200" lvl="1" indent="0" hangingPunct="0">
              <a:lnSpc>
                <a:spcPts val="1100"/>
              </a:lnSpc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("</a:t>
            </a:r>
            <a:r>
              <a:rPr lang="zh-CN" alt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没有看到三酷猫</a:t>
            </a:r>
            <a:r>
              <a:rPr lang="en-US" altLang="zh-CN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")</a:t>
            </a:r>
          </a:p>
          <a:p>
            <a:pPr marL="457200" lvl="1" indent="0" hangingPunct="0">
              <a:lnSpc>
                <a:spcPts val="1100"/>
              </a:lnSpc>
              <a:buNone/>
            </a:pPr>
            <a:r>
              <a:rPr lang="en-US" altLang="zh-CN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219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</a:t>
            </a:r>
            <a:r>
              <a:rPr lang="zh-CN" altLang="en-US" dirty="0"/>
              <a:t> </a:t>
            </a:r>
            <a:r>
              <a:rPr lang="en-CN" kern="950" dirty="0">
                <a:effectLst/>
                <a:latin typeface="方正书宋_GBK"/>
                <a:ea typeface="方正书宋_GBK"/>
                <a:cs typeface="Times New Roman" panose="02020603050405020304" pitchFamily="18" charset="0"/>
              </a:rPr>
              <a:t>循环结构</a:t>
            </a:r>
            <a:r>
              <a:rPr lang="en-US" kern="950" dirty="0">
                <a:effectLst/>
                <a:latin typeface="Times New Roman" panose="02020603050405020304" pitchFamily="18" charset="0"/>
                <a:ea typeface="方正书宋_GBK"/>
              </a:rPr>
              <a:t>for</a:t>
            </a:r>
            <a:r>
              <a:rPr lang="zh-CN" kern="950" dirty="0">
                <a:effectLst/>
                <a:latin typeface="Times New Roman" panose="02020603050405020304" pitchFamily="18" charset="0"/>
                <a:ea typeface="方正书宋_GBK"/>
                <a:cs typeface="Times New Roman" panose="02020603050405020304" pitchFamily="18" charset="0"/>
              </a:rPr>
              <a:t>语句</a:t>
            </a:r>
            <a:r>
              <a:rPr lang="en-CN" dirty="0">
                <a:effectLst/>
              </a:rPr>
              <a:t> 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格式：</a:t>
            </a:r>
            <a:endParaRPr lang="en-US" altLang="zh-CN" dirty="0">
              <a:latin typeface="+mn-ea"/>
            </a:endParaRPr>
          </a:p>
          <a:p>
            <a:pPr marL="457200" lvl="1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for 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init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; condition; post {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lvl="1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//</a:t>
            </a:r>
            <a:r>
              <a:rPr lang="en-CN" sz="1800" kern="80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循环体代码块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5610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</a:t>
            </a:r>
            <a:r>
              <a:rPr lang="zh-CN" altLang="en-US" dirty="0"/>
              <a:t> </a:t>
            </a:r>
            <a:r>
              <a:rPr lang="en-CN" kern="950" dirty="0">
                <a:effectLst/>
                <a:latin typeface="方正书宋_GBK"/>
                <a:ea typeface="方正书宋_GBK"/>
                <a:cs typeface="Times New Roman" panose="02020603050405020304" pitchFamily="18" charset="0"/>
              </a:rPr>
              <a:t>循环结构</a:t>
            </a:r>
            <a:r>
              <a:rPr lang="en-US" kern="950" dirty="0">
                <a:effectLst/>
                <a:latin typeface="Times New Roman" panose="02020603050405020304" pitchFamily="18" charset="0"/>
                <a:ea typeface="方正书宋_GBK"/>
              </a:rPr>
              <a:t>for</a:t>
            </a:r>
            <a:r>
              <a:rPr lang="zh-CN" kern="950" dirty="0">
                <a:effectLst/>
                <a:latin typeface="Times New Roman" panose="02020603050405020304" pitchFamily="18" charset="0"/>
                <a:ea typeface="方正书宋_GBK"/>
                <a:cs typeface="Times New Roman" panose="02020603050405020304" pitchFamily="18" charset="0"/>
              </a:rPr>
              <a:t>语句</a:t>
            </a:r>
            <a:r>
              <a:rPr lang="en-CN" dirty="0">
                <a:effectLst/>
              </a:rPr>
              <a:t> 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示例：</a:t>
            </a:r>
            <a:endParaRPr lang="en-US" altLang="zh-CN" dirty="0">
              <a:latin typeface="+mn-ea"/>
            </a:endParaRPr>
          </a:p>
          <a:p>
            <a:pPr marL="457200" lvl="1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sum:= 0</a:t>
            </a:r>
          </a:p>
          <a:p>
            <a:pPr marL="457200" lvl="1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for 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i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:= 0; 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i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&lt;=10; 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i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++ {</a:t>
            </a:r>
          </a:p>
          <a:p>
            <a:pPr marL="457200" lvl="1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sum+=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i</a:t>
            </a:r>
            <a:endParaRPr lang="en-US" sz="1800" kern="800" dirty="0">
              <a:solidFill>
                <a:srgbClr val="000000"/>
              </a:solidFill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</a:p>
          <a:p>
            <a:pPr marL="457200" lvl="1" indent="0" hangingPunct="0">
              <a:buNone/>
            </a:pP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(sum)</a:t>
            </a:r>
          </a:p>
        </p:txBody>
      </p:sp>
    </p:spTree>
    <p:extLst>
      <p:ext uri="{BB962C8B-B14F-4D97-AF65-F5344CB8AC3E}">
        <p14:creationId xmlns:p14="http://schemas.microsoft.com/office/powerpoint/2010/main" val="1732708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</a:t>
            </a:r>
            <a:r>
              <a:rPr lang="zh-CN" altLang="en-US" dirty="0"/>
              <a:t> </a:t>
            </a:r>
            <a:r>
              <a:rPr lang="en-CN" kern="950" dirty="0">
                <a:effectLst/>
                <a:latin typeface="方正书宋_GBK"/>
                <a:ea typeface="方正书宋_GBK"/>
                <a:cs typeface="Times New Roman" panose="02020603050405020304" pitchFamily="18" charset="0"/>
              </a:rPr>
              <a:t>循环结构</a:t>
            </a:r>
            <a:r>
              <a:rPr lang="en-US" kern="950" dirty="0">
                <a:effectLst/>
                <a:latin typeface="Times New Roman" panose="02020603050405020304" pitchFamily="18" charset="0"/>
                <a:ea typeface="方正书宋_GBK"/>
              </a:rPr>
              <a:t>for</a:t>
            </a:r>
            <a:r>
              <a:rPr lang="zh-CN" kern="950" dirty="0">
                <a:effectLst/>
                <a:latin typeface="Times New Roman" panose="02020603050405020304" pitchFamily="18" charset="0"/>
                <a:ea typeface="方正书宋_GBK"/>
                <a:cs typeface="Times New Roman" panose="02020603050405020304" pitchFamily="18" charset="0"/>
              </a:rPr>
              <a:t>语句</a:t>
            </a:r>
            <a:r>
              <a:rPr lang="en-CN" dirty="0">
                <a:effectLst/>
              </a:rPr>
              <a:t> 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格式：</a:t>
            </a:r>
            <a:endParaRPr lang="en-US" altLang="zh-CN" dirty="0">
              <a:latin typeface="+mn-ea"/>
            </a:endParaRPr>
          </a:p>
          <a:p>
            <a:pPr marL="457200" lvl="1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for condition{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lvl="1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//</a:t>
            </a:r>
            <a:r>
              <a:rPr lang="en-CN" sz="1800" kern="80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循环体代码块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9957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186</TotalTime>
  <Words>740</Words>
  <Application>Microsoft Macintosh PowerPoint</Application>
  <PresentationFormat>Widescreen</PresentationFormat>
  <Paragraphs>139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Bitstream Vera Sans Mono</vt:lpstr>
      <vt:lpstr>方正舒体</vt:lpstr>
      <vt:lpstr>方正中等线_GBK</vt:lpstr>
      <vt:lpstr>方正书宋_GBK</vt:lpstr>
      <vt:lpstr>Arial</vt:lpstr>
      <vt:lpstr>Garamond</vt:lpstr>
      <vt:lpstr>Times New Roman</vt:lpstr>
      <vt:lpstr>Organic</vt:lpstr>
      <vt:lpstr>Go 语言从入门到项目实战</vt:lpstr>
      <vt:lpstr>4.1 分支结构if语句 </vt:lpstr>
      <vt:lpstr>4.1 分支结构if语句 </vt:lpstr>
      <vt:lpstr>4.2 Switch...case...分支结构</vt:lpstr>
      <vt:lpstr>4.2 Switch...case...分支结构</vt:lpstr>
      <vt:lpstr>4.2 Switch...case...分支结构</vt:lpstr>
      <vt:lpstr>4.3 循环结构for语句 </vt:lpstr>
      <vt:lpstr>4.3 循环结构for语句 </vt:lpstr>
      <vt:lpstr>4.3 循环结构for语句 </vt:lpstr>
      <vt:lpstr>4.3 循环结构for语句 </vt:lpstr>
      <vt:lpstr>4.4 流程控制语句 </vt:lpstr>
      <vt:lpstr>4.4 流程控制语句 </vt:lpstr>
      <vt:lpstr>4.4 流程控制语句 </vt:lpstr>
      <vt:lpstr>4.5 for-range语句 </vt:lpstr>
      <vt:lpstr>4.5 for-range语句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萧 文翰</dc:creator>
  <cp:lastModifiedBy>萧 文翰</cp:lastModifiedBy>
  <cp:revision>71</cp:revision>
  <dcterms:created xsi:type="dcterms:W3CDTF">2022-08-29T01:21:43Z</dcterms:created>
  <dcterms:modified xsi:type="dcterms:W3CDTF">2022-09-03T02:18:54Z</dcterms:modified>
</cp:coreProperties>
</file>