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176"/>
    <p:restoredTop sz="96327"/>
  </p:normalViewPr>
  <p:slideViewPr>
    <p:cSldViewPr snapToGrid="0">
      <p:cViewPr varScale="1">
        <p:scale>
          <a:sx n="113" d="100"/>
          <a:sy n="113" d="100"/>
        </p:scale>
        <p:origin x="200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9/3/22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9/3/22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E7379-0272-8214-4439-10FBBA3B2B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N" sz="4400" dirty="0"/>
              <a:t>Go</a:t>
            </a:r>
            <a:r>
              <a:rPr lang="zh-CN" altLang="en-US" sz="4400" dirty="0"/>
              <a:t> 语言从入门到项目实战</a:t>
            </a:r>
            <a:endParaRPr lang="en-CN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683881-F73F-6C59-3C61-92BEC5C04F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5</a:t>
            </a:r>
            <a:r>
              <a:rPr lang="zh-CN" altLang="en-US" dirty="0"/>
              <a:t>章 函数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854916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63A88-443C-D1F5-521B-6468C2170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5.4</a:t>
            </a:r>
            <a:r>
              <a:rPr lang="zh-CN" altLang="en-US" dirty="0"/>
              <a:t> 匿名函数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CEDB3-24A0-ECA5-9AB4-BE6C3A450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 hangingPunct="0">
              <a:lnSpc>
                <a:spcPct val="120000"/>
              </a:lnSpc>
              <a:buNone/>
            </a:pPr>
            <a:r>
              <a:rPr lang="en-US" sz="1800" kern="800" dirty="0" err="1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func</a:t>
            </a:r>
            <a:r>
              <a:rPr lang="en-US" sz="18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 main() {</a:t>
            </a:r>
          </a:p>
          <a:p>
            <a:pPr marL="0" indent="0" hangingPunct="0">
              <a:lnSpc>
                <a:spcPct val="120000"/>
              </a:lnSpc>
              <a:buNone/>
            </a:pPr>
            <a:r>
              <a:rPr lang="en-US" sz="18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//</a:t>
            </a:r>
            <a:r>
              <a:rPr lang="zh-CN" altLang="en-US" sz="18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声明变量</a:t>
            </a:r>
            <a:r>
              <a:rPr lang="en-US" sz="1800" kern="800" dirty="0" err="1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functionA</a:t>
            </a:r>
            <a:r>
              <a:rPr lang="en-US" sz="18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，</a:t>
            </a:r>
            <a:r>
              <a:rPr lang="zh-CN" altLang="en-US" sz="18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并将匿名函数赋值给它</a:t>
            </a:r>
          </a:p>
          <a:p>
            <a:pPr marL="0" indent="0" hangingPunct="0">
              <a:lnSpc>
                <a:spcPct val="120000"/>
              </a:lnSpc>
              <a:buNone/>
            </a:pPr>
            <a:r>
              <a:rPr lang="zh-CN" altLang="en-US" sz="18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	</a:t>
            </a:r>
            <a:r>
              <a:rPr lang="en-US" sz="1800" kern="800" dirty="0" err="1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functionA</a:t>
            </a:r>
            <a:r>
              <a:rPr lang="en-US" sz="18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:=</a:t>
            </a:r>
            <a:r>
              <a:rPr lang="en-US" sz="1800" kern="800" dirty="0" err="1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func</a:t>
            </a:r>
            <a:r>
              <a:rPr lang="en-US" sz="18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(str string) {</a:t>
            </a:r>
          </a:p>
          <a:p>
            <a:pPr marL="0" indent="0" hangingPunct="0">
              <a:lnSpc>
                <a:spcPct val="120000"/>
              </a:lnSpc>
              <a:buNone/>
            </a:pPr>
            <a:r>
              <a:rPr lang="en-US" sz="18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		</a:t>
            </a:r>
            <a:r>
              <a:rPr lang="en-US" sz="1800" kern="800" dirty="0" err="1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fmt.Println</a:t>
            </a:r>
            <a:r>
              <a:rPr lang="en-US" sz="18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(str)</a:t>
            </a:r>
          </a:p>
          <a:p>
            <a:pPr marL="0" indent="0" hangingPunct="0">
              <a:lnSpc>
                <a:spcPct val="120000"/>
              </a:lnSpc>
              <a:buNone/>
            </a:pPr>
            <a:r>
              <a:rPr lang="en-US" sz="18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	}</a:t>
            </a:r>
          </a:p>
          <a:p>
            <a:pPr marL="0" indent="0" hangingPunct="0">
              <a:lnSpc>
                <a:spcPct val="120000"/>
              </a:lnSpc>
              <a:buNone/>
            </a:pPr>
            <a:r>
              <a:rPr lang="en-US" sz="18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//</a:t>
            </a:r>
            <a:r>
              <a:rPr lang="zh-CN" altLang="en-US" sz="18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通过</a:t>
            </a:r>
            <a:r>
              <a:rPr lang="en-US" sz="1800" kern="800" dirty="0" err="1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functionA</a:t>
            </a:r>
            <a:r>
              <a:rPr lang="en-US" sz="18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()</a:t>
            </a:r>
            <a:r>
              <a:rPr lang="zh-CN" altLang="en-US" sz="18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调用匿名函数</a:t>
            </a:r>
          </a:p>
          <a:p>
            <a:pPr marL="0" indent="0" hangingPunct="0">
              <a:lnSpc>
                <a:spcPct val="120000"/>
              </a:lnSpc>
              <a:buNone/>
            </a:pPr>
            <a:r>
              <a:rPr lang="zh-CN" altLang="en-US" sz="18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	</a:t>
            </a:r>
            <a:r>
              <a:rPr lang="en-US" sz="1800" kern="800" dirty="0" err="1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functionA</a:t>
            </a:r>
            <a:r>
              <a:rPr lang="en-US" sz="18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("</a:t>
            </a:r>
            <a:r>
              <a:rPr lang="zh-CN" altLang="en-US" sz="18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你好</a:t>
            </a:r>
            <a:r>
              <a:rPr lang="en-US" altLang="zh-CN" sz="18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")</a:t>
            </a:r>
          </a:p>
          <a:p>
            <a:pPr marL="0" indent="0" hangingPunct="0">
              <a:lnSpc>
                <a:spcPct val="120000"/>
              </a:lnSpc>
              <a:buNone/>
            </a:pPr>
            <a:r>
              <a:rPr lang="en-US" altLang="zh-CN" sz="18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	</a:t>
            </a:r>
            <a:r>
              <a:rPr lang="en-US" sz="1800" kern="800" dirty="0" err="1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functionA</a:t>
            </a:r>
            <a:r>
              <a:rPr lang="en-US" sz="18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("</a:t>
            </a:r>
            <a:r>
              <a:rPr lang="zh-CN" altLang="en-US" sz="18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三酷猫</a:t>
            </a:r>
            <a:r>
              <a:rPr lang="en-US" altLang="zh-CN" sz="18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")</a:t>
            </a:r>
          </a:p>
          <a:p>
            <a:pPr marL="0" indent="0" hangingPunct="0">
              <a:lnSpc>
                <a:spcPct val="120000"/>
              </a:lnSpc>
              <a:buNone/>
            </a:pPr>
            <a:r>
              <a:rPr lang="en-US" altLang="zh-CN" sz="18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5314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63A88-443C-D1F5-521B-6468C2170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5.4</a:t>
            </a:r>
            <a:r>
              <a:rPr lang="zh-CN" altLang="en-US" dirty="0"/>
              <a:t> 匿名函数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CEDB3-24A0-ECA5-9AB4-BE6C3A450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hangingPunct="0">
              <a:lnSpc>
                <a:spcPct val="120000"/>
              </a:lnSpc>
            </a:pPr>
            <a:r>
              <a:rPr lang="zh-CN" altLang="en-US" sz="4000" kern="800" dirty="0">
                <a:solidFill>
                  <a:srgbClr val="000000"/>
                </a:solidFill>
                <a:latin typeface="Bitstream Vera Sans Mono"/>
                <a:ea typeface="方正中等线_GBK"/>
                <a:cs typeface="SimSun" panose="02010600030101010101" pitchFamily="2" charset="-122"/>
              </a:rPr>
              <a:t>实现</a:t>
            </a:r>
            <a:r>
              <a:rPr lang="zh-CN" altLang="en-CN" sz="4000" kern="800" dirty="0">
                <a:solidFill>
                  <a:srgbClr val="000000"/>
                </a:solidFill>
                <a:latin typeface="Bitstream Vera Sans Mono"/>
                <a:ea typeface="方正中等线_GBK"/>
                <a:cs typeface="SimSun" panose="02010600030101010101" pitchFamily="2" charset="-122"/>
              </a:rPr>
              <a:t>回调</a:t>
            </a:r>
            <a:endParaRPr lang="en-US" altLang="zh-CN" sz="4000" kern="800" dirty="0">
              <a:solidFill>
                <a:srgbClr val="000000"/>
              </a:solidFill>
              <a:latin typeface="Bitstream Vera Sans Mono"/>
              <a:ea typeface="方正中等线_GBK"/>
              <a:cs typeface="SimSun" panose="02010600030101010101" pitchFamily="2" charset="-122"/>
            </a:endParaRPr>
          </a:p>
          <a:p>
            <a:pPr marL="457200" lvl="1" indent="0" hangingPunct="0">
              <a:lnSpc>
                <a:spcPct val="120000"/>
              </a:lnSpc>
              <a:buNone/>
            </a:pPr>
            <a:r>
              <a:rPr lang="en-US" altLang="zh-CN" sz="1500" kern="800" dirty="0" err="1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func</a:t>
            </a:r>
            <a:r>
              <a:rPr lang="en-US" altLang="zh-CN" sz="15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 main(){</a:t>
            </a:r>
          </a:p>
          <a:p>
            <a:pPr marL="457200" lvl="1" indent="0" hangingPunct="0">
              <a:lnSpc>
                <a:spcPct val="120000"/>
              </a:lnSpc>
              <a:buNone/>
            </a:pPr>
            <a:r>
              <a:rPr lang="en-US" altLang="zh-CN" sz="15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	//</a:t>
            </a:r>
            <a:r>
              <a:rPr lang="zh-CN" altLang="en-US" sz="15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调用</a:t>
            </a:r>
            <a:r>
              <a:rPr lang="en-US" altLang="zh-CN" sz="15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start()</a:t>
            </a:r>
            <a:r>
              <a:rPr lang="zh-CN" altLang="en-US" sz="15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函数，传入匿名函数，输出当前时间</a:t>
            </a:r>
          </a:p>
          <a:p>
            <a:pPr marL="457200" lvl="1" indent="0" hangingPunct="0">
              <a:lnSpc>
                <a:spcPct val="120000"/>
              </a:lnSpc>
              <a:buNone/>
            </a:pPr>
            <a:r>
              <a:rPr lang="zh-CN" altLang="en-US" sz="15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	</a:t>
            </a:r>
            <a:r>
              <a:rPr lang="en-US" altLang="zh-CN" sz="15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start(</a:t>
            </a:r>
            <a:r>
              <a:rPr lang="en-US" altLang="zh-CN" sz="1500" kern="800" dirty="0" err="1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func</a:t>
            </a:r>
            <a:r>
              <a:rPr lang="en-US" altLang="zh-CN" sz="15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(){</a:t>
            </a:r>
          </a:p>
          <a:p>
            <a:pPr marL="457200" lvl="1" indent="0" hangingPunct="0">
              <a:lnSpc>
                <a:spcPct val="120000"/>
              </a:lnSpc>
              <a:buNone/>
            </a:pPr>
            <a:r>
              <a:rPr lang="en-US" altLang="zh-CN" sz="15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		t:=</a:t>
            </a:r>
            <a:r>
              <a:rPr lang="en-US" altLang="zh-CN" sz="1500" kern="800" dirty="0" err="1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time.Now</a:t>
            </a:r>
            <a:r>
              <a:rPr lang="en-US" altLang="zh-CN" sz="15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()</a:t>
            </a:r>
          </a:p>
          <a:p>
            <a:pPr marL="457200" lvl="1" indent="0" hangingPunct="0">
              <a:lnSpc>
                <a:spcPct val="120000"/>
              </a:lnSpc>
              <a:buNone/>
            </a:pPr>
            <a:r>
              <a:rPr lang="en-US" altLang="zh-CN" sz="15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		</a:t>
            </a:r>
            <a:r>
              <a:rPr lang="en-US" altLang="zh-CN" sz="1500" kern="800" dirty="0" err="1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fmt.Println</a:t>
            </a:r>
            <a:r>
              <a:rPr lang="en-US" altLang="zh-CN" sz="15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(</a:t>
            </a:r>
            <a:r>
              <a:rPr lang="en-US" altLang="zh-CN" sz="1500" kern="800" dirty="0" err="1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t.Year</a:t>
            </a:r>
            <a:r>
              <a:rPr lang="en-US" altLang="zh-CN" sz="15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(),</a:t>
            </a:r>
            <a:r>
              <a:rPr lang="en-US" altLang="zh-CN" sz="1500" kern="800" dirty="0" err="1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t.Month</a:t>
            </a:r>
            <a:r>
              <a:rPr lang="en-US" altLang="zh-CN" sz="15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(),</a:t>
            </a:r>
            <a:r>
              <a:rPr lang="en-US" altLang="zh-CN" sz="1500" kern="800" dirty="0" err="1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t.Day</a:t>
            </a:r>
            <a:r>
              <a:rPr lang="en-US" altLang="zh-CN" sz="15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(),</a:t>
            </a:r>
            <a:r>
              <a:rPr lang="en-US" altLang="zh-CN" sz="1500" kern="800" dirty="0" err="1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t.Hour</a:t>
            </a:r>
            <a:r>
              <a:rPr lang="en-US" altLang="zh-CN" sz="15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(),</a:t>
            </a:r>
            <a:r>
              <a:rPr lang="en-US" altLang="zh-CN" sz="1500" kern="800" dirty="0" err="1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t.Minute</a:t>
            </a:r>
            <a:r>
              <a:rPr lang="en-US" altLang="zh-CN" sz="15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(),</a:t>
            </a:r>
            <a:r>
              <a:rPr lang="en-US" altLang="zh-CN" sz="1500" kern="800" dirty="0" err="1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t.Second</a:t>
            </a:r>
            <a:r>
              <a:rPr lang="en-US" altLang="zh-CN" sz="15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())</a:t>
            </a:r>
          </a:p>
          <a:p>
            <a:pPr marL="457200" lvl="1" indent="0" hangingPunct="0">
              <a:lnSpc>
                <a:spcPct val="120000"/>
              </a:lnSpc>
              <a:buNone/>
            </a:pPr>
            <a:r>
              <a:rPr lang="en-US" altLang="zh-CN" sz="15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	})</a:t>
            </a:r>
          </a:p>
          <a:p>
            <a:pPr marL="457200" lvl="1" indent="0" hangingPunct="0">
              <a:lnSpc>
                <a:spcPct val="120000"/>
              </a:lnSpc>
              <a:buNone/>
            </a:pPr>
            <a:r>
              <a:rPr lang="en-US" altLang="zh-CN" sz="15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}</a:t>
            </a:r>
          </a:p>
          <a:p>
            <a:pPr marL="457200" lvl="1" indent="0" hangingPunct="0">
              <a:lnSpc>
                <a:spcPct val="120000"/>
              </a:lnSpc>
              <a:buNone/>
            </a:pPr>
            <a:r>
              <a:rPr lang="en-US" altLang="zh-CN" sz="15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//</a:t>
            </a:r>
            <a:r>
              <a:rPr lang="zh-CN" altLang="en-US" sz="15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命名函数</a:t>
            </a:r>
            <a:r>
              <a:rPr lang="en-US" altLang="zh-CN" sz="15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start()</a:t>
            </a:r>
            <a:r>
              <a:rPr lang="zh-CN" altLang="en-US" sz="15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，每隔一秒通过</a:t>
            </a:r>
            <a:r>
              <a:rPr lang="en-US" altLang="zh-CN" sz="15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f()</a:t>
            </a:r>
            <a:r>
              <a:rPr lang="zh-CN" altLang="en-US" sz="15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调用一次匿名函数</a:t>
            </a:r>
          </a:p>
          <a:p>
            <a:pPr marL="457200" lvl="1" indent="0" hangingPunct="0">
              <a:lnSpc>
                <a:spcPct val="120000"/>
              </a:lnSpc>
              <a:buNone/>
            </a:pPr>
            <a:r>
              <a:rPr lang="en-US" altLang="zh-CN" sz="1500" kern="800" dirty="0" err="1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func</a:t>
            </a:r>
            <a:r>
              <a:rPr lang="en-US" altLang="zh-CN" sz="15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 start(f </a:t>
            </a:r>
            <a:r>
              <a:rPr lang="en-US" altLang="zh-CN" sz="1500" kern="800" dirty="0" err="1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func</a:t>
            </a:r>
            <a:r>
              <a:rPr lang="en-US" altLang="zh-CN" sz="15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()){</a:t>
            </a:r>
          </a:p>
          <a:p>
            <a:pPr marL="457200" lvl="1" indent="0" hangingPunct="0">
              <a:lnSpc>
                <a:spcPct val="120000"/>
              </a:lnSpc>
              <a:buNone/>
            </a:pPr>
            <a:r>
              <a:rPr lang="en-US" altLang="zh-CN" sz="15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	for{</a:t>
            </a:r>
          </a:p>
          <a:p>
            <a:pPr marL="457200" lvl="1" indent="0" hangingPunct="0">
              <a:lnSpc>
                <a:spcPct val="120000"/>
              </a:lnSpc>
              <a:buNone/>
            </a:pPr>
            <a:r>
              <a:rPr lang="en-US" altLang="zh-CN" sz="15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		//</a:t>
            </a:r>
            <a:r>
              <a:rPr lang="zh-CN" altLang="en-US" sz="15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延迟</a:t>
            </a:r>
            <a:r>
              <a:rPr lang="en-US" altLang="zh-CN" sz="15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1</a:t>
            </a:r>
            <a:r>
              <a:rPr lang="zh-CN" altLang="en-US" sz="15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秒执行</a:t>
            </a:r>
          </a:p>
          <a:p>
            <a:pPr marL="457200" lvl="1" indent="0" hangingPunct="0">
              <a:lnSpc>
                <a:spcPct val="120000"/>
              </a:lnSpc>
              <a:buNone/>
            </a:pPr>
            <a:r>
              <a:rPr lang="zh-CN" altLang="en-US" sz="15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		</a:t>
            </a:r>
            <a:r>
              <a:rPr lang="en-US" altLang="zh-CN" sz="1500" kern="800" dirty="0" err="1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time.Sleep</a:t>
            </a:r>
            <a:r>
              <a:rPr lang="en-US" altLang="zh-CN" sz="15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(1*</a:t>
            </a:r>
            <a:r>
              <a:rPr lang="en-US" altLang="zh-CN" sz="1500" kern="800" dirty="0" err="1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time.Second</a:t>
            </a:r>
            <a:r>
              <a:rPr lang="en-US" altLang="zh-CN" sz="15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)</a:t>
            </a:r>
          </a:p>
          <a:p>
            <a:pPr marL="457200" lvl="1" indent="0" hangingPunct="0">
              <a:lnSpc>
                <a:spcPct val="120000"/>
              </a:lnSpc>
              <a:buNone/>
            </a:pPr>
            <a:r>
              <a:rPr lang="en-US" altLang="zh-CN" sz="15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		f()</a:t>
            </a:r>
          </a:p>
          <a:p>
            <a:pPr marL="457200" lvl="1" indent="0" hangingPunct="0">
              <a:lnSpc>
                <a:spcPct val="120000"/>
              </a:lnSpc>
              <a:buNone/>
            </a:pPr>
            <a:r>
              <a:rPr lang="en-US" altLang="zh-CN" sz="15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	}</a:t>
            </a:r>
          </a:p>
          <a:p>
            <a:pPr marL="457200" lvl="1" indent="0" hangingPunct="0">
              <a:lnSpc>
                <a:spcPct val="120000"/>
              </a:lnSpc>
              <a:buNone/>
            </a:pPr>
            <a:r>
              <a:rPr lang="en-US" altLang="zh-CN" sz="15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66056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63A88-443C-D1F5-521B-6468C2170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5.5</a:t>
            </a:r>
            <a:r>
              <a:rPr lang="zh-CN" altLang="en-US" dirty="0"/>
              <a:t> 闭包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CEDB3-24A0-ECA5-9AB4-BE6C3A450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hangingPunct="0">
              <a:lnSpc>
                <a:spcPct val="120000"/>
              </a:lnSpc>
            </a:pPr>
            <a:r>
              <a:rPr lang="zh-CN" altLang="en-US" sz="4000" kern="800" dirty="0">
                <a:solidFill>
                  <a:srgbClr val="000000"/>
                </a:solidFill>
                <a:latin typeface="Bitstream Vera Sans Mono"/>
                <a:ea typeface="方正中等线_GBK"/>
                <a:cs typeface="SimSun" panose="02010600030101010101" pitchFamily="2" charset="-122"/>
              </a:rPr>
              <a:t>实现</a:t>
            </a:r>
            <a:r>
              <a:rPr lang="zh-CN" altLang="en-CN" sz="4000" kern="800" dirty="0">
                <a:solidFill>
                  <a:srgbClr val="000000"/>
                </a:solidFill>
                <a:latin typeface="Bitstream Vera Sans Mono"/>
                <a:ea typeface="方正中等线_GBK"/>
                <a:cs typeface="SimSun" panose="02010600030101010101" pitchFamily="2" charset="-122"/>
              </a:rPr>
              <a:t>回调</a:t>
            </a:r>
            <a:endParaRPr lang="en-US" altLang="zh-CN" sz="4000" kern="800" dirty="0">
              <a:solidFill>
                <a:srgbClr val="000000"/>
              </a:solidFill>
              <a:latin typeface="Bitstream Vera Sans Mono"/>
              <a:ea typeface="方正中等线_GBK"/>
              <a:cs typeface="SimSun" panose="02010600030101010101" pitchFamily="2" charset="-122"/>
            </a:endParaRPr>
          </a:p>
          <a:p>
            <a:pPr marL="0" indent="0" hangingPunct="0">
              <a:lnSpc>
                <a:spcPct val="120000"/>
              </a:lnSpc>
              <a:buNone/>
            </a:pPr>
            <a:r>
              <a:rPr lang="en-US" altLang="zh-CN" sz="4000" kern="800" dirty="0" err="1">
                <a:solidFill>
                  <a:srgbClr val="000000"/>
                </a:solidFill>
                <a:latin typeface="Bitstream Vera Sans Mono"/>
                <a:ea typeface="方正中等线_GBK"/>
                <a:cs typeface="SimSun" panose="02010600030101010101" pitchFamily="2" charset="-122"/>
              </a:rPr>
              <a:t>func</a:t>
            </a:r>
            <a:r>
              <a:rPr lang="en-US" altLang="zh-CN" sz="4000" kern="800" dirty="0">
                <a:solidFill>
                  <a:srgbClr val="000000"/>
                </a:solidFill>
                <a:latin typeface="Bitstream Vera Sans Mono"/>
                <a:ea typeface="方正中等线_GBK"/>
                <a:cs typeface="SimSun" panose="02010600030101010101" pitchFamily="2" charset="-122"/>
              </a:rPr>
              <a:t> main() {</a:t>
            </a:r>
          </a:p>
          <a:p>
            <a:pPr marL="0" indent="0" hangingPunct="0">
              <a:lnSpc>
                <a:spcPct val="120000"/>
              </a:lnSpc>
              <a:buNone/>
            </a:pPr>
            <a:r>
              <a:rPr lang="en-US" altLang="zh-CN" sz="4000" kern="800" dirty="0">
                <a:solidFill>
                  <a:srgbClr val="000000"/>
                </a:solidFill>
                <a:latin typeface="Bitstream Vera Sans Mono"/>
                <a:ea typeface="方正中等线_GBK"/>
                <a:cs typeface="SimSun" panose="02010600030101010101" pitchFamily="2" charset="-122"/>
              </a:rPr>
              <a:t>	accumulator := Accumulate(1)</a:t>
            </a:r>
          </a:p>
          <a:p>
            <a:pPr marL="0" indent="0" hangingPunct="0">
              <a:lnSpc>
                <a:spcPct val="120000"/>
              </a:lnSpc>
              <a:buNone/>
            </a:pPr>
            <a:r>
              <a:rPr lang="en-US" altLang="zh-CN" sz="4000" kern="800" dirty="0">
                <a:solidFill>
                  <a:srgbClr val="000000"/>
                </a:solidFill>
                <a:latin typeface="Bitstream Vera Sans Mono"/>
                <a:ea typeface="方正中等线_GBK"/>
                <a:cs typeface="SimSun" panose="02010600030101010101" pitchFamily="2" charset="-122"/>
              </a:rPr>
              <a:t>	</a:t>
            </a:r>
            <a:r>
              <a:rPr lang="en-US" altLang="zh-CN" sz="4000" kern="800" dirty="0" err="1">
                <a:solidFill>
                  <a:srgbClr val="000000"/>
                </a:solidFill>
                <a:latin typeface="Bitstream Vera Sans Mono"/>
                <a:ea typeface="方正中等线_GBK"/>
                <a:cs typeface="SimSun" panose="02010600030101010101" pitchFamily="2" charset="-122"/>
              </a:rPr>
              <a:t>fmt.Println</a:t>
            </a:r>
            <a:r>
              <a:rPr lang="en-US" altLang="zh-CN" sz="4000" kern="800" dirty="0">
                <a:solidFill>
                  <a:srgbClr val="000000"/>
                </a:solidFill>
                <a:latin typeface="Bitstream Vera Sans Mono"/>
                <a:ea typeface="方正中等线_GBK"/>
                <a:cs typeface="SimSun" panose="02010600030101010101" pitchFamily="2" charset="-122"/>
              </a:rPr>
              <a:t>(accumulator())</a:t>
            </a:r>
          </a:p>
          <a:p>
            <a:pPr marL="0" indent="0" hangingPunct="0">
              <a:lnSpc>
                <a:spcPct val="120000"/>
              </a:lnSpc>
              <a:buNone/>
            </a:pPr>
            <a:r>
              <a:rPr lang="en-US" altLang="zh-CN" sz="4000" kern="800" dirty="0">
                <a:solidFill>
                  <a:srgbClr val="000000"/>
                </a:solidFill>
                <a:latin typeface="Bitstream Vera Sans Mono"/>
                <a:ea typeface="方正中等线_GBK"/>
                <a:cs typeface="SimSun" panose="02010600030101010101" pitchFamily="2" charset="-122"/>
              </a:rPr>
              <a:t>	</a:t>
            </a:r>
            <a:r>
              <a:rPr lang="en-US" altLang="zh-CN" sz="4000" kern="800" dirty="0" err="1">
                <a:solidFill>
                  <a:srgbClr val="000000"/>
                </a:solidFill>
                <a:latin typeface="Bitstream Vera Sans Mono"/>
                <a:ea typeface="方正中等线_GBK"/>
                <a:cs typeface="SimSun" panose="02010600030101010101" pitchFamily="2" charset="-122"/>
              </a:rPr>
              <a:t>fmt.Println</a:t>
            </a:r>
            <a:r>
              <a:rPr lang="en-US" altLang="zh-CN" sz="4000" kern="800" dirty="0">
                <a:solidFill>
                  <a:srgbClr val="000000"/>
                </a:solidFill>
                <a:latin typeface="Bitstream Vera Sans Mono"/>
                <a:ea typeface="方正中等线_GBK"/>
                <a:cs typeface="SimSun" panose="02010600030101010101" pitchFamily="2" charset="-122"/>
              </a:rPr>
              <a:t>(accumulator())</a:t>
            </a:r>
          </a:p>
          <a:p>
            <a:pPr marL="0" indent="0" hangingPunct="0">
              <a:lnSpc>
                <a:spcPct val="120000"/>
              </a:lnSpc>
              <a:buNone/>
            </a:pPr>
            <a:r>
              <a:rPr lang="en-US" altLang="zh-CN" sz="4000" kern="800" dirty="0">
                <a:solidFill>
                  <a:srgbClr val="000000"/>
                </a:solidFill>
                <a:latin typeface="Bitstream Vera Sans Mono"/>
                <a:ea typeface="方正中等线_GBK"/>
                <a:cs typeface="SimSun" panose="02010600030101010101" pitchFamily="2" charset="-122"/>
              </a:rPr>
              <a:t>	</a:t>
            </a:r>
            <a:r>
              <a:rPr lang="en-US" altLang="zh-CN" sz="4000" kern="800" dirty="0" err="1">
                <a:solidFill>
                  <a:srgbClr val="000000"/>
                </a:solidFill>
                <a:latin typeface="Bitstream Vera Sans Mono"/>
                <a:ea typeface="方正中等线_GBK"/>
                <a:cs typeface="SimSun" panose="02010600030101010101" pitchFamily="2" charset="-122"/>
              </a:rPr>
              <a:t>fmt.Println</a:t>
            </a:r>
            <a:r>
              <a:rPr lang="en-US" altLang="zh-CN" sz="4000" kern="800" dirty="0">
                <a:solidFill>
                  <a:srgbClr val="000000"/>
                </a:solidFill>
                <a:latin typeface="Bitstream Vera Sans Mono"/>
                <a:ea typeface="方正中等线_GBK"/>
                <a:cs typeface="SimSun" panose="02010600030101010101" pitchFamily="2" charset="-122"/>
              </a:rPr>
              <a:t>(accumulator())</a:t>
            </a:r>
          </a:p>
          <a:p>
            <a:pPr marL="0" indent="0" hangingPunct="0">
              <a:lnSpc>
                <a:spcPct val="120000"/>
              </a:lnSpc>
              <a:buNone/>
            </a:pPr>
            <a:r>
              <a:rPr lang="en-US" altLang="zh-CN" sz="4000" kern="800" dirty="0">
                <a:solidFill>
                  <a:srgbClr val="000000"/>
                </a:solidFill>
                <a:latin typeface="Bitstream Vera Sans Mono"/>
                <a:ea typeface="方正中等线_GBK"/>
                <a:cs typeface="SimSun" panose="02010600030101010101" pitchFamily="2" charset="-122"/>
              </a:rPr>
              <a:t>	accumulator2 := Accumulate(10)</a:t>
            </a:r>
          </a:p>
          <a:p>
            <a:pPr marL="0" indent="0" hangingPunct="0">
              <a:lnSpc>
                <a:spcPct val="120000"/>
              </a:lnSpc>
              <a:buNone/>
            </a:pPr>
            <a:r>
              <a:rPr lang="en-US" altLang="zh-CN" sz="4000" kern="800" dirty="0">
                <a:solidFill>
                  <a:srgbClr val="000000"/>
                </a:solidFill>
                <a:latin typeface="Bitstream Vera Sans Mono"/>
                <a:ea typeface="方正中等线_GBK"/>
                <a:cs typeface="SimSun" panose="02010600030101010101" pitchFamily="2" charset="-122"/>
              </a:rPr>
              <a:t>	</a:t>
            </a:r>
            <a:r>
              <a:rPr lang="en-US" altLang="zh-CN" sz="4000" kern="800" dirty="0" err="1">
                <a:solidFill>
                  <a:srgbClr val="000000"/>
                </a:solidFill>
                <a:latin typeface="Bitstream Vera Sans Mono"/>
                <a:ea typeface="方正中等线_GBK"/>
                <a:cs typeface="SimSun" panose="02010600030101010101" pitchFamily="2" charset="-122"/>
              </a:rPr>
              <a:t>fmt.Println</a:t>
            </a:r>
            <a:r>
              <a:rPr lang="en-US" altLang="zh-CN" sz="4000" kern="800" dirty="0">
                <a:solidFill>
                  <a:srgbClr val="000000"/>
                </a:solidFill>
                <a:latin typeface="Bitstream Vera Sans Mono"/>
                <a:ea typeface="方正中等线_GBK"/>
                <a:cs typeface="SimSun" panose="02010600030101010101" pitchFamily="2" charset="-122"/>
              </a:rPr>
              <a:t>(accumulator2())</a:t>
            </a:r>
          </a:p>
          <a:p>
            <a:pPr marL="0" indent="0" hangingPunct="0">
              <a:lnSpc>
                <a:spcPct val="120000"/>
              </a:lnSpc>
              <a:buNone/>
            </a:pPr>
            <a:r>
              <a:rPr lang="en-US" altLang="zh-CN" sz="4000" kern="800" dirty="0">
                <a:solidFill>
                  <a:srgbClr val="000000"/>
                </a:solidFill>
                <a:latin typeface="Bitstream Vera Sans Mono"/>
                <a:ea typeface="方正中等线_GBK"/>
                <a:cs typeface="SimSun" panose="02010600030101010101" pitchFamily="2" charset="-122"/>
              </a:rPr>
              <a:t>	</a:t>
            </a:r>
            <a:r>
              <a:rPr lang="en-US" altLang="zh-CN" sz="4000" kern="800" dirty="0" err="1">
                <a:solidFill>
                  <a:srgbClr val="000000"/>
                </a:solidFill>
                <a:latin typeface="Bitstream Vera Sans Mono"/>
                <a:ea typeface="方正中等线_GBK"/>
                <a:cs typeface="SimSun" panose="02010600030101010101" pitchFamily="2" charset="-122"/>
              </a:rPr>
              <a:t>fmt.Println</a:t>
            </a:r>
            <a:r>
              <a:rPr lang="en-US" altLang="zh-CN" sz="4000" kern="800" dirty="0">
                <a:solidFill>
                  <a:srgbClr val="000000"/>
                </a:solidFill>
                <a:latin typeface="Bitstream Vera Sans Mono"/>
                <a:ea typeface="方正中等线_GBK"/>
                <a:cs typeface="SimSun" panose="02010600030101010101" pitchFamily="2" charset="-122"/>
              </a:rPr>
              <a:t>(accumulator2())</a:t>
            </a:r>
          </a:p>
          <a:p>
            <a:pPr marL="0" indent="0" hangingPunct="0">
              <a:lnSpc>
                <a:spcPct val="120000"/>
              </a:lnSpc>
              <a:buNone/>
            </a:pPr>
            <a:r>
              <a:rPr lang="en-US" altLang="zh-CN" sz="4000" kern="800" dirty="0">
                <a:solidFill>
                  <a:srgbClr val="000000"/>
                </a:solidFill>
                <a:latin typeface="Bitstream Vera Sans Mono"/>
                <a:ea typeface="方正中等线_GBK"/>
                <a:cs typeface="SimSun" panose="02010600030101010101" pitchFamily="2" charset="-122"/>
              </a:rPr>
              <a:t>	</a:t>
            </a:r>
            <a:r>
              <a:rPr lang="en-US" altLang="zh-CN" sz="4000" kern="800" dirty="0" err="1">
                <a:solidFill>
                  <a:srgbClr val="000000"/>
                </a:solidFill>
                <a:latin typeface="Bitstream Vera Sans Mono"/>
                <a:ea typeface="方正中等线_GBK"/>
                <a:cs typeface="SimSun" panose="02010600030101010101" pitchFamily="2" charset="-122"/>
              </a:rPr>
              <a:t>fmt.Println</a:t>
            </a:r>
            <a:r>
              <a:rPr lang="en-US" altLang="zh-CN" sz="4000" kern="800" dirty="0">
                <a:solidFill>
                  <a:srgbClr val="000000"/>
                </a:solidFill>
                <a:latin typeface="Bitstream Vera Sans Mono"/>
                <a:ea typeface="方正中等线_GBK"/>
                <a:cs typeface="SimSun" panose="02010600030101010101" pitchFamily="2" charset="-122"/>
              </a:rPr>
              <a:t>(accumulator2())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63D10D-9B82-1C4A-57FA-DB87063E9AAC}"/>
              </a:ext>
            </a:extLst>
          </p:cNvPr>
          <p:cNvSpPr txBox="1"/>
          <p:nvPr/>
        </p:nvSpPr>
        <p:spPr>
          <a:xfrm>
            <a:off x="4188178" y="2932289"/>
            <a:ext cx="3635022" cy="24018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hangingPunct="0">
              <a:lnSpc>
                <a:spcPct val="120000"/>
              </a:lnSpc>
              <a:buNone/>
            </a:pPr>
            <a:r>
              <a:rPr lang="en-US" altLang="zh-CN" sz="1400" kern="800" dirty="0">
                <a:solidFill>
                  <a:srgbClr val="000000"/>
                </a:solidFill>
                <a:latin typeface="Bitstream Vera Sans Mono"/>
                <a:ea typeface="方正中等线_GBK"/>
                <a:cs typeface="SimSun" panose="02010600030101010101" pitchFamily="2" charset="-122"/>
              </a:rPr>
              <a:t>accumulator3 := Accumulate(100)</a:t>
            </a:r>
          </a:p>
          <a:p>
            <a:pPr marL="0" indent="0" hangingPunct="0">
              <a:lnSpc>
                <a:spcPct val="120000"/>
              </a:lnSpc>
              <a:buNone/>
            </a:pPr>
            <a:r>
              <a:rPr lang="en-US" altLang="zh-CN" sz="1400" kern="800" dirty="0">
                <a:solidFill>
                  <a:srgbClr val="000000"/>
                </a:solidFill>
                <a:latin typeface="Bitstream Vera Sans Mono"/>
                <a:ea typeface="方正中等线_GBK"/>
                <a:cs typeface="SimSun" panose="02010600030101010101" pitchFamily="2" charset="-122"/>
              </a:rPr>
              <a:t>	</a:t>
            </a:r>
            <a:r>
              <a:rPr lang="en-US" altLang="zh-CN" sz="1400" kern="800" dirty="0" err="1">
                <a:solidFill>
                  <a:srgbClr val="000000"/>
                </a:solidFill>
                <a:latin typeface="Bitstream Vera Sans Mono"/>
                <a:ea typeface="方正中等线_GBK"/>
                <a:cs typeface="SimSun" panose="02010600030101010101" pitchFamily="2" charset="-122"/>
              </a:rPr>
              <a:t>fmt.Println</a:t>
            </a:r>
            <a:r>
              <a:rPr lang="en-US" altLang="zh-CN" sz="1400" kern="800" dirty="0">
                <a:solidFill>
                  <a:srgbClr val="000000"/>
                </a:solidFill>
                <a:latin typeface="Bitstream Vera Sans Mono"/>
                <a:ea typeface="方正中等线_GBK"/>
                <a:cs typeface="SimSun" panose="02010600030101010101" pitchFamily="2" charset="-122"/>
              </a:rPr>
              <a:t>(accumulator3())</a:t>
            </a:r>
          </a:p>
          <a:p>
            <a:pPr marL="0" indent="0" hangingPunct="0">
              <a:lnSpc>
                <a:spcPct val="120000"/>
              </a:lnSpc>
              <a:buNone/>
            </a:pPr>
            <a:r>
              <a:rPr lang="en-US" altLang="zh-CN" sz="1400" kern="800" dirty="0">
                <a:solidFill>
                  <a:srgbClr val="000000"/>
                </a:solidFill>
                <a:latin typeface="Bitstream Vera Sans Mono"/>
                <a:ea typeface="方正中等线_GBK"/>
                <a:cs typeface="SimSun" panose="02010600030101010101" pitchFamily="2" charset="-122"/>
              </a:rPr>
              <a:t>	</a:t>
            </a:r>
            <a:r>
              <a:rPr lang="en-US" altLang="zh-CN" sz="1400" kern="800" dirty="0" err="1">
                <a:solidFill>
                  <a:srgbClr val="000000"/>
                </a:solidFill>
                <a:latin typeface="Bitstream Vera Sans Mono"/>
                <a:ea typeface="方正中等线_GBK"/>
                <a:cs typeface="SimSun" panose="02010600030101010101" pitchFamily="2" charset="-122"/>
              </a:rPr>
              <a:t>fmt.Println</a:t>
            </a:r>
            <a:r>
              <a:rPr lang="en-US" altLang="zh-CN" sz="1400" kern="800" dirty="0">
                <a:solidFill>
                  <a:srgbClr val="000000"/>
                </a:solidFill>
                <a:latin typeface="Bitstream Vera Sans Mono"/>
                <a:ea typeface="方正中等线_GBK"/>
                <a:cs typeface="SimSun" panose="02010600030101010101" pitchFamily="2" charset="-122"/>
              </a:rPr>
              <a:t>(accumulator3())</a:t>
            </a:r>
          </a:p>
          <a:p>
            <a:pPr marL="0" indent="0" hangingPunct="0">
              <a:lnSpc>
                <a:spcPct val="120000"/>
              </a:lnSpc>
              <a:buNone/>
            </a:pPr>
            <a:r>
              <a:rPr lang="en-US" altLang="zh-CN" sz="1400" kern="800" dirty="0">
                <a:solidFill>
                  <a:srgbClr val="000000"/>
                </a:solidFill>
                <a:latin typeface="Bitstream Vera Sans Mono"/>
                <a:ea typeface="方正中等线_GBK"/>
                <a:cs typeface="SimSun" panose="02010600030101010101" pitchFamily="2" charset="-122"/>
              </a:rPr>
              <a:t>	</a:t>
            </a:r>
            <a:r>
              <a:rPr lang="en-US" altLang="zh-CN" sz="1400" kern="800" dirty="0" err="1">
                <a:solidFill>
                  <a:srgbClr val="000000"/>
                </a:solidFill>
                <a:latin typeface="Bitstream Vera Sans Mono"/>
                <a:ea typeface="方正中等线_GBK"/>
                <a:cs typeface="SimSun" panose="02010600030101010101" pitchFamily="2" charset="-122"/>
              </a:rPr>
              <a:t>fmt.Println</a:t>
            </a:r>
            <a:r>
              <a:rPr lang="en-US" altLang="zh-CN" sz="1400" kern="800" dirty="0">
                <a:solidFill>
                  <a:srgbClr val="000000"/>
                </a:solidFill>
                <a:latin typeface="Bitstream Vera Sans Mono"/>
                <a:ea typeface="方正中等线_GBK"/>
                <a:cs typeface="SimSun" panose="02010600030101010101" pitchFamily="2" charset="-122"/>
              </a:rPr>
              <a:t>(accumulator3())</a:t>
            </a:r>
          </a:p>
          <a:p>
            <a:pPr marL="0" indent="0" hangingPunct="0">
              <a:lnSpc>
                <a:spcPct val="120000"/>
              </a:lnSpc>
              <a:buNone/>
            </a:pPr>
            <a:r>
              <a:rPr lang="en-US" altLang="zh-CN" sz="1400" kern="800" dirty="0">
                <a:solidFill>
                  <a:srgbClr val="000000"/>
                </a:solidFill>
                <a:latin typeface="Bitstream Vera Sans Mono"/>
                <a:ea typeface="方正中等线_GBK"/>
                <a:cs typeface="SimSun" panose="02010600030101010101" pitchFamily="2" charset="-122"/>
              </a:rPr>
              <a:t>	//</a:t>
            </a:r>
            <a:r>
              <a:rPr lang="zh-CN" altLang="en-US" sz="1400" kern="800" dirty="0">
                <a:solidFill>
                  <a:srgbClr val="000000"/>
                </a:solidFill>
                <a:latin typeface="Bitstream Vera Sans Mono"/>
                <a:ea typeface="方正中等线_GBK"/>
                <a:cs typeface="SimSun" panose="02010600030101010101" pitchFamily="2" charset="-122"/>
              </a:rPr>
              <a:t>再次通过每个变量调用各自的函数</a:t>
            </a:r>
          </a:p>
          <a:p>
            <a:pPr marL="0" indent="0" hangingPunct="0">
              <a:lnSpc>
                <a:spcPct val="120000"/>
              </a:lnSpc>
              <a:buNone/>
            </a:pPr>
            <a:r>
              <a:rPr lang="zh-CN" altLang="en-US" sz="1400" kern="800" dirty="0">
                <a:solidFill>
                  <a:srgbClr val="000000"/>
                </a:solidFill>
                <a:latin typeface="Bitstream Vera Sans Mono"/>
                <a:ea typeface="方正中等线_GBK"/>
                <a:cs typeface="SimSun" panose="02010600030101010101" pitchFamily="2" charset="-122"/>
              </a:rPr>
              <a:t>	</a:t>
            </a:r>
            <a:r>
              <a:rPr lang="en-US" altLang="zh-CN" sz="1400" kern="800" dirty="0" err="1">
                <a:solidFill>
                  <a:srgbClr val="000000"/>
                </a:solidFill>
                <a:latin typeface="Bitstream Vera Sans Mono"/>
                <a:ea typeface="方正中等线_GBK"/>
                <a:cs typeface="SimSun" panose="02010600030101010101" pitchFamily="2" charset="-122"/>
              </a:rPr>
              <a:t>fmt.Println</a:t>
            </a:r>
            <a:r>
              <a:rPr lang="en-US" altLang="zh-CN" sz="1400" kern="800" dirty="0">
                <a:solidFill>
                  <a:srgbClr val="000000"/>
                </a:solidFill>
                <a:latin typeface="Bitstream Vera Sans Mono"/>
                <a:ea typeface="方正中等线_GBK"/>
                <a:cs typeface="SimSun" panose="02010600030101010101" pitchFamily="2" charset="-122"/>
              </a:rPr>
              <a:t>(accumulator())</a:t>
            </a:r>
          </a:p>
          <a:p>
            <a:pPr marL="0" indent="0" hangingPunct="0">
              <a:lnSpc>
                <a:spcPct val="120000"/>
              </a:lnSpc>
              <a:buNone/>
            </a:pPr>
            <a:r>
              <a:rPr lang="en-US" altLang="zh-CN" sz="1400" kern="800" dirty="0">
                <a:solidFill>
                  <a:srgbClr val="000000"/>
                </a:solidFill>
                <a:latin typeface="Bitstream Vera Sans Mono"/>
                <a:ea typeface="方正中等线_GBK"/>
                <a:cs typeface="SimSun" panose="02010600030101010101" pitchFamily="2" charset="-122"/>
              </a:rPr>
              <a:t>	</a:t>
            </a:r>
            <a:r>
              <a:rPr lang="en-US" altLang="zh-CN" sz="1400" kern="800" dirty="0" err="1">
                <a:solidFill>
                  <a:srgbClr val="000000"/>
                </a:solidFill>
                <a:latin typeface="Bitstream Vera Sans Mono"/>
                <a:ea typeface="方正中等线_GBK"/>
                <a:cs typeface="SimSun" panose="02010600030101010101" pitchFamily="2" charset="-122"/>
              </a:rPr>
              <a:t>fmt.Println</a:t>
            </a:r>
            <a:r>
              <a:rPr lang="en-US" altLang="zh-CN" sz="1400" kern="800" dirty="0">
                <a:solidFill>
                  <a:srgbClr val="000000"/>
                </a:solidFill>
                <a:latin typeface="Bitstream Vera Sans Mono"/>
                <a:ea typeface="方正中等线_GBK"/>
                <a:cs typeface="SimSun" panose="02010600030101010101" pitchFamily="2" charset="-122"/>
              </a:rPr>
              <a:t>(accumulator2())</a:t>
            </a:r>
          </a:p>
          <a:p>
            <a:pPr marL="0" indent="0" hangingPunct="0">
              <a:lnSpc>
                <a:spcPct val="120000"/>
              </a:lnSpc>
              <a:buNone/>
            </a:pPr>
            <a:r>
              <a:rPr lang="en-US" altLang="zh-CN" sz="1400" kern="800" dirty="0">
                <a:solidFill>
                  <a:srgbClr val="000000"/>
                </a:solidFill>
                <a:latin typeface="Bitstream Vera Sans Mono"/>
                <a:ea typeface="方正中等线_GBK"/>
                <a:cs typeface="SimSun" panose="02010600030101010101" pitchFamily="2" charset="-122"/>
              </a:rPr>
              <a:t>	</a:t>
            </a:r>
            <a:r>
              <a:rPr lang="en-US" altLang="zh-CN" sz="1400" kern="800" dirty="0" err="1">
                <a:solidFill>
                  <a:srgbClr val="000000"/>
                </a:solidFill>
                <a:latin typeface="Bitstream Vera Sans Mono"/>
                <a:ea typeface="方正中等线_GBK"/>
                <a:cs typeface="SimSun" panose="02010600030101010101" pitchFamily="2" charset="-122"/>
              </a:rPr>
              <a:t>fmt.Println</a:t>
            </a:r>
            <a:r>
              <a:rPr lang="en-US" altLang="zh-CN" sz="1400" kern="800" dirty="0">
                <a:solidFill>
                  <a:srgbClr val="000000"/>
                </a:solidFill>
                <a:latin typeface="Bitstream Vera Sans Mono"/>
                <a:ea typeface="方正中等线_GBK"/>
                <a:cs typeface="SimSun" panose="02010600030101010101" pitchFamily="2" charset="-122"/>
              </a:rPr>
              <a:t>(accumulator3())</a:t>
            </a:r>
          </a:p>
          <a:p>
            <a:pPr marL="0" indent="0" hangingPunct="0">
              <a:lnSpc>
                <a:spcPct val="120000"/>
              </a:lnSpc>
              <a:buNone/>
            </a:pPr>
            <a:r>
              <a:rPr lang="en-US" altLang="zh-CN" sz="1400" kern="800" dirty="0">
                <a:solidFill>
                  <a:srgbClr val="000000"/>
                </a:solidFill>
                <a:latin typeface="Bitstream Vera Sans Mono"/>
                <a:ea typeface="方正中等线_GBK"/>
                <a:cs typeface="SimSun" panose="02010600030101010101" pitchFamily="2" charset="-122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52C090-5DC6-4E82-5956-60E02F759C25}"/>
              </a:ext>
            </a:extLst>
          </p:cNvPr>
          <p:cNvSpPr txBox="1"/>
          <p:nvPr/>
        </p:nvSpPr>
        <p:spPr>
          <a:xfrm>
            <a:off x="7823200" y="2932289"/>
            <a:ext cx="3635023" cy="18453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hangingPunct="0">
              <a:lnSpc>
                <a:spcPct val="120000"/>
              </a:lnSpc>
              <a:buNone/>
            </a:pPr>
            <a:r>
              <a:rPr lang="en-US" altLang="zh-CN" sz="1600" kern="800" dirty="0" err="1">
                <a:solidFill>
                  <a:srgbClr val="000000"/>
                </a:solidFill>
                <a:latin typeface="Bitstream Vera Sans Mono"/>
                <a:ea typeface="方正中等线_GBK"/>
                <a:cs typeface="SimSun" panose="02010600030101010101" pitchFamily="2" charset="-122"/>
              </a:rPr>
              <a:t>func</a:t>
            </a:r>
            <a:r>
              <a:rPr lang="en-US" altLang="zh-CN" sz="1600" kern="800" dirty="0">
                <a:solidFill>
                  <a:srgbClr val="000000"/>
                </a:solidFill>
                <a:latin typeface="Bitstream Vera Sans Mono"/>
                <a:ea typeface="方正中等线_GBK"/>
                <a:cs typeface="SimSun" panose="02010600030101010101" pitchFamily="2" charset="-122"/>
              </a:rPr>
              <a:t> accumulate(value int) </a:t>
            </a:r>
            <a:r>
              <a:rPr lang="en-US" altLang="zh-CN" sz="1600" kern="800" dirty="0" err="1">
                <a:solidFill>
                  <a:srgbClr val="000000"/>
                </a:solidFill>
                <a:latin typeface="Bitstream Vera Sans Mono"/>
                <a:ea typeface="方正中等线_GBK"/>
                <a:cs typeface="SimSun" panose="02010600030101010101" pitchFamily="2" charset="-122"/>
              </a:rPr>
              <a:t>func</a:t>
            </a:r>
            <a:r>
              <a:rPr lang="en-US" altLang="zh-CN" sz="1600" kern="800" dirty="0">
                <a:solidFill>
                  <a:srgbClr val="000000"/>
                </a:solidFill>
                <a:latin typeface="Bitstream Vera Sans Mono"/>
                <a:ea typeface="方正中等线_GBK"/>
                <a:cs typeface="SimSun" panose="02010600030101010101" pitchFamily="2" charset="-122"/>
              </a:rPr>
              <a:t>() int {</a:t>
            </a:r>
          </a:p>
          <a:p>
            <a:pPr marL="0" indent="0" hangingPunct="0">
              <a:lnSpc>
                <a:spcPct val="120000"/>
              </a:lnSpc>
              <a:buNone/>
            </a:pPr>
            <a:r>
              <a:rPr lang="en-US" altLang="zh-CN" sz="1600" kern="800" dirty="0">
                <a:solidFill>
                  <a:srgbClr val="000000"/>
                </a:solidFill>
                <a:latin typeface="Bitstream Vera Sans Mono"/>
                <a:ea typeface="方正中等线_GBK"/>
                <a:cs typeface="SimSun" panose="02010600030101010101" pitchFamily="2" charset="-122"/>
              </a:rPr>
              <a:t>	return </a:t>
            </a:r>
            <a:r>
              <a:rPr lang="en-US" altLang="zh-CN" sz="1600" kern="800" dirty="0" err="1">
                <a:solidFill>
                  <a:srgbClr val="000000"/>
                </a:solidFill>
                <a:latin typeface="Bitstream Vera Sans Mono"/>
                <a:ea typeface="方正中等线_GBK"/>
                <a:cs typeface="SimSun" panose="02010600030101010101" pitchFamily="2" charset="-122"/>
              </a:rPr>
              <a:t>func</a:t>
            </a:r>
            <a:r>
              <a:rPr lang="en-US" altLang="zh-CN" sz="1600" kern="800" dirty="0">
                <a:solidFill>
                  <a:srgbClr val="000000"/>
                </a:solidFill>
                <a:latin typeface="Bitstream Vera Sans Mono"/>
                <a:ea typeface="方正中等线_GBK"/>
                <a:cs typeface="SimSun" panose="02010600030101010101" pitchFamily="2" charset="-122"/>
              </a:rPr>
              <a:t>() int {</a:t>
            </a:r>
          </a:p>
          <a:p>
            <a:pPr marL="0" indent="0" hangingPunct="0">
              <a:lnSpc>
                <a:spcPct val="120000"/>
              </a:lnSpc>
              <a:buNone/>
            </a:pPr>
            <a:r>
              <a:rPr lang="en-US" altLang="zh-CN" sz="1600" kern="800" dirty="0">
                <a:solidFill>
                  <a:srgbClr val="000000"/>
                </a:solidFill>
                <a:latin typeface="Bitstream Vera Sans Mono"/>
                <a:ea typeface="方正中等线_GBK"/>
                <a:cs typeface="SimSun" panose="02010600030101010101" pitchFamily="2" charset="-122"/>
              </a:rPr>
              <a:t>		value++</a:t>
            </a:r>
          </a:p>
          <a:p>
            <a:pPr marL="0" indent="0" hangingPunct="0">
              <a:lnSpc>
                <a:spcPct val="120000"/>
              </a:lnSpc>
              <a:buNone/>
            </a:pPr>
            <a:r>
              <a:rPr lang="en-US" altLang="zh-CN" sz="1600" kern="800" dirty="0">
                <a:solidFill>
                  <a:srgbClr val="000000"/>
                </a:solidFill>
                <a:latin typeface="Bitstream Vera Sans Mono"/>
                <a:ea typeface="方正中等线_GBK"/>
                <a:cs typeface="SimSun" panose="02010600030101010101" pitchFamily="2" charset="-122"/>
              </a:rPr>
              <a:t>		return value</a:t>
            </a:r>
          </a:p>
          <a:p>
            <a:pPr marL="0" indent="0" hangingPunct="0">
              <a:lnSpc>
                <a:spcPct val="120000"/>
              </a:lnSpc>
              <a:buNone/>
            </a:pPr>
            <a:r>
              <a:rPr lang="en-US" altLang="zh-CN" sz="1600" kern="800" dirty="0">
                <a:solidFill>
                  <a:srgbClr val="000000"/>
                </a:solidFill>
                <a:latin typeface="Bitstream Vera Sans Mono"/>
                <a:ea typeface="方正中等线_GBK"/>
                <a:cs typeface="SimSun" panose="02010600030101010101" pitchFamily="2" charset="-122"/>
              </a:rPr>
              <a:t>	}</a:t>
            </a:r>
          </a:p>
          <a:p>
            <a:pPr marL="0" indent="0" hangingPunct="0">
              <a:lnSpc>
                <a:spcPct val="120000"/>
              </a:lnSpc>
              <a:buNone/>
            </a:pPr>
            <a:r>
              <a:rPr lang="en-US" altLang="zh-CN" sz="1600" kern="800" dirty="0">
                <a:solidFill>
                  <a:srgbClr val="000000"/>
                </a:solidFill>
                <a:latin typeface="Bitstream Vera Sans Mono"/>
                <a:ea typeface="方正中等线_GBK"/>
                <a:cs typeface="SimSun" panose="02010600030101010101" pitchFamily="2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34313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63A88-443C-D1F5-521B-6468C2170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5.6</a:t>
            </a:r>
            <a:r>
              <a:rPr lang="zh-CN" altLang="en-US" dirty="0"/>
              <a:t> 函数的延迟调用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CEDB3-24A0-ECA5-9AB4-BE6C3A450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hangingPunct="0">
              <a:lnSpc>
                <a:spcPct val="120000"/>
              </a:lnSpc>
            </a:pPr>
            <a:r>
              <a:rPr lang="zh-CN" altLang="en-US" sz="1800" kern="800" dirty="0">
                <a:solidFill>
                  <a:srgbClr val="000000"/>
                </a:solidFill>
                <a:latin typeface="Bitstream Vera Sans Mono"/>
                <a:ea typeface="方正中等线_GBK"/>
                <a:cs typeface="SimSun" panose="02010600030101010101" pitchFamily="2" charset="-122"/>
              </a:rPr>
              <a:t>关键字：</a:t>
            </a:r>
            <a:r>
              <a:rPr lang="en-US" altLang="zh-CN" sz="1800" kern="800" dirty="0">
                <a:solidFill>
                  <a:srgbClr val="000000"/>
                </a:solidFill>
                <a:latin typeface="Bitstream Vera Sans Mono"/>
                <a:ea typeface="方正中等线_GBK"/>
                <a:cs typeface="SimSun" panose="02010600030101010101" pitchFamily="2" charset="-122"/>
              </a:rPr>
              <a:t>defer</a:t>
            </a:r>
          </a:p>
          <a:p>
            <a:pPr marL="457200" lvl="1" indent="0" hangingPunct="0">
              <a:buNone/>
            </a:pPr>
            <a:r>
              <a:rPr lang="en-US" altLang="zh-CN" sz="1400" kern="800" dirty="0" err="1">
                <a:solidFill>
                  <a:srgbClr val="000000"/>
                </a:solidFill>
                <a:latin typeface="Bitstream Vera Sans Mono"/>
                <a:ea typeface="方正中等线_GBK"/>
                <a:cs typeface="SimSun" panose="02010600030101010101" pitchFamily="2" charset="-122"/>
              </a:rPr>
              <a:t>fmt.Println</a:t>
            </a:r>
            <a:r>
              <a:rPr lang="en-US" altLang="zh-CN" sz="1400" kern="800" dirty="0">
                <a:solidFill>
                  <a:srgbClr val="000000"/>
                </a:solidFill>
                <a:latin typeface="Bitstream Vera Sans Mono"/>
                <a:ea typeface="方正中等线_GBK"/>
                <a:cs typeface="SimSun" panose="02010600030101010101" pitchFamily="2" charset="-122"/>
              </a:rPr>
              <a:t>("defer</a:t>
            </a:r>
            <a:r>
              <a:rPr lang="zh-CN" altLang="en-US" sz="1400" kern="800" dirty="0">
                <a:solidFill>
                  <a:srgbClr val="000000"/>
                </a:solidFill>
                <a:latin typeface="Bitstream Vera Sans Mono"/>
                <a:ea typeface="方正中等线_GBK"/>
                <a:cs typeface="SimSun" panose="02010600030101010101" pitchFamily="2" charset="-122"/>
              </a:rPr>
              <a:t>行为开始</a:t>
            </a:r>
            <a:r>
              <a:rPr lang="en-US" altLang="zh-CN" sz="1400" kern="800" dirty="0">
                <a:solidFill>
                  <a:srgbClr val="000000"/>
                </a:solidFill>
                <a:latin typeface="Bitstream Vera Sans Mono"/>
                <a:ea typeface="方正中等线_GBK"/>
                <a:cs typeface="SimSun" panose="02010600030101010101" pitchFamily="2" charset="-122"/>
              </a:rPr>
              <a:t>")</a:t>
            </a:r>
          </a:p>
          <a:p>
            <a:pPr marL="457200" lvl="1" indent="0" hangingPunct="0">
              <a:buNone/>
            </a:pPr>
            <a:r>
              <a:rPr lang="en-US" altLang="zh-CN" sz="1400" kern="800" dirty="0">
                <a:solidFill>
                  <a:srgbClr val="000000"/>
                </a:solidFill>
                <a:latin typeface="Bitstream Vera Sans Mono"/>
                <a:ea typeface="方正中等线_GBK"/>
                <a:cs typeface="SimSun" panose="02010600030101010101" pitchFamily="2" charset="-122"/>
              </a:rPr>
              <a:t>defer </a:t>
            </a:r>
            <a:r>
              <a:rPr lang="en-US" altLang="zh-CN" sz="1400" kern="800" dirty="0" err="1">
                <a:solidFill>
                  <a:srgbClr val="000000"/>
                </a:solidFill>
                <a:latin typeface="Bitstream Vera Sans Mono"/>
                <a:ea typeface="方正中等线_GBK"/>
                <a:cs typeface="SimSun" panose="02010600030101010101" pitchFamily="2" charset="-122"/>
              </a:rPr>
              <a:t>fmt.Println</a:t>
            </a:r>
            <a:r>
              <a:rPr lang="en-US" altLang="zh-CN" sz="1400" kern="800" dirty="0">
                <a:solidFill>
                  <a:srgbClr val="000000"/>
                </a:solidFill>
                <a:latin typeface="Bitstream Vera Sans Mono"/>
                <a:ea typeface="方正中等线_GBK"/>
                <a:cs typeface="SimSun" panose="02010600030101010101" pitchFamily="2" charset="-122"/>
              </a:rPr>
              <a:t>("</a:t>
            </a:r>
            <a:r>
              <a:rPr lang="zh-CN" altLang="en-US" sz="1400" kern="800" dirty="0">
                <a:solidFill>
                  <a:srgbClr val="000000"/>
                </a:solidFill>
                <a:latin typeface="Bitstream Vera Sans Mono"/>
                <a:ea typeface="方正中等线_GBK"/>
                <a:cs typeface="SimSun" panose="02010600030101010101" pitchFamily="2" charset="-122"/>
              </a:rPr>
              <a:t>操作</a:t>
            </a:r>
            <a:r>
              <a:rPr lang="en-US" altLang="zh-CN" sz="1400" kern="800" dirty="0">
                <a:solidFill>
                  <a:srgbClr val="000000"/>
                </a:solidFill>
                <a:latin typeface="Bitstream Vera Sans Mono"/>
                <a:ea typeface="方正中等线_GBK"/>
                <a:cs typeface="SimSun" panose="02010600030101010101" pitchFamily="2" charset="-122"/>
              </a:rPr>
              <a:t>1")</a:t>
            </a:r>
          </a:p>
          <a:p>
            <a:pPr marL="457200" lvl="1" indent="0" hangingPunct="0">
              <a:buNone/>
            </a:pPr>
            <a:r>
              <a:rPr lang="en-US" altLang="zh-CN" sz="1400" kern="800" dirty="0">
                <a:solidFill>
                  <a:srgbClr val="000000"/>
                </a:solidFill>
                <a:latin typeface="Bitstream Vera Sans Mono"/>
                <a:ea typeface="方正中等线_GBK"/>
                <a:cs typeface="SimSun" panose="02010600030101010101" pitchFamily="2" charset="-122"/>
              </a:rPr>
              <a:t>defer </a:t>
            </a:r>
            <a:r>
              <a:rPr lang="en-US" altLang="zh-CN" sz="1400" kern="800" dirty="0" err="1">
                <a:solidFill>
                  <a:srgbClr val="000000"/>
                </a:solidFill>
                <a:latin typeface="Bitstream Vera Sans Mono"/>
                <a:ea typeface="方正中等线_GBK"/>
                <a:cs typeface="SimSun" panose="02010600030101010101" pitchFamily="2" charset="-122"/>
              </a:rPr>
              <a:t>fmt.Println</a:t>
            </a:r>
            <a:r>
              <a:rPr lang="en-US" altLang="zh-CN" sz="1400" kern="800" dirty="0">
                <a:solidFill>
                  <a:srgbClr val="000000"/>
                </a:solidFill>
                <a:latin typeface="Bitstream Vera Sans Mono"/>
                <a:ea typeface="方正中等线_GBK"/>
                <a:cs typeface="SimSun" panose="02010600030101010101" pitchFamily="2" charset="-122"/>
              </a:rPr>
              <a:t>("</a:t>
            </a:r>
            <a:r>
              <a:rPr lang="zh-CN" altLang="en-US" sz="1400" kern="800" dirty="0">
                <a:solidFill>
                  <a:srgbClr val="000000"/>
                </a:solidFill>
                <a:latin typeface="Bitstream Vera Sans Mono"/>
                <a:ea typeface="方正中等线_GBK"/>
                <a:cs typeface="SimSun" panose="02010600030101010101" pitchFamily="2" charset="-122"/>
              </a:rPr>
              <a:t>操作</a:t>
            </a:r>
            <a:r>
              <a:rPr lang="en-US" altLang="zh-CN" sz="1400" kern="800" dirty="0">
                <a:solidFill>
                  <a:srgbClr val="000000"/>
                </a:solidFill>
                <a:latin typeface="Bitstream Vera Sans Mono"/>
                <a:ea typeface="方正中等线_GBK"/>
                <a:cs typeface="SimSun" panose="02010600030101010101" pitchFamily="2" charset="-122"/>
              </a:rPr>
              <a:t>2")</a:t>
            </a:r>
          </a:p>
          <a:p>
            <a:pPr marL="457200" lvl="1" indent="0" hangingPunct="0">
              <a:buNone/>
            </a:pPr>
            <a:r>
              <a:rPr lang="en-US" altLang="zh-CN" sz="1400" kern="800" dirty="0">
                <a:solidFill>
                  <a:srgbClr val="000000"/>
                </a:solidFill>
                <a:latin typeface="Bitstream Vera Sans Mono"/>
                <a:ea typeface="方正中等线_GBK"/>
                <a:cs typeface="SimSun" panose="02010600030101010101" pitchFamily="2" charset="-122"/>
              </a:rPr>
              <a:t>defer </a:t>
            </a:r>
            <a:r>
              <a:rPr lang="en-US" altLang="zh-CN" sz="1400" kern="800" dirty="0" err="1">
                <a:solidFill>
                  <a:srgbClr val="000000"/>
                </a:solidFill>
                <a:latin typeface="Bitstream Vera Sans Mono"/>
                <a:ea typeface="方正中等线_GBK"/>
                <a:cs typeface="SimSun" panose="02010600030101010101" pitchFamily="2" charset="-122"/>
              </a:rPr>
              <a:t>fmt.Println</a:t>
            </a:r>
            <a:r>
              <a:rPr lang="en-US" altLang="zh-CN" sz="1400" kern="800" dirty="0">
                <a:solidFill>
                  <a:srgbClr val="000000"/>
                </a:solidFill>
                <a:latin typeface="Bitstream Vera Sans Mono"/>
                <a:ea typeface="方正中等线_GBK"/>
                <a:cs typeface="SimSun" panose="02010600030101010101" pitchFamily="2" charset="-122"/>
              </a:rPr>
              <a:t>("</a:t>
            </a:r>
            <a:r>
              <a:rPr lang="zh-CN" altLang="en-US" sz="1400" kern="800" dirty="0">
                <a:solidFill>
                  <a:srgbClr val="000000"/>
                </a:solidFill>
                <a:latin typeface="Bitstream Vera Sans Mono"/>
                <a:ea typeface="方正中等线_GBK"/>
                <a:cs typeface="SimSun" panose="02010600030101010101" pitchFamily="2" charset="-122"/>
              </a:rPr>
              <a:t>操作</a:t>
            </a:r>
            <a:r>
              <a:rPr lang="en-US" altLang="zh-CN" sz="1400" kern="800" dirty="0">
                <a:solidFill>
                  <a:srgbClr val="000000"/>
                </a:solidFill>
                <a:latin typeface="Bitstream Vera Sans Mono"/>
                <a:ea typeface="方正中等线_GBK"/>
                <a:cs typeface="SimSun" panose="02010600030101010101" pitchFamily="2" charset="-122"/>
              </a:rPr>
              <a:t>3")</a:t>
            </a:r>
          </a:p>
          <a:p>
            <a:pPr marL="457200" lvl="1" indent="0" hangingPunct="0">
              <a:buNone/>
            </a:pPr>
            <a:r>
              <a:rPr lang="en-US" altLang="zh-CN" sz="1400" kern="800" dirty="0" err="1">
                <a:solidFill>
                  <a:srgbClr val="000000"/>
                </a:solidFill>
                <a:latin typeface="Bitstream Vera Sans Mono"/>
                <a:ea typeface="方正中等线_GBK"/>
                <a:cs typeface="SimSun" panose="02010600030101010101" pitchFamily="2" charset="-122"/>
              </a:rPr>
              <a:t>fmt.Println</a:t>
            </a:r>
            <a:r>
              <a:rPr lang="en-US" altLang="zh-CN" sz="1400" kern="800" dirty="0">
                <a:solidFill>
                  <a:srgbClr val="000000"/>
                </a:solidFill>
                <a:latin typeface="Bitstream Vera Sans Mono"/>
                <a:ea typeface="方正中等线_GBK"/>
                <a:cs typeface="SimSun" panose="02010600030101010101" pitchFamily="2" charset="-122"/>
              </a:rPr>
              <a:t>("defer</a:t>
            </a:r>
            <a:r>
              <a:rPr lang="zh-CN" altLang="en-US" sz="1400" kern="800" dirty="0">
                <a:solidFill>
                  <a:srgbClr val="000000"/>
                </a:solidFill>
                <a:latin typeface="Bitstream Vera Sans Mono"/>
                <a:ea typeface="方正中等线_GBK"/>
                <a:cs typeface="SimSun" panose="02010600030101010101" pitchFamily="2" charset="-122"/>
              </a:rPr>
              <a:t>行为结束</a:t>
            </a:r>
            <a:r>
              <a:rPr lang="en-US" altLang="zh-CN" sz="1400" kern="800" dirty="0">
                <a:solidFill>
                  <a:srgbClr val="000000"/>
                </a:solidFill>
                <a:latin typeface="Bitstream Vera Sans Mono"/>
                <a:ea typeface="方正中等线_GBK"/>
                <a:cs typeface="SimSun" panose="02010600030101010101" pitchFamily="2" charset="-122"/>
              </a:rPr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29193932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63A88-443C-D1F5-521B-6468C2170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5.7</a:t>
            </a:r>
            <a:r>
              <a:rPr lang="zh-CN" altLang="en-US" dirty="0"/>
              <a:t> 异常处理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CEDB3-24A0-ECA5-9AB4-BE6C3A450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hangingPunct="0">
              <a:lnSpc>
                <a:spcPct val="120000"/>
              </a:lnSpc>
            </a:pPr>
            <a:r>
              <a:rPr lang="zh-CN" sz="1800" kern="950" dirty="0">
                <a:effectLst/>
                <a:latin typeface="Times New Roman" panose="02020603050405020304" pitchFamily="18" charset="0"/>
                <a:ea typeface="方正书宋_GBK"/>
                <a:cs typeface="Times New Roman" panose="02020603050405020304" pitchFamily="18" charset="0"/>
              </a:rPr>
              <a:t>运行时宕机</a:t>
            </a:r>
            <a:r>
              <a:rPr lang="en-US" sz="1800" kern="950" dirty="0">
                <a:effectLst/>
                <a:latin typeface="Times New Roman" panose="02020603050405020304" pitchFamily="18" charset="0"/>
                <a:ea typeface="方正书宋_GBK"/>
              </a:rPr>
              <a:t>Panic</a:t>
            </a:r>
            <a:endParaRPr lang="en-CN" sz="1100" kern="950" dirty="0">
              <a:latin typeface="Times New Roman" panose="02020603050405020304" pitchFamily="18" charset="0"/>
              <a:ea typeface="方正书宋_GBK"/>
            </a:endParaRPr>
          </a:p>
          <a:p>
            <a:pPr marL="457200" lvl="1" indent="0" hangingPunct="0">
              <a:buNone/>
            </a:pPr>
            <a:r>
              <a:rPr lang="en-US" altLang="zh-CN" sz="1400" kern="800" dirty="0" err="1">
                <a:solidFill>
                  <a:srgbClr val="000000"/>
                </a:solidFill>
                <a:latin typeface="Bitstream Vera Sans Mono"/>
                <a:ea typeface="方正中等线_GBK"/>
                <a:cs typeface="SimSun" panose="02010600030101010101" pitchFamily="2" charset="-122"/>
              </a:rPr>
              <a:t>func</a:t>
            </a:r>
            <a:r>
              <a:rPr lang="en-US" altLang="zh-CN" sz="1400" kern="800" dirty="0">
                <a:solidFill>
                  <a:srgbClr val="000000"/>
                </a:solidFill>
                <a:latin typeface="Bitstream Vera Sans Mono"/>
                <a:ea typeface="方正中等线_GBK"/>
                <a:cs typeface="SimSun" panose="02010600030101010101" pitchFamily="2" charset="-122"/>
              </a:rPr>
              <a:t> main(){</a:t>
            </a:r>
          </a:p>
          <a:p>
            <a:pPr marL="457200" lvl="1" indent="0" hangingPunct="0">
              <a:buNone/>
            </a:pPr>
            <a:r>
              <a:rPr lang="en-US" altLang="zh-CN" sz="1400" kern="800" dirty="0">
                <a:solidFill>
                  <a:srgbClr val="000000"/>
                </a:solidFill>
                <a:latin typeface="Bitstream Vera Sans Mono"/>
                <a:ea typeface="方正中等线_GBK"/>
                <a:cs typeface="SimSun" panose="02010600030101010101" pitchFamily="2" charset="-122"/>
              </a:rPr>
              <a:t>	</a:t>
            </a:r>
            <a:r>
              <a:rPr lang="en-US" altLang="zh-CN" sz="1400" kern="800" dirty="0" err="1">
                <a:solidFill>
                  <a:srgbClr val="000000"/>
                </a:solidFill>
                <a:latin typeface="Bitstream Vera Sans Mono"/>
                <a:ea typeface="方正中等线_GBK"/>
                <a:cs typeface="SimSun" panose="02010600030101010101" pitchFamily="2" charset="-122"/>
              </a:rPr>
              <a:t>fmt.Println</a:t>
            </a:r>
            <a:r>
              <a:rPr lang="en-US" altLang="zh-CN" sz="1400" kern="800" dirty="0">
                <a:solidFill>
                  <a:srgbClr val="000000"/>
                </a:solidFill>
                <a:latin typeface="Bitstream Vera Sans Mono"/>
                <a:ea typeface="方正中等线_GBK"/>
                <a:cs typeface="SimSun" panose="02010600030101010101" pitchFamily="2" charset="-122"/>
              </a:rPr>
              <a:t>("</a:t>
            </a:r>
            <a:r>
              <a:rPr lang="zh-CN" altLang="en-US" sz="1400" kern="800" dirty="0">
                <a:solidFill>
                  <a:srgbClr val="000000"/>
                </a:solidFill>
                <a:latin typeface="Bitstream Vera Sans Mono"/>
                <a:ea typeface="方正中等线_GBK"/>
                <a:cs typeface="SimSun" panose="02010600030101010101" pitchFamily="2" charset="-122"/>
              </a:rPr>
              <a:t>程序开始执行</a:t>
            </a:r>
            <a:r>
              <a:rPr lang="en-US" altLang="zh-CN" sz="1400" kern="800" dirty="0">
                <a:solidFill>
                  <a:srgbClr val="000000"/>
                </a:solidFill>
                <a:latin typeface="Bitstream Vera Sans Mono"/>
                <a:ea typeface="方正中等线_GBK"/>
                <a:cs typeface="SimSun" panose="02010600030101010101" pitchFamily="2" charset="-122"/>
              </a:rPr>
              <a:t>")</a:t>
            </a:r>
          </a:p>
          <a:p>
            <a:pPr marL="457200" lvl="1" indent="0" hangingPunct="0">
              <a:buNone/>
            </a:pPr>
            <a:r>
              <a:rPr lang="en-US" altLang="zh-CN" sz="1400" kern="800" dirty="0">
                <a:solidFill>
                  <a:srgbClr val="000000"/>
                </a:solidFill>
                <a:latin typeface="Bitstream Vera Sans Mono"/>
                <a:ea typeface="方正中等线_GBK"/>
                <a:cs typeface="SimSun" panose="02010600030101010101" pitchFamily="2" charset="-122"/>
              </a:rPr>
              <a:t>	defer </a:t>
            </a:r>
            <a:r>
              <a:rPr lang="en-US" altLang="zh-CN" sz="1400" kern="800" dirty="0" err="1">
                <a:solidFill>
                  <a:srgbClr val="000000"/>
                </a:solidFill>
                <a:latin typeface="Bitstream Vera Sans Mono"/>
                <a:ea typeface="方正中等线_GBK"/>
                <a:cs typeface="SimSun" panose="02010600030101010101" pitchFamily="2" charset="-122"/>
              </a:rPr>
              <a:t>fmt.Println</a:t>
            </a:r>
            <a:r>
              <a:rPr lang="en-US" altLang="zh-CN" sz="1400" kern="800" dirty="0">
                <a:solidFill>
                  <a:srgbClr val="000000"/>
                </a:solidFill>
                <a:latin typeface="Bitstream Vera Sans Mono"/>
                <a:ea typeface="方正中等线_GBK"/>
                <a:cs typeface="SimSun" panose="02010600030101010101" pitchFamily="2" charset="-122"/>
              </a:rPr>
              <a:t>("</a:t>
            </a:r>
            <a:r>
              <a:rPr lang="zh-CN" altLang="en-US" sz="1400" kern="800" dirty="0">
                <a:solidFill>
                  <a:srgbClr val="000000"/>
                </a:solidFill>
                <a:latin typeface="Bitstream Vera Sans Mono"/>
                <a:ea typeface="方正中等线_GBK"/>
                <a:cs typeface="SimSun" panose="02010600030101010101" pitchFamily="2" charset="-122"/>
              </a:rPr>
              <a:t>发生宕机后要运行的逻辑</a:t>
            </a:r>
            <a:r>
              <a:rPr lang="en-US" altLang="zh-CN" sz="1400" kern="800" dirty="0">
                <a:solidFill>
                  <a:srgbClr val="000000"/>
                </a:solidFill>
                <a:latin typeface="Bitstream Vera Sans Mono"/>
                <a:ea typeface="方正中等线_GBK"/>
                <a:cs typeface="SimSun" panose="02010600030101010101" pitchFamily="2" charset="-122"/>
              </a:rPr>
              <a:t>")</a:t>
            </a:r>
          </a:p>
          <a:p>
            <a:pPr marL="457200" lvl="1" indent="0" hangingPunct="0">
              <a:buNone/>
            </a:pPr>
            <a:r>
              <a:rPr lang="en-US" altLang="zh-CN" sz="1400" kern="800" dirty="0">
                <a:solidFill>
                  <a:srgbClr val="000000"/>
                </a:solidFill>
                <a:latin typeface="Bitstream Vera Sans Mono"/>
                <a:ea typeface="方正中等线_GBK"/>
                <a:cs typeface="SimSun" panose="02010600030101010101" pitchFamily="2" charset="-122"/>
              </a:rPr>
              <a:t>	panic("</a:t>
            </a:r>
            <a:r>
              <a:rPr lang="zh-CN" altLang="en-US" sz="1400" kern="800" dirty="0">
                <a:solidFill>
                  <a:srgbClr val="000000"/>
                </a:solidFill>
                <a:latin typeface="Bitstream Vera Sans Mono"/>
                <a:ea typeface="方正中等线_GBK"/>
                <a:cs typeface="SimSun" panose="02010600030101010101" pitchFamily="2" charset="-122"/>
              </a:rPr>
              <a:t>发生宕机！</a:t>
            </a:r>
            <a:r>
              <a:rPr lang="en-US" altLang="zh-CN" sz="1400" kern="800" dirty="0">
                <a:solidFill>
                  <a:srgbClr val="000000"/>
                </a:solidFill>
                <a:latin typeface="Bitstream Vera Sans Mono"/>
                <a:ea typeface="方正中等线_GBK"/>
                <a:cs typeface="SimSun" panose="02010600030101010101" pitchFamily="2" charset="-122"/>
              </a:rPr>
              <a:t>")</a:t>
            </a:r>
          </a:p>
          <a:p>
            <a:pPr marL="457200" lvl="1" indent="0" hangingPunct="0">
              <a:buNone/>
            </a:pPr>
            <a:r>
              <a:rPr lang="en-US" altLang="zh-CN" sz="1400" kern="800" dirty="0">
                <a:solidFill>
                  <a:srgbClr val="000000"/>
                </a:solidFill>
                <a:latin typeface="Bitstream Vera Sans Mono"/>
                <a:ea typeface="方正中等线_GBK"/>
                <a:cs typeface="SimSun" panose="02010600030101010101" pitchFamily="2" charset="-122"/>
              </a:rPr>
              <a:t>	</a:t>
            </a:r>
            <a:r>
              <a:rPr lang="en-US" altLang="zh-CN" sz="1400" kern="800" dirty="0" err="1">
                <a:solidFill>
                  <a:srgbClr val="000000"/>
                </a:solidFill>
                <a:latin typeface="Bitstream Vera Sans Mono"/>
                <a:ea typeface="方正中等线_GBK"/>
                <a:cs typeface="SimSun" panose="02010600030101010101" pitchFamily="2" charset="-122"/>
              </a:rPr>
              <a:t>fmt.Println</a:t>
            </a:r>
            <a:r>
              <a:rPr lang="en-US" altLang="zh-CN" sz="1400" kern="800" dirty="0">
                <a:solidFill>
                  <a:srgbClr val="000000"/>
                </a:solidFill>
                <a:latin typeface="Bitstream Vera Sans Mono"/>
                <a:ea typeface="方正中等线_GBK"/>
                <a:cs typeface="SimSun" panose="02010600030101010101" pitchFamily="2" charset="-122"/>
              </a:rPr>
              <a:t>("</a:t>
            </a:r>
            <a:r>
              <a:rPr lang="zh-CN" altLang="en-US" sz="1400" kern="800" dirty="0">
                <a:solidFill>
                  <a:srgbClr val="000000"/>
                </a:solidFill>
                <a:latin typeface="Bitstream Vera Sans Mono"/>
                <a:ea typeface="方正中等线_GBK"/>
                <a:cs typeface="SimSun" panose="02010600030101010101" pitchFamily="2" charset="-122"/>
              </a:rPr>
              <a:t>程序停止执行</a:t>
            </a:r>
            <a:r>
              <a:rPr lang="en-US" altLang="zh-CN" sz="1400" kern="800" dirty="0">
                <a:solidFill>
                  <a:srgbClr val="000000"/>
                </a:solidFill>
                <a:latin typeface="Bitstream Vera Sans Mono"/>
                <a:ea typeface="方正中等线_GBK"/>
                <a:cs typeface="SimSun" panose="02010600030101010101" pitchFamily="2" charset="-122"/>
              </a:rPr>
              <a:t>")</a:t>
            </a:r>
          </a:p>
          <a:p>
            <a:pPr marL="457200" lvl="1" indent="0" hangingPunct="0">
              <a:buNone/>
            </a:pPr>
            <a:r>
              <a:rPr lang="en-US" altLang="zh-CN" sz="1400" kern="800" dirty="0">
                <a:solidFill>
                  <a:srgbClr val="000000"/>
                </a:solidFill>
                <a:latin typeface="Bitstream Vera Sans Mono"/>
                <a:ea typeface="方正中等线_GBK"/>
                <a:cs typeface="SimSun" panose="02010600030101010101" pitchFamily="2" charset="-122"/>
              </a:rPr>
              <a:t>}</a:t>
            </a:r>
          </a:p>
          <a:p>
            <a:pPr lvl="1" hangingPunct="0">
              <a:lnSpc>
                <a:spcPct val="120000"/>
              </a:lnSpc>
            </a:pPr>
            <a:endParaRPr lang="en-US" altLang="zh-CN" sz="1000" kern="800" dirty="0">
              <a:solidFill>
                <a:srgbClr val="000000"/>
              </a:solidFill>
              <a:latin typeface="Bitstream Vera Sans Mono"/>
              <a:ea typeface="方正中等线_GBK"/>
              <a:cs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27321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63A88-443C-D1F5-521B-6468C2170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5.7</a:t>
            </a:r>
            <a:r>
              <a:rPr lang="zh-CN" altLang="en-US" dirty="0"/>
              <a:t> 异常处理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CEDB3-24A0-ECA5-9AB4-BE6C3A450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hangingPunct="0">
              <a:lnSpc>
                <a:spcPct val="120000"/>
              </a:lnSpc>
            </a:pPr>
            <a:r>
              <a:rPr lang="zh-CN" altLang="en-CN" sz="1800" kern="950" dirty="0">
                <a:effectLst/>
                <a:latin typeface="Times New Roman" panose="02020603050405020304" pitchFamily="18" charset="0"/>
                <a:ea typeface="方正书宋_GBK"/>
                <a:cs typeface="Times New Roman" panose="02020603050405020304" pitchFamily="18" charset="0"/>
              </a:rPr>
              <a:t>宕机时</a:t>
            </a:r>
            <a:r>
              <a:rPr lang="zh-CN" altLang="en-US" sz="1800" kern="950" dirty="0">
                <a:effectLst/>
                <a:latin typeface="Times New Roman" panose="02020603050405020304" pitchFamily="18" charset="0"/>
                <a:ea typeface="方正书宋_GBK"/>
                <a:cs typeface="Times New Roman" panose="02020603050405020304" pitchFamily="18" charset="0"/>
              </a:rPr>
              <a:t>恢复</a:t>
            </a:r>
            <a:r>
              <a:rPr lang="en-US" altLang="zh-CN" sz="1800" kern="950" dirty="0">
                <a:effectLst/>
                <a:latin typeface="Times New Roman" panose="02020603050405020304" pitchFamily="18" charset="0"/>
                <a:ea typeface="方正书宋_GBK"/>
                <a:cs typeface="Times New Roman" panose="02020603050405020304" pitchFamily="18" charset="0"/>
              </a:rPr>
              <a:t>Recover</a:t>
            </a:r>
          </a:p>
          <a:p>
            <a:pPr marL="457200" lvl="1" indent="0" hangingPunct="0">
              <a:buNone/>
            </a:pPr>
            <a:r>
              <a:rPr lang="en-US" sz="1400" kern="800" dirty="0" err="1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func</a:t>
            </a:r>
            <a:r>
              <a:rPr lang="en-US" sz="14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 main(){</a:t>
            </a:r>
            <a:endParaRPr lang="en-CN" sz="1400" kern="800" dirty="0">
              <a:effectLst/>
              <a:latin typeface="Bitstream Vera Sans Mono"/>
              <a:ea typeface="方正中等线_GBK"/>
              <a:cs typeface="SimSun" panose="02010600030101010101" pitchFamily="2" charset="-122"/>
            </a:endParaRPr>
          </a:p>
          <a:p>
            <a:pPr marL="457200" lvl="1" indent="0" hangingPunct="0">
              <a:buNone/>
            </a:pPr>
            <a:r>
              <a:rPr lang="en-US" sz="14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	</a:t>
            </a:r>
            <a:r>
              <a:rPr lang="en-US" sz="1400" kern="800" dirty="0" err="1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fmt.Println</a:t>
            </a:r>
            <a:r>
              <a:rPr lang="en-US" sz="14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("</a:t>
            </a:r>
            <a:r>
              <a:rPr lang="en-CN" sz="1400" kern="800" dirty="0">
                <a:solidFill>
                  <a:srgbClr val="000000"/>
                </a:solidFill>
                <a:effectLst/>
                <a:latin typeface="方正中等线_GBK"/>
                <a:ea typeface="方正中等线_GBK"/>
                <a:cs typeface="SimSun" panose="02010600030101010101" pitchFamily="2" charset="-122"/>
              </a:rPr>
              <a:t>程序开始执行</a:t>
            </a:r>
            <a:r>
              <a:rPr lang="en-US" sz="14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")</a:t>
            </a:r>
            <a:endParaRPr lang="en-CN" sz="1400" kern="800" dirty="0">
              <a:effectLst/>
              <a:latin typeface="Bitstream Vera Sans Mono"/>
              <a:ea typeface="方正中等线_GBK"/>
              <a:cs typeface="SimSun" panose="02010600030101010101" pitchFamily="2" charset="-122"/>
            </a:endParaRPr>
          </a:p>
          <a:p>
            <a:pPr marL="457200" lvl="1" indent="0" hangingPunct="0">
              <a:buNone/>
            </a:pPr>
            <a:r>
              <a:rPr lang="en-US" sz="14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	defer </a:t>
            </a:r>
            <a:r>
              <a:rPr lang="en-US" sz="1400" kern="800" dirty="0" err="1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func</a:t>
            </a:r>
            <a:r>
              <a:rPr lang="en-US" sz="14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() {</a:t>
            </a:r>
            <a:endParaRPr lang="en-CN" sz="1400" kern="800" dirty="0">
              <a:effectLst/>
              <a:latin typeface="Bitstream Vera Sans Mono"/>
              <a:ea typeface="方正中等线_GBK"/>
              <a:cs typeface="SimSun" panose="02010600030101010101" pitchFamily="2" charset="-122"/>
            </a:endParaRPr>
          </a:p>
          <a:p>
            <a:pPr marL="457200" lvl="1" indent="0" hangingPunct="0">
              <a:buNone/>
            </a:pPr>
            <a:r>
              <a:rPr lang="en-US" sz="14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		err:=recover()</a:t>
            </a:r>
            <a:endParaRPr lang="en-CN" sz="1400" kern="800" dirty="0">
              <a:effectLst/>
              <a:latin typeface="Bitstream Vera Sans Mono"/>
              <a:ea typeface="方正中等线_GBK"/>
              <a:cs typeface="SimSun" panose="02010600030101010101" pitchFamily="2" charset="-122"/>
            </a:endParaRPr>
          </a:p>
          <a:p>
            <a:pPr marL="457200" lvl="1" indent="0" hangingPunct="0">
              <a:buNone/>
            </a:pPr>
            <a:r>
              <a:rPr lang="en-US" sz="14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		if err=="USB</a:t>
            </a:r>
            <a:r>
              <a:rPr lang="en-CN" sz="1400" kern="800" dirty="0">
                <a:solidFill>
                  <a:srgbClr val="000000"/>
                </a:solidFill>
                <a:effectLst/>
                <a:latin typeface="方正中等线_GBK"/>
                <a:ea typeface="方正中等线_GBK"/>
                <a:cs typeface="SimSun" panose="02010600030101010101" pitchFamily="2" charset="-122"/>
              </a:rPr>
              <a:t>设备被拔出</a:t>
            </a:r>
            <a:r>
              <a:rPr lang="en-US" sz="14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"{</a:t>
            </a:r>
            <a:endParaRPr lang="en-CN" sz="1400" kern="800" dirty="0">
              <a:effectLst/>
              <a:latin typeface="Bitstream Vera Sans Mono"/>
              <a:ea typeface="方正中等线_GBK"/>
              <a:cs typeface="SimSun" panose="02010600030101010101" pitchFamily="2" charset="-122"/>
            </a:endParaRPr>
          </a:p>
          <a:p>
            <a:pPr marL="457200" lvl="1" indent="0" hangingPunct="0">
              <a:buNone/>
            </a:pPr>
            <a:r>
              <a:rPr lang="en-US" sz="14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			</a:t>
            </a:r>
            <a:r>
              <a:rPr lang="en-US" sz="1400" kern="800" dirty="0" err="1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fmt.Println</a:t>
            </a:r>
            <a:r>
              <a:rPr lang="en-US" sz="14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("USB</a:t>
            </a:r>
            <a:r>
              <a:rPr lang="en-CN" sz="1400" kern="800" dirty="0">
                <a:solidFill>
                  <a:srgbClr val="000000"/>
                </a:solidFill>
                <a:effectLst/>
                <a:latin typeface="方正中等线_GBK"/>
                <a:ea typeface="方正中等线_GBK"/>
                <a:cs typeface="SimSun" panose="02010600030101010101" pitchFamily="2" charset="-122"/>
              </a:rPr>
              <a:t>设备被拔出，请重新插入</a:t>
            </a:r>
            <a:r>
              <a:rPr lang="en-US" sz="14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")</a:t>
            </a:r>
            <a:endParaRPr lang="en-CN" sz="1400" kern="800" dirty="0">
              <a:effectLst/>
              <a:latin typeface="Bitstream Vera Sans Mono"/>
              <a:ea typeface="方正中等线_GBK"/>
              <a:cs typeface="SimSun" panose="02010600030101010101" pitchFamily="2" charset="-122"/>
            </a:endParaRPr>
          </a:p>
          <a:p>
            <a:pPr marL="457200" lvl="1" indent="0" hangingPunct="0">
              <a:buNone/>
            </a:pPr>
            <a:r>
              <a:rPr lang="en-US" sz="14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		}</a:t>
            </a:r>
            <a:endParaRPr lang="en-CN" sz="1400" kern="800" dirty="0">
              <a:effectLst/>
              <a:latin typeface="Bitstream Vera Sans Mono"/>
              <a:ea typeface="方正中等线_GBK"/>
              <a:cs typeface="SimSun" panose="02010600030101010101" pitchFamily="2" charset="-122"/>
            </a:endParaRPr>
          </a:p>
          <a:p>
            <a:pPr marL="457200" lvl="1" indent="0" hangingPunct="0">
              <a:buNone/>
            </a:pPr>
            <a:r>
              <a:rPr lang="en-US" sz="14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	}()</a:t>
            </a:r>
            <a:endParaRPr lang="en-CN" sz="1400" kern="800" dirty="0">
              <a:effectLst/>
              <a:latin typeface="Bitstream Vera Sans Mono"/>
              <a:ea typeface="方正中等线_GBK"/>
              <a:cs typeface="SimSun" panose="02010600030101010101" pitchFamily="2" charset="-122"/>
            </a:endParaRPr>
          </a:p>
          <a:p>
            <a:pPr marL="457200" lvl="1" indent="0" hangingPunct="0">
              <a:buNone/>
            </a:pPr>
            <a:r>
              <a:rPr lang="en-US" sz="14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	panic("USB</a:t>
            </a:r>
            <a:r>
              <a:rPr lang="en-CN" sz="1400" kern="800" dirty="0">
                <a:solidFill>
                  <a:srgbClr val="000000"/>
                </a:solidFill>
                <a:effectLst/>
                <a:latin typeface="方正中等线_GBK"/>
                <a:ea typeface="方正中等线_GBK"/>
                <a:cs typeface="SimSun" panose="02010600030101010101" pitchFamily="2" charset="-122"/>
              </a:rPr>
              <a:t>设备被拔出</a:t>
            </a:r>
            <a:r>
              <a:rPr lang="en-US" sz="14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")</a:t>
            </a:r>
            <a:endParaRPr lang="en-CN" sz="1400" kern="800" dirty="0">
              <a:effectLst/>
              <a:latin typeface="Bitstream Vera Sans Mono"/>
              <a:ea typeface="方正中等线_GBK"/>
              <a:cs typeface="SimSun" panose="02010600030101010101" pitchFamily="2" charset="-122"/>
            </a:endParaRPr>
          </a:p>
          <a:p>
            <a:pPr marL="457200" lvl="1" indent="0" hangingPunct="0">
              <a:buNone/>
            </a:pPr>
            <a:r>
              <a:rPr lang="en-US" sz="14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}</a:t>
            </a:r>
            <a:endParaRPr lang="en-CN" sz="1400" kern="800" dirty="0">
              <a:effectLst/>
              <a:latin typeface="Bitstream Vera Sans Mono"/>
              <a:ea typeface="方正中等线_GBK"/>
              <a:cs typeface="SimSun" panose="02010600030101010101" pitchFamily="2" charset="-122"/>
            </a:endParaRPr>
          </a:p>
          <a:p>
            <a:pPr hangingPunct="0">
              <a:lnSpc>
                <a:spcPct val="120000"/>
              </a:lnSpc>
            </a:pPr>
            <a:endParaRPr lang="en-US" altLang="zh-CN" sz="1000" kern="800" dirty="0">
              <a:solidFill>
                <a:srgbClr val="000000"/>
              </a:solidFill>
              <a:latin typeface="Bitstream Vera Sans Mono"/>
              <a:ea typeface="方正中等线_GBK"/>
              <a:cs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6847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63A88-443C-D1F5-521B-6468C2170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5.1</a:t>
            </a:r>
            <a:r>
              <a:rPr lang="zh-CN" altLang="en-US" dirty="0"/>
              <a:t> 声明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CEDB3-24A0-ECA5-9AB4-BE6C3A450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>
                <a:latin typeface="+mn-ea"/>
              </a:rPr>
              <a:t>格式</a:t>
            </a:r>
            <a:r>
              <a:rPr lang="zh-CN" altLang="en-US" dirty="0">
                <a:latin typeface="+mn-ea"/>
              </a:rPr>
              <a:t>：</a:t>
            </a:r>
            <a:endParaRPr lang="en-US" altLang="zh-CN" dirty="0">
              <a:latin typeface="+mn-ea"/>
            </a:endParaRPr>
          </a:p>
          <a:p>
            <a:pPr marL="457200" lvl="1" indent="0">
              <a:buNone/>
            </a:pPr>
            <a:r>
              <a:rPr lang="en-US" dirty="0" err="1">
                <a:latin typeface="+mn-ea"/>
              </a:rPr>
              <a:t>func</a:t>
            </a:r>
            <a:r>
              <a:rPr lang="en-US" dirty="0">
                <a:latin typeface="+mn-ea"/>
              </a:rPr>
              <a:t> </a:t>
            </a:r>
            <a:r>
              <a:rPr lang="en-US" dirty="0" err="1">
                <a:latin typeface="+mn-ea"/>
              </a:rPr>
              <a:t>function_name</a:t>
            </a:r>
            <a:r>
              <a:rPr lang="en-US" dirty="0">
                <a:latin typeface="+mn-ea"/>
              </a:rPr>
              <a:t>(params)(</a:t>
            </a:r>
            <a:r>
              <a:rPr lang="en-US" dirty="0" err="1">
                <a:latin typeface="+mn-ea"/>
              </a:rPr>
              <a:t>return_types</a:t>
            </a:r>
            <a:r>
              <a:rPr lang="en-US" dirty="0">
                <a:latin typeface="+mn-ea"/>
              </a:rPr>
              <a:t>){</a:t>
            </a:r>
          </a:p>
          <a:p>
            <a:pPr marL="457200" lvl="1" indent="0">
              <a:buNone/>
            </a:pPr>
            <a:r>
              <a:rPr lang="en-US" dirty="0">
                <a:latin typeface="+mn-ea"/>
              </a:rPr>
              <a:t>//</a:t>
            </a:r>
            <a:r>
              <a:rPr lang="zh-CN" altLang="en-US" dirty="0">
                <a:latin typeface="+mn-ea"/>
              </a:rPr>
              <a:t>要执行的代码块（函数体）</a:t>
            </a:r>
          </a:p>
          <a:p>
            <a:pPr marL="457200" lvl="1" indent="0">
              <a:buNone/>
            </a:pPr>
            <a:r>
              <a:rPr lang="en-US" altLang="zh-CN" dirty="0">
                <a:latin typeface="+mn-ea"/>
              </a:rPr>
              <a:t>} </a:t>
            </a:r>
          </a:p>
          <a:p>
            <a:endParaRPr lang="en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83286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63A88-443C-D1F5-521B-6468C2170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5.1</a:t>
            </a:r>
            <a:r>
              <a:rPr lang="zh-CN" altLang="en-US" dirty="0"/>
              <a:t> 声明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CEDB3-24A0-ECA5-9AB4-BE6C3A450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CN" dirty="0">
                <a:latin typeface="+mn-ea"/>
              </a:rPr>
              <a:t>示例</a:t>
            </a:r>
            <a:r>
              <a:rPr lang="zh-CN" altLang="en-US" dirty="0">
                <a:latin typeface="+mn-ea"/>
              </a:rPr>
              <a:t>：</a:t>
            </a:r>
            <a:endParaRPr lang="en-US" altLang="zh-CN" dirty="0">
              <a:latin typeface="+mn-ea"/>
            </a:endParaRP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dirty="0">
                <a:latin typeface="+mn-ea"/>
              </a:rPr>
              <a:t>/*</a:t>
            </a:r>
            <a:r>
              <a:rPr lang="zh-CN" altLang="en-US" dirty="0">
                <a:latin typeface="+mn-ea"/>
              </a:rPr>
              <a:t>三酷猫打招呼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zh-CN" altLang="en-US" dirty="0">
                <a:latin typeface="+mn-ea"/>
              </a:rPr>
              <a:t> *</a:t>
            </a:r>
            <a:r>
              <a:rPr lang="en-US" altLang="zh-CN" dirty="0">
                <a:latin typeface="+mn-ea"/>
              </a:rPr>
              <a:t>/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dirty="0" err="1">
                <a:latin typeface="+mn-ea"/>
              </a:rPr>
              <a:t>func</a:t>
            </a:r>
            <a:r>
              <a:rPr lang="en-US" dirty="0">
                <a:latin typeface="+mn-ea"/>
              </a:rPr>
              <a:t> main() {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dirty="0">
                <a:latin typeface="+mn-ea"/>
              </a:rPr>
              <a:t>	</a:t>
            </a:r>
            <a:r>
              <a:rPr lang="en-US" dirty="0" err="1">
                <a:latin typeface="+mn-ea"/>
              </a:rPr>
              <a:t>sayHello</a:t>
            </a:r>
            <a:r>
              <a:rPr lang="en-US" dirty="0">
                <a:latin typeface="+mn-ea"/>
              </a:rPr>
              <a:t>()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dirty="0">
                <a:latin typeface="+mn-ea"/>
              </a:rPr>
              <a:t>}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dirty="0" err="1">
                <a:latin typeface="+mn-ea"/>
              </a:rPr>
              <a:t>func</a:t>
            </a:r>
            <a:r>
              <a:rPr lang="en-US" dirty="0">
                <a:latin typeface="+mn-ea"/>
              </a:rPr>
              <a:t> </a:t>
            </a:r>
            <a:r>
              <a:rPr lang="en-US" dirty="0" err="1">
                <a:latin typeface="+mn-ea"/>
              </a:rPr>
              <a:t>sayHello</a:t>
            </a:r>
            <a:r>
              <a:rPr lang="en-US" dirty="0">
                <a:latin typeface="+mn-ea"/>
              </a:rPr>
              <a:t>(){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dirty="0">
                <a:latin typeface="+mn-ea"/>
              </a:rPr>
              <a:t>	</a:t>
            </a:r>
            <a:r>
              <a:rPr lang="en-US" dirty="0" err="1">
                <a:latin typeface="+mn-ea"/>
              </a:rPr>
              <a:t>fmt.Println</a:t>
            </a:r>
            <a:r>
              <a:rPr lang="en-US" dirty="0">
                <a:latin typeface="+mn-ea"/>
              </a:rPr>
              <a:t>("</a:t>
            </a:r>
            <a:r>
              <a:rPr lang="zh-CN" altLang="en-US" dirty="0">
                <a:latin typeface="+mn-ea"/>
              </a:rPr>
              <a:t>你好，三酷猫</a:t>
            </a:r>
            <a:r>
              <a:rPr lang="en-US" altLang="zh-CN" dirty="0">
                <a:latin typeface="+mn-ea"/>
              </a:rPr>
              <a:t>")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dirty="0">
                <a:latin typeface="+mn-e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0399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63A88-443C-D1F5-521B-6468C2170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5.1</a:t>
            </a:r>
            <a:r>
              <a:rPr lang="zh-CN" altLang="en-US" dirty="0"/>
              <a:t> 声明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CEDB3-24A0-ECA5-9AB4-BE6C3A450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CN" dirty="0">
                <a:latin typeface="+mn-ea"/>
              </a:rPr>
              <a:t>示例</a:t>
            </a:r>
            <a:r>
              <a:rPr lang="zh-CN" altLang="en-US" dirty="0">
                <a:latin typeface="+mn-ea"/>
              </a:rPr>
              <a:t>：</a:t>
            </a:r>
            <a:endParaRPr lang="en-US" altLang="zh-CN" dirty="0">
              <a:latin typeface="+mn-ea"/>
            </a:endParaRPr>
          </a:p>
          <a:p>
            <a:pPr marL="457200" lvl="1" indent="0" hangingPunct="0">
              <a:buNone/>
            </a:pPr>
            <a:r>
              <a:rPr lang="en-US" sz="14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/*</a:t>
            </a:r>
            <a:r>
              <a:rPr lang="en-CN" sz="1400" kern="800" dirty="0">
                <a:solidFill>
                  <a:srgbClr val="000000"/>
                </a:solidFill>
                <a:effectLst/>
                <a:latin typeface="方正中等线_GBK"/>
                <a:ea typeface="方正中等线_GBK"/>
                <a:cs typeface="SimSun" panose="02010600030101010101" pitchFamily="2" charset="-122"/>
              </a:rPr>
              <a:t>三酷猫算加法</a:t>
            </a:r>
            <a:endParaRPr lang="en-CN" sz="1400" kern="800" dirty="0">
              <a:effectLst/>
              <a:latin typeface="Bitstream Vera Sans Mono"/>
              <a:ea typeface="方正中等线_GBK"/>
              <a:cs typeface="SimSun" panose="02010600030101010101" pitchFamily="2" charset="-122"/>
            </a:endParaRPr>
          </a:p>
          <a:p>
            <a:pPr marL="457200" lvl="1" indent="0" hangingPunct="0">
              <a:buNone/>
            </a:pPr>
            <a:r>
              <a:rPr lang="en-US" sz="14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 */</a:t>
            </a:r>
            <a:endParaRPr lang="en-CN" sz="1400" kern="800" dirty="0">
              <a:effectLst/>
              <a:latin typeface="Bitstream Vera Sans Mono"/>
              <a:ea typeface="方正中等线_GBK"/>
              <a:cs typeface="SimSun" panose="02010600030101010101" pitchFamily="2" charset="-122"/>
            </a:endParaRPr>
          </a:p>
          <a:p>
            <a:pPr marL="457200" lvl="1" indent="0" hangingPunct="0">
              <a:buNone/>
            </a:pPr>
            <a:r>
              <a:rPr lang="en-US" sz="1400" kern="800" dirty="0" err="1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func</a:t>
            </a:r>
            <a:r>
              <a:rPr lang="en-US" sz="14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 main() {</a:t>
            </a:r>
            <a:endParaRPr lang="en-CN" sz="1400" kern="800" dirty="0">
              <a:effectLst/>
              <a:latin typeface="Bitstream Vera Sans Mono"/>
              <a:ea typeface="方正中等线_GBK"/>
              <a:cs typeface="SimSun" panose="02010600030101010101" pitchFamily="2" charset="-122"/>
            </a:endParaRPr>
          </a:p>
          <a:p>
            <a:pPr marL="457200" lvl="1" indent="0" hangingPunct="0">
              <a:buNone/>
            </a:pPr>
            <a:r>
              <a:rPr lang="en-US" sz="14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	</a:t>
            </a:r>
            <a:r>
              <a:rPr lang="en-US" sz="1400" kern="800" dirty="0" err="1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calcSum</a:t>
            </a:r>
            <a:r>
              <a:rPr lang="en-US" sz="14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(1.2,3.4)</a:t>
            </a:r>
            <a:endParaRPr lang="en-CN" sz="1400" kern="800" dirty="0">
              <a:effectLst/>
              <a:latin typeface="Bitstream Vera Sans Mono"/>
              <a:ea typeface="方正中等线_GBK"/>
              <a:cs typeface="SimSun" panose="02010600030101010101" pitchFamily="2" charset="-122"/>
            </a:endParaRPr>
          </a:p>
          <a:p>
            <a:pPr marL="457200" lvl="1" indent="0" hangingPunct="0">
              <a:buNone/>
            </a:pPr>
            <a:r>
              <a:rPr lang="en-US" sz="14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}</a:t>
            </a:r>
            <a:endParaRPr lang="en-CN" sz="1400" kern="800" dirty="0">
              <a:effectLst/>
              <a:latin typeface="Bitstream Vera Sans Mono"/>
              <a:ea typeface="方正中等线_GBK"/>
              <a:cs typeface="SimSun" panose="02010600030101010101" pitchFamily="2" charset="-122"/>
            </a:endParaRPr>
          </a:p>
          <a:p>
            <a:pPr marL="457200" lvl="1" indent="0" hangingPunct="0">
              <a:buNone/>
            </a:pPr>
            <a:r>
              <a:rPr lang="en-US" sz="1400" kern="800" dirty="0" err="1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func</a:t>
            </a:r>
            <a:r>
              <a:rPr lang="en-US" sz="14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 </a:t>
            </a:r>
            <a:r>
              <a:rPr lang="en-US" sz="1400" kern="800" dirty="0" err="1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calcSum</a:t>
            </a:r>
            <a:r>
              <a:rPr lang="en-US" sz="14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(</a:t>
            </a:r>
            <a:r>
              <a:rPr lang="en-US" sz="1400" kern="800" dirty="0" err="1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numX,numY</a:t>
            </a:r>
            <a:r>
              <a:rPr lang="en-US" sz="14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 float64){</a:t>
            </a:r>
            <a:endParaRPr lang="en-CN" sz="1400" kern="800" dirty="0">
              <a:effectLst/>
              <a:latin typeface="Bitstream Vera Sans Mono"/>
              <a:ea typeface="方正中等线_GBK"/>
              <a:cs typeface="SimSun" panose="02010600030101010101" pitchFamily="2" charset="-122"/>
            </a:endParaRPr>
          </a:p>
          <a:p>
            <a:pPr marL="457200" lvl="1" indent="0" hangingPunct="0">
              <a:buNone/>
            </a:pPr>
            <a:r>
              <a:rPr lang="en-US" sz="14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	</a:t>
            </a:r>
            <a:r>
              <a:rPr lang="en-US" sz="1400" kern="800" dirty="0" err="1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fmt.Println</a:t>
            </a:r>
            <a:r>
              <a:rPr lang="en-US" sz="14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(</a:t>
            </a:r>
            <a:r>
              <a:rPr lang="en-US" sz="1400" kern="800" dirty="0" err="1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numX+numY</a:t>
            </a:r>
            <a:r>
              <a:rPr lang="en-US" sz="14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)</a:t>
            </a:r>
            <a:endParaRPr lang="en-CN" sz="1400" kern="800" dirty="0">
              <a:effectLst/>
              <a:latin typeface="Bitstream Vera Sans Mono"/>
              <a:ea typeface="方正中等线_GBK"/>
              <a:cs typeface="SimSun" panose="02010600030101010101" pitchFamily="2" charset="-122"/>
            </a:endParaRPr>
          </a:p>
          <a:p>
            <a:pPr marL="457200" lvl="1" indent="0" hangingPunct="0">
              <a:buNone/>
            </a:pPr>
            <a:r>
              <a:rPr lang="en-US" sz="14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}</a:t>
            </a:r>
            <a:endParaRPr lang="en-CN" sz="1400" kern="800" dirty="0">
              <a:effectLst/>
              <a:latin typeface="Bitstream Vera Sans Mono"/>
              <a:ea typeface="方正中等线_GBK"/>
              <a:cs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1353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63A88-443C-D1F5-521B-6468C2170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5.1</a:t>
            </a:r>
            <a:r>
              <a:rPr lang="zh-CN" altLang="en-US" dirty="0"/>
              <a:t> 声明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CEDB3-24A0-ECA5-9AB4-BE6C3A450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CN" dirty="0">
                <a:latin typeface="+mn-ea"/>
              </a:rPr>
              <a:t>示例</a:t>
            </a:r>
            <a:r>
              <a:rPr lang="zh-CN" altLang="en-US" dirty="0">
                <a:latin typeface="+mn-ea"/>
              </a:rPr>
              <a:t>：</a:t>
            </a:r>
            <a:endParaRPr lang="en-US" altLang="zh-CN" dirty="0">
              <a:latin typeface="+mn-ea"/>
            </a:endParaRPr>
          </a:p>
          <a:p>
            <a:pPr marL="457200" lvl="1" indent="0" hangingPunct="0">
              <a:buNone/>
            </a:pPr>
            <a:r>
              <a:rPr lang="en-US" sz="1600" kern="800" dirty="0" err="1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func</a:t>
            </a:r>
            <a:r>
              <a:rPr lang="en-US" sz="16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 main() {</a:t>
            </a:r>
          </a:p>
          <a:p>
            <a:pPr marL="457200" lvl="1" indent="0" hangingPunct="0">
              <a:buNone/>
            </a:pPr>
            <a:r>
              <a:rPr lang="en-US" sz="16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	</a:t>
            </a:r>
            <a:r>
              <a:rPr lang="en-US" sz="1600" kern="800" dirty="0" err="1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printStrings</a:t>
            </a:r>
            <a:r>
              <a:rPr lang="en-US" sz="16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("</a:t>
            </a:r>
            <a:r>
              <a:rPr lang="zh-CN" altLang="en-US" sz="16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文本</a:t>
            </a:r>
            <a:r>
              <a:rPr lang="en-US" altLang="zh-CN" sz="16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",123,</a:t>
            </a:r>
            <a:r>
              <a:rPr lang="en-US" sz="16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false)</a:t>
            </a:r>
          </a:p>
          <a:p>
            <a:pPr marL="457200" lvl="1" indent="0" hangingPunct="0">
              <a:buNone/>
            </a:pPr>
            <a:r>
              <a:rPr lang="en-US" sz="16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}</a:t>
            </a:r>
          </a:p>
          <a:p>
            <a:pPr marL="457200" lvl="1" indent="0" hangingPunct="0">
              <a:buNone/>
            </a:pPr>
            <a:r>
              <a:rPr lang="en-US" sz="1600" kern="800" dirty="0" err="1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func</a:t>
            </a:r>
            <a:r>
              <a:rPr lang="en-US" sz="16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 </a:t>
            </a:r>
            <a:r>
              <a:rPr lang="en-US" sz="1600" kern="800" dirty="0" err="1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printStrings</a:t>
            </a:r>
            <a:r>
              <a:rPr lang="en-US" sz="16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(</a:t>
            </a:r>
            <a:r>
              <a:rPr lang="en-US" sz="1600" kern="800" dirty="0" err="1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args</a:t>
            </a:r>
            <a:r>
              <a:rPr lang="en-US" sz="16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...interface{}){</a:t>
            </a:r>
          </a:p>
          <a:p>
            <a:pPr marL="457200" lvl="1" indent="0" hangingPunct="0">
              <a:buNone/>
            </a:pPr>
            <a:r>
              <a:rPr lang="en-US" sz="16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	</a:t>
            </a:r>
            <a:r>
              <a:rPr lang="en-US" sz="1600" kern="800" dirty="0" err="1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fmt.Println</a:t>
            </a:r>
            <a:r>
              <a:rPr lang="en-US" sz="16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(</a:t>
            </a:r>
            <a:r>
              <a:rPr lang="en-US" sz="1600" kern="800" dirty="0" err="1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args</a:t>
            </a:r>
            <a:r>
              <a:rPr lang="en-US" sz="16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)</a:t>
            </a:r>
          </a:p>
          <a:p>
            <a:pPr marL="457200" lvl="1" indent="0" hangingPunct="0">
              <a:buNone/>
            </a:pPr>
            <a:r>
              <a:rPr lang="en-US" sz="16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09349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63A88-443C-D1F5-521B-6468C2170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5.2</a:t>
            </a:r>
            <a:r>
              <a:rPr lang="zh-CN" altLang="en-US" dirty="0"/>
              <a:t> 调用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CEDB3-24A0-ECA5-9AB4-BE6C3A450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hangingPunct="0">
              <a:buNone/>
            </a:pPr>
            <a:r>
              <a:rPr lang="en-US" sz="1800" kern="800" dirty="0" err="1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func</a:t>
            </a:r>
            <a:r>
              <a:rPr lang="en-US" sz="18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 main() {</a:t>
            </a:r>
            <a:endParaRPr lang="en-CN" sz="1800" kern="800" dirty="0">
              <a:effectLst/>
              <a:latin typeface="Bitstream Vera Sans Mono"/>
              <a:ea typeface="方正中等线_GBK"/>
              <a:cs typeface="SimSun" panose="02010600030101010101" pitchFamily="2" charset="-122"/>
            </a:endParaRPr>
          </a:p>
          <a:p>
            <a:pPr marL="0" indent="0" hangingPunct="0">
              <a:buNone/>
            </a:pPr>
            <a:r>
              <a:rPr lang="en-US" sz="18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	var </a:t>
            </a:r>
            <a:r>
              <a:rPr lang="en-US" sz="1800" kern="800" dirty="0">
                <a:solidFill>
                  <a:schemeClr val="accent2">
                    <a:lumMod val="75000"/>
                  </a:schemeClr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x</a:t>
            </a:r>
            <a:r>
              <a:rPr lang="en-US" sz="18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 int=100</a:t>
            </a:r>
            <a:endParaRPr lang="en-CN" sz="1800" kern="800" dirty="0">
              <a:effectLst/>
              <a:latin typeface="Bitstream Vera Sans Mono"/>
              <a:ea typeface="方正中等线_GBK"/>
              <a:cs typeface="SimSun" panose="02010600030101010101" pitchFamily="2" charset="-122"/>
            </a:endParaRPr>
          </a:p>
          <a:p>
            <a:pPr marL="0" indent="0" hangingPunct="0">
              <a:buNone/>
            </a:pPr>
            <a:r>
              <a:rPr lang="en-US" sz="18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	var </a:t>
            </a:r>
            <a:r>
              <a:rPr lang="en-US" sz="1800" kern="800" dirty="0">
                <a:solidFill>
                  <a:schemeClr val="accent3">
                    <a:lumMod val="75000"/>
                  </a:schemeClr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y</a:t>
            </a:r>
            <a:r>
              <a:rPr lang="en-US" sz="18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 int=200</a:t>
            </a:r>
            <a:endParaRPr lang="en-CN" sz="1800" kern="800" dirty="0">
              <a:effectLst/>
              <a:latin typeface="Bitstream Vera Sans Mono"/>
              <a:ea typeface="方正中等线_GBK"/>
              <a:cs typeface="SimSun" panose="02010600030101010101" pitchFamily="2" charset="-122"/>
            </a:endParaRPr>
          </a:p>
          <a:p>
            <a:pPr marL="0" indent="0" hangingPunct="0">
              <a:buNone/>
            </a:pPr>
            <a:r>
              <a:rPr lang="en-US" sz="18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	swap(</a:t>
            </a:r>
            <a:r>
              <a:rPr lang="en-US" sz="1800" kern="800" dirty="0" err="1">
                <a:solidFill>
                  <a:schemeClr val="accent2">
                    <a:lumMod val="75000"/>
                  </a:schemeClr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x</a:t>
            </a:r>
            <a:r>
              <a:rPr lang="en-US" sz="1800" kern="800" dirty="0" err="1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,</a:t>
            </a:r>
            <a:r>
              <a:rPr lang="en-US" sz="1800" kern="800" dirty="0" err="1">
                <a:solidFill>
                  <a:schemeClr val="accent3">
                    <a:lumMod val="75000"/>
                  </a:schemeClr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y</a:t>
            </a:r>
            <a:r>
              <a:rPr lang="en-US" sz="18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)</a:t>
            </a:r>
            <a:endParaRPr lang="en-CN" sz="1800" kern="800" dirty="0">
              <a:effectLst/>
              <a:latin typeface="Bitstream Vera Sans Mono"/>
              <a:ea typeface="方正中等线_GBK"/>
              <a:cs typeface="SimSun" panose="02010600030101010101" pitchFamily="2" charset="-122"/>
            </a:endParaRPr>
          </a:p>
          <a:p>
            <a:pPr marL="0" indent="0" hangingPunct="0">
              <a:buNone/>
            </a:pPr>
            <a:r>
              <a:rPr lang="en-US" sz="18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	</a:t>
            </a:r>
            <a:r>
              <a:rPr lang="en-US" sz="1800" kern="800" dirty="0" err="1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fmt.Println</a:t>
            </a:r>
            <a:r>
              <a:rPr lang="en-US" sz="18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("x</a:t>
            </a:r>
            <a:r>
              <a:rPr lang="en-CN" sz="1800" kern="800" dirty="0">
                <a:solidFill>
                  <a:srgbClr val="000000"/>
                </a:solidFill>
                <a:effectLst/>
                <a:latin typeface="方正中等线_GBK"/>
                <a:ea typeface="方正中等线_GBK"/>
                <a:cs typeface="SimSun" panose="02010600030101010101" pitchFamily="2" charset="-122"/>
              </a:rPr>
              <a:t>的值为：</a:t>
            </a:r>
            <a:r>
              <a:rPr lang="en-US" sz="18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",</a:t>
            </a:r>
            <a:r>
              <a:rPr lang="en-US" sz="1800" kern="800" dirty="0" err="1">
                <a:solidFill>
                  <a:schemeClr val="accent2">
                    <a:lumMod val="75000"/>
                  </a:schemeClr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x</a:t>
            </a:r>
            <a:r>
              <a:rPr lang="en-US" sz="1800" kern="800" dirty="0" err="1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,"y</a:t>
            </a:r>
            <a:r>
              <a:rPr lang="en-CN" sz="1800" kern="800" dirty="0">
                <a:solidFill>
                  <a:srgbClr val="000000"/>
                </a:solidFill>
                <a:effectLst/>
                <a:latin typeface="方正中等线_GBK"/>
                <a:ea typeface="方正中等线_GBK"/>
                <a:cs typeface="SimSun" panose="02010600030101010101" pitchFamily="2" charset="-122"/>
              </a:rPr>
              <a:t>的值为：</a:t>
            </a:r>
            <a:r>
              <a:rPr lang="en-US" sz="18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",</a:t>
            </a:r>
            <a:r>
              <a:rPr lang="en-US" sz="1800" kern="800" dirty="0">
                <a:solidFill>
                  <a:schemeClr val="accent3">
                    <a:lumMod val="75000"/>
                  </a:schemeClr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y</a:t>
            </a:r>
            <a:r>
              <a:rPr lang="en-US" sz="18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)</a:t>
            </a:r>
            <a:endParaRPr lang="en-CN" sz="1800" kern="800" dirty="0">
              <a:effectLst/>
              <a:latin typeface="Bitstream Vera Sans Mono"/>
              <a:ea typeface="方正中等线_GBK"/>
              <a:cs typeface="SimSun" panose="02010600030101010101" pitchFamily="2" charset="-122"/>
            </a:endParaRPr>
          </a:p>
          <a:p>
            <a:pPr marL="0" indent="0" hangingPunct="0">
              <a:buNone/>
            </a:pPr>
            <a:r>
              <a:rPr lang="en-US" sz="18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}</a:t>
            </a:r>
            <a:endParaRPr lang="en-CN" sz="1800" kern="800" dirty="0">
              <a:effectLst/>
              <a:latin typeface="Bitstream Vera Sans Mono"/>
              <a:ea typeface="方正中等线_GBK"/>
              <a:cs typeface="SimSun" panose="02010600030101010101" pitchFamily="2" charset="-122"/>
            </a:endParaRPr>
          </a:p>
          <a:p>
            <a:pPr marL="0" indent="0" hangingPunct="0">
              <a:buNone/>
            </a:pPr>
            <a:r>
              <a:rPr lang="en-US" sz="1800" kern="800" dirty="0" err="1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func</a:t>
            </a:r>
            <a:r>
              <a:rPr lang="en-US" sz="18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 swap(</a:t>
            </a:r>
            <a:r>
              <a:rPr lang="en-US" sz="1800" kern="800" dirty="0" err="1">
                <a:solidFill>
                  <a:schemeClr val="accent6">
                    <a:lumMod val="75000"/>
                  </a:schemeClr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numA</a:t>
            </a:r>
            <a:r>
              <a:rPr lang="en-US" sz="1800" kern="800" dirty="0" err="1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,</a:t>
            </a:r>
            <a:r>
              <a:rPr lang="en-US" sz="1800" kern="800" dirty="0" err="1">
                <a:solidFill>
                  <a:schemeClr val="accent1">
                    <a:lumMod val="75000"/>
                  </a:schemeClr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numB</a:t>
            </a:r>
            <a:r>
              <a:rPr lang="en-US" sz="18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 int){</a:t>
            </a:r>
            <a:endParaRPr lang="en-CN" sz="1800" kern="800" dirty="0">
              <a:effectLst/>
              <a:latin typeface="Bitstream Vera Sans Mono"/>
              <a:ea typeface="方正中等线_GBK"/>
              <a:cs typeface="SimSun" panose="02010600030101010101" pitchFamily="2" charset="-122"/>
            </a:endParaRPr>
          </a:p>
          <a:p>
            <a:pPr marL="0" indent="0" hangingPunct="0">
              <a:buNone/>
            </a:pPr>
            <a:r>
              <a:rPr lang="en-US" sz="18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	var </a:t>
            </a:r>
            <a:r>
              <a:rPr lang="en-US" sz="1800" kern="800" dirty="0" err="1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tempVar</a:t>
            </a:r>
            <a:r>
              <a:rPr lang="en-US" sz="18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 int</a:t>
            </a:r>
            <a:endParaRPr lang="en-CN" sz="1800" kern="800" dirty="0">
              <a:effectLst/>
              <a:latin typeface="Bitstream Vera Sans Mono"/>
              <a:ea typeface="方正中等线_GBK"/>
              <a:cs typeface="SimSun" panose="02010600030101010101" pitchFamily="2" charset="-122"/>
            </a:endParaRPr>
          </a:p>
          <a:p>
            <a:pPr marL="0" indent="0" hangingPunct="0">
              <a:buNone/>
            </a:pPr>
            <a:r>
              <a:rPr lang="en-US" sz="18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	</a:t>
            </a:r>
            <a:r>
              <a:rPr lang="en-US" sz="1800" kern="800" dirty="0" err="1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tempVar</a:t>
            </a:r>
            <a:r>
              <a:rPr lang="en-US" sz="18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=</a:t>
            </a:r>
            <a:r>
              <a:rPr lang="en-US" sz="1800" kern="800" dirty="0" err="1">
                <a:solidFill>
                  <a:schemeClr val="accent6">
                    <a:lumMod val="75000"/>
                  </a:schemeClr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numA</a:t>
            </a:r>
            <a:endParaRPr lang="en-CN" sz="1800" kern="800" dirty="0">
              <a:solidFill>
                <a:schemeClr val="accent6">
                  <a:lumMod val="75000"/>
                </a:schemeClr>
              </a:solidFill>
              <a:effectLst/>
              <a:latin typeface="Bitstream Vera Sans Mono"/>
              <a:ea typeface="方正中等线_GBK"/>
              <a:cs typeface="SimSun" panose="02010600030101010101" pitchFamily="2" charset="-122"/>
            </a:endParaRPr>
          </a:p>
          <a:p>
            <a:pPr marL="0" indent="0" hangingPunct="0">
              <a:buNone/>
            </a:pPr>
            <a:r>
              <a:rPr lang="en-US" sz="18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	</a:t>
            </a:r>
            <a:r>
              <a:rPr lang="en-US" sz="1800" kern="800" dirty="0" err="1">
                <a:solidFill>
                  <a:schemeClr val="accent6">
                    <a:lumMod val="75000"/>
                  </a:schemeClr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numA</a:t>
            </a:r>
            <a:r>
              <a:rPr lang="en-US" sz="18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=</a:t>
            </a:r>
            <a:r>
              <a:rPr lang="en-US" sz="1800" kern="800" dirty="0" err="1">
                <a:solidFill>
                  <a:schemeClr val="accent1">
                    <a:lumMod val="75000"/>
                  </a:schemeClr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numB</a:t>
            </a:r>
            <a:endParaRPr lang="en-CN" sz="1800" kern="800" dirty="0">
              <a:solidFill>
                <a:schemeClr val="accent1">
                  <a:lumMod val="75000"/>
                </a:schemeClr>
              </a:solidFill>
              <a:effectLst/>
              <a:latin typeface="Bitstream Vera Sans Mono"/>
              <a:ea typeface="方正中等线_GBK"/>
              <a:cs typeface="SimSun" panose="02010600030101010101" pitchFamily="2" charset="-122"/>
            </a:endParaRPr>
          </a:p>
          <a:p>
            <a:pPr marL="0" indent="0" hangingPunct="0">
              <a:buNone/>
            </a:pPr>
            <a:r>
              <a:rPr lang="en-US" sz="18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	</a:t>
            </a:r>
            <a:r>
              <a:rPr lang="en-US" sz="1800" kern="800" dirty="0" err="1">
                <a:solidFill>
                  <a:schemeClr val="accent1">
                    <a:lumMod val="75000"/>
                  </a:schemeClr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numB</a:t>
            </a:r>
            <a:r>
              <a:rPr lang="en-US" sz="18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=</a:t>
            </a:r>
            <a:r>
              <a:rPr lang="en-US" sz="1800" kern="800" dirty="0" err="1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tempVar</a:t>
            </a:r>
            <a:endParaRPr lang="en-CN" sz="1800" kern="800" dirty="0">
              <a:effectLst/>
              <a:latin typeface="Bitstream Vera Sans Mono"/>
              <a:ea typeface="方正中等线_GBK"/>
              <a:cs typeface="SimSun" panose="02010600030101010101" pitchFamily="2" charset="-122"/>
            </a:endParaRPr>
          </a:p>
          <a:p>
            <a:pPr marL="0" indent="0" hangingPunct="0">
              <a:buNone/>
            </a:pPr>
            <a:r>
              <a:rPr lang="en-US" sz="18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}</a:t>
            </a:r>
            <a:endParaRPr lang="en-CN" sz="1800" kern="800" dirty="0">
              <a:effectLst/>
              <a:latin typeface="Bitstream Vera Sans Mono"/>
              <a:ea typeface="方正中等线_GBK"/>
              <a:cs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5471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63A88-443C-D1F5-521B-6468C2170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5.3</a:t>
            </a:r>
            <a:r>
              <a:rPr lang="zh-CN" altLang="en-US" dirty="0"/>
              <a:t> 递归函数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CEDB3-24A0-ECA5-9AB4-BE6C3A450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hangingPunct="0">
              <a:lnSpc>
                <a:spcPct val="120000"/>
              </a:lnSpc>
              <a:buNone/>
            </a:pPr>
            <a:r>
              <a:rPr lang="en-US" altLang="zh-CN" sz="14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/*</a:t>
            </a:r>
            <a:r>
              <a:rPr lang="zh-CN" altLang="en-US" sz="14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输出斐波那契数列</a:t>
            </a:r>
          </a:p>
          <a:p>
            <a:pPr marL="0" indent="0" hangingPunct="0">
              <a:lnSpc>
                <a:spcPct val="120000"/>
              </a:lnSpc>
              <a:buNone/>
            </a:pPr>
            <a:r>
              <a:rPr lang="zh-CN" altLang="en-US" sz="14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 *</a:t>
            </a:r>
            <a:r>
              <a:rPr lang="en-US" altLang="zh-CN" sz="14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/</a:t>
            </a:r>
          </a:p>
          <a:p>
            <a:pPr marL="0" indent="0" hangingPunct="0">
              <a:lnSpc>
                <a:spcPct val="120000"/>
              </a:lnSpc>
              <a:buNone/>
            </a:pPr>
            <a:r>
              <a:rPr lang="en-US" sz="1400" kern="800" dirty="0" err="1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func</a:t>
            </a:r>
            <a:r>
              <a:rPr lang="en-US" sz="14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 main() {</a:t>
            </a:r>
          </a:p>
          <a:p>
            <a:pPr marL="0" indent="0" hangingPunct="0">
              <a:lnSpc>
                <a:spcPct val="120000"/>
              </a:lnSpc>
              <a:buNone/>
            </a:pPr>
            <a:r>
              <a:rPr lang="en-US" sz="14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	var array [10]int</a:t>
            </a:r>
          </a:p>
          <a:p>
            <a:pPr marL="0" indent="0" hangingPunct="0">
              <a:lnSpc>
                <a:spcPct val="120000"/>
              </a:lnSpc>
              <a:buNone/>
            </a:pPr>
            <a:r>
              <a:rPr lang="en-US" sz="14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	for </a:t>
            </a:r>
            <a:r>
              <a:rPr lang="en-US" sz="1400" kern="800" dirty="0" err="1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i</a:t>
            </a:r>
            <a:r>
              <a:rPr lang="en-US" sz="14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 := 0; </a:t>
            </a:r>
            <a:r>
              <a:rPr lang="en-US" sz="1400" kern="800" dirty="0" err="1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i</a:t>
            </a:r>
            <a:r>
              <a:rPr lang="en-US" sz="14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 &lt; 10; </a:t>
            </a:r>
            <a:r>
              <a:rPr lang="en-US" sz="1400" kern="800" dirty="0" err="1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i</a:t>
            </a:r>
            <a:r>
              <a:rPr lang="en-US" sz="14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++ {</a:t>
            </a:r>
          </a:p>
          <a:p>
            <a:pPr marL="0" indent="0" hangingPunct="0">
              <a:lnSpc>
                <a:spcPct val="120000"/>
              </a:lnSpc>
              <a:buNone/>
            </a:pPr>
            <a:r>
              <a:rPr lang="en-US" sz="14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		array[</a:t>
            </a:r>
            <a:r>
              <a:rPr lang="en-US" sz="1400" kern="800" dirty="0" err="1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i</a:t>
            </a:r>
            <a:r>
              <a:rPr lang="en-US" sz="14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] = </a:t>
            </a:r>
            <a:r>
              <a:rPr lang="en-US" sz="1400" kern="800" dirty="0" err="1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fibonacci</a:t>
            </a:r>
            <a:r>
              <a:rPr lang="en-US" sz="14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(</a:t>
            </a:r>
            <a:r>
              <a:rPr lang="en-US" sz="1400" kern="800" dirty="0" err="1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i</a:t>
            </a:r>
            <a:r>
              <a:rPr lang="en-US" sz="14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)</a:t>
            </a:r>
          </a:p>
          <a:p>
            <a:pPr marL="0" indent="0" hangingPunct="0">
              <a:lnSpc>
                <a:spcPct val="120000"/>
              </a:lnSpc>
              <a:buNone/>
            </a:pPr>
            <a:r>
              <a:rPr lang="en-US" sz="14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	}</a:t>
            </a:r>
          </a:p>
          <a:p>
            <a:pPr marL="0" indent="0" hangingPunct="0">
              <a:lnSpc>
                <a:spcPct val="120000"/>
              </a:lnSpc>
              <a:buNone/>
            </a:pPr>
            <a:r>
              <a:rPr lang="en-US" sz="14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	</a:t>
            </a:r>
            <a:r>
              <a:rPr lang="en-US" sz="1400" kern="800" dirty="0" err="1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fmt.Println</a:t>
            </a:r>
            <a:r>
              <a:rPr lang="en-US" sz="14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(array)</a:t>
            </a:r>
          </a:p>
          <a:p>
            <a:pPr marL="0" indent="0" hangingPunct="0">
              <a:lnSpc>
                <a:spcPct val="120000"/>
              </a:lnSpc>
              <a:buNone/>
            </a:pPr>
            <a:r>
              <a:rPr lang="en-US" sz="14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426BD5-4EC0-1CA8-D604-83EB067A7BE8}"/>
              </a:ext>
            </a:extLst>
          </p:cNvPr>
          <p:cNvSpPr txBox="1"/>
          <p:nvPr/>
        </p:nvSpPr>
        <p:spPr>
          <a:xfrm>
            <a:off x="6843885" y="2962531"/>
            <a:ext cx="4052712" cy="25077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hangingPunct="0">
              <a:lnSpc>
                <a:spcPct val="120000"/>
              </a:lnSpc>
              <a:buNone/>
            </a:pPr>
            <a:r>
              <a:rPr lang="en-US" sz="1600" kern="800" dirty="0" err="1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func</a:t>
            </a:r>
            <a:r>
              <a:rPr lang="en-US" sz="16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 </a:t>
            </a:r>
            <a:r>
              <a:rPr lang="en-US" sz="1600" kern="800" dirty="0" err="1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fibonacci</a:t>
            </a:r>
            <a:r>
              <a:rPr lang="en-US" sz="16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(n int) (res int) {</a:t>
            </a:r>
          </a:p>
          <a:p>
            <a:pPr marL="0" indent="0" hangingPunct="0">
              <a:lnSpc>
                <a:spcPct val="120000"/>
              </a:lnSpc>
              <a:buNone/>
            </a:pPr>
            <a:r>
              <a:rPr lang="en-US" sz="16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	if n &lt;= 1 {</a:t>
            </a:r>
          </a:p>
          <a:p>
            <a:pPr marL="0" indent="0" hangingPunct="0">
              <a:lnSpc>
                <a:spcPct val="120000"/>
              </a:lnSpc>
              <a:buNone/>
            </a:pPr>
            <a:r>
              <a:rPr lang="en-US" sz="16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		res = n</a:t>
            </a:r>
          </a:p>
          <a:p>
            <a:pPr marL="0" indent="0" hangingPunct="0">
              <a:lnSpc>
                <a:spcPct val="120000"/>
              </a:lnSpc>
              <a:buNone/>
            </a:pPr>
            <a:r>
              <a:rPr lang="en-US" sz="16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	}else{</a:t>
            </a:r>
          </a:p>
          <a:p>
            <a:pPr marL="0" indent="0" hangingPunct="0">
              <a:lnSpc>
                <a:spcPct val="120000"/>
              </a:lnSpc>
              <a:buNone/>
            </a:pPr>
            <a:r>
              <a:rPr lang="en-US" sz="16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		res = </a:t>
            </a:r>
            <a:r>
              <a:rPr lang="en-US" sz="1600" kern="800" dirty="0" err="1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fibonacci</a:t>
            </a:r>
            <a:r>
              <a:rPr lang="en-US" sz="16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(n-1) + </a:t>
            </a:r>
            <a:r>
              <a:rPr lang="en-US" sz="1600" kern="800" dirty="0" err="1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fibonacci</a:t>
            </a:r>
            <a:r>
              <a:rPr lang="en-US" sz="16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(n-2)</a:t>
            </a:r>
          </a:p>
          <a:p>
            <a:pPr marL="0" indent="0" hangingPunct="0">
              <a:lnSpc>
                <a:spcPct val="120000"/>
              </a:lnSpc>
              <a:buNone/>
            </a:pPr>
            <a:r>
              <a:rPr lang="en-US" sz="16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	}</a:t>
            </a:r>
          </a:p>
          <a:p>
            <a:pPr marL="0" indent="0" hangingPunct="0">
              <a:lnSpc>
                <a:spcPct val="120000"/>
              </a:lnSpc>
              <a:buNone/>
            </a:pPr>
            <a:r>
              <a:rPr lang="en-US" sz="16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	return</a:t>
            </a:r>
          </a:p>
          <a:p>
            <a:pPr marL="0" indent="0" hangingPunct="0">
              <a:lnSpc>
                <a:spcPct val="120000"/>
              </a:lnSpc>
              <a:buNone/>
            </a:pPr>
            <a:r>
              <a:rPr lang="en-US" sz="16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9521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63A88-443C-D1F5-521B-6468C2170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5.4</a:t>
            </a:r>
            <a:r>
              <a:rPr lang="zh-CN" altLang="en-US" dirty="0"/>
              <a:t> 匿名函数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CEDB3-24A0-ECA5-9AB4-BE6C3A450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hangingPunct="0">
              <a:lnSpc>
                <a:spcPct val="120000"/>
              </a:lnSpc>
            </a:pPr>
            <a:r>
              <a:rPr lang="en-US" sz="1800" kern="800" dirty="0" err="1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声明格式</a:t>
            </a:r>
            <a:r>
              <a:rPr lang="zh-CN" altLang="en-US" sz="18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：</a:t>
            </a:r>
            <a:endParaRPr lang="en-US" altLang="zh-CN" sz="1800" kern="800" dirty="0">
              <a:solidFill>
                <a:srgbClr val="000000"/>
              </a:solidFill>
              <a:effectLst/>
              <a:latin typeface="Bitstream Vera Sans Mono"/>
              <a:ea typeface="方正中等线_GBK"/>
              <a:cs typeface="SimSun" panose="02010600030101010101" pitchFamily="2" charset="-122"/>
            </a:endParaRPr>
          </a:p>
          <a:p>
            <a:pPr marL="457200" lvl="1" indent="0" hangingPunct="0">
              <a:buNone/>
            </a:pPr>
            <a:r>
              <a:rPr lang="en-US" sz="1400" kern="800" dirty="0" err="1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func</a:t>
            </a:r>
            <a:r>
              <a:rPr lang="en-US" sz="14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 ([params])([</a:t>
            </a:r>
            <a:r>
              <a:rPr lang="en-US" sz="1400" kern="800" dirty="0" err="1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return_types</a:t>
            </a:r>
            <a:r>
              <a:rPr lang="en-US" sz="14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]){</a:t>
            </a:r>
          </a:p>
          <a:p>
            <a:pPr marL="457200" lvl="1" indent="0" hangingPunct="0">
              <a:buNone/>
            </a:pPr>
            <a:r>
              <a:rPr lang="en-US" sz="14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//</a:t>
            </a:r>
            <a:r>
              <a:rPr lang="zh-CN" altLang="en-US" sz="14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函数体</a:t>
            </a:r>
          </a:p>
          <a:p>
            <a:pPr marL="457200" lvl="1" indent="0" hangingPunct="0">
              <a:buNone/>
            </a:pPr>
            <a:r>
              <a:rPr lang="en-US" altLang="zh-CN" sz="14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} </a:t>
            </a:r>
          </a:p>
          <a:p>
            <a:pPr lvl="1" hangingPunct="0">
              <a:lnSpc>
                <a:spcPct val="120000"/>
              </a:lnSpc>
            </a:pPr>
            <a:endParaRPr lang="en-US" sz="1400" kern="800" dirty="0">
              <a:solidFill>
                <a:srgbClr val="000000"/>
              </a:solidFill>
              <a:effectLst/>
              <a:latin typeface="Bitstream Vera Sans Mono"/>
              <a:ea typeface="方正中等线_GBK"/>
              <a:cs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0129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63A88-443C-D1F5-521B-6468C2170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5.4</a:t>
            </a:r>
            <a:r>
              <a:rPr lang="zh-CN" altLang="en-US" dirty="0"/>
              <a:t> 匿名函数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CEDB3-24A0-ECA5-9AB4-BE6C3A450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hangingPunct="0">
              <a:lnSpc>
                <a:spcPct val="120000"/>
              </a:lnSpc>
            </a:pPr>
            <a:r>
              <a:rPr lang="en-CN" sz="18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调用示例</a:t>
            </a:r>
            <a:r>
              <a:rPr lang="zh-CN" altLang="en-US" sz="18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：</a:t>
            </a:r>
            <a:endParaRPr lang="en-US" altLang="zh-CN" sz="1800" kern="800" dirty="0">
              <a:solidFill>
                <a:srgbClr val="000000"/>
              </a:solidFill>
              <a:effectLst/>
              <a:latin typeface="Bitstream Vera Sans Mono"/>
              <a:ea typeface="方正中等线_GBK"/>
              <a:cs typeface="SimSun" panose="02010600030101010101" pitchFamily="2" charset="-122"/>
            </a:endParaRPr>
          </a:p>
          <a:p>
            <a:pPr marL="457200" lvl="1" indent="0" hangingPunct="0">
              <a:buNone/>
            </a:pPr>
            <a:r>
              <a:rPr lang="en-US" sz="1400" kern="800" dirty="0" err="1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func</a:t>
            </a:r>
            <a:r>
              <a:rPr lang="en-US" sz="14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 main() {</a:t>
            </a:r>
          </a:p>
          <a:p>
            <a:pPr marL="457200" lvl="1" indent="0" hangingPunct="0">
              <a:buNone/>
            </a:pPr>
            <a:r>
              <a:rPr lang="en-US" sz="14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	</a:t>
            </a:r>
            <a:r>
              <a:rPr lang="en-US" sz="1400" kern="800" dirty="0" err="1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func</a:t>
            </a:r>
            <a:r>
              <a:rPr lang="en-US" sz="14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(str string) {</a:t>
            </a:r>
          </a:p>
          <a:p>
            <a:pPr marL="457200" lvl="1" indent="0" hangingPunct="0">
              <a:buNone/>
            </a:pPr>
            <a:r>
              <a:rPr lang="en-US" sz="14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		</a:t>
            </a:r>
            <a:r>
              <a:rPr lang="en-US" sz="1400" kern="800" dirty="0" err="1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fmt.Println</a:t>
            </a:r>
            <a:r>
              <a:rPr lang="en-US" sz="14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(str)</a:t>
            </a:r>
          </a:p>
          <a:p>
            <a:pPr marL="457200" lvl="1" indent="0" hangingPunct="0">
              <a:buNone/>
            </a:pPr>
            <a:r>
              <a:rPr lang="en-US" sz="14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	}("</a:t>
            </a:r>
            <a:r>
              <a:rPr lang="zh-CN" altLang="en-US" sz="14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你好，三酷猫</a:t>
            </a:r>
            <a:r>
              <a:rPr lang="en-US" altLang="zh-CN" sz="14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")</a:t>
            </a:r>
          </a:p>
          <a:p>
            <a:pPr marL="457200" lvl="1" indent="0" hangingPunct="0">
              <a:buNone/>
            </a:pPr>
            <a:r>
              <a:rPr lang="en-US" altLang="zh-CN" sz="1400" kern="800" dirty="0">
                <a:solidFill>
                  <a:srgbClr val="000000"/>
                </a:solidFill>
                <a:effectLst/>
                <a:latin typeface="Bitstream Vera Sans Mono"/>
                <a:ea typeface="方正中等线_GBK"/>
                <a:cs typeface="SimSun" panose="02010600030101010101" pitchFamily="2" charset="-122"/>
              </a:rPr>
              <a:t>}</a:t>
            </a:r>
          </a:p>
          <a:p>
            <a:pPr lvl="1" hangingPunct="0">
              <a:lnSpc>
                <a:spcPct val="120000"/>
              </a:lnSpc>
            </a:pPr>
            <a:endParaRPr lang="en-US" sz="1000" kern="800" dirty="0">
              <a:solidFill>
                <a:srgbClr val="000000"/>
              </a:solidFill>
              <a:effectLst/>
              <a:latin typeface="Bitstream Vera Sans Mono"/>
              <a:ea typeface="方正中等线_GBK"/>
              <a:cs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84846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192</TotalTime>
  <Words>858</Words>
  <Application>Microsoft Macintosh PowerPoint</Application>
  <PresentationFormat>Widescreen</PresentationFormat>
  <Paragraphs>158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Bitstream Vera Sans Mono</vt:lpstr>
      <vt:lpstr>方正舒体</vt:lpstr>
      <vt:lpstr>方正中等线_GBK</vt:lpstr>
      <vt:lpstr>Arial</vt:lpstr>
      <vt:lpstr>Garamond</vt:lpstr>
      <vt:lpstr>Times New Roman</vt:lpstr>
      <vt:lpstr>Organic</vt:lpstr>
      <vt:lpstr>Go 语言从入门到项目实战</vt:lpstr>
      <vt:lpstr>5.1 声明</vt:lpstr>
      <vt:lpstr>5.1 声明</vt:lpstr>
      <vt:lpstr>5.1 声明</vt:lpstr>
      <vt:lpstr>5.1 声明</vt:lpstr>
      <vt:lpstr>5.2 调用</vt:lpstr>
      <vt:lpstr>5.3 递归函数</vt:lpstr>
      <vt:lpstr>5.4 匿名函数</vt:lpstr>
      <vt:lpstr>5.4 匿名函数</vt:lpstr>
      <vt:lpstr>5.4 匿名函数</vt:lpstr>
      <vt:lpstr>5.4 匿名函数</vt:lpstr>
      <vt:lpstr>5.5 闭包</vt:lpstr>
      <vt:lpstr>5.6 函数的延迟调用</vt:lpstr>
      <vt:lpstr>5.7 异常处理</vt:lpstr>
      <vt:lpstr>5.7 异常处理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萧 文翰</dc:creator>
  <cp:lastModifiedBy>萧 文翰</cp:lastModifiedBy>
  <cp:revision>72</cp:revision>
  <dcterms:created xsi:type="dcterms:W3CDTF">2022-08-29T01:21:43Z</dcterms:created>
  <dcterms:modified xsi:type="dcterms:W3CDTF">2022-09-03T02:39:18Z</dcterms:modified>
</cp:coreProperties>
</file>