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2"/>
    <p:restoredTop sz="96327"/>
  </p:normalViewPr>
  <p:slideViewPr>
    <p:cSldViewPr snapToGrid="0">
      <p:cViewPr varScale="1">
        <p:scale>
          <a:sx n="126" d="100"/>
          <a:sy n="12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7379-0272-8214-4439-10FBBA3B2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sz="4400" dirty="0"/>
              <a:t>Go</a:t>
            </a:r>
            <a:r>
              <a:rPr lang="zh-CN" altLang="en-US" sz="4400" dirty="0"/>
              <a:t> 语言从入门到项目实战</a:t>
            </a:r>
            <a:endParaRPr lang="en-C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83881-F73F-6C59-3C61-92BEC5C04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结构体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549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CN" dirty="0">
                <a:latin typeface="+mn-ea"/>
              </a:rPr>
              <a:t>示例化结构体示例</a:t>
            </a:r>
            <a:r>
              <a:rPr lang="zh-CN" altLang="en-US" dirty="0">
                <a:latin typeface="+mn-ea"/>
              </a:rPr>
              <a:t>（使用键值对进行字段赋值时，键值对的赋值顺序和结构体中定义的顺序无需保持一致）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 err="1">
                <a:latin typeface="+mn-ea"/>
              </a:rPr>
              <a:t>bookOne</a:t>
            </a:r>
            <a:r>
              <a:rPr lang="en-US" dirty="0">
                <a:latin typeface="+mn-ea"/>
              </a:rPr>
              <a:t>:=Book{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	subject: "</a:t>
            </a:r>
            <a:r>
              <a:rPr lang="zh-CN" altLang="en-US" dirty="0">
                <a:latin typeface="+mn-ea"/>
              </a:rPr>
              <a:t>书籍主题</a:t>
            </a:r>
            <a:r>
              <a:rPr lang="en-US" altLang="zh-CN" dirty="0">
                <a:latin typeface="+mn-ea"/>
              </a:rPr>
              <a:t>",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dirty="0">
                <a:latin typeface="+mn-ea"/>
              </a:rPr>
              <a:t>title:"</a:t>
            </a:r>
            <a:r>
              <a:rPr lang="zh-CN" altLang="en-US" dirty="0">
                <a:latin typeface="+mn-ea"/>
              </a:rPr>
              <a:t>书籍名称</a:t>
            </a:r>
            <a:r>
              <a:rPr lang="en-US" altLang="zh-CN" dirty="0">
                <a:latin typeface="+mn-ea"/>
              </a:rPr>
              <a:t>",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dirty="0">
                <a:latin typeface="+mn-ea"/>
              </a:rPr>
              <a:t>author: "</a:t>
            </a:r>
            <a:r>
              <a:rPr lang="zh-CN" altLang="en-US" dirty="0">
                <a:latin typeface="+mn-ea"/>
              </a:rPr>
              <a:t>作者名称</a:t>
            </a:r>
            <a:r>
              <a:rPr lang="en-US" altLang="zh-CN" dirty="0">
                <a:latin typeface="+mn-ea"/>
              </a:rPr>
              <a:t>"}</a:t>
            </a:r>
          </a:p>
          <a:p>
            <a:pPr marL="457200" lvl="1" indent="0">
              <a:buNone/>
            </a:pPr>
            <a:r>
              <a:rPr lang="en-US" dirty="0" err="1">
                <a:latin typeface="+mn-ea"/>
              </a:rPr>
              <a:t>fmt.Println</a:t>
            </a:r>
            <a:r>
              <a:rPr lang="en-US" dirty="0">
                <a:latin typeface="+mn-ea"/>
              </a:rPr>
              <a:t>(</a:t>
            </a:r>
            <a:r>
              <a:rPr lang="en-US" dirty="0" err="1">
                <a:latin typeface="+mn-ea"/>
              </a:rPr>
              <a:t>bookOne</a:t>
            </a:r>
            <a:r>
              <a:rPr lang="en-US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latin typeface="+mn-ea"/>
              </a:rPr>
              <a:t>fmt.Println</a:t>
            </a:r>
            <a:r>
              <a:rPr lang="en-US" dirty="0">
                <a:latin typeface="+mn-ea"/>
              </a:rPr>
              <a:t>(</a:t>
            </a:r>
            <a:r>
              <a:rPr lang="en-US" dirty="0" err="1">
                <a:latin typeface="+mn-ea"/>
              </a:rPr>
              <a:t>reflect.TypeOf</a:t>
            </a:r>
            <a:r>
              <a:rPr lang="en-US" dirty="0">
                <a:latin typeface="+mn-ea"/>
              </a:rPr>
              <a:t>(</a:t>
            </a:r>
            <a:r>
              <a:rPr lang="en-US" dirty="0" err="1">
                <a:latin typeface="+mn-ea"/>
              </a:rPr>
              <a:t>bookOne</a:t>
            </a:r>
            <a:r>
              <a:rPr lang="en-US" dirty="0">
                <a:latin typeface="+mn-ea"/>
              </a:rPr>
              <a:t>))</a:t>
            </a:r>
          </a:p>
          <a:p>
            <a:pPr lvl="1"/>
            <a:endParaRPr lang="en-US" dirty="0">
              <a:latin typeface="+mn-ea"/>
            </a:endParaRPr>
          </a:p>
          <a:p>
            <a:pPr lvl="1"/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00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N" dirty="0">
                <a:latin typeface="+mn-ea"/>
              </a:rPr>
              <a:t>示例化结构体示例</a:t>
            </a:r>
            <a:r>
              <a:rPr lang="zh-CN" altLang="en-US" dirty="0">
                <a:latin typeface="+mn-ea"/>
              </a:rPr>
              <a:t>（使用键值对赋值时，允许省略某个字段）</a:t>
            </a:r>
            <a:endParaRPr lang="en-US" altLang="zh-CN" dirty="0">
              <a:latin typeface="+mn-ea"/>
            </a:endParaRPr>
          </a:p>
          <a:p>
            <a:pPr marL="457200" lvl="1" indent="0" hangingPunct="0">
              <a:buNone/>
            </a:pP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bookOne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:=Book{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title: "</a:t>
            </a:r>
            <a:r>
              <a:rPr lang="en-CN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书籍名称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"}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bookOne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reflect.TypeOf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bookOne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/>
            <a:endParaRPr lang="en-US" dirty="0">
              <a:latin typeface="+mn-ea"/>
            </a:endParaRPr>
          </a:p>
          <a:p>
            <a:pPr lvl="1"/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42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N" dirty="0">
                <a:latin typeface="+mn-ea"/>
              </a:rPr>
              <a:t>示例化结构体示例</a:t>
            </a:r>
            <a:r>
              <a:rPr lang="zh-CN" altLang="en-US" dirty="0">
                <a:latin typeface="+mn-ea"/>
              </a:rPr>
              <a:t>（省略“键”，直接使用“值列表”的方式实现赋值）</a:t>
            </a:r>
            <a:endParaRPr lang="en-US" altLang="zh-CN" dirty="0">
              <a:latin typeface="+mn-ea"/>
            </a:endParaRPr>
          </a:p>
          <a:p>
            <a:pPr marL="457200" lvl="1" indent="0" hangingPunct="0">
              <a:buNone/>
            </a:pP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bookOne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:=Book{</a:t>
            </a:r>
          </a:p>
          <a:p>
            <a:pPr marL="457200" lvl="1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"</a:t>
            </a:r>
            <a:r>
              <a:rPr lang="zh-CN" alt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书籍名称</a:t>
            </a:r>
            <a:r>
              <a:rPr lang="en-US" altLang="zh-CN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</a:p>
          <a:p>
            <a:pPr marL="457200" lvl="1" indent="0" hangingPunct="0">
              <a:buNone/>
            </a:pPr>
            <a:r>
              <a:rPr lang="en-US" altLang="zh-CN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"</a:t>
            </a:r>
            <a:r>
              <a:rPr lang="zh-CN" alt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作者名称</a:t>
            </a:r>
            <a:r>
              <a:rPr lang="en-US" altLang="zh-CN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</a:p>
          <a:p>
            <a:pPr marL="457200" lvl="1" indent="0" hangingPunct="0">
              <a:buNone/>
            </a:pPr>
            <a:r>
              <a:rPr lang="en-US" altLang="zh-CN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"</a:t>
            </a:r>
            <a:r>
              <a:rPr lang="zh-CN" alt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书籍主题</a:t>
            </a:r>
            <a:r>
              <a:rPr lang="en-US" altLang="zh-CN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"}</a:t>
            </a:r>
          </a:p>
          <a:p>
            <a:pPr marL="457200" lvl="1" indent="0" hangingPunct="0">
              <a:buNone/>
            </a:pP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bookOne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buNone/>
            </a:pP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reflect.TypeOf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bookOne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</a:p>
          <a:p>
            <a:pPr lvl="1"/>
            <a:endParaRPr lang="en-US" dirty="0">
              <a:latin typeface="+mn-ea"/>
            </a:endParaRPr>
          </a:p>
          <a:p>
            <a:pPr lvl="1"/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96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CN" sz="3200" dirty="0">
                <a:latin typeface="+mn-ea"/>
              </a:rPr>
              <a:t>匿名结构体声明格式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latin typeface="+mn-ea"/>
              </a:rPr>
              <a:t>variable_name</a:t>
            </a:r>
            <a:r>
              <a:rPr lang="en-US" dirty="0">
                <a:latin typeface="+mn-ea"/>
              </a:rPr>
              <a:t>:=struct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ea"/>
              </a:rPr>
              <a:t>	</a:t>
            </a:r>
            <a:r>
              <a:rPr lang="en-US" dirty="0" err="1">
                <a:latin typeface="+mn-ea"/>
              </a:rPr>
              <a:t>field_name</a:t>
            </a:r>
            <a:r>
              <a:rPr lang="en-US" dirty="0">
                <a:latin typeface="+mn-ea"/>
              </a:rPr>
              <a:t> definition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ea"/>
              </a:rPr>
              <a:t>	</a:t>
            </a:r>
            <a:r>
              <a:rPr lang="en-US" dirty="0" err="1">
                <a:latin typeface="+mn-ea"/>
              </a:rPr>
              <a:t>field_name</a:t>
            </a:r>
            <a:r>
              <a:rPr lang="en-US" dirty="0">
                <a:latin typeface="+mn-ea"/>
              </a:rPr>
              <a:t> definition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ea"/>
              </a:rPr>
              <a:t>	...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ea"/>
              </a:rPr>
              <a:t>}{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ea"/>
              </a:rPr>
              <a:t>	</a:t>
            </a:r>
            <a:r>
              <a:rPr lang="en-US" dirty="0" err="1">
                <a:latin typeface="+mn-ea"/>
              </a:rPr>
              <a:t>field_name:value</a:t>
            </a:r>
            <a:endParaRPr lang="en-US" dirty="0"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ea"/>
              </a:rPr>
              <a:t>	</a:t>
            </a:r>
            <a:r>
              <a:rPr lang="en-US" dirty="0" err="1">
                <a:latin typeface="+mn-ea"/>
              </a:rPr>
              <a:t>field_name:value</a:t>
            </a:r>
            <a:endParaRPr lang="en-US" dirty="0"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ea"/>
              </a:rPr>
              <a:t> 	...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ea"/>
              </a:rPr>
              <a:t>}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+mn-ea"/>
            </a:endParaRPr>
          </a:p>
          <a:p>
            <a:pPr lvl="1"/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665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</a:pPr>
            <a:r>
              <a:rPr lang="en-CN" sz="3200" dirty="0">
                <a:latin typeface="+mn-ea"/>
              </a:rPr>
              <a:t>匿名结构体声明示例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 err="1">
                <a:latin typeface="+mn-ea"/>
              </a:rPr>
              <a:t>bookOne</a:t>
            </a:r>
            <a:r>
              <a:rPr lang="en-US" sz="2200" dirty="0">
                <a:latin typeface="+mn-ea"/>
              </a:rPr>
              <a:t>:=struct{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>
                <a:latin typeface="+mn-ea"/>
              </a:rPr>
              <a:t>	//</a:t>
            </a:r>
            <a:r>
              <a:rPr lang="zh-CN" altLang="en-US" sz="2200" dirty="0">
                <a:latin typeface="+mn-ea"/>
              </a:rPr>
              <a:t>结构体的声明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200" dirty="0">
                <a:latin typeface="+mn-ea"/>
              </a:rPr>
              <a:t>	</a:t>
            </a:r>
            <a:r>
              <a:rPr lang="en-US" sz="2200" dirty="0">
                <a:latin typeface="+mn-ea"/>
              </a:rPr>
              <a:t>title string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>
                <a:latin typeface="+mn-ea"/>
              </a:rPr>
              <a:t>	author string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>
                <a:latin typeface="+mn-ea"/>
              </a:rPr>
              <a:t>	subject string}{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>
                <a:latin typeface="+mn-ea"/>
              </a:rPr>
              <a:t>	//</a:t>
            </a:r>
            <a:r>
              <a:rPr lang="zh-CN" altLang="en-US" sz="2200" dirty="0">
                <a:latin typeface="+mn-ea"/>
              </a:rPr>
              <a:t>结构体变量的赋值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200" dirty="0">
                <a:latin typeface="+mn-ea"/>
              </a:rPr>
              <a:t>	</a:t>
            </a:r>
            <a:r>
              <a:rPr lang="en-US" sz="2200" dirty="0">
                <a:latin typeface="+mn-ea"/>
              </a:rPr>
              <a:t>title:"</a:t>
            </a:r>
            <a:r>
              <a:rPr lang="zh-CN" altLang="en-US" sz="2200" dirty="0">
                <a:latin typeface="+mn-ea"/>
              </a:rPr>
              <a:t>图书名称</a:t>
            </a:r>
            <a:r>
              <a:rPr lang="en-US" altLang="zh-CN" sz="2200" dirty="0">
                <a:latin typeface="+mn-ea"/>
              </a:rPr>
              <a:t>",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200" dirty="0">
                <a:latin typeface="+mn-ea"/>
              </a:rPr>
              <a:t>	</a:t>
            </a:r>
            <a:r>
              <a:rPr lang="en-US" sz="2200" dirty="0">
                <a:latin typeface="+mn-ea"/>
              </a:rPr>
              <a:t>author:"</a:t>
            </a:r>
            <a:r>
              <a:rPr lang="zh-CN" altLang="en-US" sz="2200" dirty="0">
                <a:latin typeface="+mn-ea"/>
              </a:rPr>
              <a:t>作者名称</a:t>
            </a:r>
            <a:r>
              <a:rPr lang="en-US" altLang="zh-CN" sz="2200" dirty="0">
                <a:latin typeface="+mn-ea"/>
              </a:rPr>
              <a:t>",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200" dirty="0">
                <a:latin typeface="+mn-ea"/>
              </a:rPr>
              <a:t>	</a:t>
            </a:r>
            <a:r>
              <a:rPr lang="en-US" sz="2200" dirty="0">
                <a:latin typeface="+mn-ea"/>
              </a:rPr>
              <a:t>subject:"</a:t>
            </a:r>
            <a:r>
              <a:rPr lang="zh-CN" altLang="en-US" sz="2200" dirty="0">
                <a:latin typeface="+mn-ea"/>
              </a:rPr>
              <a:t>图书主题</a:t>
            </a:r>
            <a:r>
              <a:rPr lang="en-US" altLang="zh-CN" sz="2200" dirty="0">
                <a:latin typeface="+mn-ea"/>
              </a:rPr>
              <a:t>",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200" dirty="0">
                <a:latin typeface="+mn-ea"/>
              </a:rPr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 err="1">
                <a:latin typeface="+mn-ea"/>
              </a:rPr>
              <a:t>fmt.Println</a:t>
            </a:r>
            <a:r>
              <a:rPr lang="en-US" sz="2200" dirty="0">
                <a:latin typeface="+mn-ea"/>
              </a:rPr>
              <a:t>(</a:t>
            </a:r>
            <a:r>
              <a:rPr lang="en-US" sz="2200" dirty="0" err="1">
                <a:latin typeface="+mn-ea"/>
              </a:rPr>
              <a:t>bookOne</a:t>
            </a:r>
            <a:r>
              <a:rPr lang="en-US" sz="2200" dirty="0">
                <a:latin typeface="+mn-ea"/>
              </a:rPr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 err="1">
                <a:latin typeface="+mn-ea"/>
              </a:rPr>
              <a:t>fmt.Println</a:t>
            </a:r>
            <a:r>
              <a:rPr lang="en-US" sz="2200" dirty="0">
                <a:latin typeface="+mn-ea"/>
              </a:rPr>
              <a:t>(</a:t>
            </a:r>
            <a:r>
              <a:rPr lang="en-US" sz="2200" dirty="0" err="1">
                <a:latin typeface="+mn-ea"/>
              </a:rPr>
              <a:t>reflect.TypeOf</a:t>
            </a:r>
            <a:r>
              <a:rPr lang="en-US" sz="2200" dirty="0">
                <a:latin typeface="+mn-ea"/>
              </a:rPr>
              <a:t>(</a:t>
            </a:r>
            <a:r>
              <a:rPr lang="en-US" sz="2200" dirty="0" err="1">
                <a:latin typeface="+mn-ea"/>
              </a:rPr>
              <a:t>bookOne</a:t>
            </a:r>
            <a:r>
              <a:rPr lang="en-US" sz="2200" dirty="0">
                <a:latin typeface="+mn-ea"/>
              </a:rPr>
              <a:t>))</a:t>
            </a:r>
          </a:p>
          <a:p>
            <a:pPr lvl="1"/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016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</a:pPr>
            <a:r>
              <a:rPr lang="en-CN" sz="4000" dirty="0">
                <a:latin typeface="+mn-ea"/>
              </a:rPr>
              <a:t>结构体的内存分配规律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 err="1">
                <a:latin typeface="+mn-ea"/>
              </a:rPr>
              <a:t>func</a:t>
            </a:r>
            <a:r>
              <a:rPr lang="en-US" sz="1800" dirty="0">
                <a:latin typeface="+mn-ea"/>
              </a:rPr>
              <a:t> main()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+mn-ea"/>
              </a:rPr>
              <a:t>	</a:t>
            </a:r>
            <a:r>
              <a:rPr lang="en-US" sz="1800" dirty="0" err="1">
                <a:latin typeface="+mn-ea"/>
              </a:rPr>
              <a:t>testStruct</a:t>
            </a:r>
            <a:r>
              <a:rPr lang="en-US" sz="1800" dirty="0">
                <a:latin typeface="+mn-ea"/>
              </a:rPr>
              <a:t> :=struct{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+mn-ea"/>
              </a:rPr>
              <a:t>		</a:t>
            </a:r>
            <a:r>
              <a:rPr lang="en-US" sz="1800" dirty="0" err="1">
                <a:latin typeface="+mn-ea"/>
              </a:rPr>
              <a:t>intA</a:t>
            </a:r>
            <a:r>
              <a:rPr lang="en-US" sz="1800" dirty="0">
                <a:latin typeface="+mn-ea"/>
              </a:rPr>
              <a:t> int8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+mn-ea"/>
              </a:rPr>
              <a:t>		</a:t>
            </a:r>
            <a:r>
              <a:rPr lang="en-US" sz="1800" dirty="0" err="1">
                <a:latin typeface="+mn-ea"/>
              </a:rPr>
              <a:t>intB</a:t>
            </a:r>
            <a:r>
              <a:rPr lang="en-US" sz="1800" dirty="0">
                <a:latin typeface="+mn-ea"/>
              </a:rPr>
              <a:t> int8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+mn-ea"/>
              </a:rPr>
              <a:t>		</a:t>
            </a:r>
            <a:r>
              <a:rPr lang="en-US" sz="1800" dirty="0" err="1">
                <a:latin typeface="+mn-ea"/>
              </a:rPr>
              <a:t>intC</a:t>
            </a:r>
            <a:r>
              <a:rPr lang="en-US" sz="1800" dirty="0">
                <a:latin typeface="+mn-ea"/>
              </a:rPr>
              <a:t> int8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+mn-ea"/>
              </a:rPr>
              <a:t>		</a:t>
            </a:r>
            <a:r>
              <a:rPr lang="en-US" sz="1800" dirty="0" err="1">
                <a:latin typeface="+mn-ea"/>
              </a:rPr>
              <a:t>intD</a:t>
            </a:r>
            <a:r>
              <a:rPr lang="en-US" sz="1800" dirty="0">
                <a:latin typeface="+mn-ea"/>
              </a:rPr>
              <a:t> int8}{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+mn-ea"/>
              </a:rPr>
              <a:t>		1,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+mn-ea"/>
              </a:rPr>
              <a:t>		2,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+mn-ea"/>
              </a:rPr>
              <a:t>		3,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+mn-ea"/>
              </a:rPr>
              <a:t>		4}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+mn-ea"/>
              </a:rPr>
              <a:t>	</a:t>
            </a:r>
            <a:r>
              <a:rPr lang="en-US" sz="1800" dirty="0" err="1">
                <a:latin typeface="+mn-ea"/>
              </a:rPr>
              <a:t>fmt.Println</a:t>
            </a:r>
            <a:r>
              <a:rPr lang="en-US" sz="1800" dirty="0">
                <a:latin typeface="+mn-ea"/>
              </a:rPr>
              <a:t>(&amp;</a:t>
            </a:r>
            <a:r>
              <a:rPr lang="en-US" sz="1800" dirty="0" err="1">
                <a:latin typeface="+mn-ea"/>
              </a:rPr>
              <a:t>testStruct.intA</a:t>
            </a:r>
            <a:r>
              <a:rPr lang="en-US" sz="1800" dirty="0">
                <a:latin typeface="+mn-ea"/>
              </a:rPr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+mn-ea"/>
              </a:rPr>
              <a:t>	</a:t>
            </a:r>
            <a:r>
              <a:rPr lang="en-US" sz="1800" dirty="0" err="1">
                <a:latin typeface="+mn-ea"/>
              </a:rPr>
              <a:t>fmt.Println</a:t>
            </a:r>
            <a:r>
              <a:rPr lang="en-US" sz="1800" dirty="0">
                <a:latin typeface="+mn-ea"/>
              </a:rPr>
              <a:t>(&amp;</a:t>
            </a:r>
            <a:r>
              <a:rPr lang="en-US" sz="1800" dirty="0" err="1">
                <a:latin typeface="+mn-ea"/>
              </a:rPr>
              <a:t>testStruct.intB</a:t>
            </a:r>
            <a:r>
              <a:rPr lang="en-US" sz="1800" dirty="0">
                <a:latin typeface="+mn-ea"/>
              </a:rPr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+mn-ea"/>
              </a:rPr>
              <a:t>	</a:t>
            </a:r>
            <a:r>
              <a:rPr lang="en-US" sz="1800" dirty="0" err="1">
                <a:latin typeface="+mn-ea"/>
              </a:rPr>
              <a:t>fmt.Println</a:t>
            </a:r>
            <a:r>
              <a:rPr lang="en-US" sz="1800" dirty="0">
                <a:latin typeface="+mn-ea"/>
              </a:rPr>
              <a:t>(&amp;</a:t>
            </a:r>
            <a:r>
              <a:rPr lang="en-US" sz="1800" dirty="0" err="1">
                <a:latin typeface="+mn-ea"/>
              </a:rPr>
              <a:t>testStruct.intC</a:t>
            </a:r>
            <a:r>
              <a:rPr lang="en-US" sz="1800" dirty="0">
                <a:latin typeface="+mn-ea"/>
              </a:rPr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+mn-ea"/>
              </a:rPr>
              <a:t>	</a:t>
            </a:r>
            <a:r>
              <a:rPr lang="en-US" sz="1800" dirty="0" err="1">
                <a:latin typeface="+mn-ea"/>
              </a:rPr>
              <a:t>fmt.Println</a:t>
            </a:r>
            <a:r>
              <a:rPr lang="en-US" sz="1800" dirty="0">
                <a:latin typeface="+mn-ea"/>
              </a:rPr>
              <a:t>(&amp;</a:t>
            </a:r>
            <a:r>
              <a:rPr lang="en-US" sz="1800" dirty="0" err="1">
                <a:latin typeface="+mn-ea"/>
              </a:rPr>
              <a:t>testStruct.intD</a:t>
            </a:r>
            <a:r>
              <a:rPr lang="en-US" sz="1800" dirty="0">
                <a:latin typeface="+mn-ea"/>
              </a:rPr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+mn-ea"/>
              </a:rPr>
              <a:t>}</a:t>
            </a:r>
          </a:p>
          <a:p>
            <a:pPr lvl="1">
              <a:lnSpc>
                <a:spcPct val="110000"/>
              </a:lnSpc>
            </a:pPr>
            <a:endParaRPr lang="en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98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CN" sz="2100" dirty="0">
                <a:latin typeface="+mn-ea"/>
              </a:rPr>
              <a:t>指针类型的结构体变量</a:t>
            </a:r>
          </a:p>
          <a:p>
            <a:pPr marL="457200" lvl="1" indent="0" hangingPunct="0">
              <a:buNone/>
            </a:pP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type Book struct {</a:t>
            </a:r>
            <a:endParaRPr lang="en-CN" sz="17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title string</a:t>
            </a:r>
            <a:endParaRPr lang="en-CN" sz="17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author string</a:t>
            </a:r>
            <a:endParaRPr lang="en-CN" sz="17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subject string</a:t>
            </a:r>
            <a:endParaRPr lang="en-CN" sz="17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7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7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 {</a:t>
            </a:r>
            <a:endParaRPr lang="en-CN" sz="17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var </a:t>
            </a:r>
            <a:r>
              <a:rPr lang="en-US" sz="17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bookTwo</a:t>
            </a: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=new(Book)</a:t>
            </a:r>
            <a:endParaRPr lang="en-CN" sz="17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7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(&amp;</a:t>
            </a:r>
            <a:r>
              <a:rPr lang="en-US" sz="17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bookTwo</a:t>
            </a: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7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7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7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bookTwo</a:t>
            </a: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7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7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7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reflect.TypeOf</a:t>
            </a: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7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bookTwo</a:t>
            </a: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  <a:endParaRPr lang="en-CN" sz="17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7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7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68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CN" sz="2100" dirty="0">
                <a:latin typeface="+mn-ea"/>
              </a:rPr>
              <a:t>指针类型的结构体变量</a:t>
            </a:r>
          </a:p>
          <a:p>
            <a:pPr marL="457200" lvl="1" indent="0" hangingPunct="0">
              <a:buNone/>
            </a:pP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 {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bookTwo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:=&amp;Book{}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(&amp;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bookTwo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bookTwo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reflect.TypeOf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bookTwo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bookTwo.author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</a:t>
            </a:r>
            <a:r>
              <a:rPr lang="en-CN" sz="14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作者名称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bookTwo.title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</a:t>
            </a:r>
            <a:r>
              <a:rPr 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图书</a:t>
            </a:r>
            <a:r>
              <a:rPr lang="en-CN" sz="14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名称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bookTwo.subject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</a:t>
            </a:r>
            <a:r>
              <a:rPr 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图书</a:t>
            </a:r>
            <a:r>
              <a:rPr lang="en-CN" sz="14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主题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bookTwo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CN" sz="2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309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 构造函数与方法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CN" sz="2100" dirty="0">
                <a:latin typeface="+mn-ea"/>
              </a:rPr>
              <a:t>构造函数示例</a:t>
            </a:r>
            <a:endParaRPr lang="en-US" altLang="zh-CN" sz="2100" dirty="0">
              <a:latin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>
                <a:latin typeface="+mn-ea"/>
              </a:rPr>
              <a:t>type Cat struct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700" dirty="0">
                <a:latin typeface="+mn-ea"/>
              </a:rPr>
              <a:t>	</a:t>
            </a:r>
            <a:r>
              <a:rPr lang="en-US" sz="1700" dirty="0">
                <a:latin typeface="+mn-ea"/>
              </a:rPr>
              <a:t>gender int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700" dirty="0">
                <a:latin typeface="+mn-ea"/>
              </a:rPr>
              <a:t>	</a:t>
            </a:r>
            <a:r>
              <a:rPr lang="en-US" sz="1700" dirty="0">
                <a:latin typeface="+mn-ea"/>
              </a:rPr>
              <a:t>color string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700" dirty="0">
                <a:latin typeface="+mn-ea"/>
              </a:rPr>
              <a:t>	</a:t>
            </a:r>
            <a:r>
              <a:rPr lang="en-US" sz="1700" dirty="0">
                <a:latin typeface="+mn-ea"/>
              </a:rPr>
              <a:t>name  string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>
                <a:latin typeface="+mn-ea"/>
              </a:rPr>
              <a:t>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 err="1">
                <a:latin typeface="+mn-ea"/>
              </a:rPr>
              <a:t>func</a:t>
            </a:r>
            <a:r>
              <a:rPr lang="en-US" sz="1700" dirty="0">
                <a:latin typeface="+mn-ea"/>
              </a:rPr>
              <a:t> </a:t>
            </a:r>
            <a:r>
              <a:rPr lang="en-US" sz="1700" dirty="0" err="1">
                <a:latin typeface="+mn-ea"/>
              </a:rPr>
              <a:t>newCat</a:t>
            </a:r>
            <a:r>
              <a:rPr lang="en-US" sz="1700" dirty="0">
                <a:latin typeface="+mn-ea"/>
              </a:rPr>
              <a:t>(gender </a:t>
            </a:r>
            <a:r>
              <a:rPr lang="en-US" sz="1700" dirty="0" err="1">
                <a:latin typeface="+mn-ea"/>
              </a:rPr>
              <a:t>int,color</a:t>
            </a:r>
            <a:r>
              <a:rPr lang="en-US" sz="1700" dirty="0">
                <a:latin typeface="+mn-ea"/>
              </a:rPr>
              <a:t> </a:t>
            </a:r>
            <a:r>
              <a:rPr lang="en-US" sz="1700" dirty="0" err="1">
                <a:latin typeface="+mn-ea"/>
              </a:rPr>
              <a:t>string,name</a:t>
            </a:r>
            <a:r>
              <a:rPr lang="en-US" sz="1700" dirty="0">
                <a:latin typeface="+mn-ea"/>
              </a:rPr>
              <a:t> string) *Cat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>
                <a:latin typeface="+mn-ea"/>
              </a:rPr>
              <a:t>	return &amp;Cat{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>
                <a:latin typeface="+mn-ea"/>
              </a:rPr>
              <a:t>		gender: gender,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>
                <a:latin typeface="+mn-ea"/>
              </a:rPr>
              <a:t>		color: color,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>
                <a:latin typeface="+mn-ea"/>
              </a:rPr>
              <a:t>		name: name}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>
                <a:latin typeface="+mn-ea"/>
              </a:rPr>
              <a:t>}</a:t>
            </a:r>
          </a:p>
          <a:p>
            <a:pPr>
              <a:lnSpc>
                <a:spcPct val="110000"/>
              </a:lnSpc>
            </a:pPr>
            <a:endParaRPr lang="en-CN" sz="21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F176-2171-B1BE-D182-21D9FFEE9B74}"/>
              </a:ext>
            </a:extLst>
          </p:cNvPr>
          <p:cNvSpPr txBox="1"/>
          <p:nvPr/>
        </p:nvSpPr>
        <p:spPr>
          <a:xfrm>
            <a:off x="7040880" y="2753082"/>
            <a:ext cx="3749040" cy="1589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sz="11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main(){</a:t>
            </a:r>
            <a:endParaRPr lang="en-CN" sz="11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//</a:t>
            </a:r>
            <a:r>
              <a:rPr lang="en-CN" sz="11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通过</a:t>
            </a:r>
            <a:r>
              <a:rPr lang="en-US" sz="11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newCat</a:t>
            </a: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</a:t>
            </a:r>
            <a:r>
              <a:rPr lang="en-CN" sz="11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函数生成</a:t>
            </a: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</a:t>
            </a:r>
            <a:r>
              <a:rPr lang="en-CN" sz="11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结构</a:t>
            </a:r>
            <a:endParaRPr lang="en-CN" sz="11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1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</a:t>
            </a: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:=</a:t>
            </a:r>
            <a:r>
              <a:rPr lang="en-US" sz="11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newCat</a:t>
            </a: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(0,"white","</a:t>
            </a:r>
            <a:r>
              <a:rPr lang="en-CN" sz="11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三酷猫</a:t>
            </a: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  <a:endParaRPr lang="en-CN" sz="11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1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1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</a:t>
            </a: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1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1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1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reflect.TypeOf</a:t>
            </a: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1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</a:t>
            </a: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  <a:endParaRPr lang="en-CN" sz="11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1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1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9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 构造函数与方法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N" sz="2100" dirty="0">
                <a:latin typeface="+mn-ea"/>
              </a:rPr>
              <a:t>方法的声明格式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 err="1">
                <a:latin typeface="+mn-ea"/>
              </a:rPr>
              <a:t>func</a:t>
            </a:r>
            <a:r>
              <a:rPr lang="en-US" sz="1700" dirty="0">
                <a:latin typeface="+mn-ea"/>
              </a:rPr>
              <a:t> (</a:t>
            </a:r>
            <a:r>
              <a:rPr lang="en-US" sz="1700" dirty="0" err="1">
                <a:latin typeface="+mn-ea"/>
              </a:rPr>
              <a:t>receiver_name</a:t>
            </a:r>
            <a:r>
              <a:rPr lang="en-US" sz="1700" dirty="0">
                <a:latin typeface="+mn-ea"/>
              </a:rPr>
              <a:t> </a:t>
            </a:r>
            <a:r>
              <a:rPr lang="en-US" sz="1700" dirty="0" err="1">
                <a:latin typeface="+mn-ea"/>
              </a:rPr>
              <a:t>receiver_type</a:t>
            </a:r>
            <a:r>
              <a:rPr lang="en-US" sz="1700" dirty="0">
                <a:latin typeface="+mn-ea"/>
              </a:rPr>
              <a:t>) </a:t>
            </a:r>
            <a:r>
              <a:rPr lang="en-US" sz="1700" dirty="0" err="1">
                <a:latin typeface="+mn-ea"/>
              </a:rPr>
              <a:t>function_name</a:t>
            </a:r>
            <a:r>
              <a:rPr lang="en-US" sz="1700" dirty="0">
                <a:latin typeface="+mn-ea"/>
              </a:rPr>
              <a:t>(params)(</a:t>
            </a:r>
            <a:r>
              <a:rPr lang="en-US" sz="1700" dirty="0" err="1">
                <a:latin typeface="+mn-ea"/>
              </a:rPr>
              <a:t>return_types</a:t>
            </a:r>
            <a:r>
              <a:rPr lang="en-US" sz="1700" dirty="0">
                <a:latin typeface="+mn-ea"/>
              </a:rPr>
              <a:t>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 dirty="0">
                <a:latin typeface="+mn-ea"/>
              </a:rPr>
              <a:t>	//</a:t>
            </a:r>
            <a:r>
              <a:rPr lang="zh-CN" altLang="en-US" sz="1700" dirty="0">
                <a:latin typeface="+mn-ea"/>
              </a:rPr>
              <a:t>要执行的代码块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700" dirty="0">
                <a:latin typeface="+mn-ea"/>
              </a:rPr>
              <a:t>}</a:t>
            </a:r>
          </a:p>
          <a:p>
            <a:pPr lvl="1">
              <a:lnSpc>
                <a:spcPct val="110000"/>
              </a:lnSpc>
            </a:pPr>
            <a:endParaRPr lang="en-CN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11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 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通过</a:t>
            </a:r>
            <a:r>
              <a:rPr lang="en-US" dirty="0">
                <a:latin typeface="+mn-ea"/>
              </a:rPr>
              <a:t>type</a:t>
            </a:r>
            <a:r>
              <a:rPr lang="zh-CN" altLang="en-US" dirty="0">
                <a:latin typeface="+mn-ea"/>
              </a:rPr>
              <a:t>或</a:t>
            </a:r>
            <a:r>
              <a:rPr lang="en-US" dirty="0">
                <a:latin typeface="+mn-ea"/>
              </a:rPr>
              <a:t>struct</a:t>
            </a:r>
            <a:r>
              <a:rPr lang="zh-CN" altLang="en-US" dirty="0">
                <a:latin typeface="+mn-ea"/>
              </a:rPr>
              <a:t>关键字定义新的类型，这种新的类型被称为自定义类型。 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自定义类型格式：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type </a:t>
            </a:r>
            <a:r>
              <a:rPr lang="en-US" dirty="0" err="1">
                <a:latin typeface="+mn-ea"/>
              </a:rPr>
              <a:t>new_type_name</a:t>
            </a:r>
            <a:r>
              <a:rPr lang="en-US" dirty="0">
                <a:latin typeface="+mn-ea"/>
              </a:rPr>
              <a:t> </a:t>
            </a:r>
            <a:r>
              <a:rPr lang="en-US" dirty="0" err="1">
                <a:latin typeface="+mn-ea"/>
              </a:rPr>
              <a:t>origin_type_name</a:t>
            </a:r>
            <a:endParaRPr lang="en-US" dirty="0">
              <a:latin typeface="+mn-ea"/>
            </a:endParaRPr>
          </a:p>
          <a:p>
            <a:r>
              <a:rPr lang="en-US" dirty="0" err="1">
                <a:latin typeface="+mn-ea"/>
              </a:rPr>
              <a:t>自定义别名格式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type </a:t>
            </a:r>
            <a:r>
              <a:rPr lang="en-US" dirty="0" err="1">
                <a:latin typeface="+mn-ea"/>
              </a:rPr>
              <a:t>new_type_name</a:t>
            </a:r>
            <a:r>
              <a:rPr lang="en-US" dirty="0">
                <a:latin typeface="+mn-ea"/>
              </a:rPr>
              <a:t> = </a:t>
            </a:r>
            <a:r>
              <a:rPr lang="en-US" dirty="0" err="1">
                <a:latin typeface="+mn-ea"/>
              </a:rPr>
              <a:t>origin_type_name</a:t>
            </a:r>
            <a:endParaRPr lang="en-US" dirty="0">
              <a:latin typeface="+mn-ea"/>
            </a:endParaRPr>
          </a:p>
          <a:p>
            <a:pPr lvl="1"/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3286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 构造函数与方法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CN" sz="3400" dirty="0">
                <a:latin typeface="+mn-ea"/>
              </a:rPr>
              <a:t>方法示例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400" dirty="0">
                <a:latin typeface="+mn-ea"/>
              </a:rPr>
              <a:t>type Cat struct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400" dirty="0">
                <a:latin typeface="+mn-ea"/>
              </a:rPr>
              <a:t>	</a:t>
            </a:r>
            <a:r>
              <a:rPr lang="en-US" sz="2400" dirty="0">
                <a:latin typeface="+mn-ea"/>
              </a:rPr>
              <a:t>gender int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400" dirty="0">
                <a:latin typeface="+mn-ea"/>
              </a:rPr>
              <a:t>	</a:t>
            </a:r>
            <a:r>
              <a:rPr lang="en-US" sz="2400" dirty="0">
                <a:latin typeface="+mn-ea"/>
              </a:rPr>
              <a:t>color string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400" dirty="0">
                <a:latin typeface="+mn-ea"/>
              </a:rPr>
              <a:t>	</a:t>
            </a:r>
            <a:r>
              <a:rPr lang="en-US" sz="2400" dirty="0">
                <a:latin typeface="+mn-ea"/>
              </a:rPr>
              <a:t>name  string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400" dirty="0">
                <a:latin typeface="+mn-ea"/>
              </a:rPr>
              <a:t>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400" dirty="0" err="1">
                <a:latin typeface="+mn-ea"/>
              </a:rPr>
              <a:t>func</a:t>
            </a:r>
            <a:r>
              <a:rPr lang="en-US" sz="2400" dirty="0">
                <a:latin typeface="+mn-ea"/>
              </a:rPr>
              <a:t> </a:t>
            </a:r>
            <a:r>
              <a:rPr lang="en-US" sz="2400" dirty="0" err="1">
                <a:latin typeface="+mn-ea"/>
              </a:rPr>
              <a:t>newCat</a:t>
            </a:r>
            <a:r>
              <a:rPr lang="en-US" sz="2400" dirty="0">
                <a:latin typeface="+mn-ea"/>
              </a:rPr>
              <a:t>(gender </a:t>
            </a:r>
            <a:r>
              <a:rPr lang="en-US" sz="2400" dirty="0" err="1">
                <a:latin typeface="+mn-ea"/>
              </a:rPr>
              <a:t>int,color</a:t>
            </a:r>
            <a:r>
              <a:rPr lang="en-US" sz="2400" dirty="0">
                <a:latin typeface="+mn-ea"/>
              </a:rPr>
              <a:t> </a:t>
            </a:r>
            <a:r>
              <a:rPr lang="en-US" sz="2400" dirty="0" err="1">
                <a:latin typeface="+mn-ea"/>
              </a:rPr>
              <a:t>string,name</a:t>
            </a:r>
            <a:r>
              <a:rPr lang="en-US" sz="2400" dirty="0">
                <a:latin typeface="+mn-ea"/>
              </a:rPr>
              <a:t> string) *Cat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400" dirty="0">
                <a:latin typeface="+mn-ea"/>
              </a:rPr>
              <a:t>	return &amp;Cat{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400" dirty="0">
                <a:latin typeface="+mn-ea"/>
              </a:rPr>
              <a:t>		gender: gender,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400" dirty="0">
                <a:latin typeface="+mn-ea"/>
              </a:rPr>
              <a:t>		color: color,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400" dirty="0">
                <a:latin typeface="+mn-ea"/>
              </a:rPr>
              <a:t>		name: name}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400" dirty="0">
                <a:latin typeface="+mn-ea"/>
              </a:rPr>
              <a:t>}</a:t>
            </a:r>
          </a:p>
          <a:p>
            <a:pPr>
              <a:lnSpc>
                <a:spcPct val="110000"/>
              </a:lnSpc>
            </a:pPr>
            <a:endParaRPr lang="en-CN" sz="2100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CN" sz="13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9D4CB-E48F-4F37-B214-4CD350C4C95D}"/>
              </a:ext>
            </a:extLst>
          </p:cNvPr>
          <p:cNvSpPr txBox="1"/>
          <p:nvPr/>
        </p:nvSpPr>
        <p:spPr>
          <a:xfrm>
            <a:off x="6095999" y="2604344"/>
            <a:ext cx="4033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/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en-CN" sz="12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吃饭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(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catInstance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</a:t>
            </a:r>
            <a:r>
              <a:rPr lang="zh-CN" alt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*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Cat) eat(food string){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catInstance.name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,"</a:t>
            </a:r>
            <a:r>
              <a:rPr lang="en-CN" sz="12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正在吃：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",food)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en-CN" sz="12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睡觉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(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catInstance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</a:t>
            </a:r>
            <a:r>
              <a:rPr lang="zh-CN" alt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*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Cat) dream(){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catInstance.name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,"</a:t>
            </a:r>
            <a:r>
              <a:rPr lang="en-CN" sz="12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睡得正香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en-CN" sz="12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喵喵叫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(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catInstance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</a:t>
            </a:r>
            <a:r>
              <a:rPr lang="zh-CN" alt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*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Cat) mewing(){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catInstance.name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,"</a:t>
            </a:r>
            <a:r>
              <a:rPr lang="en-CN" sz="12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喵喵喵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/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694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</a:t>
            </a:r>
            <a:r>
              <a:rPr lang="zh-CN" altLang="en-US" dirty="0"/>
              <a:t> 构造函数与方法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main(){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//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通过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newCat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函数生成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结构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:=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newCat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(0,"white","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三酷猫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reflect.TypeOf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//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执行吃饭动作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catOne.eat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鱼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//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执行睡觉动作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catOne.dream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//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执行喵喵叫动作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catOne.mewing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83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</a:t>
            </a:r>
            <a:r>
              <a:rPr lang="zh-CN" altLang="en-US" dirty="0"/>
              <a:t> 结构体的嵌套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hangingPunct="0"/>
            <a:r>
              <a:rPr lang="en-CN" sz="25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结构体嵌套示例</a:t>
            </a:r>
            <a:endParaRPr lang="en-US" sz="25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猫结构体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type Cat struct {</a:t>
            </a:r>
            <a:endParaRPr lang="zh-CN" altLang="en-US" sz="14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name  string		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名字</a:t>
            </a:r>
            <a:endParaRPr lang="en-US" altLang="zh-CN" sz="14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bodyInfo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 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BodyInfo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身体数据</a:t>
            </a:r>
            <a:endParaRPr lang="en-US" altLang="zh-CN" sz="14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身体数据结构体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type 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BodyInfo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 struct{</a:t>
            </a:r>
            <a:endParaRPr lang="zh-CN" altLang="en-US" sz="14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weight float64	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体重</a:t>
            </a:r>
          </a:p>
          <a:p>
            <a:pPr marL="457200" lvl="1" indent="0" hangingPunct="0">
              <a:buNone/>
            </a:pP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color string	 	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颜色</a:t>
            </a:r>
            <a:endParaRPr lang="en-US" altLang="zh-CN" sz="14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hangingPunct="0"/>
            <a:endParaRPr lang="en-CN" altLang="zh-CN" sz="18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94839-5803-C17E-3166-B79A96560BF2}"/>
              </a:ext>
            </a:extLst>
          </p:cNvPr>
          <p:cNvSpPr txBox="1"/>
          <p:nvPr/>
        </p:nvSpPr>
        <p:spPr>
          <a:xfrm>
            <a:off x="6095999" y="2799538"/>
            <a:ext cx="4968240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main(){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:=Cat{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name: "</a:t>
            </a:r>
            <a:r>
              <a:rPr lang="en-CN" sz="12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三酷猫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bodyInfo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: 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BodyInfo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{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	weight: 10.5,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	color: "</a:t>
            </a:r>
            <a:r>
              <a:rPr lang="en-CN" sz="12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白色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"}}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ffmt.Println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CN" sz="12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我的名字是：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catOne.name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,"</a:t>
            </a:r>
            <a:r>
              <a:rPr lang="en-CN" sz="12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，体重：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catOne.bodyInfo.weight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,"</a:t>
            </a:r>
            <a:r>
              <a:rPr lang="en-CN" sz="12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，毛色：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catOne.bodyInfo.color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41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</a:t>
            </a:r>
            <a:r>
              <a:rPr lang="zh-CN" altLang="en-US" dirty="0"/>
              <a:t> 结构体的嵌套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hangingPunct="0"/>
            <a:r>
              <a:rPr lang="en-CN" sz="25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匿名结构体嵌套示例</a:t>
            </a:r>
            <a:endParaRPr lang="en-US" sz="25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猫结构体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type Cat struct {</a:t>
            </a:r>
            <a:endParaRPr lang="zh-CN" altLang="en-US" sz="14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name  string		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名字</a:t>
            </a:r>
            <a:endParaRPr lang="en-US" altLang="zh-CN" sz="14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bodyInfo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 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BodyInfo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身体数据</a:t>
            </a:r>
            <a:endParaRPr lang="en-US" altLang="zh-CN" sz="14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身体数据结构体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type 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BodyInfo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 struct{</a:t>
            </a:r>
            <a:endParaRPr lang="zh-CN" altLang="en-US" sz="14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weight float64	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体重</a:t>
            </a:r>
          </a:p>
          <a:p>
            <a:pPr marL="457200" lvl="1" indent="0" hangingPunct="0">
              <a:buNone/>
            </a:pP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color string	 	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颜色</a:t>
            </a:r>
            <a:endParaRPr lang="en-US" altLang="zh-CN" sz="14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hangingPunct="0"/>
            <a:endParaRPr lang="en-CN" altLang="zh-CN" sz="1800" kern="800" dirty="0"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94839-5803-C17E-3166-B79A96560BF2}"/>
              </a:ext>
            </a:extLst>
          </p:cNvPr>
          <p:cNvSpPr txBox="1"/>
          <p:nvPr/>
        </p:nvSpPr>
        <p:spPr>
          <a:xfrm>
            <a:off x="6095999" y="2799538"/>
            <a:ext cx="4968240" cy="227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main(){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var 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Cat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catOne.name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</a:t>
            </a:r>
            <a:r>
              <a:rPr lang="en-CN" sz="12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三酷猫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catOne.weight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=10.5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2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catOne.color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="</a:t>
            </a:r>
            <a:r>
              <a:rPr lang="en-CN" sz="12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白色</a:t>
            </a: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200" kern="800" spc="-2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200" kern="800" spc="-2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CN" sz="1200" kern="800" spc="-2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我的名字是：</a:t>
            </a:r>
            <a:r>
              <a:rPr lang="en-US" sz="1200" kern="800" spc="-2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r>
              <a:rPr lang="en-US" sz="1200" kern="800" spc="-2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catOne.name</a:t>
            </a:r>
            <a:r>
              <a:rPr lang="en-US" sz="1200" kern="800" spc="-2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,"</a:t>
            </a:r>
            <a:r>
              <a:rPr lang="en-CN" sz="1200" kern="800" spc="-2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，体重：</a:t>
            </a:r>
            <a:r>
              <a:rPr lang="en-US" sz="1200" kern="800" spc="-2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r>
              <a:rPr lang="en-US" sz="1200" kern="800" spc="-2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catOne.weight</a:t>
            </a:r>
            <a:r>
              <a:rPr lang="en-US" sz="1200" kern="800" spc="-2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,"</a:t>
            </a:r>
            <a:r>
              <a:rPr lang="en-CN" sz="1200" kern="800" spc="-2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，毛色：</a:t>
            </a:r>
            <a:r>
              <a:rPr lang="en-US" sz="1200" kern="800" spc="-2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r>
              <a:rPr lang="en-US" sz="1200" kern="800" spc="-2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catOne.color</a:t>
            </a:r>
            <a:r>
              <a:rPr lang="en-US" sz="1200" kern="800" spc="-2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sz="12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2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107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</a:t>
            </a:r>
            <a:r>
              <a:rPr lang="zh-CN" altLang="en-US" dirty="0"/>
              <a:t> 结构体的嵌套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hangingPunct="0"/>
            <a:r>
              <a:rPr lang="en-CN" sz="18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使用结构体实现继承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猫结构体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type Cat struct {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眼睛的颜色</a:t>
            </a:r>
          </a:p>
          <a:p>
            <a:pPr marL="457200" lvl="1" indent="0" hangingPunct="0">
              <a:buNone/>
            </a:pP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eyeColor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 string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动物结构体</a:t>
            </a:r>
          </a:p>
          <a:p>
            <a:pPr marL="457200" lvl="1" indent="0" hangingPunct="0">
              <a:buNone/>
            </a:pP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animal *Animal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猫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-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喵喵叫</a:t>
            </a:r>
          </a:p>
          <a:p>
            <a:pPr marL="457200" lvl="1" indent="0" hangingPunct="0">
              <a:buNone/>
            </a:pP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 (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catInstance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 Cat) mewing(){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catInstance.animal.name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,"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喵喵喵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D7316-ED65-693C-C7FF-77ECF072115C}"/>
              </a:ext>
            </a:extLst>
          </p:cNvPr>
          <p:cNvSpPr txBox="1"/>
          <p:nvPr/>
        </p:nvSpPr>
        <p:spPr>
          <a:xfrm>
            <a:off x="5090160" y="2794060"/>
            <a:ext cx="61163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hangingPunct="0">
              <a:buNone/>
            </a:pP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狗结构体</a:t>
            </a:r>
          </a:p>
          <a:p>
            <a:pPr marL="457200" lvl="1" indent="0" hangingPunct="0">
              <a:buNone/>
            </a:pP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type Dog struct {</a:t>
            </a:r>
          </a:p>
          <a:p>
            <a:pPr marL="457200" lvl="1" indent="0" hangingPunct="0">
              <a:buNone/>
            </a:pP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//</a:t>
            </a:r>
            <a:r>
              <a:rPr lang="zh-CN" altLang="en-US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身体的颜色</a:t>
            </a:r>
          </a:p>
          <a:p>
            <a:pPr marL="457200" lvl="1" indent="0" hangingPunct="0">
              <a:buNone/>
            </a:pPr>
            <a:r>
              <a:rPr lang="zh-CN" altLang="en-US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2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bodyColor</a:t>
            </a: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 string</a:t>
            </a:r>
          </a:p>
          <a:p>
            <a:pPr marL="457200" lvl="1" indent="0" hangingPunct="0">
              <a:buNone/>
            </a:pP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//</a:t>
            </a:r>
            <a:r>
              <a:rPr lang="zh-CN" altLang="en-US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动物结构体</a:t>
            </a:r>
          </a:p>
          <a:p>
            <a:pPr marL="457200" lvl="1" indent="0" hangingPunct="0">
              <a:buNone/>
            </a:pPr>
            <a:r>
              <a:rPr lang="zh-CN" altLang="en-US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animal *Animal</a:t>
            </a:r>
          </a:p>
          <a:p>
            <a:pPr marL="457200" lvl="1" indent="0" hangingPunct="0">
              <a:buNone/>
            </a:pP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marL="457200" lvl="1" indent="0" hangingPunct="0">
              <a:buNone/>
            </a:pP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狗</a:t>
            </a: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-</a:t>
            </a:r>
            <a:r>
              <a:rPr lang="zh-CN" altLang="en-US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汪汪叫</a:t>
            </a:r>
          </a:p>
          <a:p>
            <a:pPr marL="457200" lvl="1" indent="0" hangingPunct="0">
              <a:buNone/>
            </a:pPr>
            <a:r>
              <a:rPr lang="en-US" altLang="zh-CN" sz="12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 (</a:t>
            </a:r>
            <a:r>
              <a:rPr lang="en-US" altLang="zh-CN" sz="12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dogInstance</a:t>
            </a: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 Dog) bowwow(){</a:t>
            </a:r>
          </a:p>
          <a:p>
            <a:pPr marL="457200" lvl="1" indent="0" hangingPunct="0">
              <a:buNone/>
            </a:pP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2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altLang="zh-CN" sz="12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dogInstance.animal.name</a:t>
            </a: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,"</a:t>
            </a:r>
            <a:r>
              <a:rPr lang="zh-CN" altLang="en-US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汪汪汪</a:t>
            </a: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</a:p>
          <a:p>
            <a:pPr marL="457200" lvl="1" indent="0" hangingPunct="0">
              <a:buNone/>
            </a:pP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marL="457200" lvl="1" indent="0" hangingPunct="0">
              <a:buNone/>
            </a:pP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动物结构体</a:t>
            </a:r>
          </a:p>
          <a:p>
            <a:pPr marL="457200" lvl="1" indent="0" hangingPunct="0">
              <a:buNone/>
            </a:pP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type Animal struct{</a:t>
            </a:r>
          </a:p>
          <a:p>
            <a:pPr marL="457200" lvl="1" indent="0" hangingPunct="0">
              <a:buNone/>
            </a:pP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//</a:t>
            </a:r>
            <a:r>
              <a:rPr lang="zh-CN" altLang="en-US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名字</a:t>
            </a:r>
          </a:p>
          <a:p>
            <a:pPr marL="457200" lvl="1" indent="0" hangingPunct="0">
              <a:buNone/>
            </a:pPr>
            <a:r>
              <a:rPr lang="zh-CN" altLang="en-US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name  string</a:t>
            </a:r>
          </a:p>
          <a:p>
            <a:pPr marL="457200" lvl="1" indent="0" hangingPunct="0">
              <a:buNone/>
            </a:pPr>
            <a:r>
              <a:rPr lang="en-US" altLang="zh-CN" sz="12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5003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</a:t>
            </a:r>
            <a:r>
              <a:rPr lang="zh-CN" altLang="en-US" dirty="0"/>
              <a:t> 结构体的嵌套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CN" sz="18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使用结构体实现继承</a:t>
            </a:r>
          </a:p>
          <a:p>
            <a:pPr marL="457200" lvl="1" indent="0" hangingPunct="0">
              <a:buNone/>
            </a:pP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 main(){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dogOne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:=&amp;Dog{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bodyColor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: “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黑色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”,animal: &amp;Animal{name: "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贝贝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"}}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dogOne.animal.name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,"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身体的颜色是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dogOne.bodyColor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dogOne.bowwow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()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catOne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:=&amp;Cat{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eyeColor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: "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蓝色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",animal: &amp;Animal{name: "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三酷猫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"}}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catOne.animal.name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,"</a:t>
            </a:r>
            <a:r>
              <a:rPr lang="zh-CN" altLang="en-US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眼睛的颜色是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catOne.eyeColor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latin typeface="Bitstream Vera Sans Mono"/>
                <a:ea typeface="方正中等线_GBK"/>
                <a:cs typeface="SimSun" panose="02010600030101010101" pitchFamily="2" charset="-122"/>
              </a:rPr>
              <a:t>catOne.mewing</a:t>
            </a: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()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94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 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>
                <a:latin typeface="+mn-ea"/>
              </a:rPr>
              <a:t>自定义类型示例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 main()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latin typeface="+mn-ea"/>
              </a:rPr>
              <a:t>	type </a:t>
            </a:r>
            <a:r>
              <a:rPr lang="en-US" altLang="zh-CN" dirty="0" err="1">
                <a:latin typeface="+mn-ea"/>
              </a:rPr>
              <a:t>NewInt</a:t>
            </a:r>
            <a:r>
              <a:rPr lang="en-US" altLang="zh-CN" dirty="0">
                <a:latin typeface="+mn-ea"/>
              </a:rPr>
              <a:t> int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latin typeface="+mn-ea"/>
              </a:rPr>
              <a:t>	var 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NewInt</a:t>
            </a:r>
            <a:r>
              <a:rPr lang="en-US" altLang="zh-CN" dirty="0">
                <a:latin typeface="+mn-ea"/>
              </a:rPr>
              <a:t>=10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intNum</a:t>
            </a:r>
            <a:r>
              <a:rPr lang="zh-CN" altLang="en-US" dirty="0">
                <a:latin typeface="+mn-ea"/>
              </a:rPr>
              <a:t>的值为：</a:t>
            </a:r>
            <a:r>
              <a:rPr lang="en-US" altLang="zh-CN" dirty="0">
                <a:latin typeface="+mn-ea"/>
              </a:rPr>
              <a:t>",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,"</a:t>
            </a:r>
            <a:r>
              <a:rPr lang="zh-CN" altLang="en-US" dirty="0">
                <a:latin typeface="+mn-ea"/>
              </a:rPr>
              <a:t>，类型为：</a:t>
            </a:r>
            <a:r>
              <a:rPr lang="en-US" altLang="zh-CN" dirty="0">
                <a:latin typeface="+mn-ea"/>
              </a:rPr>
              <a:t>",</a:t>
            </a:r>
            <a:r>
              <a:rPr lang="en-US" altLang="zh-CN" dirty="0" err="1">
                <a:latin typeface="+mn-ea"/>
              </a:rPr>
              <a:t>reflect.TypeOf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))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endParaRPr lang="en-US" altLang="zh-CN" dirty="0">
              <a:latin typeface="+mn-ea"/>
            </a:endParaRPr>
          </a:p>
          <a:p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146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 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>
                <a:latin typeface="+mn-ea"/>
              </a:rPr>
              <a:t>自定义别名示例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err="1">
                <a:latin typeface="+mn-ea"/>
              </a:rPr>
              <a:t>func</a:t>
            </a:r>
            <a:r>
              <a:rPr lang="en-US" altLang="zh-CN" dirty="0">
                <a:latin typeface="+mn-ea"/>
              </a:rPr>
              <a:t> main()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latin typeface="+mn-ea"/>
              </a:rPr>
              <a:t>	type </a:t>
            </a:r>
            <a:r>
              <a:rPr lang="en-US" altLang="zh-CN" dirty="0" err="1">
                <a:latin typeface="+mn-ea"/>
              </a:rPr>
              <a:t>NewInt</a:t>
            </a:r>
            <a:r>
              <a:rPr lang="en-US" altLang="zh-CN" dirty="0">
                <a:latin typeface="+mn-ea"/>
              </a:rPr>
              <a:t> = int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latin typeface="+mn-ea"/>
              </a:rPr>
              <a:t>	var 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NewInt</a:t>
            </a:r>
            <a:r>
              <a:rPr lang="en-US" altLang="zh-CN" dirty="0">
                <a:latin typeface="+mn-ea"/>
              </a:rPr>
              <a:t>=10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fmt.Println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intNum</a:t>
            </a:r>
            <a:r>
              <a:rPr lang="zh-CN" altLang="en-US" dirty="0">
                <a:latin typeface="+mn-ea"/>
              </a:rPr>
              <a:t>的值为：</a:t>
            </a:r>
            <a:r>
              <a:rPr lang="en-US" altLang="zh-CN" dirty="0">
                <a:latin typeface="+mn-ea"/>
              </a:rPr>
              <a:t>",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,"</a:t>
            </a:r>
            <a:r>
              <a:rPr lang="zh-CN" altLang="en-US" dirty="0">
                <a:latin typeface="+mn-ea"/>
              </a:rPr>
              <a:t>，类型为：</a:t>
            </a:r>
            <a:r>
              <a:rPr lang="en-US" altLang="zh-CN" dirty="0">
                <a:latin typeface="+mn-ea"/>
              </a:rPr>
              <a:t>",</a:t>
            </a:r>
            <a:r>
              <a:rPr lang="en-US" altLang="zh-CN" dirty="0" err="1">
                <a:latin typeface="+mn-ea"/>
              </a:rPr>
              <a:t>reflect.TypeOf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intNum</a:t>
            </a:r>
            <a:r>
              <a:rPr lang="en-US" altLang="zh-CN" dirty="0">
                <a:latin typeface="+mn-ea"/>
              </a:rPr>
              <a:t>))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endParaRPr lang="en-US" altLang="zh-CN" dirty="0">
              <a:latin typeface="+mn-ea"/>
            </a:endParaRPr>
          </a:p>
          <a:p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983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+mn-ea"/>
              </a:rPr>
              <a:t>结构体的声明格式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type </a:t>
            </a:r>
            <a:r>
              <a:rPr lang="en-US" dirty="0" err="1">
                <a:latin typeface="+mn-ea"/>
              </a:rPr>
              <a:t>struct_name</a:t>
            </a:r>
            <a:r>
              <a:rPr lang="en-US" dirty="0">
                <a:latin typeface="+mn-ea"/>
              </a:rPr>
              <a:t> struct {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	</a:t>
            </a:r>
            <a:r>
              <a:rPr lang="en-US" dirty="0" err="1">
                <a:latin typeface="+mn-ea"/>
              </a:rPr>
              <a:t>field_name</a:t>
            </a:r>
            <a:r>
              <a:rPr lang="en-US" dirty="0">
                <a:latin typeface="+mn-ea"/>
              </a:rPr>
              <a:t> definition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	</a:t>
            </a:r>
            <a:r>
              <a:rPr lang="en-US" dirty="0" err="1">
                <a:latin typeface="+mn-ea"/>
              </a:rPr>
              <a:t>field_name</a:t>
            </a:r>
            <a:r>
              <a:rPr lang="en-US" dirty="0">
                <a:latin typeface="+mn-ea"/>
              </a:rPr>
              <a:t> definition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	...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}</a:t>
            </a:r>
          </a:p>
          <a:p>
            <a:pPr lvl="1"/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130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+mn-ea"/>
              </a:rPr>
              <a:t>结构体的声明示例</a:t>
            </a:r>
            <a:endParaRPr lang="en-US" altLang="zh-CN" dirty="0">
              <a:latin typeface="+mn-ea"/>
            </a:endParaRPr>
          </a:p>
          <a:p>
            <a:pPr marL="457200" lvl="1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type Book struct {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  title string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  author string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  subject string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/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111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+mn-ea"/>
              </a:rPr>
              <a:t>结构体的声明示例</a:t>
            </a:r>
            <a:r>
              <a:rPr lang="zh-CN" altLang="en-US" dirty="0">
                <a:latin typeface="+mn-ea"/>
              </a:rPr>
              <a:t>（省略字段名）</a:t>
            </a:r>
            <a:endParaRPr lang="en-US" altLang="zh-CN" dirty="0">
              <a:latin typeface="+mn-ea"/>
            </a:endParaRPr>
          </a:p>
          <a:p>
            <a:pPr marL="457200" lvl="1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type 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AnonymousStruct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struct {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int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string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/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62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+mn-ea"/>
              </a:rPr>
              <a:t>示例化结构体格式</a:t>
            </a:r>
            <a:endParaRPr lang="en-US" altLang="zh-CN" dirty="0">
              <a:latin typeface="+mn-ea"/>
            </a:endParaRPr>
          </a:p>
          <a:p>
            <a:pPr marL="457200" lvl="1" indent="0" hangingPunct="0">
              <a:buNone/>
            </a:pP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var 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instance_name</a:t>
            </a:r>
            <a:r>
              <a:rPr lang="en-US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</a:t>
            </a:r>
            <a:r>
              <a:rPr lang="en-US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struct_type</a:t>
            </a:r>
            <a:endParaRPr lang="en-CN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lvl="1"/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011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</a:t>
            </a:r>
            <a:r>
              <a:rPr lang="zh-CN" altLang="en-US" dirty="0"/>
              <a:t> 结构体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+mn-ea"/>
              </a:rPr>
              <a:t>示例化结构体示例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var </a:t>
            </a:r>
            <a:r>
              <a:rPr lang="en-US" dirty="0" err="1">
                <a:latin typeface="+mn-ea"/>
              </a:rPr>
              <a:t>bookOne</a:t>
            </a:r>
            <a:r>
              <a:rPr lang="en-US" dirty="0">
                <a:latin typeface="+mn-ea"/>
              </a:rPr>
              <a:t> Book</a:t>
            </a:r>
          </a:p>
          <a:p>
            <a:pPr marL="457200" lvl="1" indent="0">
              <a:buNone/>
            </a:pPr>
            <a:r>
              <a:rPr lang="en-US" dirty="0" err="1">
                <a:latin typeface="+mn-ea"/>
              </a:rPr>
              <a:t>bookOne.title</a:t>
            </a:r>
            <a:r>
              <a:rPr lang="en-US" dirty="0">
                <a:latin typeface="+mn-ea"/>
              </a:rPr>
              <a:t>="</a:t>
            </a:r>
            <a:r>
              <a:rPr lang="zh-CN" altLang="en-US" dirty="0">
                <a:latin typeface="+mn-ea"/>
              </a:rPr>
              <a:t>书籍名称</a:t>
            </a:r>
            <a:r>
              <a:rPr lang="en-US" altLang="zh-CN" dirty="0">
                <a:latin typeface="+mn-ea"/>
              </a:rPr>
              <a:t>"</a:t>
            </a:r>
          </a:p>
          <a:p>
            <a:pPr marL="457200" lvl="1" indent="0">
              <a:buNone/>
            </a:pPr>
            <a:r>
              <a:rPr lang="en-US" dirty="0" err="1">
                <a:latin typeface="+mn-ea"/>
              </a:rPr>
              <a:t>bookOne.author</a:t>
            </a:r>
            <a:r>
              <a:rPr lang="en-US" dirty="0">
                <a:latin typeface="+mn-ea"/>
              </a:rPr>
              <a:t>="</a:t>
            </a:r>
            <a:r>
              <a:rPr lang="zh-CN" altLang="en-US" dirty="0">
                <a:latin typeface="+mn-ea"/>
              </a:rPr>
              <a:t>作者名称</a:t>
            </a:r>
            <a:r>
              <a:rPr lang="en-US" altLang="zh-CN" dirty="0">
                <a:latin typeface="+mn-ea"/>
              </a:rPr>
              <a:t>"</a:t>
            </a:r>
          </a:p>
          <a:p>
            <a:pPr marL="457200" lvl="1" indent="0">
              <a:buNone/>
            </a:pPr>
            <a:r>
              <a:rPr lang="en-US" dirty="0" err="1">
                <a:latin typeface="+mn-ea"/>
              </a:rPr>
              <a:t>bookOne.subject</a:t>
            </a:r>
            <a:r>
              <a:rPr lang="en-US" dirty="0">
                <a:latin typeface="+mn-ea"/>
              </a:rPr>
              <a:t>="</a:t>
            </a:r>
            <a:r>
              <a:rPr lang="zh-CN" altLang="en-US" dirty="0">
                <a:latin typeface="+mn-ea"/>
              </a:rPr>
              <a:t>书籍主题</a:t>
            </a:r>
            <a:r>
              <a:rPr lang="en-US" altLang="zh-CN" dirty="0">
                <a:latin typeface="+mn-ea"/>
              </a:rPr>
              <a:t>"</a:t>
            </a:r>
          </a:p>
          <a:p>
            <a:pPr marL="457200" lvl="1" indent="0">
              <a:buNone/>
            </a:pPr>
            <a:r>
              <a:rPr lang="en-US" dirty="0" err="1">
                <a:latin typeface="+mn-ea"/>
              </a:rPr>
              <a:t>fmt.Println</a:t>
            </a:r>
            <a:r>
              <a:rPr lang="en-US" dirty="0">
                <a:latin typeface="+mn-ea"/>
              </a:rPr>
              <a:t>(</a:t>
            </a:r>
            <a:r>
              <a:rPr lang="en-US" dirty="0" err="1">
                <a:latin typeface="+mn-ea"/>
              </a:rPr>
              <a:t>bookOne</a:t>
            </a:r>
            <a:r>
              <a:rPr lang="en-US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latin typeface="+mn-ea"/>
              </a:rPr>
              <a:t>fmt.Println</a:t>
            </a:r>
            <a:r>
              <a:rPr lang="en-US" dirty="0">
                <a:latin typeface="+mn-ea"/>
              </a:rPr>
              <a:t>(</a:t>
            </a:r>
            <a:r>
              <a:rPr lang="en-US" dirty="0" err="1">
                <a:latin typeface="+mn-ea"/>
              </a:rPr>
              <a:t>reflect.TypeOf</a:t>
            </a:r>
            <a:r>
              <a:rPr lang="en-US" dirty="0">
                <a:latin typeface="+mn-ea"/>
              </a:rPr>
              <a:t>(</a:t>
            </a:r>
            <a:r>
              <a:rPr lang="en-US" dirty="0" err="1">
                <a:latin typeface="+mn-ea"/>
              </a:rPr>
              <a:t>bookOne</a:t>
            </a:r>
            <a:r>
              <a:rPr lang="en-US" dirty="0">
                <a:latin typeface="+mn-ea"/>
              </a:rPr>
              <a:t>))</a:t>
            </a:r>
          </a:p>
          <a:p>
            <a:pPr lvl="1"/>
            <a:endParaRPr lang="en-US" dirty="0">
              <a:latin typeface="+mn-ea"/>
            </a:endParaRPr>
          </a:p>
          <a:p>
            <a:pPr lvl="1"/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8172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206</TotalTime>
  <Words>1559</Words>
  <Application>Microsoft Macintosh PowerPoint</Application>
  <PresentationFormat>Widescreen</PresentationFormat>
  <Paragraphs>283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Bitstream Vera Sans Mono</vt:lpstr>
      <vt:lpstr>方正舒体</vt:lpstr>
      <vt:lpstr>方正中等线_GBK</vt:lpstr>
      <vt:lpstr>Arial</vt:lpstr>
      <vt:lpstr>Garamond</vt:lpstr>
      <vt:lpstr>Organic</vt:lpstr>
      <vt:lpstr>Go 语言从入门到项目实战</vt:lpstr>
      <vt:lpstr>6.1 类型</vt:lpstr>
      <vt:lpstr>6.1 类型</vt:lpstr>
      <vt:lpstr>6.1 类型</vt:lpstr>
      <vt:lpstr>6.2 结构体</vt:lpstr>
      <vt:lpstr>6.2 结构体</vt:lpstr>
      <vt:lpstr>6.2 结构体</vt:lpstr>
      <vt:lpstr>6.2 结构体</vt:lpstr>
      <vt:lpstr>6.2 结构体</vt:lpstr>
      <vt:lpstr>6.2 结构体</vt:lpstr>
      <vt:lpstr>6.2 结构体</vt:lpstr>
      <vt:lpstr>6.2 结构体</vt:lpstr>
      <vt:lpstr>6.2 结构体</vt:lpstr>
      <vt:lpstr>6.2 结构体</vt:lpstr>
      <vt:lpstr>6.2 结构体</vt:lpstr>
      <vt:lpstr>6.2 结构体</vt:lpstr>
      <vt:lpstr>6.2 结构体</vt:lpstr>
      <vt:lpstr>6.3 构造函数与方法</vt:lpstr>
      <vt:lpstr>6.3 构造函数与方法</vt:lpstr>
      <vt:lpstr>6.3 构造函数与方法</vt:lpstr>
      <vt:lpstr>6.3 构造函数与方法</vt:lpstr>
      <vt:lpstr>6.4 结构体的嵌套</vt:lpstr>
      <vt:lpstr>6.4 结构体的嵌套</vt:lpstr>
      <vt:lpstr>6.4 结构体的嵌套</vt:lpstr>
      <vt:lpstr>6.4 结构体的嵌套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萧 文翰</dc:creator>
  <cp:lastModifiedBy>萧 文翰</cp:lastModifiedBy>
  <cp:revision>92</cp:revision>
  <dcterms:created xsi:type="dcterms:W3CDTF">2022-08-29T01:21:43Z</dcterms:created>
  <dcterms:modified xsi:type="dcterms:W3CDTF">2022-09-03T03:01:14Z</dcterms:modified>
</cp:coreProperties>
</file>