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/>
    <p:restoredTop sz="96327"/>
  </p:normalViewPr>
  <p:slideViewPr>
    <p:cSldViewPr snapToGrid="0">
      <p:cViewPr>
        <p:scale>
          <a:sx n="121" d="100"/>
          <a:sy n="121" d="100"/>
        </p:scale>
        <p:origin x="3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接口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 空接口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 interface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var </a:t>
            </a:r>
            <a:r>
              <a:rPr lang="en-US" altLang="zh-CN" sz="1600" dirty="0" err="1">
                <a:latin typeface="+mn-ea"/>
              </a:rPr>
              <a:t>animalInfo</a:t>
            </a:r>
            <a:r>
              <a:rPr lang="en-US" altLang="zh-CN" sz="1600" dirty="0">
                <a:latin typeface="+mn-ea"/>
              </a:rPr>
              <a:t>=make(map[string]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animalInfo</a:t>
            </a:r>
            <a:r>
              <a:rPr lang="en-US" altLang="zh-CN" sz="1600" dirty="0">
                <a:latin typeface="+mn-ea"/>
              </a:rPr>
              <a:t>["name"]="</a:t>
            </a:r>
            <a:r>
              <a:rPr lang="zh-CN" altLang="en-US" sz="1600" dirty="0">
                <a:latin typeface="+mn-ea"/>
              </a:rPr>
              <a:t>三酷猫</a:t>
            </a:r>
            <a:r>
              <a:rPr lang="en-US" altLang="zh-CN" sz="16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animalInfo</a:t>
            </a:r>
            <a:r>
              <a:rPr lang="en-US" altLang="zh-CN" sz="1600" dirty="0">
                <a:latin typeface="+mn-ea"/>
              </a:rPr>
              <a:t>["age"]=3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animalInfo</a:t>
            </a:r>
            <a:r>
              <a:rPr lang="en-US" altLang="zh-CN" sz="1600" dirty="0">
                <a:latin typeface="+mn-ea"/>
              </a:rPr>
              <a:t>["married"]=false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fmt.Println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animalInfo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18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zh-CN" altLang="en-US" dirty="0"/>
              <a:t> 类型断言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800" dirty="0">
                <a:latin typeface="+mn-ea"/>
              </a:rPr>
              <a:t>格式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x.(T)</a:t>
            </a:r>
          </a:p>
          <a:p>
            <a:r>
              <a:rPr lang="zh-CN" altLang="en-US" sz="3000" dirty="0">
                <a:latin typeface="+mn-ea"/>
              </a:rPr>
              <a:t>示例</a:t>
            </a:r>
            <a:endParaRPr lang="en-US" altLang="zh-CN" sz="3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type </a:t>
            </a:r>
            <a:r>
              <a:rPr lang="en-US" altLang="zh-CN" sz="2100" dirty="0" err="1">
                <a:latin typeface="+mn-ea"/>
              </a:rPr>
              <a:t>EmptyInterface</a:t>
            </a:r>
            <a:r>
              <a:rPr lang="en-US" altLang="zh-CN" sz="2100" dirty="0">
                <a:latin typeface="+mn-ea"/>
              </a:rPr>
              <a:t> interface {}</a:t>
            </a:r>
          </a:p>
          <a:p>
            <a:pPr marL="457200" lvl="1" indent="0">
              <a:buNone/>
            </a:pPr>
            <a:r>
              <a:rPr lang="en-US" altLang="zh-CN" sz="2100" dirty="0" err="1">
                <a:latin typeface="+mn-ea"/>
              </a:rPr>
              <a:t>func</a:t>
            </a:r>
            <a:r>
              <a:rPr lang="en-US" altLang="zh-CN" sz="2100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	var </a:t>
            </a:r>
            <a:r>
              <a:rPr lang="en-US" altLang="zh-CN" sz="2100" dirty="0" err="1">
                <a:latin typeface="+mn-ea"/>
              </a:rPr>
              <a:t>emptyInterface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err="1">
                <a:latin typeface="+mn-ea"/>
              </a:rPr>
              <a:t>EmptyInterface</a:t>
            </a:r>
            <a:endParaRPr lang="en-US" altLang="zh-CN" sz="21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	str:="</a:t>
            </a:r>
            <a:r>
              <a:rPr lang="zh-CN" altLang="en-US" sz="2100" dirty="0">
                <a:latin typeface="+mn-ea"/>
              </a:rPr>
              <a:t>我是三酷猫</a:t>
            </a:r>
            <a:r>
              <a:rPr lang="en-US" altLang="zh-CN" sz="21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	</a:t>
            </a:r>
            <a:r>
              <a:rPr lang="en-US" altLang="zh-CN" sz="2100" dirty="0" err="1">
                <a:latin typeface="+mn-ea"/>
              </a:rPr>
              <a:t>emptyInterface</a:t>
            </a:r>
            <a:r>
              <a:rPr lang="en-US" altLang="zh-CN" sz="2100" dirty="0">
                <a:latin typeface="+mn-ea"/>
              </a:rPr>
              <a:t>=str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	</a:t>
            </a:r>
            <a:r>
              <a:rPr lang="en-US" altLang="zh-CN" sz="2100" dirty="0" err="1">
                <a:latin typeface="+mn-ea"/>
              </a:rPr>
              <a:t>val</a:t>
            </a:r>
            <a:r>
              <a:rPr lang="en-US" altLang="zh-CN" sz="2100" dirty="0">
                <a:latin typeface="+mn-ea"/>
              </a:rPr>
              <a:t>, </a:t>
            </a:r>
            <a:r>
              <a:rPr lang="en-US" altLang="zh-CN" sz="2100" dirty="0" err="1">
                <a:latin typeface="+mn-ea"/>
              </a:rPr>
              <a:t>boolVal</a:t>
            </a:r>
            <a:r>
              <a:rPr lang="en-US" altLang="zh-CN" sz="2100" dirty="0">
                <a:latin typeface="+mn-ea"/>
              </a:rPr>
              <a:t> :=</a:t>
            </a:r>
            <a:r>
              <a:rPr lang="en-US" altLang="zh-CN" sz="2100" dirty="0" err="1">
                <a:latin typeface="+mn-ea"/>
              </a:rPr>
              <a:t>emptyInterface</a:t>
            </a:r>
            <a:r>
              <a:rPr lang="en-US" altLang="zh-CN" sz="2100" dirty="0">
                <a:latin typeface="+mn-ea"/>
              </a:rPr>
              <a:t>.(string)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DD6D5C-180F-BBC4-6859-A094A9BE1E1B}"/>
              </a:ext>
            </a:extLst>
          </p:cNvPr>
          <p:cNvSpPr txBox="1"/>
          <p:nvPr/>
        </p:nvSpPr>
        <p:spPr>
          <a:xfrm>
            <a:off x="5465379" y="342900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if </a:t>
            </a:r>
            <a:r>
              <a:rPr lang="en-US" altLang="zh-CN" sz="1400" dirty="0" err="1">
                <a:latin typeface="+mn-ea"/>
              </a:rPr>
              <a:t>boolVal</a:t>
            </a:r>
            <a:r>
              <a:rPr lang="en-US" altLang="zh-CN" sz="1400" dirty="0">
                <a:latin typeface="+mn-ea"/>
              </a:rPr>
              <a:t> {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	</a:t>
            </a:r>
            <a:r>
              <a:rPr lang="en-US" altLang="zh-CN" sz="1400" dirty="0" err="1">
                <a:latin typeface="+mn-ea"/>
              </a:rPr>
              <a:t>fmt.Println</a:t>
            </a:r>
            <a:r>
              <a:rPr lang="en-US" altLang="zh-CN" sz="1400" dirty="0">
                <a:latin typeface="+mn-ea"/>
              </a:rPr>
              <a:t>("</a:t>
            </a:r>
            <a:r>
              <a:rPr lang="en-US" altLang="zh-CN" sz="1400" dirty="0" err="1">
                <a:latin typeface="+mn-ea"/>
              </a:rPr>
              <a:t>emptyInterface</a:t>
            </a:r>
            <a:r>
              <a:rPr lang="zh-CN" altLang="en-US" sz="1400" dirty="0">
                <a:latin typeface="+mn-ea"/>
              </a:rPr>
              <a:t>保存了字符串类型数据：</a:t>
            </a:r>
            <a:r>
              <a:rPr lang="en-US" altLang="zh-CN" sz="1400" dirty="0">
                <a:latin typeface="+mn-ea"/>
              </a:rPr>
              <a:t>",</a:t>
            </a:r>
            <a:r>
              <a:rPr lang="en-US" altLang="zh-CN" sz="1400" dirty="0" err="1">
                <a:latin typeface="+mn-ea"/>
              </a:rPr>
              <a:t>val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}else{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	</a:t>
            </a:r>
            <a:r>
              <a:rPr lang="en-US" altLang="zh-CN" sz="1400" dirty="0" err="1">
                <a:latin typeface="+mn-ea"/>
              </a:rPr>
              <a:t>fmt.Println</a:t>
            </a:r>
            <a:r>
              <a:rPr lang="en-US" altLang="zh-CN" sz="1400" dirty="0">
                <a:latin typeface="+mn-ea"/>
              </a:rPr>
              <a:t>("</a:t>
            </a:r>
            <a:r>
              <a:rPr lang="en-US" altLang="zh-CN" sz="1400" dirty="0" err="1">
                <a:latin typeface="+mn-ea"/>
              </a:rPr>
              <a:t>emptyInterface</a:t>
            </a:r>
            <a:r>
              <a:rPr lang="zh-CN" altLang="en-US" sz="1400" dirty="0">
                <a:latin typeface="+mn-ea"/>
              </a:rPr>
              <a:t>保存的不是字符串类型数据。</a:t>
            </a:r>
            <a:r>
              <a:rPr lang="en-US" altLang="zh-CN" sz="1400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}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67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 接口概述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接口实际上也是一种数据类型，它更为抽象，它把所有的具有共性的方法定义在一起，这些方法只有函数声明，没有具体的函数体，任何其他类型只要实现了接口中定义好的这些方法，那么就说这个类型实现（</a:t>
            </a:r>
            <a:r>
              <a:rPr lang="en-US" dirty="0">
                <a:latin typeface="+mn-ea"/>
              </a:rPr>
              <a:t>Implement）</a:t>
            </a:r>
            <a:r>
              <a:rPr lang="zh-CN" altLang="en-US" dirty="0">
                <a:latin typeface="+mn-ea"/>
              </a:rPr>
              <a:t>了这个接口；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这种只做函数声明的做法为任何实现该接口的类型定义了“行为规范”，接口更关心“行为”，实现接口的类型要遵循这些预先定义好的“行为”，并结合自身的特点实现它们。</a:t>
            </a:r>
          </a:p>
          <a:p>
            <a:pPr lvl="1"/>
            <a:endParaRPr lang="zh-CN" alt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接口的使用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声明格式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type </a:t>
            </a:r>
            <a:r>
              <a:rPr lang="en-US" dirty="0" err="1">
                <a:latin typeface="+mn-ea"/>
              </a:rPr>
              <a:t>interface_name</a:t>
            </a:r>
            <a:r>
              <a:rPr lang="en-US" dirty="0">
                <a:latin typeface="+mn-ea"/>
              </a:rPr>
              <a:t> interface{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function_name</a:t>
            </a:r>
            <a:r>
              <a:rPr lang="en-US" dirty="0">
                <a:latin typeface="+mn-ea"/>
              </a:rPr>
              <a:t>(params) </a:t>
            </a:r>
            <a:r>
              <a:rPr lang="en-US" dirty="0" err="1">
                <a:latin typeface="+mn-ea"/>
              </a:rPr>
              <a:t>return_types</a:t>
            </a: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function_name</a:t>
            </a:r>
            <a:r>
              <a:rPr lang="en-US" dirty="0">
                <a:latin typeface="+mn-ea"/>
              </a:rPr>
              <a:t>(params) </a:t>
            </a:r>
            <a:r>
              <a:rPr lang="en-US" dirty="0" err="1">
                <a:latin typeface="+mn-ea"/>
              </a:rPr>
              <a:t>return_types</a:t>
            </a: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function_name</a:t>
            </a:r>
            <a:r>
              <a:rPr lang="en-US" dirty="0">
                <a:latin typeface="+mn-ea"/>
              </a:rPr>
              <a:t>(params) </a:t>
            </a:r>
            <a:r>
              <a:rPr lang="en-US" dirty="0" err="1">
                <a:latin typeface="+mn-ea"/>
              </a:rPr>
              <a:t>return_types</a:t>
            </a: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...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} </a:t>
            </a:r>
          </a:p>
          <a:p>
            <a:pPr lvl="2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10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接口的使用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>
                <a:latin typeface="+mn-ea"/>
              </a:rPr>
              <a:t>示例</a:t>
            </a:r>
            <a:endParaRPr lang="en-US" altLang="zh-CN" sz="29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+mn-ea"/>
              </a:rPr>
              <a:t>//</a:t>
            </a:r>
            <a:r>
              <a:rPr lang="zh-CN" altLang="en-US" sz="1800" dirty="0">
                <a:latin typeface="+mn-ea"/>
              </a:rPr>
              <a:t>叫动作接口，几乎所有动物都应实现该接口</a:t>
            </a:r>
          </a:p>
          <a:p>
            <a:pPr marL="457200" lvl="1" indent="0">
              <a:buNone/>
            </a:pPr>
            <a:r>
              <a:rPr lang="en-US" sz="1800" dirty="0">
                <a:latin typeface="+mn-ea"/>
              </a:rPr>
              <a:t>type Sayer interface {</a:t>
            </a:r>
          </a:p>
          <a:p>
            <a:pPr marL="457200" lvl="1" indent="0">
              <a:buNone/>
            </a:pPr>
            <a:r>
              <a:rPr lang="en-US" sz="1800" dirty="0">
                <a:latin typeface="+mn-ea"/>
              </a:rPr>
              <a:t>	//</a:t>
            </a:r>
            <a:r>
              <a:rPr lang="zh-CN" altLang="en-US" sz="1800" dirty="0">
                <a:latin typeface="+mn-ea"/>
              </a:rPr>
              <a:t>叫动作</a:t>
            </a:r>
          </a:p>
          <a:p>
            <a:pPr marL="457200" lvl="1" indent="0">
              <a:buNone/>
            </a:pPr>
            <a:r>
              <a:rPr lang="zh-CN" altLang="en-US" sz="1800" dirty="0">
                <a:latin typeface="+mn-ea"/>
              </a:rPr>
              <a:t>	</a:t>
            </a:r>
            <a:r>
              <a:rPr lang="en-US" sz="1800" dirty="0">
                <a:latin typeface="+mn-ea"/>
              </a:rPr>
              <a:t>Say()</a:t>
            </a:r>
          </a:p>
          <a:p>
            <a:pPr marL="457200" lvl="1" indent="0">
              <a:buNone/>
            </a:pPr>
            <a:r>
              <a:rPr lang="en-US" sz="1800" dirty="0">
                <a:latin typeface="+mn-ea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250C34-CBF5-AC10-6397-941B1CBD4296}"/>
              </a:ext>
            </a:extLst>
          </p:cNvPr>
          <p:cNvSpPr txBox="1"/>
          <p:nvPr/>
        </p:nvSpPr>
        <p:spPr>
          <a:xfrm>
            <a:off x="5198533" y="3567544"/>
            <a:ext cx="5698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//</a:t>
            </a:r>
            <a:r>
              <a:rPr lang="zh-CN" altLang="en-US" sz="1600" dirty="0">
                <a:latin typeface="+mn-ea"/>
              </a:rPr>
              <a:t>定义猫类型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Cat struct{}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//</a:t>
            </a:r>
            <a:r>
              <a:rPr lang="zh-CN" altLang="en-US" sz="1600" dirty="0">
                <a:latin typeface="+mn-ea"/>
              </a:rPr>
              <a:t>猫的动作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catInstance</a:t>
            </a:r>
            <a:r>
              <a:rPr lang="en-US" altLang="zh-CN" sz="1600" dirty="0">
                <a:latin typeface="+mn-ea"/>
              </a:rPr>
              <a:t> Cat) Say() string { return "</a:t>
            </a:r>
            <a:r>
              <a:rPr lang="zh-CN" altLang="en-US" sz="1600" dirty="0">
                <a:latin typeface="+mn-ea"/>
              </a:rPr>
              <a:t>喵喵喵</a:t>
            </a:r>
            <a:r>
              <a:rPr lang="en-US" altLang="zh-CN" sz="1600" dirty="0">
                <a:latin typeface="+mn-ea"/>
              </a:rPr>
              <a:t>" 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//</a:t>
            </a:r>
            <a:r>
              <a:rPr lang="zh-CN" altLang="en-US" sz="1600" dirty="0">
                <a:latin typeface="+mn-ea"/>
              </a:rPr>
              <a:t>定义狗类型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Dog struct{}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//</a:t>
            </a:r>
            <a:r>
              <a:rPr lang="zh-CN" altLang="en-US" sz="1600" dirty="0">
                <a:latin typeface="+mn-ea"/>
              </a:rPr>
              <a:t>狗的动作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dogInstance</a:t>
            </a:r>
            <a:r>
              <a:rPr lang="en-US" altLang="zh-CN" sz="1600" dirty="0">
                <a:latin typeface="+mn-ea"/>
              </a:rPr>
              <a:t> Dog) Say() string { return "</a:t>
            </a:r>
            <a:r>
              <a:rPr lang="zh-CN" altLang="en-US" sz="1600" dirty="0">
                <a:latin typeface="+mn-ea"/>
              </a:rPr>
              <a:t>汪汪汪</a:t>
            </a:r>
            <a:r>
              <a:rPr lang="en-US" altLang="zh-CN" sz="1600" dirty="0">
                <a:latin typeface="+mn-ea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310592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接口的使用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900" dirty="0">
                <a:latin typeface="+mn-ea"/>
              </a:rPr>
              <a:t>示例</a:t>
            </a:r>
            <a:endParaRPr lang="en-US" altLang="zh-CN" sz="29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+mn-ea"/>
              </a:rPr>
              <a:t>var </a:t>
            </a:r>
            <a:r>
              <a:rPr lang="en-US" altLang="zh-CN" sz="1800" dirty="0" err="1">
                <a:latin typeface="+mn-ea"/>
              </a:rPr>
              <a:t>anyAnimalSayer</a:t>
            </a:r>
            <a:r>
              <a:rPr lang="en-US" altLang="zh-CN" sz="1800" dirty="0">
                <a:latin typeface="+mn-ea"/>
              </a:rPr>
              <a:t> Sayer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+mn-ea"/>
              </a:rPr>
              <a:t>c := Cat{}</a:t>
            </a:r>
          </a:p>
          <a:p>
            <a:pPr marL="457200" lvl="1" indent="0">
              <a:buNone/>
            </a:pPr>
            <a:r>
              <a:rPr lang="en-US" altLang="zh-CN" sz="1800" dirty="0" err="1">
                <a:latin typeface="+mn-ea"/>
              </a:rPr>
              <a:t>anyAnimalSayer</a:t>
            </a:r>
            <a:r>
              <a:rPr lang="en-US" altLang="zh-CN" sz="1800" dirty="0">
                <a:latin typeface="+mn-ea"/>
              </a:rPr>
              <a:t>=c</a:t>
            </a:r>
          </a:p>
          <a:p>
            <a:pPr marL="457200" lvl="1" indent="0">
              <a:buNone/>
            </a:pPr>
            <a:r>
              <a:rPr lang="en-US" altLang="zh-CN" sz="1800" dirty="0" err="1">
                <a:latin typeface="+mn-ea"/>
              </a:rPr>
              <a:t>anyAnimalSayer.say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+mn-ea"/>
              </a:rPr>
              <a:t>d := Dog{}</a:t>
            </a:r>
          </a:p>
          <a:p>
            <a:pPr marL="457200" lvl="1" indent="0">
              <a:buNone/>
            </a:pPr>
            <a:r>
              <a:rPr lang="en-US" altLang="zh-CN" sz="1800" dirty="0" err="1">
                <a:latin typeface="+mn-ea"/>
              </a:rPr>
              <a:t>anyAnimalSayer</a:t>
            </a:r>
            <a:r>
              <a:rPr lang="en-US" altLang="zh-CN" sz="1800" dirty="0">
                <a:latin typeface="+mn-ea"/>
              </a:rPr>
              <a:t>=d</a:t>
            </a:r>
          </a:p>
          <a:p>
            <a:pPr marL="457200" lvl="1" indent="0">
              <a:buNone/>
            </a:pPr>
            <a:r>
              <a:rPr lang="en-US" altLang="zh-CN" sz="1800" dirty="0" err="1">
                <a:latin typeface="+mn-ea"/>
              </a:rPr>
              <a:t>anyAnimalSayer.say</a:t>
            </a:r>
            <a:r>
              <a:rPr lang="en-US" altLang="zh-CN" sz="18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046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接口的使用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+mn-ea"/>
              </a:rPr>
              <a:t>接口的嵌套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Sayer interface {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>
                <a:latin typeface="+mn-ea"/>
              </a:rPr>
              <a:t>say()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Runner interface {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>
                <a:latin typeface="+mn-ea"/>
              </a:rPr>
              <a:t>run()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Sleeper interface {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>
                <a:latin typeface="+mn-ea"/>
              </a:rPr>
              <a:t>sleep()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1AF6C-A462-4BF5-E407-C37A3EC4A58E}"/>
              </a:ext>
            </a:extLst>
          </p:cNvPr>
          <p:cNvSpPr txBox="1"/>
          <p:nvPr/>
        </p:nvSpPr>
        <p:spPr>
          <a:xfrm>
            <a:off x="6070600" y="2946816"/>
            <a:ext cx="48259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//</a:t>
            </a:r>
            <a:r>
              <a:rPr lang="zh-CN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动作接口，所有动物都应实现该接口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type Action interface {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Sayer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Runner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Sleeper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/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}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49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接口的使用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000" dirty="0">
                <a:latin typeface="+mn-ea"/>
              </a:rPr>
              <a:t>接口的嵌套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Cat struct{}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catInstance</a:t>
            </a:r>
            <a:r>
              <a:rPr lang="en-US" altLang="zh-CN" sz="1600" dirty="0">
                <a:latin typeface="+mn-ea"/>
              </a:rPr>
              <a:t> Cat) say()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fmt.Println</a:t>
            </a:r>
            <a:r>
              <a:rPr lang="en-US" altLang="zh-CN" sz="1600" dirty="0">
                <a:latin typeface="+mn-ea"/>
              </a:rPr>
              <a:t>("</a:t>
            </a:r>
            <a:r>
              <a:rPr lang="zh-CN" altLang="en-US" sz="1600" dirty="0">
                <a:latin typeface="+mn-ea"/>
              </a:rPr>
              <a:t>喵喵喵</a:t>
            </a:r>
            <a:r>
              <a:rPr lang="en-US" altLang="zh-CN" sz="1600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catInstance</a:t>
            </a:r>
            <a:r>
              <a:rPr lang="en-US" altLang="zh-CN" sz="1600" dirty="0">
                <a:latin typeface="+mn-ea"/>
              </a:rPr>
              <a:t> Cat) run()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fmt.Println</a:t>
            </a:r>
            <a:r>
              <a:rPr lang="en-US" altLang="zh-CN" sz="1600" dirty="0">
                <a:latin typeface="+mn-ea"/>
              </a:rPr>
              <a:t>("</a:t>
            </a:r>
            <a:r>
              <a:rPr lang="zh-CN" altLang="en-US" sz="1600" dirty="0">
                <a:latin typeface="+mn-ea"/>
              </a:rPr>
              <a:t>奔跑中</a:t>
            </a:r>
            <a:r>
              <a:rPr lang="en-US" altLang="zh-CN" sz="1600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catInstance</a:t>
            </a:r>
            <a:r>
              <a:rPr lang="en-US" altLang="zh-CN" sz="1600" dirty="0">
                <a:latin typeface="+mn-ea"/>
              </a:rPr>
              <a:t> Cat) sleep()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fmt.Println</a:t>
            </a:r>
            <a:r>
              <a:rPr lang="en-US" altLang="zh-CN" sz="1600" dirty="0">
                <a:latin typeface="+mn-ea"/>
              </a:rPr>
              <a:t>("</a:t>
            </a:r>
            <a:r>
              <a:rPr lang="zh-CN" altLang="en-US" sz="1600" dirty="0">
                <a:latin typeface="+mn-ea"/>
              </a:rPr>
              <a:t>睡眠中</a:t>
            </a:r>
            <a:r>
              <a:rPr lang="en-US" altLang="zh-CN" sz="1600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}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1AF6C-A462-4BF5-E407-C37A3EC4A58E}"/>
              </a:ext>
            </a:extLst>
          </p:cNvPr>
          <p:cNvSpPr txBox="1"/>
          <p:nvPr/>
        </p:nvSpPr>
        <p:spPr>
          <a:xfrm>
            <a:off x="6095999" y="2646739"/>
            <a:ext cx="4825997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func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 main() {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var 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anyAnimalActions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 Action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catOne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 := Cat{}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anyAnimalActions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=&amp;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catOne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anyAnimalActions.say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()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anyAnimalActions.run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()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	</a:t>
            </a:r>
            <a:r>
              <a:rPr lang="en-US" altLang="zh-CN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anyAnimalActions.sleep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()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宋体" panose="02010600030101010101" pitchFamily="2" charset="-122"/>
              </a:rPr>
              <a:t>}</a:t>
            </a:r>
            <a:endParaRPr lang="zh-CN" altLang="zh-CN" sz="1800" kern="800" dirty="0">
              <a:effectLst/>
              <a:latin typeface="Bitstream Vera Sans Mono"/>
              <a:ea typeface="方正中等线_GBK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 空接口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实现某些其它编程语言中的“范型”。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声明格式：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 interface {}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65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 空接口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type 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 interface {}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var 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EmptyInterface</a:t>
            </a: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strVar</a:t>
            </a:r>
            <a:r>
              <a:rPr lang="en-US" altLang="zh-CN" sz="1600" dirty="0">
                <a:latin typeface="+mn-ea"/>
              </a:rPr>
              <a:t>:="</a:t>
            </a:r>
            <a:r>
              <a:rPr lang="zh-CN" altLang="en-US" sz="1600" dirty="0">
                <a:latin typeface="+mn-ea"/>
              </a:rPr>
              <a:t>我是三酷猫</a:t>
            </a:r>
            <a:r>
              <a:rPr lang="en-US" altLang="zh-CN" sz="16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= </a:t>
            </a:r>
            <a:r>
              <a:rPr lang="en-US" altLang="zh-CN" sz="1600" dirty="0" err="1">
                <a:latin typeface="+mn-ea"/>
              </a:rPr>
              <a:t>strVar</a:t>
            </a: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numVar</a:t>
            </a:r>
            <a:r>
              <a:rPr lang="en-US" altLang="zh-CN" sz="1600" dirty="0">
                <a:latin typeface="+mn-ea"/>
              </a:rPr>
              <a:t>:=18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= </a:t>
            </a:r>
            <a:r>
              <a:rPr lang="en-US" altLang="zh-CN" sz="1600" dirty="0" err="1">
                <a:latin typeface="+mn-ea"/>
              </a:rPr>
              <a:t>numVar</a:t>
            </a:r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boolVar</a:t>
            </a:r>
            <a:r>
              <a:rPr lang="en-US" altLang="zh-CN" sz="1600" dirty="0">
                <a:latin typeface="+mn-ea"/>
              </a:rPr>
              <a:t>:=true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err="1">
                <a:latin typeface="+mn-ea"/>
              </a:rPr>
              <a:t>emptyInterface</a:t>
            </a:r>
            <a:r>
              <a:rPr lang="en-US" altLang="zh-CN" sz="1600" dirty="0">
                <a:latin typeface="+mn-ea"/>
              </a:rPr>
              <a:t>=</a:t>
            </a:r>
            <a:r>
              <a:rPr lang="en-US" altLang="zh-CN" sz="1600" dirty="0" err="1">
                <a:latin typeface="+mn-ea"/>
              </a:rPr>
              <a:t>boolVar</a:t>
            </a:r>
            <a:r>
              <a:rPr lang="en-US" altLang="zh-CN" sz="16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39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649</Words>
  <Application>Microsoft Macintosh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方正舒体</vt:lpstr>
      <vt:lpstr>Bitstream Vera Sans Mono</vt:lpstr>
      <vt:lpstr>Arial</vt:lpstr>
      <vt:lpstr>Garamond</vt:lpstr>
      <vt:lpstr>Organic</vt:lpstr>
      <vt:lpstr>Go 语言从入门到项目实战</vt:lpstr>
      <vt:lpstr>7.1 接口概述</vt:lpstr>
      <vt:lpstr>7.2 接口的使用</vt:lpstr>
      <vt:lpstr>7.2 接口的使用</vt:lpstr>
      <vt:lpstr>7.2 接口的使用</vt:lpstr>
      <vt:lpstr>7.2 接口的使用</vt:lpstr>
      <vt:lpstr>7.2 接口的使用</vt:lpstr>
      <vt:lpstr>7.3 空接口</vt:lpstr>
      <vt:lpstr>7.3 空接口</vt:lpstr>
      <vt:lpstr>7.3 空接口</vt:lpstr>
      <vt:lpstr>7.4 类型断言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110</cp:revision>
  <dcterms:created xsi:type="dcterms:W3CDTF">2022-08-29T01:21:43Z</dcterms:created>
  <dcterms:modified xsi:type="dcterms:W3CDTF">2022-09-05T23:25:04Z</dcterms:modified>
</cp:coreProperties>
</file>