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9"/>
    <p:restoredTop sz="96327"/>
  </p:normalViewPr>
  <p:slideViewPr>
    <p:cSldViewPr snapToGrid="0">
      <p:cViewPr varScale="1">
        <p:scale>
          <a:sx n="52" d="100"/>
          <a:sy n="52" d="100"/>
        </p:scale>
        <p:origin x="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7379-0272-8214-4439-10FBBA3B2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sz="4400" dirty="0"/>
              <a:t>Go</a:t>
            </a:r>
            <a:r>
              <a:rPr lang="zh-CN" altLang="en-US" sz="4400" dirty="0"/>
              <a:t> 语言从入门到项目实战</a:t>
            </a:r>
            <a:endParaRPr lang="en-C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83881-F73F-6C59-3C61-92BEC5C04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包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549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创建包</a:t>
            </a:r>
            <a:endParaRPr lang="en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339861C-3BAF-B3F2-D444-0DBCE3DC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main\</a:t>
            </a:r>
            <a:r>
              <a:rPr lang="en-US" altLang="zh-CN" dirty="0" err="1"/>
              <a:t>main.go</a:t>
            </a:r>
            <a:endParaRPr lang="en-US" altLang="zh-CN" dirty="0"/>
          </a:p>
          <a:p>
            <a:pPr lvl="1"/>
            <a:r>
              <a:rPr lang="en-US" altLang="zh-CN" dirty="0"/>
              <a:t>model\</a:t>
            </a:r>
            <a:r>
              <a:rPr lang="en-US" altLang="zh-CN" dirty="0" err="1"/>
              <a:t>person.go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00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创建包</a:t>
            </a:r>
            <a:endParaRPr lang="en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339861C-3BAF-B3F2-D444-0DBCE3DC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model\</a:t>
            </a:r>
            <a:r>
              <a:rPr lang="en-US" altLang="zh-CN" dirty="0" err="1"/>
              <a:t>person.go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package model</a:t>
            </a:r>
          </a:p>
          <a:p>
            <a:pPr marL="457200" lvl="1" indent="0">
              <a:buNone/>
            </a:pPr>
            <a:r>
              <a:rPr lang="en-US" altLang="zh-CN" dirty="0"/>
              <a:t>import "</a:t>
            </a:r>
            <a:r>
              <a:rPr lang="en-US" altLang="zh-CN" dirty="0" err="1"/>
              <a:t>fmt</a:t>
            </a:r>
            <a:r>
              <a:rPr lang="en-US" altLang="zh-CN" dirty="0"/>
              <a:t>"</a:t>
            </a:r>
          </a:p>
          <a:p>
            <a:pPr marL="457200" lvl="1" indent="0">
              <a:buNone/>
            </a:pPr>
            <a:r>
              <a:rPr lang="en-US" altLang="zh-CN" dirty="0"/>
              <a:t>type person struct {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age int	 //</a:t>
            </a:r>
            <a:r>
              <a:rPr lang="zh-CN" altLang="en-US" dirty="0"/>
              <a:t>小写开头的变量是私有变量，不可以在其它包访问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Name string	 //</a:t>
            </a:r>
            <a:r>
              <a:rPr lang="zh-CN" altLang="en-US" dirty="0"/>
              <a:t>大写开头的变量是公开变量，可以在其它包访问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14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创建包</a:t>
            </a:r>
            <a:endParaRPr lang="en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339861C-3BAF-B3F2-D444-0DBCE3DC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model\</a:t>
            </a:r>
            <a:r>
              <a:rPr lang="en-US" altLang="zh-CN" dirty="0" err="1"/>
              <a:t>person.go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构造函数，返回</a:t>
            </a:r>
            <a:r>
              <a:rPr lang="en-US" altLang="zh-CN" dirty="0"/>
              <a:t>person</a:t>
            </a:r>
            <a:r>
              <a:rPr lang="zh-CN" altLang="en-US" dirty="0"/>
              <a:t>结构体变量的指针</a:t>
            </a:r>
          </a:p>
          <a:p>
            <a:pPr marL="457200" lvl="1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大写开头的函数是公开函数，可以在其它包访问</a:t>
            </a:r>
          </a:p>
          <a:p>
            <a:pPr marL="457200" lvl="1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NewPerson</a:t>
            </a:r>
            <a:r>
              <a:rPr lang="en-US" altLang="zh-CN" dirty="0"/>
              <a:t>(</a:t>
            </a:r>
            <a:r>
              <a:rPr lang="en-US" altLang="zh-CN" dirty="0" err="1"/>
              <a:t>personName</a:t>
            </a:r>
            <a:r>
              <a:rPr lang="en-US" altLang="zh-CN" dirty="0"/>
              <a:t> </a:t>
            </a:r>
            <a:r>
              <a:rPr lang="en-US" altLang="zh-CN" dirty="0" err="1"/>
              <a:t>string,personAge</a:t>
            </a:r>
            <a:r>
              <a:rPr lang="en-US" altLang="zh-CN" dirty="0"/>
              <a:t> int) *person{</a:t>
            </a:r>
          </a:p>
          <a:p>
            <a:pPr marL="457200" lvl="1" indent="0">
              <a:buNone/>
            </a:pPr>
            <a:r>
              <a:rPr lang="en-US" altLang="zh-CN" dirty="0"/>
              <a:t>	return &amp;person{</a:t>
            </a:r>
          </a:p>
          <a:p>
            <a:pPr marL="457200" lvl="1" indent="0">
              <a:buNone/>
            </a:pPr>
            <a:r>
              <a:rPr lang="en-US" altLang="zh-CN" dirty="0"/>
              <a:t>		Name: </a:t>
            </a:r>
            <a:r>
              <a:rPr lang="en-US" altLang="zh-CN" dirty="0" err="1"/>
              <a:t>personName</a:t>
            </a:r>
            <a:r>
              <a:rPr lang="en-US" altLang="zh-CN" dirty="0"/>
              <a:t>,</a:t>
            </a:r>
          </a:p>
          <a:p>
            <a:pPr marL="457200" lvl="1" indent="0">
              <a:buNone/>
            </a:pPr>
            <a:r>
              <a:rPr lang="en-US" altLang="zh-CN" dirty="0"/>
              <a:t>		age: </a:t>
            </a:r>
            <a:r>
              <a:rPr lang="en-US" altLang="zh-CN" dirty="0" err="1"/>
              <a:t>personAge</a:t>
            </a:r>
            <a:r>
              <a:rPr lang="en-US" altLang="zh-CN" dirty="0"/>
              <a:t>,</a:t>
            </a:r>
          </a:p>
          <a:p>
            <a:pPr marL="457200" lvl="1" indent="0">
              <a:buNone/>
            </a:pPr>
            <a:r>
              <a:rPr lang="en-US" altLang="zh-CN" dirty="0"/>
              <a:t>	}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631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创建包</a:t>
            </a:r>
            <a:endParaRPr lang="en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339861C-3BAF-B3F2-D444-0DBCE3DC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model\</a:t>
            </a:r>
            <a:r>
              <a:rPr lang="en-US" altLang="zh-CN" dirty="0" err="1"/>
              <a:t>person.go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//person</a:t>
            </a:r>
            <a:r>
              <a:rPr lang="zh-CN" altLang="en-US" dirty="0"/>
              <a:t>年龄增长</a:t>
            </a:r>
          </a:p>
          <a:p>
            <a:pPr marL="457200" lvl="1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(</a:t>
            </a:r>
            <a:r>
              <a:rPr lang="en-US" altLang="zh-CN" dirty="0" err="1"/>
              <a:t>personInstance</a:t>
            </a:r>
            <a:r>
              <a:rPr lang="en-US" altLang="zh-CN" dirty="0"/>
              <a:t> *person) </a:t>
            </a:r>
            <a:r>
              <a:rPr lang="en-US" altLang="zh-CN" dirty="0" err="1"/>
              <a:t>GrowUp</a:t>
            </a:r>
            <a:r>
              <a:rPr lang="en-US" altLang="zh-CN" dirty="0"/>
              <a:t>() 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personInstance.age</a:t>
            </a:r>
            <a:r>
              <a:rPr lang="en-US" altLang="zh-CN" dirty="0"/>
              <a:t>++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("</a:t>
            </a:r>
            <a:r>
              <a:rPr lang="zh-CN" altLang="en-US" dirty="0"/>
              <a:t>年龄增长至</a:t>
            </a:r>
            <a:r>
              <a:rPr lang="en-US" altLang="zh-CN" dirty="0"/>
              <a:t>",</a:t>
            </a:r>
            <a:r>
              <a:rPr lang="en-US" altLang="zh-CN" dirty="0" err="1"/>
              <a:t>personInstance.age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338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创建包</a:t>
            </a:r>
            <a:endParaRPr lang="en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339861C-3BAF-B3F2-D444-0DBCE3DC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3400" dirty="0"/>
              <a:t>main\</a:t>
            </a:r>
            <a:r>
              <a:rPr lang="en-US" altLang="zh-CN" sz="3400" dirty="0" err="1"/>
              <a:t>main.go</a:t>
            </a:r>
            <a:endParaRPr lang="en-US" altLang="zh-CN" sz="3400" dirty="0"/>
          </a:p>
          <a:p>
            <a:pPr marL="457200" lvl="1" indent="0">
              <a:buNone/>
            </a:pPr>
            <a:r>
              <a:rPr lang="en-US" altLang="zh-CN" dirty="0"/>
              <a:t>package main</a:t>
            </a:r>
          </a:p>
          <a:p>
            <a:pPr marL="457200" lvl="1" indent="0">
              <a:buNone/>
            </a:pPr>
            <a:r>
              <a:rPr lang="en-US" altLang="zh-CN" dirty="0"/>
              <a:t>import (</a:t>
            </a:r>
          </a:p>
          <a:p>
            <a:pPr marL="457200" lvl="1" indent="0">
              <a:buNone/>
            </a:pPr>
            <a:r>
              <a:rPr lang="en-US" altLang="zh-CN" dirty="0"/>
              <a:t>	"../model"</a:t>
            </a:r>
          </a:p>
          <a:p>
            <a:pPr marL="457200" lvl="1" indent="0">
              <a:buNone/>
            </a:pPr>
            <a:r>
              <a:rPr lang="en-US" altLang="zh-CN" dirty="0"/>
              <a:t>	"</a:t>
            </a:r>
            <a:r>
              <a:rPr lang="en-US" altLang="zh-CN" dirty="0" err="1"/>
              <a:t>fmt</a:t>
            </a:r>
            <a:r>
              <a:rPr lang="en-US" altLang="zh-CN" dirty="0"/>
              <a:t>"</a:t>
            </a:r>
          </a:p>
          <a:p>
            <a:pPr marL="457200" lvl="1" indent="0">
              <a:buNone/>
            </a:pP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main() 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personTest</a:t>
            </a:r>
            <a:r>
              <a:rPr lang="en-US" altLang="zh-CN" dirty="0"/>
              <a:t>:=</a:t>
            </a:r>
            <a:r>
              <a:rPr lang="en-US" altLang="zh-CN" dirty="0" err="1"/>
              <a:t>model.NewPerson</a:t>
            </a:r>
            <a:r>
              <a:rPr lang="en-US" altLang="zh-CN" dirty="0"/>
              <a:t>("</a:t>
            </a:r>
            <a:r>
              <a:rPr lang="zh-CN" altLang="en-US" dirty="0"/>
              <a:t>三酷猫</a:t>
            </a:r>
            <a:r>
              <a:rPr lang="en-US" altLang="zh-CN" dirty="0"/>
              <a:t>",18)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personTest.Name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personTest.GrowUp</a:t>
            </a:r>
            <a:r>
              <a:rPr lang="en-US" altLang="zh-CN" dirty="0"/>
              <a:t>()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494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创建包</a:t>
            </a:r>
            <a:endParaRPr lang="en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339861C-3BAF-B3F2-D444-0DBCE3DC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创建包实现封装的一般步骤：</a:t>
            </a:r>
            <a:endParaRPr lang="en-US" altLang="zh-CN" dirty="0"/>
          </a:p>
          <a:p>
            <a:pPr lvl="1"/>
            <a:r>
              <a:rPr lang="zh-CN" altLang="en-US" dirty="0"/>
              <a:t>将要封装的结构体或字段的首字母小写；</a:t>
            </a:r>
          </a:p>
          <a:p>
            <a:pPr lvl="1"/>
            <a:r>
              <a:rPr lang="zh-CN" altLang="en-US" dirty="0"/>
              <a:t>通过首字母大写的构造函数生成带封装的结构体变量；</a:t>
            </a:r>
          </a:p>
          <a:p>
            <a:pPr lvl="1"/>
            <a:r>
              <a:rPr lang="zh-CN" altLang="en-US" dirty="0"/>
              <a:t>对于结构体中的成员字段，可提供</a:t>
            </a:r>
            <a:r>
              <a:rPr lang="en-US" altLang="zh-CN" dirty="0" err="1"/>
              <a:t>SetXxx</a:t>
            </a:r>
            <a:r>
              <a:rPr lang="en-US" altLang="zh-CN" dirty="0"/>
              <a:t>()</a:t>
            </a:r>
            <a:r>
              <a:rPr lang="zh-CN" altLang="en-US" dirty="0"/>
              <a:t>或</a:t>
            </a:r>
            <a:r>
              <a:rPr lang="en-US" altLang="zh-CN" dirty="0" err="1"/>
              <a:t>GetXxx</a:t>
            </a:r>
            <a:r>
              <a:rPr lang="en-US" altLang="zh-CN" dirty="0"/>
              <a:t>()</a:t>
            </a:r>
            <a:r>
              <a:rPr lang="zh-CN" altLang="en-US" dirty="0"/>
              <a:t>方法，用于赋值和取值，这一步可选的。赋值时，可根据需要对新值进行合法性验证；</a:t>
            </a:r>
          </a:p>
          <a:p>
            <a:pPr lvl="1"/>
            <a:r>
              <a:rPr lang="zh-CN" altLang="en-US" dirty="0"/>
              <a:t>提供任何满足业务需要的方法，若方法是提供给其它包调用的，方法名称首字母应大写；反之则使用小写字母开头。这一步也是可选的。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7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8.4 Go </a:t>
            </a:r>
            <a:r>
              <a:rPr lang="zh-CN" altLang="en-US" dirty="0"/>
              <a:t>语言中的常见内置包</a:t>
            </a:r>
            <a:endParaRPr lang="en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339861C-3BAF-B3F2-D444-0DBCE3DC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文本格式化输出</a:t>
            </a:r>
            <a:r>
              <a:rPr lang="en-US" altLang="zh-CN" dirty="0" err="1"/>
              <a:t>Fmt</a:t>
            </a:r>
            <a:endParaRPr lang="en-US" altLang="zh-CN" dirty="0"/>
          </a:p>
          <a:p>
            <a:r>
              <a:rPr lang="zh-CN" altLang="en-US" dirty="0"/>
              <a:t>磁盘文件读写</a:t>
            </a:r>
            <a:r>
              <a:rPr lang="en-US" altLang="zh-CN" dirty="0"/>
              <a:t>OS</a:t>
            </a:r>
          </a:p>
          <a:p>
            <a:r>
              <a:rPr lang="zh-CN" altLang="en-US" dirty="0"/>
              <a:t>网络服务</a:t>
            </a:r>
            <a:r>
              <a:rPr lang="en-US" altLang="zh-CN" dirty="0"/>
              <a:t>Net</a:t>
            </a:r>
          </a:p>
          <a:p>
            <a:r>
              <a:rPr lang="en-US" altLang="zh-CN" dirty="0"/>
              <a:t>JSON</a:t>
            </a:r>
            <a:r>
              <a:rPr lang="zh-CN" altLang="en-US" dirty="0"/>
              <a:t>格式工具包</a:t>
            </a:r>
            <a:endParaRPr lang="en-US" altLang="zh-CN" dirty="0"/>
          </a:p>
          <a:p>
            <a:r>
              <a:rPr lang="zh-CN" altLang="en-US" dirty="0"/>
              <a:t>时间和日期</a:t>
            </a:r>
            <a:r>
              <a:rPr lang="en-US" altLang="zh-CN" dirty="0"/>
              <a:t>Time</a:t>
            </a:r>
          </a:p>
          <a:p>
            <a:r>
              <a:rPr lang="zh-CN" altLang="en-US" dirty="0"/>
              <a:t>日志服务</a:t>
            </a:r>
            <a:r>
              <a:rPr lang="en-US" altLang="zh-CN" dirty="0"/>
              <a:t>Log</a:t>
            </a:r>
          </a:p>
          <a:p>
            <a:r>
              <a:rPr lang="zh-CN" altLang="en-US" dirty="0"/>
              <a:t>字符串类型转换</a:t>
            </a:r>
            <a:r>
              <a:rPr lang="en-US" altLang="zh-CN" dirty="0" err="1"/>
              <a:t>Strconv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515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</a:t>
            </a:r>
            <a:r>
              <a:rPr lang="zh-CN" altLang="en-US" dirty="0"/>
              <a:t> 包的声明与导入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声明格式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package </a:t>
            </a:r>
            <a:r>
              <a:rPr lang="en-US" dirty="0" err="1">
                <a:latin typeface="+mn-ea"/>
              </a:rPr>
              <a:t>packageName</a:t>
            </a:r>
            <a:endParaRPr 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示例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package main</a:t>
            </a:r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328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</a:t>
            </a:r>
            <a:r>
              <a:rPr lang="zh-CN" altLang="en-US" dirty="0"/>
              <a:t> 包的声明与导入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进行包声明的目的是为了能够访问包内的成员；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Go</a:t>
            </a:r>
            <a:r>
              <a:rPr lang="zh-CN" altLang="en-US" dirty="0">
                <a:latin typeface="+mn-ea"/>
              </a:rPr>
              <a:t>语言中包的组织形式基于文件系统中的树形目录结构；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习惯上，包的名称一般是由小写字母构成的，就是源文件所在目录的名称；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为了确保包名的唯一性，通常会使用域名作为目录的一部分；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main</a:t>
            </a:r>
            <a:r>
              <a:rPr lang="zh-CN" altLang="en-US" dirty="0">
                <a:latin typeface="+mn-ea"/>
              </a:rPr>
              <a:t>包是程序的入口，没有</a:t>
            </a:r>
            <a:r>
              <a:rPr lang="en-US" altLang="zh-CN" dirty="0">
                <a:latin typeface="+mn-ea"/>
              </a:rPr>
              <a:t>main</a:t>
            </a:r>
            <a:r>
              <a:rPr lang="zh-CN" altLang="en-US" dirty="0">
                <a:latin typeface="+mn-ea"/>
              </a:rPr>
              <a:t>包的源码在编译后无法得到任何平台的可执行文件。</a:t>
            </a:r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991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</a:t>
            </a:r>
            <a:r>
              <a:rPr lang="zh-CN" altLang="en-US" dirty="0"/>
              <a:t> 包的声明与导入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导入格式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import “path”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import </a:t>
            </a:r>
            <a:r>
              <a:rPr lang="en-US" dirty="0" err="1">
                <a:latin typeface="+mn-ea"/>
              </a:rPr>
              <a:t>custom_name</a:t>
            </a:r>
            <a:r>
              <a:rPr lang="en-US" dirty="0">
                <a:latin typeface="+mn-ea"/>
              </a:rPr>
              <a:t> “path”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import . “path”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import _ "path"</a:t>
            </a:r>
          </a:p>
        </p:txBody>
      </p:sp>
    </p:spTree>
    <p:extLst>
      <p:ext uri="{BB962C8B-B14F-4D97-AF65-F5344CB8AC3E}">
        <p14:creationId xmlns:p14="http://schemas.microsoft.com/office/powerpoint/2010/main" val="51200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</a:t>
            </a:r>
            <a:r>
              <a:rPr lang="zh-CN" altLang="en-US" dirty="0"/>
              <a:t> 包的声明与导入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n-ea"/>
              </a:rPr>
              <a:t>示例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import “</a:t>
            </a:r>
            <a:r>
              <a:rPr lang="en-US" dirty="0" err="1">
                <a:latin typeface="+mn-ea"/>
              </a:rPr>
              <a:t>pathOne</a:t>
            </a:r>
            <a:r>
              <a:rPr lang="en-US" dirty="0">
                <a:latin typeface="+mn-ea"/>
              </a:rPr>
              <a:t>”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import “</a:t>
            </a:r>
            <a:r>
              <a:rPr lang="en-US" dirty="0" err="1">
                <a:latin typeface="+mn-ea"/>
              </a:rPr>
              <a:t>pathTwo</a:t>
            </a:r>
            <a:r>
              <a:rPr lang="en-US" dirty="0">
                <a:latin typeface="+mn-ea"/>
              </a:rPr>
              <a:t>”</a:t>
            </a:r>
          </a:p>
          <a:p>
            <a:pPr marL="457200" lvl="1" indent="0">
              <a:buNone/>
            </a:pPr>
            <a:endParaRPr lang="en-US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import (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	 “</a:t>
            </a:r>
            <a:r>
              <a:rPr lang="en-US" dirty="0" err="1">
                <a:latin typeface="+mn-ea"/>
              </a:rPr>
              <a:t>pathOne</a:t>
            </a:r>
            <a:r>
              <a:rPr lang="en-US" dirty="0">
                <a:latin typeface="+mn-ea"/>
              </a:rPr>
              <a:t>”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	 “</a:t>
            </a:r>
            <a:r>
              <a:rPr lang="en-US" dirty="0" err="1">
                <a:latin typeface="+mn-ea"/>
              </a:rPr>
              <a:t>pathTwo</a:t>
            </a:r>
            <a:r>
              <a:rPr lang="en-US" dirty="0">
                <a:latin typeface="+mn-ea"/>
              </a:rPr>
              <a:t>”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)</a:t>
            </a:r>
          </a:p>
          <a:p>
            <a:pPr lvl="1"/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256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</a:t>
            </a:r>
            <a:r>
              <a:rPr lang="zh-CN" altLang="en-US" dirty="0"/>
              <a:t> 包的声明与导入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示例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package main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import </a:t>
            </a:r>
            <a:r>
              <a:rPr lang="en-US" dirty="0" err="1">
                <a:latin typeface="+mn-ea"/>
              </a:rPr>
              <a:t>myFmt</a:t>
            </a:r>
            <a:r>
              <a:rPr lang="en-US" dirty="0">
                <a:latin typeface="+mn-ea"/>
              </a:rPr>
              <a:t> "</a:t>
            </a:r>
            <a:r>
              <a:rPr lang="en-US" dirty="0" err="1">
                <a:latin typeface="+mn-ea"/>
              </a:rPr>
              <a:t>fmt</a:t>
            </a:r>
            <a:r>
              <a:rPr lang="en-US" dirty="0">
                <a:latin typeface="+mn-ea"/>
              </a:rPr>
              <a:t>"</a:t>
            </a:r>
          </a:p>
          <a:p>
            <a:pPr marL="457200" lvl="1" indent="0">
              <a:buNone/>
            </a:pPr>
            <a:r>
              <a:rPr lang="en-US" dirty="0" err="1">
                <a:latin typeface="+mn-ea"/>
              </a:rPr>
              <a:t>func</a:t>
            </a:r>
            <a:r>
              <a:rPr lang="en-US" dirty="0">
                <a:latin typeface="+mn-ea"/>
              </a:rPr>
              <a:t> main() {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	</a:t>
            </a:r>
            <a:r>
              <a:rPr lang="en-US" dirty="0" err="1">
                <a:latin typeface="+mn-ea"/>
              </a:rPr>
              <a:t>myFmt.Println</a:t>
            </a:r>
            <a:r>
              <a:rPr lang="en-US" dirty="0">
                <a:latin typeface="+mn-ea"/>
              </a:rPr>
              <a:t>("</a:t>
            </a:r>
            <a:r>
              <a:rPr lang="zh-CN" altLang="en-US" dirty="0">
                <a:latin typeface="+mn-ea"/>
              </a:rPr>
              <a:t>你好，三酷猫</a:t>
            </a:r>
            <a:r>
              <a:rPr lang="en-US" altLang="zh-CN" dirty="0">
                <a:latin typeface="+mn-ea"/>
              </a:rPr>
              <a:t>")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lvl="1"/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73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</a:t>
            </a:r>
            <a:r>
              <a:rPr lang="zh-CN" altLang="en-US" dirty="0"/>
              <a:t> 包的声明与导入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示例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package main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import . "</a:t>
            </a:r>
            <a:r>
              <a:rPr lang="en-US" dirty="0" err="1">
                <a:latin typeface="+mn-ea"/>
              </a:rPr>
              <a:t>fmt</a:t>
            </a:r>
            <a:r>
              <a:rPr lang="en-US" dirty="0">
                <a:latin typeface="+mn-ea"/>
              </a:rPr>
              <a:t>"</a:t>
            </a:r>
          </a:p>
          <a:p>
            <a:pPr marL="457200" lvl="1" indent="0">
              <a:buNone/>
            </a:pPr>
            <a:r>
              <a:rPr lang="en-US" dirty="0" err="1">
                <a:latin typeface="+mn-ea"/>
              </a:rPr>
              <a:t>func</a:t>
            </a:r>
            <a:r>
              <a:rPr lang="en-US" dirty="0">
                <a:latin typeface="+mn-ea"/>
              </a:rPr>
              <a:t> main() {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	//</a:t>
            </a:r>
            <a:r>
              <a:rPr lang="zh-CN" altLang="en-US" dirty="0">
                <a:latin typeface="+mn-ea"/>
              </a:rPr>
              <a:t>省略导入，无需添加</a:t>
            </a:r>
            <a:r>
              <a:rPr lang="en-US" dirty="0" err="1">
                <a:latin typeface="+mn-ea"/>
              </a:rPr>
              <a:t>fmt</a:t>
            </a:r>
            <a:r>
              <a:rPr lang="en-US" dirty="0">
                <a:latin typeface="+mn-ea"/>
              </a:rPr>
              <a:t>.</a:t>
            </a:r>
            <a:r>
              <a:rPr lang="zh-CN" altLang="en-US" dirty="0">
                <a:latin typeface="+mn-ea"/>
              </a:rPr>
              <a:t>前缀</a:t>
            </a: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dirty="0" err="1">
                <a:latin typeface="+mn-ea"/>
              </a:rPr>
              <a:t>Println</a:t>
            </a:r>
            <a:r>
              <a:rPr lang="en-US" dirty="0">
                <a:latin typeface="+mn-ea"/>
              </a:rPr>
              <a:t>("</a:t>
            </a:r>
            <a:r>
              <a:rPr lang="zh-CN" altLang="en-US" dirty="0">
                <a:latin typeface="+mn-ea"/>
              </a:rPr>
              <a:t>你好，三酷猫</a:t>
            </a:r>
            <a:r>
              <a:rPr lang="en-US" altLang="zh-CN" dirty="0">
                <a:latin typeface="+mn-ea"/>
              </a:rPr>
              <a:t>")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lvl="1"/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09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Go</a:t>
            </a:r>
            <a:r>
              <a:rPr lang="zh-CN" altLang="en-US" dirty="0"/>
              <a:t>应用程序启动过程</a:t>
            </a:r>
            <a:endParaRPr lang="en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95B325D-4819-D1AE-33EF-B0E142045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31458" y="2544445"/>
            <a:ext cx="5329084" cy="3454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23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Go</a:t>
            </a:r>
            <a:r>
              <a:rPr lang="zh-CN" altLang="en-US" dirty="0"/>
              <a:t>应用程序启动过程</a:t>
            </a:r>
            <a:endParaRPr lang="en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339861C-3BAF-B3F2-D444-0DBCE3DC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包的初始化程序从</a:t>
            </a:r>
            <a:r>
              <a:rPr lang="en-US" altLang="zh-CN" dirty="0"/>
              <a:t>main()</a:t>
            </a:r>
            <a:r>
              <a:rPr lang="zh-CN" altLang="en-US" dirty="0"/>
              <a:t>函数导入的包开始，逐级查找包的导入，直到发现某个包没有导入其它任何的包为止；</a:t>
            </a:r>
          </a:p>
          <a:p>
            <a:r>
              <a:rPr lang="zh-CN" altLang="en-US" dirty="0"/>
              <a:t>每个包的初始化函数是逐层进行的，按照前一步骤的结果逆序执行；</a:t>
            </a:r>
          </a:p>
          <a:p>
            <a:r>
              <a:rPr lang="zh-CN" altLang="en-US" dirty="0"/>
              <a:t>对于单个包而言，初始化的过程为常量声明、变量声明和运行初始化函数。</a:t>
            </a:r>
          </a:p>
        </p:txBody>
      </p:sp>
    </p:spTree>
    <p:extLst>
      <p:ext uri="{BB962C8B-B14F-4D97-AF65-F5344CB8AC3E}">
        <p14:creationId xmlns:p14="http://schemas.microsoft.com/office/powerpoint/2010/main" val="1201832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237</TotalTime>
  <Words>706</Words>
  <Application>Microsoft Office PowerPoint</Application>
  <PresentationFormat>宽屏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方正舒体</vt:lpstr>
      <vt:lpstr>Arial</vt:lpstr>
      <vt:lpstr>Garamond</vt:lpstr>
      <vt:lpstr>Organic</vt:lpstr>
      <vt:lpstr>Go 语言从入门到项目实战</vt:lpstr>
      <vt:lpstr>8.1 包的声明与导入</vt:lpstr>
      <vt:lpstr>8.1 包的声明与导入</vt:lpstr>
      <vt:lpstr>8.1 包的声明与导入</vt:lpstr>
      <vt:lpstr>8.1 包的声明与导入</vt:lpstr>
      <vt:lpstr>8.1 包的声明与导入</vt:lpstr>
      <vt:lpstr>8.1 包的声明与导入</vt:lpstr>
      <vt:lpstr>8.2 Go应用程序启动过程</vt:lpstr>
      <vt:lpstr>8.2 Go应用程序启动过程</vt:lpstr>
      <vt:lpstr>8.3 创建包</vt:lpstr>
      <vt:lpstr>8.3 创建包</vt:lpstr>
      <vt:lpstr>8.3 创建包</vt:lpstr>
      <vt:lpstr>8.3 创建包</vt:lpstr>
      <vt:lpstr>8.3 创建包</vt:lpstr>
      <vt:lpstr>8.3 创建包</vt:lpstr>
      <vt:lpstr>8.4 Go 语言中的常见内置包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萧 文翰</dc:creator>
  <cp:lastModifiedBy>萧 文翰</cp:lastModifiedBy>
  <cp:revision>133</cp:revision>
  <dcterms:created xsi:type="dcterms:W3CDTF">2022-08-29T01:21:43Z</dcterms:created>
  <dcterms:modified xsi:type="dcterms:W3CDTF">2022-09-06T05:48:50Z</dcterms:modified>
</cp:coreProperties>
</file>