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267" r:id="rId3"/>
    <p:sldId id="257" r:id="rId4"/>
    <p:sldId id="360" r:id="rId5"/>
    <p:sldId id="313" r:id="rId6"/>
    <p:sldId id="314" r:id="rId7"/>
    <p:sldId id="361" r:id="rId8"/>
    <p:sldId id="362" r:id="rId9"/>
    <p:sldId id="363" r:id="rId10"/>
    <p:sldId id="318" r:id="rId11"/>
    <p:sldId id="319" r:id="rId12"/>
    <p:sldId id="320" r:id="rId13"/>
    <p:sldId id="321" r:id="rId14"/>
    <p:sldId id="322" r:id="rId15"/>
    <p:sldId id="323" r:id="rId16"/>
    <p:sldId id="364" r:id="rId17"/>
    <p:sldId id="355" r:id="rId18"/>
    <p:sldId id="356" r:id="rId19"/>
    <p:sldId id="357" r:id="rId20"/>
    <p:sldId id="358" r:id="rId21"/>
    <p:sldId id="359" r:id="rId22"/>
    <p:sldId id="312" r:id="rId23"/>
    <p:sldId id="352" r:id="rId24"/>
    <p:sldId id="353" r:id="rId25"/>
    <p:sldId id="354" r:id="rId26"/>
    <p:sldId id="315" r:id="rId27"/>
    <p:sldId id="316" r:id="rId28"/>
    <p:sldId id="317" r:id="rId29"/>
    <p:sldId id="324" r:id="rId30"/>
    <p:sldId id="325" r:id="rId31"/>
    <p:sldId id="327" r:id="rId32"/>
    <p:sldId id="328" r:id="rId33"/>
    <p:sldId id="28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4291" autoAdjust="0"/>
  </p:normalViewPr>
  <p:slideViewPr>
    <p:cSldViewPr>
      <p:cViewPr varScale="1">
        <p:scale>
          <a:sx n="65" d="100"/>
          <a:sy n="65" d="100"/>
        </p:scale>
        <p:origin x="142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04B13-DE99-437F-8F11-56FCC1CD57D7}" type="datetimeFigureOut">
              <a:rPr lang="en-GB" smtClean="0"/>
              <a:t>19/03/2021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85A40-F46B-470B-82C2-F35619131A58}" type="slidenum">
              <a:rPr lang="en-GB" smtClean="0"/>
              <a:t>‹#›</a:t>
            </a:fld>
            <a:endParaRPr lang="en-GB"/>
          </a:p>
        </p:txBody>
      </p:sp>
    </p:spTree>
    <p:extLst>
      <p:ext uri="{BB962C8B-B14F-4D97-AF65-F5344CB8AC3E}">
        <p14:creationId xmlns:p14="http://schemas.microsoft.com/office/powerpoint/2010/main" val="66341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C6F85A40-F46B-470B-82C2-F35619131A58}" type="slidenum">
              <a:rPr lang="en-GB" smtClean="0"/>
              <a:t>32</a:t>
            </a:fld>
            <a:endParaRPr lang="en-GB"/>
          </a:p>
        </p:txBody>
      </p:sp>
    </p:spTree>
    <p:extLst>
      <p:ext uri="{BB962C8B-B14F-4D97-AF65-F5344CB8AC3E}">
        <p14:creationId xmlns:p14="http://schemas.microsoft.com/office/powerpoint/2010/main" val="810762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bản chiếu">
    <p:spTree>
      <p:nvGrpSpPr>
        <p:cNvPr id="1" name=""/>
        <p:cNvGrpSpPr/>
        <p:nvPr/>
      </p:nvGrpSpPr>
      <p:grpSpPr>
        <a:xfrm>
          <a:off x="0" y="0"/>
          <a:ext cx="0" cy="0"/>
          <a:chOff x="0" y="0"/>
          <a:chExt cx="0" cy="0"/>
        </a:xfrm>
      </p:grpSpPr>
      <p:sp>
        <p:nvSpPr>
          <p:cNvPr id="2" name="Tiêu đề 1"/>
          <p:cNvSpPr>
            <a:spLocks noGrp="1"/>
          </p:cNvSpPr>
          <p:nvPr>
            <p:ph type="ctrTitle"/>
          </p:nvPr>
        </p:nvSpPr>
        <p:spPr>
          <a:xfrm>
            <a:off x="685800" y="2130425"/>
            <a:ext cx="7772400" cy="1470025"/>
          </a:xfrm>
        </p:spPr>
        <p:txBody>
          <a:bodyPr/>
          <a:lstStyle/>
          <a:p>
            <a:r>
              <a:rPr lang="vi-VN"/>
              <a:t>Bấm &amp; sửa kiểu tiêu đề</a:t>
            </a:r>
            <a:endParaRPr lang="en-US"/>
          </a:p>
        </p:txBody>
      </p:sp>
      <p:sp>
        <p:nvSpPr>
          <p:cNvPr id="3" name="Tiêu đề phụ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Bấm &amp; sửa kiểu phụ đề</a:t>
            </a:r>
            <a:endParaRPr lang="en-US"/>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50400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82138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274638"/>
            <a:ext cx="2057400" cy="5851525"/>
          </a:xfrm>
        </p:spPr>
        <p:txBody>
          <a:bodyPr vert="eaVert"/>
          <a:lstStyle/>
          <a:p>
            <a:r>
              <a:rPr lang="vi-VN"/>
              <a:t>Bấm &amp; sửa kiểu tiêu đề</a:t>
            </a:r>
            <a:endParaRPr lang="en-US"/>
          </a:p>
        </p:txBody>
      </p:sp>
      <p:sp>
        <p:nvSpPr>
          <p:cNvPr id="3" name="Chỗ dành sẵn cho Văn bản Dọc 2"/>
          <p:cNvSpPr>
            <a:spLocks noGrp="1"/>
          </p:cNvSpPr>
          <p:nvPr>
            <p:ph type="body" orient="vert" idx="1"/>
          </p:nvPr>
        </p:nvSpPr>
        <p:spPr>
          <a:xfrm>
            <a:off x="457200" y="274638"/>
            <a:ext cx="6019800" cy="5851525"/>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279293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êu đề bản chiếu">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13" name="Rectangle 41"/>
          <p:cNvSpPr>
            <a:spLocks noChangeArrowheads="1"/>
          </p:cNvSpPr>
          <p:nvPr/>
        </p:nvSpPr>
        <p:spPr bwMode="gray">
          <a:xfrm>
            <a:off x="0" y="2708275"/>
            <a:ext cx="9144000" cy="874713"/>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074" name="Rectangle 2"/>
          <p:cNvSpPr>
            <a:spLocks noGrp="1" noChangeArrowheads="1"/>
          </p:cNvSpPr>
          <p:nvPr>
            <p:ph type="ctrTitle"/>
          </p:nvPr>
        </p:nvSpPr>
        <p:spPr bwMode="gray">
          <a:xfrm>
            <a:off x="0" y="2720975"/>
            <a:ext cx="9144000" cy="817563"/>
          </a:xfrm>
        </p:spPr>
        <p:txBody>
          <a:bodyPr/>
          <a:lstStyle>
            <a:lvl1pPr>
              <a:defRPr sz="4600"/>
            </a:lvl1pPr>
          </a:lstStyle>
          <a:p>
            <a:pPr lvl="0"/>
            <a:r>
              <a:rPr lang="vi-VN" noProof="0"/>
              <a:t>Bấm &amp; sửa kiểu tiêu đề</a:t>
            </a:r>
            <a:endParaRPr lang="en-US" noProof="0"/>
          </a:p>
        </p:txBody>
      </p:sp>
      <p:sp>
        <p:nvSpPr>
          <p:cNvPr id="3075" name="Rectangle 3"/>
          <p:cNvSpPr>
            <a:spLocks noGrp="1" noChangeArrowheads="1"/>
          </p:cNvSpPr>
          <p:nvPr>
            <p:ph type="subTitle" idx="1"/>
          </p:nvPr>
        </p:nvSpPr>
        <p:spPr bwMode="black">
          <a:xfrm>
            <a:off x="990600" y="2176463"/>
            <a:ext cx="7086600" cy="436562"/>
          </a:xfrm>
        </p:spPr>
        <p:txBody>
          <a:bodyPr/>
          <a:lstStyle>
            <a:lvl1pPr marL="0" indent="0" algn="ctr">
              <a:buFont typeface="Wingdings" pitchFamily="2" charset="2"/>
              <a:buNone/>
              <a:defRPr sz="1900">
                <a:solidFill>
                  <a:schemeClr val="bg1"/>
                </a:solidFill>
                <a:latin typeface="Arial" charset="0"/>
              </a:defRPr>
            </a:lvl1pPr>
          </a:lstStyle>
          <a:p>
            <a:pPr lvl="0"/>
            <a:r>
              <a:rPr lang="vi-VN" noProof="0"/>
              <a:t>Bấm &amp; sửa kiểu phụ đề</a:t>
            </a:r>
            <a:endParaRPr lang="en-US" noProof="0"/>
          </a:p>
        </p:txBody>
      </p:sp>
      <p:sp>
        <p:nvSpPr>
          <p:cNvPr id="3086" name="Text Box 14"/>
          <p:cNvSpPr txBox="1">
            <a:spLocks noChangeArrowheads="1"/>
          </p:cNvSpPr>
          <p:nvPr/>
        </p:nvSpPr>
        <p:spPr bwMode="black">
          <a:xfrm>
            <a:off x="381000" y="271463"/>
            <a:ext cx="10890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82" tIns="47891" rIns="95782" bIns="47891">
            <a:spAutoFit/>
          </a:bodyPr>
          <a:lstStyle>
            <a:lvl1pPr defTabSz="957263">
              <a:defRPr>
                <a:solidFill>
                  <a:schemeClr val="tx1"/>
                </a:solidFill>
                <a:latin typeface="Arial" charset="0"/>
              </a:defRPr>
            </a:lvl1pPr>
            <a:lvl2pPr marL="479425" defTabSz="957263">
              <a:defRPr>
                <a:solidFill>
                  <a:schemeClr val="tx1"/>
                </a:solidFill>
                <a:latin typeface="Arial" charset="0"/>
              </a:defRPr>
            </a:lvl2pPr>
            <a:lvl3pPr marL="957263" defTabSz="957263">
              <a:defRPr>
                <a:solidFill>
                  <a:schemeClr val="tx1"/>
                </a:solidFill>
                <a:latin typeface="Arial" charset="0"/>
              </a:defRPr>
            </a:lvl3pPr>
            <a:lvl4pPr marL="1436688" defTabSz="957263">
              <a:defRPr>
                <a:solidFill>
                  <a:schemeClr val="tx1"/>
                </a:solidFill>
                <a:latin typeface="Arial" charset="0"/>
              </a:defRPr>
            </a:lvl4pPr>
            <a:lvl5pPr marL="1916113" defTabSz="957263">
              <a:defRPr>
                <a:solidFill>
                  <a:schemeClr val="tx1"/>
                </a:solidFill>
                <a:latin typeface="Arial" charset="0"/>
              </a:defRPr>
            </a:lvl5pPr>
            <a:lvl6pPr marL="2373313" defTabSz="957263" fontAlgn="base">
              <a:spcBef>
                <a:spcPct val="0"/>
              </a:spcBef>
              <a:spcAft>
                <a:spcPct val="0"/>
              </a:spcAft>
              <a:defRPr>
                <a:solidFill>
                  <a:schemeClr val="tx1"/>
                </a:solidFill>
                <a:latin typeface="Arial" charset="0"/>
              </a:defRPr>
            </a:lvl6pPr>
            <a:lvl7pPr marL="2830513" defTabSz="957263" fontAlgn="base">
              <a:spcBef>
                <a:spcPct val="0"/>
              </a:spcBef>
              <a:spcAft>
                <a:spcPct val="0"/>
              </a:spcAft>
              <a:defRPr>
                <a:solidFill>
                  <a:schemeClr val="tx1"/>
                </a:solidFill>
                <a:latin typeface="Arial" charset="0"/>
              </a:defRPr>
            </a:lvl7pPr>
            <a:lvl8pPr marL="3287713" defTabSz="957263" fontAlgn="base">
              <a:spcBef>
                <a:spcPct val="0"/>
              </a:spcBef>
              <a:spcAft>
                <a:spcPct val="0"/>
              </a:spcAft>
              <a:defRPr>
                <a:solidFill>
                  <a:schemeClr val="tx1"/>
                </a:solidFill>
                <a:latin typeface="Arial" charset="0"/>
              </a:defRPr>
            </a:lvl8pPr>
            <a:lvl9pPr marL="3744913" defTabSz="957263" fontAlgn="base">
              <a:spcBef>
                <a:spcPct val="0"/>
              </a:spcBef>
              <a:spcAft>
                <a:spcPct val="0"/>
              </a:spcAft>
              <a:defRPr>
                <a:solidFill>
                  <a:schemeClr val="tx1"/>
                </a:solidFill>
                <a:latin typeface="Arial" charset="0"/>
              </a:defRPr>
            </a:lvl9pPr>
          </a:lstStyle>
          <a:p>
            <a:pPr fontAlgn="base">
              <a:spcBef>
                <a:spcPct val="0"/>
              </a:spcBef>
              <a:spcAft>
                <a:spcPct val="0"/>
              </a:spcAft>
            </a:pPr>
            <a:r>
              <a:rPr lang="en-US" sz="2100" b="1">
                <a:solidFill>
                  <a:srgbClr val="FFFFFF"/>
                </a:solidFill>
                <a:latin typeface="Verdana" pitchFamily="34" charset="0"/>
              </a:rPr>
              <a:t>LOGO</a:t>
            </a:r>
          </a:p>
        </p:txBody>
      </p:sp>
      <p:grpSp>
        <p:nvGrpSpPr>
          <p:cNvPr id="3114" name="Group 42"/>
          <p:cNvGrpSpPr>
            <a:grpSpLocks/>
          </p:cNvGrpSpPr>
          <p:nvPr/>
        </p:nvGrpSpPr>
        <p:grpSpPr bwMode="auto">
          <a:xfrm>
            <a:off x="-11113" y="-12700"/>
            <a:ext cx="9175751" cy="6870700"/>
            <a:chOff x="-7" y="-8"/>
            <a:chExt cx="5780" cy="4328"/>
          </a:xfrm>
        </p:grpSpPr>
        <p:sp>
          <p:nvSpPr>
            <p:cNvPr id="3108" name="AutoShape 36"/>
            <p:cNvSpPr>
              <a:spLocks noChangeArrowheads="1"/>
            </p:cNvSpPr>
            <p:nvPr/>
          </p:nvSpPr>
          <p:spPr bwMode="gray">
            <a:xfrm>
              <a:off x="17" y="16"/>
              <a:ext cx="5729" cy="4285"/>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109" name="Freeform 37"/>
            <p:cNvSpPr>
              <a:spLocks/>
            </p:cNvSpPr>
            <p:nvPr/>
          </p:nvSpPr>
          <p:spPr bwMode="gray">
            <a:xfrm>
              <a:off x="-3" y="-8"/>
              <a:ext cx="295" cy="289"/>
            </a:xfrm>
            <a:custGeom>
              <a:avLst/>
              <a:gdLst>
                <a:gd name="T0" fmla="*/ 3 w 403"/>
                <a:gd name="T1" fmla="*/ 395 h 395"/>
                <a:gd name="T2" fmla="*/ 74 w 403"/>
                <a:gd name="T3" fmla="*/ 216 h 395"/>
                <a:gd name="T4" fmla="*/ 231 w 403"/>
                <a:gd name="T5" fmla="*/ 50 h 395"/>
                <a:gd name="T6" fmla="*/ 403 w 403"/>
                <a:gd name="T7" fmla="*/ 0 h 395"/>
                <a:gd name="T8" fmla="*/ 0 w 403"/>
                <a:gd name="T9" fmla="*/ 0 h 395"/>
              </a:gdLst>
              <a:ahLst/>
              <a:cxnLst>
                <a:cxn ang="0">
                  <a:pos x="T0" y="T1"/>
                </a:cxn>
                <a:cxn ang="0">
                  <a:pos x="T2" y="T3"/>
                </a:cxn>
                <a:cxn ang="0">
                  <a:pos x="T4" y="T5"/>
                </a:cxn>
                <a:cxn ang="0">
                  <a:pos x="T6" y="T7"/>
                </a:cxn>
                <a:cxn ang="0">
                  <a:pos x="T8" y="T9"/>
                </a:cxn>
              </a:cxnLst>
              <a:rect l="0" t="0" r="r" b="b"/>
              <a:pathLst>
                <a:path w="403" h="395">
                  <a:moveTo>
                    <a:pt x="3" y="395"/>
                  </a:moveTo>
                  <a:lnTo>
                    <a:pt x="74" y="216"/>
                  </a:lnTo>
                  <a:lnTo>
                    <a:pt x="231" y="50"/>
                  </a:lnTo>
                  <a:lnTo>
                    <a:pt x="403" y="0"/>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0" name="Freeform 38"/>
            <p:cNvSpPr>
              <a:spLocks/>
            </p:cNvSpPr>
            <p:nvPr/>
          </p:nvSpPr>
          <p:spPr bwMode="gray">
            <a:xfrm>
              <a:off x="-7" y="3982"/>
              <a:ext cx="287" cy="338"/>
            </a:xfrm>
            <a:custGeom>
              <a:avLst/>
              <a:gdLst>
                <a:gd name="T0" fmla="*/ 391 w 391"/>
                <a:gd name="T1" fmla="*/ 473 h 473"/>
                <a:gd name="T2" fmla="*/ 151 w 391"/>
                <a:gd name="T3" fmla="*/ 353 h 473"/>
                <a:gd name="T4" fmla="*/ 42 w 391"/>
                <a:gd name="T5" fmla="*/ 201 h 473"/>
                <a:gd name="T6" fmla="*/ 0 w 391"/>
                <a:gd name="T7" fmla="*/ 0 h 473"/>
                <a:gd name="T8" fmla="*/ 1 w 391"/>
                <a:gd name="T9" fmla="*/ 470 h 473"/>
              </a:gdLst>
              <a:ahLst/>
              <a:cxnLst>
                <a:cxn ang="0">
                  <a:pos x="T0" y="T1"/>
                </a:cxn>
                <a:cxn ang="0">
                  <a:pos x="T2" y="T3"/>
                </a:cxn>
                <a:cxn ang="0">
                  <a:pos x="T4" y="T5"/>
                </a:cxn>
                <a:cxn ang="0">
                  <a:pos x="T6" y="T7"/>
                </a:cxn>
                <a:cxn ang="0">
                  <a:pos x="T8" y="T9"/>
                </a:cxn>
              </a:cxnLst>
              <a:rect l="0" t="0" r="r" b="b"/>
              <a:pathLst>
                <a:path w="391" h="473">
                  <a:moveTo>
                    <a:pt x="391" y="473"/>
                  </a:moveTo>
                  <a:lnTo>
                    <a:pt x="151" y="353"/>
                  </a:lnTo>
                  <a:lnTo>
                    <a:pt x="42" y="201"/>
                  </a:lnTo>
                  <a:lnTo>
                    <a:pt x="0" y="0"/>
                  </a:lnTo>
                  <a:lnTo>
                    <a:pt x="1" y="47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1" name="Freeform 39"/>
            <p:cNvSpPr>
              <a:spLocks/>
            </p:cNvSpPr>
            <p:nvPr/>
          </p:nvSpPr>
          <p:spPr bwMode="gray">
            <a:xfrm>
              <a:off x="5499" y="4026"/>
              <a:ext cx="274" cy="287"/>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2" name="Freeform 40"/>
            <p:cNvSpPr>
              <a:spLocks/>
            </p:cNvSpPr>
            <p:nvPr/>
          </p:nvSpPr>
          <p:spPr bwMode="gray">
            <a:xfrm>
              <a:off x="5467" y="0"/>
              <a:ext cx="302" cy="288"/>
            </a:xfrm>
            <a:custGeom>
              <a:avLst/>
              <a:gdLst>
                <a:gd name="T0" fmla="*/ 0 w 403"/>
                <a:gd name="T1" fmla="*/ 0 h 403"/>
                <a:gd name="T2" fmla="*/ 221 w 403"/>
                <a:gd name="T3" fmla="*/ 96 h 403"/>
                <a:gd name="T4" fmla="*/ 353 w 403"/>
                <a:gd name="T5" fmla="*/ 231 h 403"/>
                <a:gd name="T6" fmla="*/ 403 w 403"/>
                <a:gd name="T7" fmla="*/ 403 h 403"/>
                <a:gd name="T8" fmla="*/ 403 w 403"/>
                <a:gd name="T9" fmla="*/ 0 h 403"/>
              </a:gdLst>
              <a:ahLst/>
              <a:cxnLst>
                <a:cxn ang="0">
                  <a:pos x="T0" y="T1"/>
                </a:cxn>
                <a:cxn ang="0">
                  <a:pos x="T2" y="T3"/>
                </a:cxn>
                <a:cxn ang="0">
                  <a:pos x="T4" y="T5"/>
                </a:cxn>
                <a:cxn ang="0">
                  <a:pos x="T6" y="T7"/>
                </a:cxn>
                <a:cxn ang="0">
                  <a:pos x="T8" y="T9"/>
                </a:cxn>
              </a:cxnLst>
              <a:rect l="0" t="0" r="r" b="b"/>
              <a:pathLst>
                <a:path w="403" h="403">
                  <a:moveTo>
                    <a:pt x="0" y="0"/>
                  </a:moveTo>
                  <a:lnTo>
                    <a:pt x="221" y="96"/>
                  </a:lnTo>
                  <a:lnTo>
                    <a:pt x="353" y="231"/>
                  </a:lnTo>
                  <a:lnTo>
                    <a:pt x="403" y="403"/>
                  </a:lnTo>
                  <a:lnTo>
                    <a:pt x="403"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grpSp>
    </p:spTree>
    <p:extLst>
      <p:ext uri="{BB962C8B-B14F-4D97-AF65-F5344CB8AC3E}">
        <p14:creationId xmlns:p14="http://schemas.microsoft.com/office/powerpoint/2010/main" val="610239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Chân trang 3"/>
          <p:cNvSpPr>
            <a:spLocks noGrp="1"/>
          </p:cNvSpPr>
          <p:nvPr>
            <p:ph type="ftr" sz="quarter" idx="10"/>
          </p:nvPr>
        </p:nvSpPr>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p:txBody>
          <a:bodyPr/>
          <a:lstStyle>
            <a:lvl1pPr>
              <a:defRPr/>
            </a:lvl1pPr>
          </a:lstStyle>
          <a:p>
            <a:fld id="{8F77FC70-716C-40BF-B175-2B48BE74B56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95057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a:t>Bấm &amp; sửa kiểu tiêu đề</a:t>
            </a:r>
          </a:p>
        </p:txBody>
      </p:sp>
      <p:sp>
        <p:nvSpPr>
          <p:cNvPr id="4" name="Chỗ dành sẵn cho Chân trang 3"/>
          <p:cNvSpPr>
            <a:spLocks noGrp="1"/>
          </p:cNvSpPr>
          <p:nvPr>
            <p:ph type="ftr" sz="quarter" idx="10"/>
          </p:nvPr>
        </p:nvSpPr>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p:txBody>
          <a:bodyPr/>
          <a:lstStyle>
            <a:lvl1pPr>
              <a:defRPr/>
            </a:lvl1pPr>
          </a:lstStyle>
          <a:p>
            <a:fld id="{271C2E4C-EA64-47D3-9B59-88B32A0A3113}"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551451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ội dung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Chân trang 4"/>
          <p:cNvSpPr>
            <a:spLocks noGrp="1"/>
          </p:cNvSpPr>
          <p:nvPr>
            <p:ph type="ftr" sz="quarter" idx="10"/>
          </p:nvPr>
        </p:nvSpPr>
        <p:spPr/>
        <p:txBody>
          <a:bodyPr/>
          <a:lstStyle>
            <a:lvl1pPr>
              <a:defRPr/>
            </a:lvl1pPr>
          </a:lstStyle>
          <a:p>
            <a:endParaRPr lang="en-US">
              <a:solidFill>
                <a:srgbClr val="000066"/>
              </a:solidFill>
            </a:endParaRPr>
          </a:p>
        </p:txBody>
      </p:sp>
      <p:sp>
        <p:nvSpPr>
          <p:cNvPr id="6" name="Chỗ dành sẵn cho Số hiệu Bản chiếu 5"/>
          <p:cNvSpPr>
            <a:spLocks noGrp="1"/>
          </p:cNvSpPr>
          <p:nvPr>
            <p:ph type="sldNum" sz="quarter" idx="11"/>
          </p:nvPr>
        </p:nvSpPr>
        <p:spPr/>
        <p:txBody>
          <a:bodyPr/>
          <a:lstStyle>
            <a:lvl1pPr>
              <a:defRPr/>
            </a:lvl1pPr>
          </a:lstStyle>
          <a:p>
            <a:fld id="{2BA7FBD0-78A5-48F4-B6EF-67CF6A57DF8D}"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536245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lvl1pPr>
              <a:defRPr/>
            </a:lvl1pPr>
          </a:lstStyle>
          <a:p>
            <a:r>
              <a:rPr lang="vi-VN"/>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Chân trang 6"/>
          <p:cNvSpPr>
            <a:spLocks noGrp="1"/>
          </p:cNvSpPr>
          <p:nvPr>
            <p:ph type="ftr" sz="quarter" idx="10"/>
          </p:nvPr>
        </p:nvSpPr>
        <p:spPr/>
        <p:txBody>
          <a:bodyPr/>
          <a:lstStyle>
            <a:lvl1pPr>
              <a:defRPr/>
            </a:lvl1pPr>
          </a:lstStyle>
          <a:p>
            <a:endParaRPr lang="en-US">
              <a:solidFill>
                <a:srgbClr val="000066"/>
              </a:solidFill>
            </a:endParaRPr>
          </a:p>
        </p:txBody>
      </p:sp>
      <p:sp>
        <p:nvSpPr>
          <p:cNvPr id="8" name="Chỗ dành sẵn cho Số hiệu Bản chiếu 7"/>
          <p:cNvSpPr>
            <a:spLocks noGrp="1"/>
          </p:cNvSpPr>
          <p:nvPr>
            <p:ph type="sldNum" sz="quarter" idx="11"/>
          </p:nvPr>
        </p:nvSpPr>
        <p:spPr/>
        <p:txBody>
          <a:bodyPr/>
          <a:lstStyle>
            <a:lvl1pPr>
              <a:defRPr/>
            </a:lvl1pPr>
          </a:lstStyle>
          <a:p>
            <a:fld id="{2527EDE1-B9A8-4512-8C5C-EC4879B6A935}"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401712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Chân trang 2"/>
          <p:cNvSpPr>
            <a:spLocks noGrp="1"/>
          </p:cNvSpPr>
          <p:nvPr>
            <p:ph type="ftr" sz="quarter" idx="10"/>
          </p:nvPr>
        </p:nvSpPr>
        <p:spPr/>
        <p:txBody>
          <a:bodyPr/>
          <a:lstStyle>
            <a:lvl1pPr>
              <a:defRPr/>
            </a:lvl1pPr>
          </a:lstStyle>
          <a:p>
            <a:endParaRPr lang="en-US">
              <a:solidFill>
                <a:srgbClr val="000066"/>
              </a:solidFill>
            </a:endParaRPr>
          </a:p>
        </p:txBody>
      </p:sp>
      <p:sp>
        <p:nvSpPr>
          <p:cNvPr id="4" name="Chỗ dành sẵn cho Số hiệu Bản chiếu 3"/>
          <p:cNvSpPr>
            <a:spLocks noGrp="1"/>
          </p:cNvSpPr>
          <p:nvPr>
            <p:ph type="sldNum" sz="quarter" idx="11"/>
          </p:nvPr>
        </p:nvSpPr>
        <p:spPr/>
        <p:txBody>
          <a:bodyPr/>
          <a:lstStyle>
            <a:lvl1pPr>
              <a:defRPr/>
            </a:lvl1pPr>
          </a:lstStyle>
          <a:p>
            <a:fld id="{87E55C08-761E-4982-A8D8-28793D00B756}"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321447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Chân trang 1"/>
          <p:cNvSpPr>
            <a:spLocks noGrp="1"/>
          </p:cNvSpPr>
          <p:nvPr>
            <p:ph type="ftr" sz="quarter" idx="10"/>
          </p:nvPr>
        </p:nvSpPr>
        <p:spPr/>
        <p:txBody>
          <a:bodyPr/>
          <a:lstStyle>
            <a:lvl1pPr>
              <a:defRPr/>
            </a:lvl1pPr>
          </a:lstStyle>
          <a:p>
            <a:endParaRPr lang="en-US">
              <a:solidFill>
                <a:srgbClr val="000066"/>
              </a:solidFill>
            </a:endParaRPr>
          </a:p>
        </p:txBody>
      </p:sp>
      <p:sp>
        <p:nvSpPr>
          <p:cNvPr id="3" name="Chỗ dành sẵn cho Số hiệu Bản chiếu 2"/>
          <p:cNvSpPr>
            <a:spLocks noGrp="1"/>
          </p:cNvSpPr>
          <p:nvPr>
            <p:ph type="sldNum" sz="quarter" idx="11"/>
          </p:nvPr>
        </p:nvSpPr>
        <p:spPr/>
        <p:txBody>
          <a:bodyPr/>
          <a:lstStyle>
            <a:lvl1pPr>
              <a:defRPr/>
            </a:lvl1pPr>
          </a:lstStyle>
          <a:p>
            <a:fld id="{2F09C0FD-90B7-4A6D-8B9C-BF2CE42E271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761019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Chân trang 4"/>
          <p:cNvSpPr>
            <a:spLocks noGrp="1"/>
          </p:cNvSpPr>
          <p:nvPr>
            <p:ph type="ftr" sz="quarter" idx="10"/>
          </p:nvPr>
        </p:nvSpPr>
        <p:spPr/>
        <p:txBody>
          <a:bodyPr/>
          <a:lstStyle>
            <a:lvl1pPr>
              <a:defRPr/>
            </a:lvl1pPr>
          </a:lstStyle>
          <a:p>
            <a:endParaRPr lang="en-US">
              <a:solidFill>
                <a:srgbClr val="000066"/>
              </a:solidFill>
            </a:endParaRPr>
          </a:p>
        </p:txBody>
      </p:sp>
      <p:sp>
        <p:nvSpPr>
          <p:cNvPr id="6" name="Chỗ dành sẵn cho Số hiệu Bản chiếu 5"/>
          <p:cNvSpPr>
            <a:spLocks noGrp="1"/>
          </p:cNvSpPr>
          <p:nvPr>
            <p:ph type="sldNum" sz="quarter" idx="11"/>
          </p:nvPr>
        </p:nvSpPr>
        <p:spPr/>
        <p:txBody>
          <a:bodyPr/>
          <a:lstStyle>
            <a:lvl1pPr>
              <a:defRPr/>
            </a:lvl1pPr>
          </a:lstStyle>
          <a:p>
            <a:fld id="{FC6690F8-9C5A-46FB-B2A3-03C4BBC96F79}"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71118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187120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Bấm biểu tượng để thêm hình ảnh</a:t>
            </a:r>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Chân trang 4"/>
          <p:cNvSpPr>
            <a:spLocks noGrp="1"/>
          </p:cNvSpPr>
          <p:nvPr>
            <p:ph type="ftr" sz="quarter" idx="10"/>
          </p:nvPr>
        </p:nvSpPr>
        <p:spPr/>
        <p:txBody>
          <a:bodyPr/>
          <a:lstStyle>
            <a:lvl1pPr>
              <a:defRPr/>
            </a:lvl1pPr>
          </a:lstStyle>
          <a:p>
            <a:endParaRPr lang="en-US">
              <a:solidFill>
                <a:srgbClr val="000066"/>
              </a:solidFill>
            </a:endParaRPr>
          </a:p>
        </p:txBody>
      </p:sp>
      <p:sp>
        <p:nvSpPr>
          <p:cNvPr id="6" name="Chỗ dành sẵn cho Số hiệu Bản chiếu 5"/>
          <p:cNvSpPr>
            <a:spLocks noGrp="1"/>
          </p:cNvSpPr>
          <p:nvPr>
            <p:ph type="sldNum" sz="quarter" idx="11"/>
          </p:nvPr>
        </p:nvSpPr>
        <p:spPr/>
        <p:txBody>
          <a:bodyPr/>
          <a:lstStyle>
            <a:lvl1pPr>
              <a:defRPr/>
            </a:lvl1pPr>
          </a:lstStyle>
          <a:p>
            <a:fld id="{0C2C3EAE-AB23-46D4-B0D6-3D8C9A86EE6F}"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924399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Chân trang 3"/>
          <p:cNvSpPr>
            <a:spLocks noGrp="1"/>
          </p:cNvSpPr>
          <p:nvPr>
            <p:ph type="ftr" sz="quarter" idx="10"/>
          </p:nvPr>
        </p:nvSpPr>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p:txBody>
          <a:bodyPr/>
          <a:lstStyle>
            <a:lvl1pPr>
              <a:defRPr/>
            </a:lvl1pPr>
          </a:lstStyle>
          <a:p>
            <a:fld id="{5320C02D-B2E2-4343-9E38-B775AA87CA11}"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752250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53975"/>
            <a:ext cx="2057400" cy="6270625"/>
          </a:xfrm>
        </p:spPr>
        <p:txBody>
          <a:bodyPr vert="eaVert"/>
          <a:lstStyle/>
          <a:p>
            <a:r>
              <a:rPr lang="vi-VN"/>
              <a:t>Bấm &amp; sửa kiểu tiêu đề</a:t>
            </a:r>
            <a:endParaRPr lang="en-US"/>
          </a:p>
        </p:txBody>
      </p:sp>
      <p:sp>
        <p:nvSpPr>
          <p:cNvPr id="3" name="Chỗ dành sẵn cho Văn bản Dọc 2"/>
          <p:cNvSpPr>
            <a:spLocks noGrp="1"/>
          </p:cNvSpPr>
          <p:nvPr>
            <p:ph type="body" orient="vert" idx="1"/>
          </p:nvPr>
        </p:nvSpPr>
        <p:spPr>
          <a:xfrm>
            <a:off x="457200" y="53975"/>
            <a:ext cx="6019800" cy="6270625"/>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Chân trang 3"/>
          <p:cNvSpPr>
            <a:spLocks noGrp="1"/>
          </p:cNvSpPr>
          <p:nvPr>
            <p:ph type="ftr" sz="quarter" idx="10"/>
          </p:nvPr>
        </p:nvSpPr>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p:txBody>
          <a:bodyPr/>
          <a:lstStyle>
            <a:lvl1pPr>
              <a:defRPr/>
            </a:lvl1pPr>
          </a:lstStyle>
          <a:p>
            <a:fld id="{143D2AF0-2B8B-4A7B-BC64-B1820C98A18C}"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086855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êu đề và Bảng">
    <p:spTree>
      <p:nvGrpSpPr>
        <p:cNvPr id="1" name=""/>
        <p:cNvGrpSpPr/>
        <p:nvPr/>
      </p:nvGrpSpPr>
      <p:grpSpPr>
        <a:xfrm>
          <a:off x="0" y="0"/>
          <a:ext cx="0" cy="0"/>
          <a:chOff x="0" y="0"/>
          <a:chExt cx="0" cy="0"/>
        </a:xfrm>
      </p:grpSpPr>
      <p:sp>
        <p:nvSpPr>
          <p:cNvPr id="2" name="Tiêu đề 1"/>
          <p:cNvSpPr>
            <a:spLocks noGrp="1"/>
          </p:cNvSpPr>
          <p:nvPr>
            <p:ph type="title"/>
          </p:nvPr>
        </p:nvSpPr>
        <p:spPr>
          <a:xfrm>
            <a:off x="542925" y="53975"/>
            <a:ext cx="7392988" cy="563563"/>
          </a:xfrm>
        </p:spPr>
        <p:txBody>
          <a:bodyPr/>
          <a:lstStyle/>
          <a:p>
            <a:r>
              <a:rPr lang="vi-VN"/>
              <a:t>Bấm &amp; sửa kiểu tiêu đề</a:t>
            </a:r>
            <a:endParaRPr lang="en-US"/>
          </a:p>
        </p:txBody>
      </p:sp>
      <p:sp>
        <p:nvSpPr>
          <p:cNvPr id="3" name="Chỗ dành sẵn cho Bảng 2"/>
          <p:cNvSpPr>
            <a:spLocks noGrp="1"/>
          </p:cNvSpPr>
          <p:nvPr>
            <p:ph type="tbl" idx="1"/>
          </p:nvPr>
        </p:nvSpPr>
        <p:spPr>
          <a:xfrm>
            <a:off x="457200" y="1076325"/>
            <a:ext cx="8229600" cy="5248275"/>
          </a:xfrm>
        </p:spPr>
        <p:txBody>
          <a:bodyPr/>
          <a:lstStyle/>
          <a:p>
            <a:r>
              <a:rPr lang="vi-VN"/>
              <a:t>Bấm biểu tượng để thêm bảng</a:t>
            </a:r>
            <a:endParaRPr lang="en-US"/>
          </a:p>
        </p:txBody>
      </p:sp>
      <p:sp>
        <p:nvSpPr>
          <p:cNvPr id="4" name="Chỗ dành sẵn cho Chân trang 3"/>
          <p:cNvSpPr>
            <a:spLocks noGrp="1"/>
          </p:cNvSpPr>
          <p:nvPr>
            <p:ph type="ftr" sz="quarter" idx="10"/>
          </p:nvPr>
        </p:nvSpPr>
        <p:spPr>
          <a:xfrm>
            <a:off x="6084888" y="6450013"/>
            <a:ext cx="2897187" cy="320675"/>
          </a:xfrm>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a:xfrm>
            <a:off x="107950" y="6454775"/>
            <a:ext cx="927100" cy="239713"/>
          </a:xfrm>
        </p:spPr>
        <p:txBody>
          <a:bodyPr/>
          <a:lstStyle>
            <a:lvl1pPr>
              <a:defRPr/>
            </a:lvl1pPr>
          </a:lstStyle>
          <a:p>
            <a:fld id="{98202ED1-675A-4FA8-9C11-B94FEC5A67A3}"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76511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Bấm &amp; sửa kiểu tiêu đề</a:t>
            </a:r>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196086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ội dung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ày tháng 4"/>
          <p:cNvSpPr>
            <a:spLocks noGrp="1"/>
          </p:cNvSpPr>
          <p:nvPr>
            <p:ph type="dt" sz="half" idx="10"/>
          </p:nvPr>
        </p:nvSpPr>
        <p:spPr/>
        <p:txBody>
          <a:bodyPr/>
          <a:lstStyle/>
          <a:p>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51524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lvl1pPr>
              <a:defRPr/>
            </a:lvl1pPr>
          </a:lstStyle>
          <a:p>
            <a:r>
              <a:rPr lang="vi-VN"/>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ày tháng 6"/>
          <p:cNvSpPr>
            <a:spLocks noGrp="1"/>
          </p:cNvSpPr>
          <p:nvPr>
            <p:ph type="dt" sz="half" idx="10"/>
          </p:nvPr>
        </p:nvSpPr>
        <p:spPr/>
        <p:txBody>
          <a:bodyPr/>
          <a:lstStyle/>
          <a:p>
            <a:endParaRPr lang="en-US"/>
          </a:p>
        </p:txBody>
      </p:sp>
      <p:sp>
        <p:nvSpPr>
          <p:cNvPr id="8" name="Chỗ dành sẵn cho Chân trang 7"/>
          <p:cNvSpPr>
            <a:spLocks noGrp="1"/>
          </p:cNvSpPr>
          <p:nvPr>
            <p:ph type="ftr" sz="quarter" idx="11"/>
          </p:nvPr>
        </p:nvSpPr>
        <p:spPr/>
        <p:txBody>
          <a:bodyPr/>
          <a:lstStyle/>
          <a:p>
            <a:endParaRPr lang="en-US"/>
          </a:p>
        </p:txBody>
      </p:sp>
      <p:sp>
        <p:nvSpPr>
          <p:cNvPr id="9" name="Chỗ dành sẵn cho Số hiệu Bản chiếu 8"/>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55353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gày tháng 2"/>
          <p:cNvSpPr>
            <a:spLocks noGrp="1"/>
          </p:cNvSpPr>
          <p:nvPr>
            <p:ph type="dt" sz="half" idx="10"/>
          </p:nvPr>
        </p:nvSpPr>
        <p:spPr/>
        <p:txBody>
          <a:bodyPr/>
          <a:lstStyle/>
          <a:p>
            <a:endParaRPr lang="en-US"/>
          </a:p>
        </p:txBody>
      </p:sp>
      <p:sp>
        <p:nvSpPr>
          <p:cNvPr id="4" name="Chỗ dành sẵn cho Chân trang 3"/>
          <p:cNvSpPr>
            <a:spLocks noGrp="1"/>
          </p:cNvSpPr>
          <p:nvPr>
            <p:ph type="ftr" sz="quarter" idx="11"/>
          </p:nvPr>
        </p:nvSpPr>
        <p:spPr/>
        <p:txBody>
          <a:bodyPr/>
          <a:lstStyle/>
          <a:p>
            <a:endParaRPr lang="en-US"/>
          </a:p>
        </p:txBody>
      </p:sp>
      <p:sp>
        <p:nvSpPr>
          <p:cNvPr id="5" name="Chỗ dành sẵn cho Số hiệu Bản chiếu 4"/>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95707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Ngày tháng 1"/>
          <p:cNvSpPr>
            <a:spLocks noGrp="1"/>
          </p:cNvSpPr>
          <p:nvPr>
            <p:ph type="dt" sz="half" idx="10"/>
          </p:nvPr>
        </p:nvSpPr>
        <p:spPr/>
        <p:txBody>
          <a:bodyPr/>
          <a:lstStyle/>
          <a:p>
            <a:endParaRPr lang="en-US"/>
          </a:p>
        </p:txBody>
      </p:sp>
      <p:sp>
        <p:nvSpPr>
          <p:cNvPr id="3" name="Chỗ dành sẵn cho Chân trang 2"/>
          <p:cNvSpPr>
            <a:spLocks noGrp="1"/>
          </p:cNvSpPr>
          <p:nvPr>
            <p:ph type="ftr" sz="quarter" idx="11"/>
          </p:nvPr>
        </p:nvSpPr>
        <p:spPr/>
        <p:txBody>
          <a:bodyPr/>
          <a:lstStyle/>
          <a:p>
            <a:endParaRPr lang="en-US"/>
          </a:p>
        </p:txBody>
      </p:sp>
      <p:sp>
        <p:nvSpPr>
          <p:cNvPr id="4" name="Chỗ dành sẵn cho Số hiệu Bản chiếu 3"/>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03053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Ngày tháng 4"/>
          <p:cNvSpPr>
            <a:spLocks noGrp="1"/>
          </p:cNvSpPr>
          <p:nvPr>
            <p:ph type="dt" sz="half" idx="10"/>
          </p:nvPr>
        </p:nvSpPr>
        <p:spPr/>
        <p:txBody>
          <a:bodyPr/>
          <a:lstStyle/>
          <a:p>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36914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Ngày tháng 4"/>
          <p:cNvSpPr>
            <a:spLocks noGrp="1"/>
          </p:cNvSpPr>
          <p:nvPr>
            <p:ph type="dt" sz="half" idx="10"/>
          </p:nvPr>
        </p:nvSpPr>
        <p:spPr/>
        <p:txBody>
          <a:bodyPr/>
          <a:lstStyle/>
          <a:p>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67085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ề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vi-VN"/>
              <a:t>Bấm &amp; sửa kiểu tiêu đề</a:t>
            </a:r>
            <a:endParaRPr lang="en-US"/>
          </a:p>
        </p:txBody>
      </p:sp>
      <p:sp>
        <p:nvSpPr>
          <p:cNvPr id="3" name="Chỗ dành sẵn cho Văn bản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Chỗ dành sẵn cho Chân trang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ố hiệu Bản chiế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C45F2-85C8-41EA-B0D2-FDA229D3CDF0}" type="slidenum">
              <a:rPr lang="en-US" smtClean="0"/>
              <a:t>‹#›</a:t>
            </a:fld>
            <a:endParaRPr lang="en-US"/>
          </a:p>
        </p:txBody>
      </p:sp>
    </p:spTree>
    <p:extLst>
      <p:ext uri="{BB962C8B-B14F-4D97-AF65-F5344CB8AC3E}">
        <p14:creationId xmlns:p14="http://schemas.microsoft.com/office/powerpoint/2010/main" val="158803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39" name="Freeform 15" descr="29641"/>
          <p:cNvSpPr>
            <a:spLocks/>
          </p:cNvSpPr>
          <p:nvPr/>
        </p:nvSpPr>
        <p:spPr bwMode="gray">
          <a:xfrm>
            <a:off x="36513" y="80963"/>
            <a:ext cx="9077325" cy="1595437"/>
          </a:xfrm>
          <a:custGeom>
            <a:avLst/>
            <a:gdLst>
              <a:gd name="T0" fmla="*/ 0 w 5718"/>
              <a:gd name="T1" fmla="*/ 756 h 1005"/>
              <a:gd name="T2" fmla="*/ 576 w 5718"/>
              <a:gd name="T3" fmla="*/ 560 h 1005"/>
              <a:gd name="T4" fmla="*/ 1403 w 5718"/>
              <a:gd name="T5" fmla="*/ 390 h 1005"/>
              <a:gd name="T6" fmla="*/ 2452 w 5718"/>
              <a:gd name="T7" fmla="*/ 314 h 1005"/>
              <a:gd name="T8" fmla="*/ 3102 w 5718"/>
              <a:gd name="T9" fmla="*/ 326 h 1005"/>
              <a:gd name="T10" fmla="*/ 4043 w 5718"/>
              <a:gd name="T11" fmla="*/ 434 h 1005"/>
              <a:gd name="T12" fmla="*/ 4944 w 5718"/>
              <a:gd name="T13" fmla="*/ 668 h 1005"/>
              <a:gd name="T14" fmla="*/ 5691 w 5718"/>
              <a:gd name="T15" fmla="*/ 971 h 1005"/>
              <a:gd name="T16" fmla="*/ 5718 w 5718"/>
              <a:gd name="T17" fmla="*/ 19 h 1005"/>
              <a:gd name="T18" fmla="*/ 9 w 5718"/>
              <a:gd name="T1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18" h="1005">
                <a:moveTo>
                  <a:pt x="0" y="756"/>
                </a:moveTo>
                <a:cubicBezTo>
                  <a:pt x="96" y="724"/>
                  <a:pt x="297" y="635"/>
                  <a:pt x="576" y="560"/>
                </a:cubicBezTo>
                <a:cubicBezTo>
                  <a:pt x="855" y="485"/>
                  <a:pt x="1037" y="442"/>
                  <a:pt x="1403" y="390"/>
                </a:cubicBezTo>
                <a:cubicBezTo>
                  <a:pt x="1769" y="337"/>
                  <a:pt x="2154" y="320"/>
                  <a:pt x="2452" y="314"/>
                </a:cubicBezTo>
                <a:lnTo>
                  <a:pt x="3102" y="326"/>
                </a:lnTo>
                <a:cubicBezTo>
                  <a:pt x="3367" y="346"/>
                  <a:pt x="3736" y="377"/>
                  <a:pt x="4043" y="434"/>
                </a:cubicBezTo>
                <a:cubicBezTo>
                  <a:pt x="4350" y="490"/>
                  <a:pt x="4669" y="578"/>
                  <a:pt x="4944" y="668"/>
                </a:cubicBezTo>
                <a:cubicBezTo>
                  <a:pt x="5219" y="757"/>
                  <a:pt x="5679" y="1005"/>
                  <a:pt x="5691" y="971"/>
                </a:cubicBezTo>
                <a:cubicBezTo>
                  <a:pt x="5695" y="964"/>
                  <a:pt x="5718" y="25"/>
                  <a:pt x="5718" y="19"/>
                </a:cubicBezTo>
                <a:cubicBezTo>
                  <a:pt x="5718" y="7"/>
                  <a:pt x="1198" y="4"/>
                  <a:pt x="9" y="0"/>
                </a:cubicBezTo>
              </a:path>
            </a:pathLst>
          </a:custGeom>
          <a:blipFill dpi="0" rotWithShape="1">
            <a:blip r:embed="rId1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1029" name="Rectangle 5"/>
          <p:cNvSpPr>
            <a:spLocks noGrp="1" noChangeArrowheads="1"/>
          </p:cNvSpPr>
          <p:nvPr>
            <p:ph type="ftr" sz="quarter" idx="3"/>
          </p:nvPr>
        </p:nvSpPr>
        <p:spPr bwMode="auto">
          <a:xfrm>
            <a:off x="6084888" y="6450013"/>
            <a:ext cx="28971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lvl1pPr algn="r" defTabSz="957263">
              <a:defRPr sz="1300" b="1">
                <a:latin typeface="+mn-lt"/>
              </a:defRPr>
            </a:lvl1pPr>
          </a:lstStyle>
          <a:p>
            <a:pPr fontAlgn="base">
              <a:spcBef>
                <a:spcPct val="0"/>
              </a:spcBef>
              <a:spcAft>
                <a:spcPct val="0"/>
              </a:spcAft>
            </a:pPr>
            <a:endParaRPr lang="en-US">
              <a:solidFill>
                <a:srgbClr val="000066"/>
              </a:solidFill>
            </a:endParaRPr>
          </a:p>
        </p:txBody>
      </p:sp>
      <p:sp>
        <p:nvSpPr>
          <p:cNvPr id="1030" name="Rectangle 6"/>
          <p:cNvSpPr>
            <a:spLocks noGrp="1" noChangeArrowheads="1"/>
          </p:cNvSpPr>
          <p:nvPr>
            <p:ph type="sldNum" sz="quarter" idx="4"/>
          </p:nvPr>
        </p:nvSpPr>
        <p:spPr bwMode="auto">
          <a:xfrm>
            <a:off x="107950" y="6454775"/>
            <a:ext cx="92710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lvl1pPr algn="ctr" defTabSz="957263">
              <a:defRPr sz="1300" b="1">
                <a:latin typeface="+mn-lt"/>
              </a:defRPr>
            </a:lvl1pPr>
          </a:lstStyle>
          <a:p>
            <a:pPr fontAlgn="base">
              <a:spcBef>
                <a:spcPct val="0"/>
              </a:spcBef>
              <a:spcAft>
                <a:spcPct val="0"/>
              </a:spcAft>
            </a:pPr>
            <a:fld id="{843EAF5A-02A3-47C7-A2DA-BB9F5281BFB3}" type="slidenum">
              <a:rPr lang="en-US">
                <a:solidFill>
                  <a:srgbClr val="000066"/>
                </a:solidFill>
              </a:rPr>
              <a:pPr fontAlgn="base">
                <a:spcBef>
                  <a:spcPct val="0"/>
                </a:spcBef>
                <a:spcAft>
                  <a:spcPct val="0"/>
                </a:spcAft>
              </a:pPr>
              <a:t>‹#›</a:t>
            </a:fld>
            <a:endParaRPr lang="en-US">
              <a:solidFill>
                <a:srgbClr val="000066"/>
              </a:solidFill>
            </a:endParaRPr>
          </a:p>
        </p:txBody>
      </p:sp>
      <p:sp>
        <p:nvSpPr>
          <p:cNvPr id="1026" name="Rectangle 2"/>
          <p:cNvSpPr>
            <a:spLocks noGrp="1" noChangeArrowheads="1"/>
          </p:cNvSpPr>
          <p:nvPr>
            <p:ph type="title"/>
          </p:nvPr>
        </p:nvSpPr>
        <p:spPr bwMode="white">
          <a:xfrm>
            <a:off x="542925" y="53975"/>
            <a:ext cx="7392988"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p>
            <a:pPr lvl="0"/>
            <a:r>
              <a:rPr lang="vi-VN"/>
              <a:t>Bấm &amp; sửa kiểu tiêu đề</a:t>
            </a:r>
            <a:endParaRPr lang="en-US"/>
          </a:p>
        </p:txBody>
      </p:sp>
      <p:grpSp>
        <p:nvGrpSpPr>
          <p:cNvPr id="1040" name="Group 16"/>
          <p:cNvGrpSpPr>
            <a:grpSpLocks/>
          </p:cNvGrpSpPr>
          <p:nvPr/>
        </p:nvGrpSpPr>
        <p:grpSpPr bwMode="auto">
          <a:xfrm>
            <a:off x="-1588" y="0"/>
            <a:ext cx="9145588" cy="6858000"/>
            <a:chOff x="-1" y="0"/>
            <a:chExt cx="8065" cy="6048"/>
          </a:xfrm>
        </p:grpSpPr>
        <p:sp>
          <p:nvSpPr>
            <p:cNvPr id="1041" name="Freeform 17"/>
            <p:cNvSpPr>
              <a:spLocks/>
            </p:cNvSpPr>
            <p:nvPr/>
          </p:nvSpPr>
          <p:spPr bwMode="gray">
            <a:xfrm>
              <a:off x="-1" y="5629"/>
              <a:ext cx="389" cy="417"/>
            </a:xfrm>
            <a:custGeom>
              <a:avLst/>
              <a:gdLst>
                <a:gd name="T0" fmla="*/ 314 w 389"/>
                <a:gd name="T1" fmla="*/ 416 h 417"/>
                <a:gd name="T2" fmla="*/ 389 w 389"/>
                <a:gd name="T3" fmla="*/ 417 h 417"/>
                <a:gd name="T4" fmla="*/ 158 w 389"/>
                <a:gd name="T5" fmla="*/ 297 h 417"/>
                <a:gd name="T6" fmla="*/ 39 w 389"/>
                <a:gd name="T7" fmla="*/ 179 h 417"/>
                <a:gd name="T8" fmla="*/ 0 w 389"/>
                <a:gd name="T9" fmla="*/ 0 h 417"/>
                <a:gd name="T10" fmla="*/ 1 w 389"/>
                <a:gd name="T11" fmla="*/ 417 h 417"/>
              </a:gdLst>
              <a:ahLst/>
              <a:cxnLst>
                <a:cxn ang="0">
                  <a:pos x="T0" y="T1"/>
                </a:cxn>
                <a:cxn ang="0">
                  <a:pos x="T2" y="T3"/>
                </a:cxn>
                <a:cxn ang="0">
                  <a:pos x="T4" y="T5"/>
                </a:cxn>
                <a:cxn ang="0">
                  <a:pos x="T6" y="T7"/>
                </a:cxn>
                <a:cxn ang="0">
                  <a:pos x="T8" y="T9"/>
                </a:cxn>
                <a:cxn ang="0">
                  <a:pos x="T10" y="T11"/>
                </a:cxn>
              </a:cxnLst>
              <a:rect l="0" t="0" r="r" b="b"/>
              <a:pathLst>
                <a:path w="389" h="417">
                  <a:moveTo>
                    <a:pt x="314" y="416"/>
                  </a:moveTo>
                  <a:lnTo>
                    <a:pt x="389" y="417"/>
                  </a:lnTo>
                  <a:lnTo>
                    <a:pt x="158" y="297"/>
                  </a:lnTo>
                  <a:lnTo>
                    <a:pt x="39" y="179"/>
                  </a:lnTo>
                  <a:lnTo>
                    <a:pt x="0" y="0"/>
                  </a:lnTo>
                  <a:lnTo>
                    <a:pt x="1" y="417"/>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2" name="Freeform 18"/>
            <p:cNvSpPr>
              <a:spLocks/>
            </p:cNvSpPr>
            <p:nvPr/>
          </p:nvSpPr>
          <p:spPr bwMode="gray">
            <a:xfrm>
              <a:off x="7701" y="5645"/>
              <a:ext cx="363" cy="403"/>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3" name="AutoShape 19"/>
            <p:cNvSpPr>
              <a:spLocks noChangeArrowheads="1"/>
            </p:cNvSpPr>
            <p:nvPr/>
          </p:nvSpPr>
          <p:spPr bwMode="gray">
            <a:xfrm>
              <a:off x="25" y="42"/>
              <a:ext cx="8012" cy="5985"/>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044" name="Freeform 20"/>
            <p:cNvSpPr>
              <a:spLocks/>
            </p:cNvSpPr>
            <p:nvPr/>
          </p:nvSpPr>
          <p:spPr bwMode="gray">
            <a:xfrm>
              <a:off x="-1" y="13"/>
              <a:ext cx="405" cy="441"/>
            </a:xfrm>
            <a:custGeom>
              <a:avLst/>
              <a:gdLst>
                <a:gd name="T0" fmla="*/ 2 w 405"/>
                <a:gd name="T1" fmla="*/ 441 h 441"/>
                <a:gd name="T2" fmla="*/ 107 w 405"/>
                <a:gd name="T3" fmla="*/ 175 h 441"/>
                <a:gd name="T4" fmla="*/ 387 w 405"/>
                <a:gd name="T5" fmla="*/ 0 h 441"/>
                <a:gd name="T6" fmla="*/ 1 w 405"/>
                <a:gd name="T7" fmla="*/ 0 h 441"/>
              </a:gdLst>
              <a:ahLst/>
              <a:cxnLst>
                <a:cxn ang="0">
                  <a:pos x="T0" y="T1"/>
                </a:cxn>
                <a:cxn ang="0">
                  <a:pos x="T2" y="T3"/>
                </a:cxn>
                <a:cxn ang="0">
                  <a:pos x="T4" y="T5"/>
                </a:cxn>
                <a:cxn ang="0">
                  <a:pos x="T6" y="T7"/>
                </a:cxn>
              </a:cxnLst>
              <a:rect l="0" t="0" r="r" b="b"/>
              <a:pathLst>
                <a:path w="405" h="441">
                  <a:moveTo>
                    <a:pt x="2" y="441"/>
                  </a:moveTo>
                  <a:cubicBezTo>
                    <a:pt x="19" y="397"/>
                    <a:pt x="0" y="345"/>
                    <a:pt x="107" y="175"/>
                  </a:cubicBezTo>
                  <a:cubicBezTo>
                    <a:pt x="214" y="6"/>
                    <a:pt x="405" y="16"/>
                    <a:pt x="387" y="0"/>
                  </a:cubicBezTo>
                  <a:lnTo>
                    <a:pt x="1"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5" name="Freeform 21"/>
            <p:cNvSpPr>
              <a:spLocks/>
            </p:cNvSpPr>
            <p:nvPr/>
          </p:nvSpPr>
          <p:spPr bwMode="gray">
            <a:xfrm>
              <a:off x="7588" y="0"/>
              <a:ext cx="470" cy="483"/>
            </a:xfrm>
            <a:custGeom>
              <a:avLst/>
              <a:gdLst>
                <a:gd name="T0" fmla="*/ 0 w 470"/>
                <a:gd name="T1" fmla="*/ 4 h 483"/>
                <a:gd name="T2" fmla="*/ 342 w 470"/>
                <a:gd name="T3" fmla="*/ 150 h 483"/>
                <a:gd name="T4" fmla="*/ 470 w 470"/>
                <a:gd name="T5" fmla="*/ 461 h 483"/>
                <a:gd name="T6" fmla="*/ 470 w 470"/>
                <a:gd name="T7" fmla="*/ 0 h 483"/>
              </a:gdLst>
              <a:ahLst/>
              <a:cxnLst>
                <a:cxn ang="0">
                  <a:pos x="T0" y="T1"/>
                </a:cxn>
                <a:cxn ang="0">
                  <a:pos x="T2" y="T3"/>
                </a:cxn>
                <a:cxn ang="0">
                  <a:pos x="T4" y="T5"/>
                </a:cxn>
                <a:cxn ang="0">
                  <a:pos x="T6" y="T7"/>
                </a:cxn>
              </a:cxnLst>
              <a:rect l="0" t="0" r="r" b="b"/>
              <a:pathLst>
                <a:path w="470" h="483">
                  <a:moveTo>
                    <a:pt x="0" y="4"/>
                  </a:moveTo>
                  <a:cubicBezTo>
                    <a:pt x="57" y="28"/>
                    <a:pt x="264" y="74"/>
                    <a:pt x="342" y="150"/>
                  </a:cubicBezTo>
                  <a:cubicBezTo>
                    <a:pt x="450" y="275"/>
                    <a:pt x="452" y="483"/>
                    <a:pt x="470" y="461"/>
                  </a:cubicBezTo>
                  <a:lnTo>
                    <a:pt x="47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grpSp>
      <p:sp>
        <p:nvSpPr>
          <p:cNvPr id="1046" name="Line 22"/>
          <p:cNvSpPr>
            <a:spLocks noChangeShapeType="1"/>
          </p:cNvSpPr>
          <p:nvPr/>
        </p:nvSpPr>
        <p:spPr bwMode="gray">
          <a:xfrm>
            <a:off x="323850" y="6500813"/>
            <a:ext cx="8569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Tree>
    <p:extLst>
      <p:ext uri="{BB962C8B-B14F-4D97-AF65-F5344CB8AC3E}">
        <p14:creationId xmlns:p14="http://schemas.microsoft.com/office/powerpoint/2010/main" val="2348432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p:titleStyle>
    <p:bodyStyle>
      <a:lvl1pPr marL="358775" indent="-358775" algn="l" defTabSz="957263" rtl="0" eaLnBrk="1" fontAlgn="base" hangingPunct="1">
        <a:spcBef>
          <a:spcPct val="20000"/>
        </a:spcBef>
        <a:spcAft>
          <a:spcPct val="0"/>
        </a:spcAft>
        <a:buClr>
          <a:schemeClr val="hlink"/>
        </a:buClr>
        <a:buFont typeface="Wingdings" pitchFamily="2" charset="2"/>
        <a:buChar char="v"/>
        <a:defRPr sz="2400" b="1">
          <a:solidFill>
            <a:schemeClr val="tx1"/>
          </a:solidFill>
          <a:latin typeface="+mn-lt"/>
          <a:ea typeface="+mn-ea"/>
          <a:cs typeface="+mn-cs"/>
        </a:defRPr>
      </a:lvl1pPr>
      <a:lvl2pPr marL="777875" indent="-298450" algn="l" defTabSz="957263" rtl="0" eaLnBrk="1" fontAlgn="base" hangingPunct="1">
        <a:spcBef>
          <a:spcPct val="20000"/>
        </a:spcBef>
        <a:spcAft>
          <a:spcPct val="0"/>
        </a:spcAft>
        <a:buClr>
          <a:schemeClr val="accent1"/>
        </a:buClr>
        <a:buFont typeface="Wingdings" pitchFamily="2" charset="2"/>
        <a:buChar char="§"/>
        <a:defRPr sz="2100">
          <a:solidFill>
            <a:schemeClr val="tx1"/>
          </a:solidFill>
          <a:latin typeface="+mj-lt"/>
        </a:defRPr>
      </a:lvl2pPr>
      <a:lvl3pPr marL="1196975" indent="-239713" algn="l" defTabSz="957263" rtl="0" eaLnBrk="1" fontAlgn="base" hangingPunct="1">
        <a:spcBef>
          <a:spcPct val="20000"/>
        </a:spcBef>
        <a:spcAft>
          <a:spcPct val="0"/>
        </a:spcAft>
        <a:buClr>
          <a:schemeClr val="tx1"/>
        </a:buClr>
        <a:buChar char="•"/>
        <a:defRPr sz="2100">
          <a:solidFill>
            <a:schemeClr val="tx1"/>
          </a:solidFill>
          <a:latin typeface="+mj-lt"/>
        </a:defRPr>
      </a:lvl3pPr>
      <a:lvl4pPr marL="1676400" indent="-239713" algn="l" defTabSz="957263" rtl="0" eaLnBrk="1" fontAlgn="base" hangingPunct="1">
        <a:spcBef>
          <a:spcPct val="20000"/>
        </a:spcBef>
        <a:spcAft>
          <a:spcPct val="0"/>
        </a:spcAft>
        <a:buChar char="–"/>
        <a:defRPr sz="2100">
          <a:solidFill>
            <a:schemeClr val="tx1"/>
          </a:solidFill>
          <a:latin typeface="+mj-lt"/>
        </a:defRPr>
      </a:lvl4pPr>
      <a:lvl5pPr marL="2154238" indent="-238125" algn="l" defTabSz="957263" rtl="0" eaLnBrk="1" fontAlgn="base" hangingPunct="1">
        <a:spcBef>
          <a:spcPct val="20000"/>
        </a:spcBef>
        <a:spcAft>
          <a:spcPct val="0"/>
        </a:spcAft>
        <a:buChar char="»"/>
        <a:defRPr sz="2100">
          <a:solidFill>
            <a:schemeClr val="tx1"/>
          </a:solidFill>
          <a:latin typeface="+mj-lt"/>
        </a:defRPr>
      </a:lvl5pPr>
      <a:lvl6pPr marL="2611438" indent="-238125" algn="l" defTabSz="957263" rtl="0" eaLnBrk="1" fontAlgn="base" hangingPunct="1">
        <a:spcBef>
          <a:spcPct val="20000"/>
        </a:spcBef>
        <a:spcAft>
          <a:spcPct val="0"/>
        </a:spcAft>
        <a:buChar char="»"/>
        <a:defRPr sz="2100">
          <a:solidFill>
            <a:schemeClr val="tx1"/>
          </a:solidFill>
          <a:latin typeface="+mj-lt"/>
        </a:defRPr>
      </a:lvl6pPr>
      <a:lvl7pPr marL="3068638" indent="-238125" algn="l" defTabSz="957263" rtl="0" eaLnBrk="1" fontAlgn="base" hangingPunct="1">
        <a:spcBef>
          <a:spcPct val="20000"/>
        </a:spcBef>
        <a:spcAft>
          <a:spcPct val="0"/>
        </a:spcAft>
        <a:buChar char="»"/>
        <a:defRPr sz="2100">
          <a:solidFill>
            <a:schemeClr val="tx1"/>
          </a:solidFill>
          <a:latin typeface="+mj-lt"/>
        </a:defRPr>
      </a:lvl7pPr>
      <a:lvl8pPr marL="3525838" indent="-238125" algn="l" defTabSz="957263" rtl="0" eaLnBrk="1" fontAlgn="base" hangingPunct="1">
        <a:spcBef>
          <a:spcPct val="20000"/>
        </a:spcBef>
        <a:spcAft>
          <a:spcPct val="0"/>
        </a:spcAft>
        <a:buChar char="»"/>
        <a:defRPr sz="2100">
          <a:solidFill>
            <a:schemeClr val="tx1"/>
          </a:solidFill>
          <a:latin typeface="+mj-lt"/>
        </a:defRPr>
      </a:lvl8pPr>
      <a:lvl9pPr marL="3983038" indent="-238125" algn="l" defTabSz="957263" rtl="0" eaLnBrk="1" fontAlgn="base" hangingPunct="1">
        <a:spcBef>
          <a:spcPct val="20000"/>
        </a:spcBef>
        <a:spcAft>
          <a:spcPct val="0"/>
        </a:spcAft>
        <a:buChar char="»"/>
        <a:defRPr sz="21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mtuan@tlu.edu.vn"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8F77FC70-716C-40BF-B175-2B48BE74B56A}" type="slidenum">
              <a:rPr lang="en-US" smtClean="0">
                <a:solidFill>
                  <a:srgbClr val="000066"/>
                </a:solidFill>
              </a:rPr>
              <a:pPr/>
              <a:t>1</a:t>
            </a:fld>
            <a:endParaRPr lang="en-US">
              <a:solidFill>
                <a:srgbClr val="000066"/>
              </a:solidFill>
            </a:endParaRPr>
          </a:p>
        </p:txBody>
      </p:sp>
      <p:sp>
        <p:nvSpPr>
          <p:cNvPr id="24" name="object 2"/>
          <p:cNvSpPr txBox="1">
            <a:spLocks/>
          </p:cNvSpPr>
          <p:nvPr/>
        </p:nvSpPr>
        <p:spPr bwMode="gray">
          <a:xfrm>
            <a:off x="1219200" y="3551903"/>
            <a:ext cx="6324600" cy="255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50" rIns="0" bIns="0" numCol="1" rtlCol="0" anchor="ctr" anchorCtr="0" compatLnSpc="1">
            <a:prstTxWarp prst="textNoShape">
              <a:avLst/>
            </a:prstTxWarp>
            <a:spAutoFit/>
          </a:bodyPr>
          <a:lstStyle>
            <a:lvl1pPr algn="ctr" defTabSz="957263" rtl="0" eaLnBrk="1" fontAlgn="base" hangingPunct="1">
              <a:spcBef>
                <a:spcPct val="0"/>
              </a:spcBef>
              <a:spcAft>
                <a:spcPct val="0"/>
              </a:spcAft>
              <a:defRPr sz="46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pPr marL="372110" marR="5080" indent="-360045" algn="l">
              <a:spcBef>
                <a:spcPts val="600"/>
              </a:spcBef>
            </a:pPr>
            <a:r>
              <a:rPr lang="en-GB" sz="2800" kern="0" dirty="0" err="1">
                <a:solidFill>
                  <a:srgbClr val="FF0000"/>
                </a:solidFill>
              </a:rPr>
              <a:t>Giáo</a:t>
            </a:r>
            <a:r>
              <a:rPr lang="en-GB" sz="2800" kern="0" dirty="0">
                <a:solidFill>
                  <a:srgbClr val="FF0000"/>
                </a:solidFill>
              </a:rPr>
              <a:t> </a:t>
            </a:r>
            <a:r>
              <a:rPr lang="en-GB" sz="2800" kern="0" dirty="0" err="1">
                <a:solidFill>
                  <a:srgbClr val="FF0000"/>
                </a:solidFill>
              </a:rPr>
              <a:t>viên</a:t>
            </a:r>
            <a:r>
              <a:rPr lang="en-GB" sz="2800" kern="0" dirty="0">
                <a:solidFill>
                  <a:srgbClr val="FF0000"/>
                </a:solidFill>
              </a:rPr>
              <a:t>: TS. </a:t>
            </a:r>
            <a:r>
              <a:rPr lang="en-GB" sz="2800" kern="0" dirty="0" err="1">
                <a:solidFill>
                  <a:srgbClr val="FF0000"/>
                </a:solidFill>
              </a:rPr>
              <a:t>Trần</a:t>
            </a:r>
            <a:r>
              <a:rPr lang="en-GB" sz="2800" kern="0" dirty="0">
                <a:solidFill>
                  <a:srgbClr val="FF0000"/>
                </a:solidFill>
              </a:rPr>
              <a:t> </a:t>
            </a:r>
            <a:r>
              <a:rPr lang="en-GB" sz="2800" kern="0" dirty="0" err="1">
                <a:solidFill>
                  <a:srgbClr val="FF0000"/>
                </a:solidFill>
              </a:rPr>
              <a:t>Mạnh</a:t>
            </a:r>
            <a:r>
              <a:rPr lang="en-GB" sz="2800" kern="0" dirty="0">
                <a:solidFill>
                  <a:srgbClr val="FF0000"/>
                </a:solidFill>
              </a:rPr>
              <a:t> </a:t>
            </a:r>
            <a:r>
              <a:rPr lang="en-GB" sz="2800" kern="0" dirty="0" err="1">
                <a:solidFill>
                  <a:srgbClr val="FF0000"/>
                </a:solidFill>
              </a:rPr>
              <a:t>Tuấn</a:t>
            </a:r>
            <a:endParaRPr lang="en-GB" sz="2800" kern="0" dirty="0">
              <a:solidFill>
                <a:srgbClr val="FF0000"/>
              </a:solidFill>
            </a:endParaRPr>
          </a:p>
          <a:p>
            <a:pPr marL="372110" marR="5080" indent="-360045" algn="l">
              <a:spcBef>
                <a:spcPts val="600"/>
              </a:spcBef>
            </a:pPr>
            <a:r>
              <a:rPr lang="en-GB" sz="2800" kern="0" dirty="0" err="1">
                <a:solidFill>
                  <a:srgbClr val="FF0000"/>
                </a:solidFill>
              </a:rPr>
              <a:t>Bộ</a:t>
            </a:r>
            <a:r>
              <a:rPr lang="en-GB" sz="2800" kern="0" dirty="0">
                <a:solidFill>
                  <a:srgbClr val="FF0000"/>
                </a:solidFill>
              </a:rPr>
              <a:t> </a:t>
            </a:r>
            <a:r>
              <a:rPr lang="en-GB" sz="2800" kern="0" dirty="0" err="1">
                <a:solidFill>
                  <a:srgbClr val="FF0000"/>
                </a:solidFill>
              </a:rPr>
              <a:t>môn</a:t>
            </a:r>
            <a:r>
              <a:rPr lang="en-GB" sz="2800" kern="0" dirty="0">
                <a:solidFill>
                  <a:srgbClr val="FF0000"/>
                </a:solidFill>
              </a:rPr>
              <a:t>: </a:t>
            </a:r>
            <a:r>
              <a:rPr lang="en-GB" sz="2800" kern="0" dirty="0" err="1">
                <a:solidFill>
                  <a:srgbClr val="FF0000"/>
                </a:solidFill>
              </a:rPr>
              <a:t>Hệ</a:t>
            </a:r>
            <a:r>
              <a:rPr lang="en-GB" sz="2800" kern="0" dirty="0">
                <a:solidFill>
                  <a:srgbClr val="FF0000"/>
                </a:solidFill>
              </a:rPr>
              <a:t> </a:t>
            </a:r>
            <a:r>
              <a:rPr lang="en-GB" sz="2800" kern="0" dirty="0" err="1">
                <a:solidFill>
                  <a:srgbClr val="FF0000"/>
                </a:solidFill>
              </a:rPr>
              <a:t>thống</a:t>
            </a:r>
            <a:r>
              <a:rPr lang="en-GB" sz="2800" kern="0" dirty="0">
                <a:solidFill>
                  <a:srgbClr val="FF0000"/>
                </a:solidFill>
              </a:rPr>
              <a:t> </a:t>
            </a:r>
            <a:r>
              <a:rPr lang="en-GB" sz="2800" kern="0" dirty="0" err="1">
                <a:solidFill>
                  <a:srgbClr val="FF0000"/>
                </a:solidFill>
              </a:rPr>
              <a:t>thông</a:t>
            </a:r>
            <a:r>
              <a:rPr lang="en-GB" sz="2800" kern="0" dirty="0">
                <a:solidFill>
                  <a:srgbClr val="FF0000"/>
                </a:solidFill>
              </a:rPr>
              <a:t> tin</a:t>
            </a:r>
          </a:p>
          <a:p>
            <a:pPr marL="372110" marR="5080" indent="-360045" algn="l">
              <a:spcBef>
                <a:spcPts val="600"/>
              </a:spcBef>
            </a:pPr>
            <a:r>
              <a:rPr lang="en-GB" sz="2800" kern="0" dirty="0" err="1">
                <a:solidFill>
                  <a:srgbClr val="FF0000"/>
                </a:solidFill>
              </a:rPr>
              <a:t>Khoa</a:t>
            </a:r>
            <a:r>
              <a:rPr lang="en-GB" sz="2800" kern="0" dirty="0">
                <a:solidFill>
                  <a:srgbClr val="FF0000"/>
                </a:solidFill>
              </a:rPr>
              <a:t>: </a:t>
            </a:r>
            <a:r>
              <a:rPr lang="en-GB" sz="2800" kern="0" dirty="0" err="1">
                <a:solidFill>
                  <a:srgbClr val="FF0000"/>
                </a:solidFill>
              </a:rPr>
              <a:t>Công</a:t>
            </a:r>
            <a:r>
              <a:rPr lang="en-GB" sz="2800" kern="0" dirty="0">
                <a:solidFill>
                  <a:srgbClr val="FF0000"/>
                </a:solidFill>
              </a:rPr>
              <a:t> </a:t>
            </a:r>
            <a:r>
              <a:rPr lang="en-GB" sz="2800" kern="0" dirty="0" err="1">
                <a:solidFill>
                  <a:srgbClr val="FF0000"/>
                </a:solidFill>
              </a:rPr>
              <a:t>nghệ</a:t>
            </a:r>
            <a:r>
              <a:rPr lang="en-GB" sz="2800" kern="0" dirty="0">
                <a:solidFill>
                  <a:srgbClr val="FF0000"/>
                </a:solidFill>
              </a:rPr>
              <a:t> </a:t>
            </a:r>
            <a:r>
              <a:rPr lang="en-GB" sz="2800" kern="0" dirty="0" err="1">
                <a:solidFill>
                  <a:srgbClr val="FF0000"/>
                </a:solidFill>
              </a:rPr>
              <a:t>thông</a:t>
            </a:r>
            <a:r>
              <a:rPr lang="en-GB" sz="2800" kern="0" dirty="0">
                <a:solidFill>
                  <a:srgbClr val="FF0000"/>
                </a:solidFill>
              </a:rPr>
              <a:t> tin</a:t>
            </a:r>
          </a:p>
          <a:p>
            <a:pPr marL="372110" marR="5080" indent="-360045" algn="l">
              <a:spcBef>
                <a:spcPts val="600"/>
              </a:spcBef>
            </a:pPr>
            <a:r>
              <a:rPr lang="en-GB" sz="2800" kern="0" dirty="0">
                <a:solidFill>
                  <a:srgbClr val="FF0000"/>
                </a:solidFill>
              </a:rPr>
              <a:t>Email: </a:t>
            </a:r>
            <a:r>
              <a:rPr lang="en-GB" sz="2800" kern="0" dirty="0">
                <a:solidFill>
                  <a:srgbClr val="FF0000"/>
                </a:solidFill>
                <a:hlinkClick r:id="rId2"/>
              </a:rPr>
              <a:t>tmtuan@tlu.edu.vn</a:t>
            </a:r>
            <a:endParaRPr lang="en-GB" sz="2800" kern="0" dirty="0">
              <a:solidFill>
                <a:srgbClr val="FF0000"/>
              </a:solidFill>
            </a:endParaRPr>
          </a:p>
          <a:p>
            <a:pPr marL="372110" marR="5080" indent="-360045" algn="l">
              <a:spcBef>
                <a:spcPts val="600"/>
              </a:spcBef>
            </a:pPr>
            <a:r>
              <a:rPr lang="en-GB" sz="2800" kern="0" dirty="0" err="1">
                <a:solidFill>
                  <a:srgbClr val="FF0000"/>
                </a:solidFill>
              </a:rPr>
              <a:t>Điện</a:t>
            </a:r>
            <a:r>
              <a:rPr lang="en-GB" sz="2800" kern="0" dirty="0">
                <a:solidFill>
                  <a:srgbClr val="FF0000"/>
                </a:solidFill>
              </a:rPr>
              <a:t> </a:t>
            </a:r>
            <a:r>
              <a:rPr lang="en-GB" sz="2800" kern="0" dirty="0" err="1">
                <a:solidFill>
                  <a:srgbClr val="FF0000"/>
                </a:solidFill>
              </a:rPr>
              <a:t>thoai</a:t>
            </a:r>
            <a:r>
              <a:rPr lang="en-GB" sz="2800" kern="0" dirty="0">
                <a:solidFill>
                  <a:srgbClr val="FF0000"/>
                </a:solidFill>
              </a:rPr>
              <a:t>: 0983.668.841</a:t>
            </a:r>
          </a:p>
        </p:txBody>
      </p:sp>
      <p:sp>
        <p:nvSpPr>
          <p:cNvPr id="26" name="object 2"/>
          <p:cNvSpPr txBox="1">
            <a:spLocks/>
          </p:cNvSpPr>
          <p:nvPr/>
        </p:nvSpPr>
        <p:spPr bwMode="gray">
          <a:xfrm>
            <a:off x="107950" y="1164404"/>
            <a:ext cx="8991600" cy="689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50" rIns="0" bIns="0" numCol="1" rtlCol="0" anchor="ctr" anchorCtr="0" compatLnSpc="1">
            <a:prstTxWarp prst="textNoShape">
              <a:avLst/>
            </a:prstTxWarp>
            <a:spAutoFit/>
          </a:bodyPr>
          <a:lstStyle>
            <a:lvl1pPr algn="ctr" defTabSz="957263" rtl="0" eaLnBrk="1" fontAlgn="base" hangingPunct="1">
              <a:spcBef>
                <a:spcPct val="0"/>
              </a:spcBef>
              <a:spcAft>
                <a:spcPct val="0"/>
              </a:spcAft>
              <a:defRPr sz="46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pPr marL="372110" marR="5080" indent="-360045">
              <a:lnSpc>
                <a:spcPts val="5190"/>
              </a:lnSpc>
              <a:spcBef>
                <a:spcPts val="750"/>
              </a:spcBef>
            </a:pPr>
            <a:r>
              <a:rPr lang="en-GB" sz="3200" kern="0" dirty="0">
                <a:solidFill>
                  <a:srgbClr val="FF0000"/>
                </a:solidFill>
              </a:rPr>
              <a:t>THỰC HÀNH KHAI PHÁ DỮ LIỆU</a:t>
            </a:r>
          </a:p>
        </p:txBody>
      </p:sp>
      <p:sp>
        <p:nvSpPr>
          <p:cNvPr id="27" name="object 2"/>
          <p:cNvSpPr txBox="1">
            <a:spLocks/>
          </p:cNvSpPr>
          <p:nvPr/>
        </p:nvSpPr>
        <p:spPr bwMode="gray">
          <a:xfrm>
            <a:off x="755650" y="2026327"/>
            <a:ext cx="7696200" cy="1368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50" rIns="0" bIns="0" numCol="1" rtlCol="0" anchor="ctr" anchorCtr="0" compatLnSpc="1">
            <a:prstTxWarp prst="textNoShape">
              <a:avLst/>
            </a:prstTxWarp>
            <a:spAutoFit/>
          </a:bodyPr>
          <a:lstStyle>
            <a:lvl1pPr algn="ctr" defTabSz="957263" rtl="0" eaLnBrk="1" fontAlgn="base" hangingPunct="1">
              <a:spcBef>
                <a:spcPct val="0"/>
              </a:spcBef>
              <a:spcAft>
                <a:spcPct val="0"/>
              </a:spcAft>
              <a:defRPr sz="46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pPr marL="372110" marR="5080" indent="-360045">
              <a:lnSpc>
                <a:spcPts val="5190"/>
              </a:lnSpc>
              <a:spcBef>
                <a:spcPts val="750"/>
              </a:spcBef>
            </a:pPr>
            <a:r>
              <a:rPr lang="en-GB" sz="3600" kern="0" dirty="0" err="1">
                <a:solidFill>
                  <a:srgbClr val="002060"/>
                </a:solidFill>
              </a:rPr>
              <a:t>Bài</a:t>
            </a:r>
            <a:r>
              <a:rPr lang="en-GB" sz="3600" kern="0" dirty="0">
                <a:solidFill>
                  <a:srgbClr val="002060"/>
                </a:solidFill>
              </a:rPr>
              <a:t> 2. </a:t>
            </a:r>
            <a:r>
              <a:rPr lang="en-GB" sz="3600" kern="0" dirty="0" err="1">
                <a:solidFill>
                  <a:srgbClr val="002060"/>
                </a:solidFill>
              </a:rPr>
              <a:t>Các</a:t>
            </a:r>
            <a:r>
              <a:rPr lang="en-GB" sz="3600" kern="0" dirty="0">
                <a:solidFill>
                  <a:srgbClr val="002060"/>
                </a:solidFill>
              </a:rPr>
              <a:t> </a:t>
            </a:r>
            <a:r>
              <a:rPr lang="en-GB" sz="3600" kern="0" dirty="0" err="1">
                <a:solidFill>
                  <a:srgbClr val="002060"/>
                </a:solidFill>
              </a:rPr>
              <a:t>mô</a:t>
            </a:r>
            <a:r>
              <a:rPr lang="en-GB" sz="3600" kern="0" dirty="0">
                <a:solidFill>
                  <a:srgbClr val="002060"/>
                </a:solidFill>
              </a:rPr>
              <a:t> </a:t>
            </a:r>
            <a:r>
              <a:rPr lang="en-GB" sz="3600" kern="0" dirty="0" err="1">
                <a:solidFill>
                  <a:srgbClr val="002060"/>
                </a:solidFill>
              </a:rPr>
              <a:t>hình</a:t>
            </a:r>
            <a:r>
              <a:rPr lang="en-GB" sz="3600" kern="0" dirty="0">
                <a:solidFill>
                  <a:srgbClr val="002060"/>
                </a:solidFill>
              </a:rPr>
              <a:t> </a:t>
            </a:r>
            <a:r>
              <a:rPr lang="en-GB" sz="3600" kern="0" dirty="0" err="1">
                <a:solidFill>
                  <a:srgbClr val="002060"/>
                </a:solidFill>
              </a:rPr>
              <a:t>khai</a:t>
            </a:r>
            <a:r>
              <a:rPr lang="en-GB" sz="3600" kern="0" dirty="0">
                <a:solidFill>
                  <a:srgbClr val="002060"/>
                </a:solidFill>
              </a:rPr>
              <a:t> </a:t>
            </a:r>
            <a:r>
              <a:rPr lang="en-GB" sz="3600" kern="0" dirty="0" err="1">
                <a:solidFill>
                  <a:srgbClr val="002060"/>
                </a:solidFill>
              </a:rPr>
              <a:t>phá</a:t>
            </a:r>
            <a:r>
              <a:rPr lang="en-GB" sz="3600" kern="0" dirty="0">
                <a:solidFill>
                  <a:srgbClr val="002060"/>
                </a:solidFill>
              </a:rPr>
              <a:t> </a:t>
            </a:r>
            <a:r>
              <a:rPr lang="en-GB" sz="3600" kern="0" dirty="0" err="1">
                <a:solidFill>
                  <a:srgbClr val="002060"/>
                </a:solidFill>
              </a:rPr>
              <a:t>dữ</a:t>
            </a:r>
            <a:r>
              <a:rPr lang="en-GB" sz="3600" kern="0" dirty="0">
                <a:solidFill>
                  <a:srgbClr val="002060"/>
                </a:solidFill>
              </a:rPr>
              <a:t> </a:t>
            </a:r>
            <a:r>
              <a:rPr lang="en-GB" sz="3600" kern="0" dirty="0" err="1">
                <a:solidFill>
                  <a:srgbClr val="002060"/>
                </a:solidFill>
              </a:rPr>
              <a:t>liệu</a:t>
            </a:r>
            <a:r>
              <a:rPr lang="en-GB" sz="3600" kern="0" dirty="0">
                <a:solidFill>
                  <a:srgbClr val="002060"/>
                </a:solidFill>
              </a:rPr>
              <a:t> </a:t>
            </a:r>
            <a:r>
              <a:rPr lang="en-GB" sz="3600" kern="0" dirty="0" err="1">
                <a:solidFill>
                  <a:srgbClr val="002060"/>
                </a:solidFill>
              </a:rPr>
              <a:t>trên</a:t>
            </a:r>
            <a:r>
              <a:rPr lang="en-GB" sz="3600" kern="0" dirty="0">
                <a:solidFill>
                  <a:srgbClr val="002060"/>
                </a:solidFill>
              </a:rPr>
              <a:t> </a:t>
            </a:r>
            <a:r>
              <a:rPr lang="en-GB" sz="3600" kern="0" dirty="0" err="1">
                <a:solidFill>
                  <a:srgbClr val="002060"/>
                </a:solidFill>
              </a:rPr>
              <a:t>weka</a:t>
            </a:r>
            <a:endParaRPr lang="en-GB" sz="3600" kern="0" dirty="0">
              <a:solidFill>
                <a:srgbClr val="002060"/>
              </a:solidFill>
            </a:endParaRPr>
          </a:p>
        </p:txBody>
      </p:sp>
    </p:spTree>
    <p:extLst>
      <p:ext uri="{BB962C8B-B14F-4D97-AF65-F5344CB8AC3E}">
        <p14:creationId xmlns:p14="http://schemas.microsoft.com/office/powerpoint/2010/main" val="334481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0677CDB-6CA9-4D88-A1B1-ECBC4F5017B4}"/>
              </a:ext>
            </a:extLst>
          </p:cNvPr>
          <p:cNvSpPr>
            <a:spLocks noGrp="1" noChangeArrowheads="1"/>
          </p:cNvSpPr>
          <p:nvPr>
            <p:ph type="title"/>
          </p:nvPr>
        </p:nvSpPr>
        <p:spPr>
          <a:xfrm>
            <a:off x="179387" y="749402"/>
            <a:ext cx="8785225" cy="981075"/>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Kết</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quả</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phân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lớp</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dữ</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liệu</a:t>
            </a:r>
            <a:endParaRPr lang="en-US" altLang="en-US" dirty="0">
              <a:solidFill>
                <a:srgbClr val="FF0000"/>
              </a:solidFill>
              <a:latin typeface="Times New Roman" panose="02020603050405020304" pitchFamily="18" charset="0"/>
              <a:cs typeface="Times New Roman" panose="02020603050405020304" pitchFamily="18" charset="0"/>
            </a:endParaRPr>
          </a:p>
        </p:txBody>
      </p:sp>
      <p:pic>
        <p:nvPicPr>
          <p:cNvPr id="13315" name="Picture 2">
            <a:extLst>
              <a:ext uri="{FF2B5EF4-FFF2-40B4-BE49-F238E27FC236}">
                <a16:creationId xmlns:a16="http://schemas.microsoft.com/office/drawing/2014/main" id="{3235697C-37D4-4B60-877C-AC351F868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1752600"/>
            <a:ext cx="7705725" cy="448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a:extLst>
              <a:ext uri="{FF2B5EF4-FFF2-40B4-BE49-F238E27FC236}">
                <a16:creationId xmlns:a16="http://schemas.microsoft.com/office/drawing/2014/main" id="{0AD6EB32-789B-4CCD-8135-FE19DAB926E2}"/>
              </a:ext>
            </a:extLst>
          </p:cNvPr>
          <p:cNvSpPr txBox="1">
            <a:spLocks noChangeArrowheads="1"/>
          </p:cNvSpPr>
          <p:nvPr/>
        </p:nvSpPr>
        <p:spPr bwMode="white">
          <a:xfrm>
            <a:off x="385763" y="-7373"/>
            <a:ext cx="8229600" cy="76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altLang="en-US" sz="2400" kern="0"/>
              <a:t>Giới thiệu về phân lớp dữ liệu</a:t>
            </a:r>
            <a:endParaRPr lang="en-US" altLang="en-US" sz="2400" kern="0" dirty="0"/>
          </a:p>
        </p:txBody>
      </p:sp>
    </p:spTree>
    <p:extLst>
      <p:ext uri="{BB962C8B-B14F-4D97-AF65-F5344CB8AC3E}">
        <p14:creationId xmlns:p14="http://schemas.microsoft.com/office/powerpoint/2010/main" val="150908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DDD7BEB-4659-4B88-8ABC-1280244F2342}"/>
              </a:ext>
            </a:extLst>
          </p:cNvPr>
          <p:cNvSpPr>
            <a:spLocks noGrp="1" noChangeArrowheads="1"/>
          </p:cNvSpPr>
          <p:nvPr>
            <p:ph type="title"/>
          </p:nvPr>
        </p:nvSpPr>
        <p:spPr>
          <a:xfrm>
            <a:off x="179387" y="567634"/>
            <a:ext cx="8785225" cy="981075"/>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Kết</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quả</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phân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lớp</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dữ</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liệu</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14339" name="Content Placeholder 1">
            <a:extLst>
              <a:ext uri="{FF2B5EF4-FFF2-40B4-BE49-F238E27FC236}">
                <a16:creationId xmlns:a16="http://schemas.microsoft.com/office/drawing/2014/main" id="{1D324B0B-56ED-436D-B903-355D71BCDB94}"/>
              </a:ext>
            </a:extLst>
          </p:cNvPr>
          <p:cNvSpPr>
            <a:spLocks noGrp="1"/>
          </p:cNvSpPr>
          <p:nvPr>
            <p:ph idx="1"/>
          </p:nvPr>
        </p:nvSpPr>
        <p:spPr>
          <a:xfrm>
            <a:off x="458788" y="1341438"/>
            <a:ext cx="8229600" cy="4525962"/>
          </a:xfrm>
        </p:spPr>
        <p:txBody>
          <a:bodyPr/>
          <a:lstStyle/>
          <a:p>
            <a:r>
              <a:rPr lang="en-US" altLang="en-US" sz="2600" b="1">
                <a:latin typeface="Times New Roman" panose="02020603050405020304" pitchFamily="18" charset="0"/>
                <a:cs typeface="Times New Roman" panose="02020603050405020304" pitchFamily="18" charset="0"/>
              </a:rPr>
              <a:t>Classifier mode (full training set): </a:t>
            </a:r>
            <a:r>
              <a:rPr lang="en-US" altLang="en-US" sz="2600">
                <a:latin typeface="Times New Roman" panose="02020603050405020304" pitchFamily="18" charset="0"/>
                <a:cs typeface="Times New Roman" panose="02020603050405020304" pitchFamily="18" charset="0"/>
              </a:rPr>
              <a:t>cho biết mô hình phân lớp dựa trên cả tập huấn luyện, cây quyết định, thời gian chạy môn hình</a:t>
            </a:r>
          </a:p>
          <a:p>
            <a:endParaRPr lang="en-US" altLang="en-US" sz="2600">
              <a:latin typeface="Times New Roman" panose="02020603050405020304" pitchFamily="18" charset="0"/>
              <a:cs typeface="Times New Roman" panose="02020603050405020304" pitchFamily="18" charset="0"/>
            </a:endParaRPr>
          </a:p>
        </p:txBody>
      </p:sp>
      <p:pic>
        <p:nvPicPr>
          <p:cNvPr id="14340" name="Picture 3">
            <a:extLst>
              <a:ext uri="{FF2B5EF4-FFF2-40B4-BE49-F238E27FC236}">
                <a16:creationId xmlns:a16="http://schemas.microsoft.com/office/drawing/2014/main" id="{1A01D391-9442-4DE5-81CA-3530FA8CA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2781300"/>
            <a:ext cx="7923212"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a:extLst>
              <a:ext uri="{FF2B5EF4-FFF2-40B4-BE49-F238E27FC236}">
                <a16:creationId xmlns:a16="http://schemas.microsoft.com/office/drawing/2014/main" id="{E958FC02-4B50-47AD-AE1E-B5CFED69FB8D}"/>
              </a:ext>
            </a:extLst>
          </p:cNvPr>
          <p:cNvSpPr txBox="1">
            <a:spLocks noChangeArrowheads="1"/>
          </p:cNvSpPr>
          <p:nvPr/>
        </p:nvSpPr>
        <p:spPr bwMode="white">
          <a:xfrm>
            <a:off x="385763" y="-7373"/>
            <a:ext cx="8229600" cy="76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altLang="en-US" sz="2400" kern="0"/>
              <a:t>Giới thiệu về phân lớp dữ liệu</a:t>
            </a:r>
            <a:endParaRPr lang="en-US" altLang="en-US" sz="2400" kern="0" dirty="0"/>
          </a:p>
        </p:txBody>
      </p:sp>
    </p:spTree>
    <p:extLst>
      <p:ext uri="{BB962C8B-B14F-4D97-AF65-F5344CB8AC3E}">
        <p14:creationId xmlns:p14="http://schemas.microsoft.com/office/powerpoint/2010/main" val="39325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712D6E4-2FD5-447D-A78B-D1B416F036B3}"/>
              </a:ext>
            </a:extLst>
          </p:cNvPr>
          <p:cNvSpPr>
            <a:spLocks noGrp="1" noChangeArrowheads="1"/>
          </p:cNvSpPr>
          <p:nvPr>
            <p:ph type="title"/>
          </p:nvPr>
        </p:nvSpPr>
        <p:spPr>
          <a:xfrm>
            <a:off x="279861" y="566737"/>
            <a:ext cx="8785225" cy="981075"/>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Kết</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quả</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phân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lớp</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dữ</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liệu</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15363" name="Content Placeholder 1">
            <a:extLst>
              <a:ext uri="{FF2B5EF4-FFF2-40B4-BE49-F238E27FC236}">
                <a16:creationId xmlns:a16="http://schemas.microsoft.com/office/drawing/2014/main" id="{C20ABB44-30D6-461E-807B-FDB0700B3802}"/>
              </a:ext>
            </a:extLst>
          </p:cNvPr>
          <p:cNvSpPr>
            <a:spLocks noGrp="1"/>
          </p:cNvSpPr>
          <p:nvPr>
            <p:ph idx="1"/>
          </p:nvPr>
        </p:nvSpPr>
        <p:spPr>
          <a:xfrm>
            <a:off x="458788" y="1341438"/>
            <a:ext cx="8229600" cy="4525962"/>
          </a:xfrm>
        </p:spPr>
        <p:txBody>
          <a:bodyPr/>
          <a:lstStyle/>
          <a:p>
            <a:r>
              <a:rPr lang="en-US" altLang="en-US" sz="2600" b="1">
                <a:latin typeface="Times New Roman" panose="02020603050405020304" pitchFamily="18" charset="0"/>
                <a:cs typeface="Times New Roman" panose="02020603050405020304" pitchFamily="18" charset="0"/>
              </a:rPr>
              <a:t>Tổng kết: </a:t>
            </a:r>
            <a:r>
              <a:rPr lang="en-US" altLang="en-US" sz="2600">
                <a:latin typeface="Times New Roman" panose="02020603050405020304" pitchFamily="18" charset="0"/>
                <a:cs typeface="Times New Roman" panose="02020603050405020304" pitchFamily="18" charset="0"/>
              </a:rPr>
              <a:t>số liệu thống kê cho biết độ chính xác của bộ phân lớp, theo kiểu test cụ thể:</a:t>
            </a:r>
          </a:p>
          <a:p>
            <a:endParaRPr lang="en-US" altLang="en-US" sz="2600">
              <a:latin typeface="Times New Roman" panose="02020603050405020304" pitchFamily="18" charset="0"/>
              <a:cs typeface="Times New Roman" panose="02020603050405020304" pitchFamily="18" charset="0"/>
            </a:endParaRPr>
          </a:p>
        </p:txBody>
      </p:sp>
      <p:pic>
        <p:nvPicPr>
          <p:cNvPr id="15364" name="Picture 2">
            <a:extLst>
              <a:ext uri="{FF2B5EF4-FFF2-40B4-BE49-F238E27FC236}">
                <a16:creationId xmlns:a16="http://schemas.microsoft.com/office/drawing/2014/main" id="{851EFA38-8BA1-449B-B733-94DF4F07C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13" y="2565400"/>
            <a:ext cx="7704137" cy="32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Callout 1">
            <a:extLst>
              <a:ext uri="{FF2B5EF4-FFF2-40B4-BE49-F238E27FC236}">
                <a16:creationId xmlns:a16="http://schemas.microsoft.com/office/drawing/2014/main" id="{6E9F416C-E4DE-4E89-9C54-1AED897AC7A4}"/>
              </a:ext>
            </a:extLst>
          </p:cNvPr>
          <p:cNvSpPr/>
          <p:nvPr/>
        </p:nvSpPr>
        <p:spPr>
          <a:xfrm>
            <a:off x="4662488" y="1974850"/>
            <a:ext cx="1873250" cy="792163"/>
          </a:xfrm>
          <a:prstGeom prst="wedgeEllipseCallout">
            <a:avLst>
              <a:gd name="adj1" fmla="val -100683"/>
              <a:gd name="adj2" fmla="val 5333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rgbClr val="002060"/>
                </a:solidFill>
              </a:rPr>
              <a:t>Kiểu</a:t>
            </a:r>
            <a:r>
              <a:rPr lang="en-US" dirty="0">
                <a:solidFill>
                  <a:srgbClr val="002060"/>
                </a:solidFill>
              </a:rPr>
              <a:t> test</a:t>
            </a:r>
          </a:p>
        </p:txBody>
      </p:sp>
      <p:sp>
        <p:nvSpPr>
          <p:cNvPr id="3" name="Oval Callout 2">
            <a:extLst>
              <a:ext uri="{FF2B5EF4-FFF2-40B4-BE49-F238E27FC236}">
                <a16:creationId xmlns:a16="http://schemas.microsoft.com/office/drawing/2014/main" id="{FB7F145E-F941-4F0E-92B7-EFCFB1F5E2DB}"/>
              </a:ext>
            </a:extLst>
          </p:cNvPr>
          <p:cNvSpPr/>
          <p:nvPr/>
        </p:nvSpPr>
        <p:spPr>
          <a:xfrm>
            <a:off x="6535738" y="1808163"/>
            <a:ext cx="1655762" cy="1512887"/>
          </a:xfrm>
          <a:prstGeom prst="wedgeEllipseCallout">
            <a:avLst>
              <a:gd name="adj1" fmla="val -121615"/>
              <a:gd name="adj2" fmla="val 7017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rgbClr val="002060"/>
                </a:solidFill>
              </a:rPr>
              <a:t>Số</a:t>
            </a:r>
            <a:r>
              <a:rPr lang="en-US" dirty="0">
                <a:solidFill>
                  <a:srgbClr val="002060"/>
                </a:solidFill>
              </a:rPr>
              <a:t> </a:t>
            </a:r>
            <a:r>
              <a:rPr lang="en-US" dirty="0" err="1">
                <a:solidFill>
                  <a:srgbClr val="002060"/>
                </a:solidFill>
              </a:rPr>
              <a:t>mẫu</a:t>
            </a:r>
            <a:r>
              <a:rPr lang="en-US" dirty="0">
                <a:solidFill>
                  <a:srgbClr val="002060"/>
                </a:solidFill>
              </a:rPr>
              <a:t> </a:t>
            </a:r>
            <a:r>
              <a:rPr lang="en-US" dirty="0" err="1">
                <a:solidFill>
                  <a:srgbClr val="002060"/>
                </a:solidFill>
              </a:rPr>
              <a:t>phân</a:t>
            </a:r>
            <a:r>
              <a:rPr lang="en-US" dirty="0">
                <a:solidFill>
                  <a:srgbClr val="002060"/>
                </a:solidFill>
              </a:rPr>
              <a:t> </a:t>
            </a:r>
            <a:r>
              <a:rPr lang="en-US" dirty="0" err="1">
                <a:solidFill>
                  <a:srgbClr val="002060"/>
                </a:solidFill>
              </a:rPr>
              <a:t>lớp</a:t>
            </a:r>
            <a:r>
              <a:rPr lang="en-US" dirty="0">
                <a:solidFill>
                  <a:srgbClr val="002060"/>
                </a:solidFill>
              </a:rPr>
              <a:t> </a:t>
            </a:r>
            <a:r>
              <a:rPr lang="en-US" dirty="0" err="1">
                <a:solidFill>
                  <a:srgbClr val="002060"/>
                </a:solidFill>
              </a:rPr>
              <a:t>đúng</a:t>
            </a:r>
            <a:endParaRPr lang="en-US" dirty="0">
              <a:solidFill>
                <a:srgbClr val="002060"/>
              </a:solidFill>
            </a:endParaRPr>
          </a:p>
        </p:txBody>
      </p:sp>
      <p:sp>
        <p:nvSpPr>
          <p:cNvPr id="8" name="Oval Callout 7">
            <a:extLst>
              <a:ext uri="{FF2B5EF4-FFF2-40B4-BE49-F238E27FC236}">
                <a16:creationId xmlns:a16="http://schemas.microsoft.com/office/drawing/2014/main" id="{F052ECD3-AE2D-459B-B05A-B7847A1C26F0}"/>
              </a:ext>
            </a:extLst>
          </p:cNvPr>
          <p:cNvSpPr/>
          <p:nvPr/>
        </p:nvSpPr>
        <p:spPr>
          <a:xfrm>
            <a:off x="7394575" y="4287838"/>
            <a:ext cx="1655763" cy="1512887"/>
          </a:xfrm>
          <a:prstGeom prst="wedgeEllipseCallout">
            <a:avLst>
              <a:gd name="adj1" fmla="val -165434"/>
              <a:gd name="adj2" fmla="val -661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rgbClr val="002060"/>
                </a:solidFill>
              </a:rPr>
              <a:t>Số</a:t>
            </a:r>
            <a:r>
              <a:rPr lang="en-US" dirty="0">
                <a:solidFill>
                  <a:srgbClr val="002060"/>
                </a:solidFill>
              </a:rPr>
              <a:t> </a:t>
            </a:r>
            <a:r>
              <a:rPr lang="en-US" dirty="0" err="1">
                <a:solidFill>
                  <a:srgbClr val="002060"/>
                </a:solidFill>
              </a:rPr>
              <a:t>mẫu</a:t>
            </a:r>
            <a:r>
              <a:rPr lang="en-US" dirty="0">
                <a:solidFill>
                  <a:srgbClr val="002060"/>
                </a:solidFill>
              </a:rPr>
              <a:t> </a:t>
            </a:r>
            <a:r>
              <a:rPr lang="en-US" dirty="0" err="1">
                <a:solidFill>
                  <a:srgbClr val="002060"/>
                </a:solidFill>
              </a:rPr>
              <a:t>phân</a:t>
            </a:r>
            <a:r>
              <a:rPr lang="en-US" dirty="0">
                <a:solidFill>
                  <a:srgbClr val="002060"/>
                </a:solidFill>
              </a:rPr>
              <a:t> </a:t>
            </a:r>
            <a:r>
              <a:rPr lang="en-US" dirty="0" err="1">
                <a:solidFill>
                  <a:srgbClr val="002060"/>
                </a:solidFill>
              </a:rPr>
              <a:t>lớp</a:t>
            </a:r>
            <a:r>
              <a:rPr lang="en-US" dirty="0">
                <a:solidFill>
                  <a:srgbClr val="002060"/>
                </a:solidFill>
              </a:rPr>
              <a:t> </a:t>
            </a:r>
            <a:r>
              <a:rPr lang="en-US" dirty="0" err="1">
                <a:solidFill>
                  <a:srgbClr val="002060"/>
                </a:solidFill>
              </a:rPr>
              <a:t>sai</a:t>
            </a:r>
            <a:endParaRPr lang="en-US" dirty="0">
              <a:solidFill>
                <a:srgbClr val="002060"/>
              </a:solidFill>
            </a:endParaRPr>
          </a:p>
        </p:txBody>
      </p:sp>
      <p:sp>
        <p:nvSpPr>
          <p:cNvPr id="9" name="Oval Callout 8">
            <a:extLst>
              <a:ext uri="{FF2B5EF4-FFF2-40B4-BE49-F238E27FC236}">
                <a16:creationId xmlns:a16="http://schemas.microsoft.com/office/drawing/2014/main" id="{3AE9D143-67EB-4F38-BE2C-F72BCD3AB08E}"/>
              </a:ext>
            </a:extLst>
          </p:cNvPr>
          <p:cNvSpPr/>
          <p:nvPr/>
        </p:nvSpPr>
        <p:spPr>
          <a:xfrm>
            <a:off x="6227763" y="5800725"/>
            <a:ext cx="2447925" cy="796925"/>
          </a:xfrm>
          <a:prstGeom prst="wedgeEllipseCallout">
            <a:avLst>
              <a:gd name="adj1" fmla="val -54968"/>
              <a:gd name="adj2" fmla="val -18035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rgbClr val="002060"/>
                </a:solidFill>
              </a:rPr>
              <a:t>Các</a:t>
            </a:r>
            <a:r>
              <a:rPr lang="en-US" dirty="0">
                <a:solidFill>
                  <a:srgbClr val="002060"/>
                </a:solidFill>
              </a:rPr>
              <a:t> </a:t>
            </a:r>
            <a:r>
              <a:rPr lang="en-US" dirty="0" err="1">
                <a:solidFill>
                  <a:srgbClr val="002060"/>
                </a:solidFill>
              </a:rPr>
              <a:t>thông</a:t>
            </a:r>
            <a:r>
              <a:rPr lang="en-US" dirty="0">
                <a:solidFill>
                  <a:srgbClr val="002060"/>
                </a:solidFill>
              </a:rPr>
              <a:t> </a:t>
            </a:r>
            <a:r>
              <a:rPr lang="en-US" dirty="0" err="1">
                <a:solidFill>
                  <a:srgbClr val="002060"/>
                </a:solidFill>
              </a:rPr>
              <a:t>số</a:t>
            </a:r>
            <a:r>
              <a:rPr lang="en-US" dirty="0">
                <a:solidFill>
                  <a:srgbClr val="002060"/>
                </a:solidFill>
              </a:rPr>
              <a:t> </a:t>
            </a:r>
            <a:r>
              <a:rPr lang="en-US" dirty="0" err="1">
                <a:solidFill>
                  <a:srgbClr val="002060"/>
                </a:solidFill>
              </a:rPr>
              <a:t>khác</a:t>
            </a:r>
            <a:endParaRPr lang="en-US" dirty="0">
              <a:solidFill>
                <a:srgbClr val="002060"/>
              </a:solidFill>
            </a:endParaRPr>
          </a:p>
        </p:txBody>
      </p:sp>
      <p:sp>
        <p:nvSpPr>
          <p:cNvPr id="10" name="Rectangle 2">
            <a:extLst>
              <a:ext uri="{FF2B5EF4-FFF2-40B4-BE49-F238E27FC236}">
                <a16:creationId xmlns:a16="http://schemas.microsoft.com/office/drawing/2014/main" id="{3BCE5892-36D1-4BD6-AB57-C65539B2230E}"/>
              </a:ext>
            </a:extLst>
          </p:cNvPr>
          <p:cNvSpPr txBox="1">
            <a:spLocks noChangeArrowheads="1"/>
          </p:cNvSpPr>
          <p:nvPr/>
        </p:nvSpPr>
        <p:spPr bwMode="white">
          <a:xfrm>
            <a:off x="385763" y="-7373"/>
            <a:ext cx="8229600" cy="76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altLang="en-US" sz="2400" kern="0"/>
              <a:t>Giới thiệu về phân lớp dữ liệu</a:t>
            </a:r>
            <a:endParaRPr lang="en-US" altLang="en-US" sz="2400" kern="0" dirty="0"/>
          </a:p>
        </p:txBody>
      </p:sp>
    </p:spTree>
    <p:extLst>
      <p:ext uri="{BB962C8B-B14F-4D97-AF65-F5344CB8AC3E}">
        <p14:creationId xmlns:p14="http://schemas.microsoft.com/office/powerpoint/2010/main" val="287832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8889220-E1D7-497D-9870-9426566DA4CD}"/>
              </a:ext>
            </a:extLst>
          </p:cNvPr>
          <p:cNvSpPr>
            <a:spLocks noGrp="1" noChangeArrowheads="1"/>
          </p:cNvSpPr>
          <p:nvPr>
            <p:ph type="title"/>
          </p:nvPr>
        </p:nvSpPr>
        <p:spPr>
          <a:xfrm>
            <a:off x="179387" y="490538"/>
            <a:ext cx="8785225" cy="981075"/>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Kết</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quả</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phân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lớp</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dữ</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liệu</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16387" name="Content Placeholder 1">
            <a:extLst>
              <a:ext uri="{FF2B5EF4-FFF2-40B4-BE49-F238E27FC236}">
                <a16:creationId xmlns:a16="http://schemas.microsoft.com/office/drawing/2014/main" id="{6AE7951A-5429-407E-9761-44E73B747034}"/>
              </a:ext>
            </a:extLst>
          </p:cNvPr>
          <p:cNvSpPr>
            <a:spLocks noGrp="1"/>
          </p:cNvSpPr>
          <p:nvPr>
            <p:ph idx="1"/>
          </p:nvPr>
        </p:nvSpPr>
        <p:spPr>
          <a:xfrm>
            <a:off x="458788" y="1341438"/>
            <a:ext cx="8229600" cy="1079500"/>
          </a:xfrm>
        </p:spPr>
        <p:txBody>
          <a:bodyPr/>
          <a:lstStyle/>
          <a:p>
            <a:r>
              <a:rPr lang="en-US" altLang="en-US" sz="2600" b="1">
                <a:latin typeface="Times New Roman" panose="02020603050405020304" pitchFamily="18" charset="0"/>
                <a:cs typeface="Times New Roman" panose="02020603050405020304" pitchFamily="18" charset="0"/>
              </a:rPr>
              <a:t>Độ chính xác của từng phân lớp với các độ đo phân lớp:</a:t>
            </a:r>
            <a:endParaRPr lang="en-US" altLang="en-US" sz="2600">
              <a:latin typeface="Times New Roman" panose="02020603050405020304" pitchFamily="18" charset="0"/>
              <a:cs typeface="Times New Roman" panose="02020603050405020304" pitchFamily="18" charset="0"/>
            </a:endParaRPr>
          </a:p>
        </p:txBody>
      </p:sp>
      <p:pic>
        <p:nvPicPr>
          <p:cNvPr id="16388" name="Picture 2">
            <a:extLst>
              <a:ext uri="{FF2B5EF4-FFF2-40B4-BE49-F238E27FC236}">
                <a16:creationId xmlns:a16="http://schemas.microsoft.com/office/drawing/2014/main" id="{450EB09A-66C0-4AFC-A2F0-46A0B6934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781300"/>
            <a:ext cx="8010525"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a:extLst>
              <a:ext uri="{FF2B5EF4-FFF2-40B4-BE49-F238E27FC236}">
                <a16:creationId xmlns:a16="http://schemas.microsoft.com/office/drawing/2014/main" id="{92153F0C-FFC0-4424-A045-EC246014263D}"/>
              </a:ext>
            </a:extLst>
          </p:cNvPr>
          <p:cNvSpPr txBox="1">
            <a:spLocks noChangeArrowheads="1"/>
          </p:cNvSpPr>
          <p:nvPr/>
        </p:nvSpPr>
        <p:spPr bwMode="white">
          <a:xfrm>
            <a:off x="385763" y="-7373"/>
            <a:ext cx="8229600" cy="76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altLang="en-US" sz="2400" kern="0"/>
              <a:t>Giới thiệu về phân lớp dữ liệu</a:t>
            </a:r>
            <a:endParaRPr lang="en-US" altLang="en-US" sz="2400" kern="0" dirty="0"/>
          </a:p>
        </p:txBody>
      </p:sp>
    </p:spTree>
    <p:extLst>
      <p:ext uri="{BB962C8B-B14F-4D97-AF65-F5344CB8AC3E}">
        <p14:creationId xmlns:p14="http://schemas.microsoft.com/office/powerpoint/2010/main" val="3548724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54FB08E-A3B0-486A-937E-9C264606E07C}"/>
              </a:ext>
            </a:extLst>
          </p:cNvPr>
          <p:cNvSpPr>
            <a:spLocks noGrp="1" noChangeArrowheads="1"/>
          </p:cNvSpPr>
          <p:nvPr>
            <p:ph type="title"/>
          </p:nvPr>
        </p:nvSpPr>
        <p:spPr>
          <a:xfrm>
            <a:off x="0" y="533400"/>
            <a:ext cx="8785225" cy="981075"/>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Kết</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quả</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phân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lớp</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dữ</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liệu</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17411" name="Content Placeholder 1">
            <a:extLst>
              <a:ext uri="{FF2B5EF4-FFF2-40B4-BE49-F238E27FC236}">
                <a16:creationId xmlns:a16="http://schemas.microsoft.com/office/drawing/2014/main" id="{3EF7E0AA-6061-4205-9664-389490EFCE56}"/>
              </a:ext>
            </a:extLst>
          </p:cNvPr>
          <p:cNvSpPr>
            <a:spLocks noGrp="1"/>
          </p:cNvSpPr>
          <p:nvPr>
            <p:ph idx="1"/>
          </p:nvPr>
        </p:nvSpPr>
        <p:spPr>
          <a:xfrm>
            <a:off x="458788" y="1341438"/>
            <a:ext cx="8361362" cy="1439862"/>
          </a:xfrm>
        </p:spPr>
        <p:txBody>
          <a:bodyPr/>
          <a:lstStyle/>
          <a:p>
            <a:r>
              <a:rPr lang="en-US" altLang="en-US" sz="2600" b="1">
                <a:latin typeface="Times New Roman" panose="02020603050405020304" pitchFamily="18" charset="0"/>
                <a:cs typeface="Times New Roman" panose="02020603050405020304" pitchFamily="18" charset="0"/>
              </a:rPr>
              <a:t>Confusion Matrix: </a:t>
            </a:r>
            <a:r>
              <a:rPr lang="en-US" altLang="en-US" sz="2600">
                <a:latin typeface="Times New Roman" panose="02020603050405020304" pitchFamily="18" charset="0"/>
                <a:cs typeface="Times New Roman" panose="02020603050405020304" pitchFamily="18" charset="0"/>
              </a:rPr>
              <a:t>cho biết bao nhiễu mẫu được gán vào từng lớp. Các phần tử của ma trận thể hiện số mẫu test có lớp thật sự là dòng, lớp dự đoán là cột</a:t>
            </a:r>
          </a:p>
        </p:txBody>
      </p:sp>
      <p:pic>
        <p:nvPicPr>
          <p:cNvPr id="17412" name="Picture 2">
            <a:extLst>
              <a:ext uri="{FF2B5EF4-FFF2-40B4-BE49-F238E27FC236}">
                <a16:creationId xmlns:a16="http://schemas.microsoft.com/office/drawing/2014/main" id="{599E439A-91F9-4B46-8B06-2077E257D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997200"/>
            <a:ext cx="6121400"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a:extLst>
              <a:ext uri="{FF2B5EF4-FFF2-40B4-BE49-F238E27FC236}">
                <a16:creationId xmlns:a16="http://schemas.microsoft.com/office/drawing/2014/main" id="{3634259F-B0D1-4EBF-9C1E-6718D1376752}"/>
              </a:ext>
            </a:extLst>
          </p:cNvPr>
          <p:cNvSpPr txBox="1">
            <a:spLocks noChangeArrowheads="1"/>
          </p:cNvSpPr>
          <p:nvPr/>
        </p:nvSpPr>
        <p:spPr bwMode="white">
          <a:xfrm>
            <a:off x="385763" y="-7373"/>
            <a:ext cx="8229600" cy="76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altLang="en-US" sz="2400" kern="0"/>
              <a:t>Giới thiệu về phân lớp dữ liệu</a:t>
            </a:r>
            <a:endParaRPr lang="en-US" altLang="en-US" sz="2400" kern="0" dirty="0"/>
          </a:p>
        </p:txBody>
      </p:sp>
    </p:spTree>
    <p:extLst>
      <p:ext uri="{BB962C8B-B14F-4D97-AF65-F5344CB8AC3E}">
        <p14:creationId xmlns:p14="http://schemas.microsoft.com/office/powerpoint/2010/main" val="576528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EC18683-1F63-4F47-8C0D-32FCF8D402A4}"/>
              </a:ext>
            </a:extLst>
          </p:cNvPr>
          <p:cNvSpPr>
            <a:spLocks noGrp="1" noChangeArrowheads="1"/>
          </p:cNvSpPr>
          <p:nvPr>
            <p:ph type="title"/>
          </p:nvPr>
        </p:nvSpPr>
        <p:spPr>
          <a:xfrm>
            <a:off x="0" y="609600"/>
            <a:ext cx="8785225" cy="981075"/>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Tổng</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hợp</a:t>
            </a:r>
            <a:r>
              <a:rPr lang="en-US" altLang="en-US" dirty="0">
                <a:solidFill>
                  <a:srgbClr val="FF0000"/>
                </a:solidFill>
                <a:latin typeface="Times New Roman" panose="02020603050405020304" pitchFamily="18" charset="0"/>
                <a:cs typeface="Times New Roman" panose="02020603050405020304" pitchFamily="18" charset="0"/>
              </a:rPr>
              <a:t> so </a:t>
            </a:r>
            <a:r>
              <a:rPr lang="en-US" altLang="en-US" dirty="0" err="1">
                <a:solidFill>
                  <a:srgbClr val="FF0000"/>
                </a:solidFill>
                <a:latin typeface="Times New Roman" panose="02020603050405020304" pitchFamily="18" charset="0"/>
                <a:cs typeface="Times New Roman" panose="02020603050405020304" pitchFamily="18" charset="0"/>
              </a:rPr>
              <a:t>sánh</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phân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lớp</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dữ</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liệu</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18435" name="Content Placeholder 1">
            <a:extLst>
              <a:ext uri="{FF2B5EF4-FFF2-40B4-BE49-F238E27FC236}">
                <a16:creationId xmlns:a16="http://schemas.microsoft.com/office/drawing/2014/main" id="{1E287A17-7323-4201-B92C-47B4983F7177}"/>
              </a:ext>
            </a:extLst>
          </p:cNvPr>
          <p:cNvSpPr>
            <a:spLocks noGrp="1"/>
          </p:cNvSpPr>
          <p:nvPr>
            <p:ph idx="1"/>
          </p:nvPr>
        </p:nvSpPr>
        <p:spPr>
          <a:xfrm>
            <a:off x="458788" y="1341438"/>
            <a:ext cx="8361362" cy="4319587"/>
          </a:xfrm>
        </p:spPr>
        <p:txBody>
          <a:bodyPr/>
          <a:lstStyle/>
          <a:p>
            <a:r>
              <a:rPr lang="en-US" altLang="en-US" sz="2600" b="1">
                <a:latin typeface="Times New Roman" panose="02020603050405020304" pitchFamily="18" charset="0"/>
                <a:cs typeface="Times New Roman" panose="02020603050405020304" pitchFamily="18" charset="0"/>
              </a:rPr>
              <a:t>Chạy trên cùng 1 bộ dữ liệu: Iris</a:t>
            </a:r>
          </a:p>
          <a:p>
            <a:r>
              <a:rPr lang="en-US" altLang="en-US" sz="2600" b="1">
                <a:latin typeface="Times New Roman" panose="02020603050405020304" pitchFamily="18" charset="0"/>
                <a:cs typeface="Times New Roman" panose="02020603050405020304" pitchFamily="18" charset="0"/>
              </a:rPr>
              <a:t>Phương pháp: </a:t>
            </a:r>
          </a:p>
          <a:p>
            <a:pPr lvl="1"/>
            <a:r>
              <a:rPr lang="en-US" altLang="en-US" sz="2200" b="1">
                <a:latin typeface="Times New Roman" panose="02020603050405020304" pitchFamily="18" charset="0"/>
                <a:cs typeface="Times New Roman" panose="02020603050405020304" pitchFamily="18" charset="0"/>
              </a:rPr>
              <a:t>Cây quyết định J48, </a:t>
            </a:r>
            <a:r>
              <a:rPr lang="en-US" altLang="en-US" sz="2200">
                <a:latin typeface="Times New Roman" panose="02020603050405020304" pitchFamily="18" charset="0"/>
                <a:cs typeface="Times New Roman" panose="02020603050405020304" pitchFamily="18" charset="0"/>
              </a:rPr>
              <a:t>RadomForest</a:t>
            </a:r>
          </a:p>
          <a:p>
            <a:pPr lvl="1"/>
            <a:r>
              <a:rPr lang="en-US" altLang="en-US" sz="2200">
                <a:latin typeface="Times New Roman" panose="02020603050405020304" pitchFamily="18" charset="0"/>
                <a:cs typeface="Times New Roman" panose="02020603050405020304" pitchFamily="18" charset="0"/>
              </a:rPr>
              <a:t>Naïve Bayes</a:t>
            </a:r>
          </a:p>
          <a:p>
            <a:pPr lvl="1"/>
            <a:r>
              <a:rPr lang="en-US" altLang="en-US" sz="2200">
                <a:latin typeface="Times New Roman" panose="02020603050405020304" pitchFamily="18" charset="0"/>
                <a:cs typeface="Times New Roman" panose="02020603050405020304" pitchFamily="18" charset="0"/>
              </a:rPr>
              <a:t>AdaBoostM1</a:t>
            </a:r>
          </a:p>
          <a:p>
            <a:pPr lvl="1"/>
            <a:r>
              <a:rPr lang="en-US" altLang="en-US" sz="2200">
                <a:latin typeface="Times New Roman" panose="02020603050405020304" pitchFamily="18" charset="0"/>
                <a:cs typeface="Times New Roman" panose="02020603050405020304" pitchFamily="18" charset="0"/>
              </a:rPr>
              <a:t>LWL</a:t>
            </a:r>
          </a:p>
          <a:p>
            <a:pPr lvl="1"/>
            <a:r>
              <a:rPr lang="en-US" altLang="en-US" sz="2200">
                <a:latin typeface="Times New Roman" panose="02020603050405020304" pitchFamily="18" charset="0"/>
                <a:cs typeface="Times New Roman" panose="02020603050405020304" pitchFamily="18" charset="0"/>
              </a:rPr>
              <a:t>Jrip</a:t>
            </a:r>
          </a:p>
          <a:p>
            <a:pPr lvl="1"/>
            <a:endParaRPr lang="en-US" altLang="en-US" sz="220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22F374AA-CB38-454A-86A5-43549107D9A3}"/>
              </a:ext>
            </a:extLst>
          </p:cNvPr>
          <p:cNvSpPr txBox="1">
            <a:spLocks noChangeArrowheads="1"/>
          </p:cNvSpPr>
          <p:nvPr/>
        </p:nvSpPr>
        <p:spPr bwMode="white">
          <a:xfrm>
            <a:off x="385763" y="-7373"/>
            <a:ext cx="8229600" cy="76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altLang="en-US" sz="2400" kern="0"/>
              <a:t>Giới thiệu về phân lớp dữ liệu</a:t>
            </a:r>
            <a:endParaRPr lang="en-US" altLang="en-US" sz="2400" kern="0" dirty="0"/>
          </a:p>
        </p:txBody>
      </p:sp>
    </p:spTree>
    <p:extLst>
      <p:ext uri="{BB962C8B-B14F-4D97-AF65-F5344CB8AC3E}">
        <p14:creationId xmlns:p14="http://schemas.microsoft.com/office/powerpoint/2010/main" val="1495257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8FA97CF-9E15-4A7F-84C5-2EF61DF8A151}"/>
              </a:ext>
            </a:extLst>
          </p:cNvPr>
          <p:cNvSpPr>
            <a:spLocks noGrp="1" noChangeArrowheads="1"/>
          </p:cNvSpPr>
          <p:nvPr>
            <p:ph type="title"/>
          </p:nvPr>
        </p:nvSpPr>
        <p:spPr>
          <a:xfrm>
            <a:off x="395288" y="188913"/>
            <a:ext cx="8229600" cy="344487"/>
          </a:xfrm>
        </p:spPr>
        <p:txBody>
          <a:bodyPr/>
          <a:lstStyle/>
          <a:p>
            <a:pPr eaLnBrk="1" hangingPunct="1"/>
            <a:r>
              <a:rPr lang="en-US" altLang="en-US" dirty="0" err="1"/>
              <a:t>Giới</a:t>
            </a:r>
            <a:r>
              <a:rPr lang="en-US" altLang="en-US" dirty="0"/>
              <a:t> </a:t>
            </a:r>
            <a:r>
              <a:rPr lang="en-US" altLang="en-US" dirty="0" err="1"/>
              <a:t>thiệu</a:t>
            </a:r>
            <a:r>
              <a:rPr lang="en-US" altLang="en-US" dirty="0"/>
              <a:t> </a:t>
            </a:r>
            <a:r>
              <a:rPr lang="en-US" altLang="en-US" dirty="0" err="1"/>
              <a:t>về</a:t>
            </a:r>
            <a:r>
              <a:rPr lang="en-US" altLang="en-US" dirty="0"/>
              <a:t> </a:t>
            </a:r>
            <a:r>
              <a:rPr lang="en-US" altLang="en-US" dirty="0" err="1"/>
              <a:t>phân</a:t>
            </a:r>
            <a:r>
              <a:rPr lang="en-US" altLang="en-US" dirty="0"/>
              <a:t> </a:t>
            </a:r>
            <a:r>
              <a:rPr lang="en-US" altLang="en-US" dirty="0" err="1"/>
              <a:t>cụm</a:t>
            </a:r>
            <a:r>
              <a:rPr lang="en-US" altLang="en-US" dirty="0"/>
              <a:t> </a:t>
            </a:r>
            <a:r>
              <a:rPr lang="en-US" altLang="en-US" dirty="0" err="1"/>
              <a:t>dữ</a:t>
            </a:r>
            <a:r>
              <a:rPr lang="en-US" altLang="en-US" dirty="0"/>
              <a:t> </a:t>
            </a:r>
            <a:r>
              <a:rPr lang="en-US" altLang="en-US" dirty="0" err="1"/>
              <a:t>liệu</a:t>
            </a:r>
            <a:endParaRPr lang="en-US" altLang="en-US" dirty="0"/>
          </a:p>
        </p:txBody>
      </p:sp>
      <p:sp>
        <p:nvSpPr>
          <p:cNvPr id="5" name="Content Placeholder 2">
            <a:extLst>
              <a:ext uri="{FF2B5EF4-FFF2-40B4-BE49-F238E27FC236}">
                <a16:creationId xmlns:a16="http://schemas.microsoft.com/office/drawing/2014/main" id="{379AB14C-FFF2-40CC-B34C-AF7433C2B2DB}"/>
              </a:ext>
            </a:extLst>
          </p:cNvPr>
          <p:cNvSpPr>
            <a:spLocks noGrp="1"/>
          </p:cNvSpPr>
          <p:nvPr>
            <p:ph idx="1"/>
          </p:nvPr>
        </p:nvSpPr>
        <p:spPr>
          <a:xfrm>
            <a:off x="442913" y="1066800"/>
            <a:ext cx="7874000" cy="5257800"/>
          </a:xfrm>
        </p:spPr>
        <p:txBody>
          <a:bodyPr/>
          <a:lstStyle/>
          <a:p>
            <a:pPr marL="0" indent="0">
              <a:lnSpc>
                <a:spcPct val="200000"/>
              </a:lnSpc>
              <a:buFontTx/>
              <a:buNone/>
              <a:defRPr/>
            </a:pP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endParaRPr lang="en-US" sz="2000" dirty="0">
              <a:latin typeface="Times New Roman" panose="02020603050405020304" pitchFamily="18" charset="0"/>
              <a:cs typeface="Times New Roman" panose="02020603050405020304" pitchFamily="18" charset="0"/>
            </a:endParaRPr>
          </a:p>
          <a:p>
            <a:pPr marL="0" indent="0">
              <a:lnSpc>
                <a:spcPct val="200000"/>
              </a:lnSpc>
              <a:buFontTx/>
              <a:buNone/>
              <a:defRPr/>
            </a:pPr>
            <a:endParaRPr lang="en-US" sz="2000" dirty="0">
              <a:latin typeface="Times New Roman" panose="02020603050405020304" pitchFamily="18" charset="0"/>
              <a:cs typeface="Times New Roman" panose="02020603050405020304" pitchFamily="18" charset="0"/>
            </a:endParaRPr>
          </a:p>
          <a:p>
            <a:pPr marL="0" indent="0">
              <a:lnSpc>
                <a:spcPct val="200000"/>
              </a:lnSpc>
              <a:buFontTx/>
              <a:buNone/>
              <a:defRPr/>
            </a:pPr>
            <a:endParaRPr lang="en-US" sz="2000" dirty="0">
              <a:latin typeface="Times New Roman" panose="02020603050405020304" pitchFamily="18" charset="0"/>
              <a:cs typeface="Times New Roman" panose="02020603050405020304" pitchFamily="18" charset="0"/>
            </a:endParaRPr>
          </a:p>
          <a:p>
            <a:pPr marL="0" indent="0">
              <a:lnSpc>
                <a:spcPct val="200000"/>
              </a:lnSpc>
              <a:buFontTx/>
              <a:buNone/>
              <a:defRPr/>
            </a:pPr>
            <a:endParaRPr lang="en-US" sz="2000" dirty="0">
              <a:latin typeface="Times New Roman" panose="02020603050405020304" pitchFamily="18" charset="0"/>
              <a:cs typeface="Times New Roman" panose="02020603050405020304" pitchFamily="18" charset="0"/>
            </a:endParaRPr>
          </a:p>
          <a:p>
            <a:pPr>
              <a:lnSpc>
                <a:spcPct val="150000"/>
              </a:lnSpc>
              <a:defRPr/>
            </a:pP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rõ</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cụm</a:t>
            </a:r>
            <a:r>
              <a:rPr lang="en-US" sz="2000" dirty="0">
                <a:latin typeface="Times New Roman" panose="02020603050405020304" pitchFamily="18" charset="0"/>
                <a:cs typeface="Times New Roman" panose="02020603050405020304" pitchFamily="18" charset="0"/>
              </a:rPr>
              <a:t>.</a:t>
            </a:r>
          </a:p>
          <a:p>
            <a:pPr>
              <a:lnSpc>
                <a:spcPct val="150000"/>
              </a:lnSpc>
              <a:defRPr/>
            </a:pP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mờ</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p>
        </p:txBody>
      </p:sp>
      <p:pic>
        <p:nvPicPr>
          <p:cNvPr id="4100" name="Picture 2">
            <a:extLst>
              <a:ext uri="{FF2B5EF4-FFF2-40B4-BE49-F238E27FC236}">
                <a16:creationId xmlns:a16="http://schemas.microsoft.com/office/drawing/2014/main" id="{54131012-143A-4F44-8194-EAE7C909E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737327"/>
            <a:ext cx="3760787" cy="1883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181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F82B05A-4FFE-442E-A0AB-5B47E20A253A}"/>
              </a:ext>
            </a:extLst>
          </p:cNvPr>
          <p:cNvSpPr>
            <a:spLocks noGrp="1" noChangeArrowheads="1"/>
          </p:cNvSpPr>
          <p:nvPr>
            <p:ph type="title"/>
          </p:nvPr>
        </p:nvSpPr>
        <p:spPr>
          <a:xfrm>
            <a:off x="179387" y="1066800"/>
            <a:ext cx="8785225" cy="981075"/>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Phân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cụm</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dữ</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liệu</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trên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weka</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6147" name="Content Placeholder 1">
            <a:extLst>
              <a:ext uri="{FF2B5EF4-FFF2-40B4-BE49-F238E27FC236}">
                <a16:creationId xmlns:a16="http://schemas.microsoft.com/office/drawing/2014/main" id="{5593B39A-8425-4A1B-A35D-561B4E70A697}"/>
              </a:ext>
            </a:extLst>
          </p:cNvPr>
          <p:cNvSpPr>
            <a:spLocks noGrp="1"/>
          </p:cNvSpPr>
          <p:nvPr>
            <p:ph idx="1"/>
          </p:nvPr>
        </p:nvSpPr>
        <p:spPr>
          <a:xfrm>
            <a:off x="457200" y="2895600"/>
            <a:ext cx="8229600" cy="3429000"/>
          </a:xfrm>
        </p:spPr>
        <p:txBody>
          <a:bodyPr/>
          <a:lstStyle/>
          <a:p>
            <a:r>
              <a:rPr lang="en-US" altLang="en-US" dirty="0" err="1"/>
              <a:t>Là</a:t>
            </a:r>
            <a:r>
              <a:rPr lang="en-US" altLang="en-US" dirty="0"/>
              <a:t> </a:t>
            </a:r>
            <a:r>
              <a:rPr lang="en-US" altLang="en-US" dirty="0" err="1"/>
              <a:t>một</a:t>
            </a:r>
            <a:r>
              <a:rPr lang="en-US" altLang="en-US" dirty="0"/>
              <a:t> </a:t>
            </a:r>
            <a:r>
              <a:rPr lang="en-US" altLang="en-US" dirty="0" err="1"/>
              <a:t>chức</a:t>
            </a:r>
            <a:r>
              <a:rPr lang="en-US" altLang="en-US" dirty="0"/>
              <a:t> </a:t>
            </a:r>
            <a:r>
              <a:rPr lang="en-US" altLang="en-US" dirty="0" err="1"/>
              <a:t>năng</a:t>
            </a:r>
            <a:r>
              <a:rPr lang="en-US" altLang="en-US" dirty="0"/>
              <a:t> </a:t>
            </a:r>
            <a:r>
              <a:rPr lang="en-US" altLang="en-US" dirty="0" err="1"/>
              <a:t>của</a:t>
            </a:r>
            <a:r>
              <a:rPr lang="en-US" altLang="en-US" dirty="0"/>
              <a:t> Explorer</a:t>
            </a:r>
          </a:p>
          <a:p>
            <a:r>
              <a:rPr lang="en-US" altLang="en-US" dirty="0" err="1"/>
              <a:t>Hỗ</a:t>
            </a:r>
            <a:r>
              <a:rPr lang="en-US" altLang="en-US" dirty="0"/>
              <a:t> </a:t>
            </a:r>
            <a:r>
              <a:rPr lang="en-US" altLang="en-US" dirty="0" err="1"/>
              <a:t>trợ</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huấn</a:t>
            </a:r>
            <a:r>
              <a:rPr lang="en-US" altLang="en-US" dirty="0"/>
              <a:t> </a:t>
            </a:r>
            <a:r>
              <a:rPr lang="en-US" altLang="en-US" dirty="0" err="1"/>
              <a:t>luyện</a:t>
            </a:r>
            <a:r>
              <a:rPr lang="en-US" altLang="en-US" dirty="0"/>
              <a:t> </a:t>
            </a:r>
            <a:r>
              <a:rPr lang="en-US" altLang="en-US" dirty="0" err="1"/>
              <a:t>và</a:t>
            </a:r>
            <a:r>
              <a:rPr lang="en-US" altLang="en-US" dirty="0"/>
              <a:t> </a:t>
            </a:r>
            <a:r>
              <a:rPr lang="en-US" altLang="en-US" dirty="0" err="1"/>
              <a:t>kiểm</a:t>
            </a:r>
            <a:r>
              <a:rPr lang="en-US" altLang="en-US" dirty="0"/>
              <a:t> </a:t>
            </a:r>
            <a:r>
              <a:rPr lang="en-US" altLang="en-US" dirty="0" err="1"/>
              <a:t>chứng</a:t>
            </a:r>
            <a:r>
              <a:rPr lang="en-US" altLang="en-US" dirty="0"/>
              <a:t> </a:t>
            </a:r>
            <a:r>
              <a:rPr lang="en-US" altLang="en-US" dirty="0" err="1"/>
              <a:t>các</a:t>
            </a:r>
            <a:r>
              <a:rPr lang="en-US" altLang="en-US" dirty="0"/>
              <a:t> </a:t>
            </a:r>
            <a:r>
              <a:rPr lang="en-US" altLang="en-US" dirty="0" err="1"/>
              <a:t>mô</a:t>
            </a:r>
            <a:r>
              <a:rPr lang="en-US" altLang="en-US" dirty="0"/>
              <a:t> </a:t>
            </a:r>
            <a:r>
              <a:rPr lang="en-US" altLang="en-US" dirty="0" err="1"/>
              <a:t>hình</a:t>
            </a:r>
            <a:r>
              <a:rPr lang="en-US" altLang="en-US" dirty="0"/>
              <a:t> </a:t>
            </a:r>
            <a:r>
              <a:rPr lang="en-US" altLang="en-US" dirty="0" err="1"/>
              <a:t>phân</a:t>
            </a:r>
            <a:r>
              <a:rPr lang="en-US" altLang="en-US" dirty="0"/>
              <a:t> </a:t>
            </a:r>
            <a:r>
              <a:rPr lang="en-US" altLang="en-US" dirty="0" err="1"/>
              <a:t>cụm</a:t>
            </a:r>
            <a:r>
              <a:rPr lang="en-US" altLang="en-US" dirty="0"/>
              <a:t> </a:t>
            </a:r>
            <a:r>
              <a:rPr lang="en-US" altLang="en-US" dirty="0" err="1"/>
              <a:t>cơ</a:t>
            </a:r>
            <a:r>
              <a:rPr lang="en-US" altLang="en-US" dirty="0"/>
              <a:t> </a:t>
            </a:r>
            <a:r>
              <a:rPr lang="en-US" altLang="en-US" dirty="0" err="1"/>
              <a:t>bản</a:t>
            </a:r>
            <a:endParaRPr lang="en-US" altLang="en-US" dirty="0"/>
          </a:p>
        </p:txBody>
      </p:sp>
      <p:sp>
        <p:nvSpPr>
          <p:cNvPr id="4" name="Rectangle 2">
            <a:extLst>
              <a:ext uri="{FF2B5EF4-FFF2-40B4-BE49-F238E27FC236}">
                <a16:creationId xmlns:a16="http://schemas.microsoft.com/office/drawing/2014/main" id="{AD12C48D-2ABC-4761-91BD-BDC64461407F}"/>
              </a:ext>
            </a:extLst>
          </p:cNvPr>
          <p:cNvSpPr txBox="1">
            <a:spLocks noChangeArrowheads="1"/>
          </p:cNvSpPr>
          <p:nvPr/>
        </p:nvSpPr>
        <p:spPr bwMode="white">
          <a:xfrm>
            <a:off x="395288" y="188913"/>
            <a:ext cx="82296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altLang="en-US" kern="0"/>
              <a:t>Giới thiệu về phân cụm dữ liệu</a:t>
            </a:r>
            <a:endParaRPr lang="en-US" altLang="en-US" kern="0" dirty="0"/>
          </a:p>
        </p:txBody>
      </p:sp>
    </p:spTree>
    <p:extLst>
      <p:ext uri="{BB962C8B-B14F-4D97-AF65-F5344CB8AC3E}">
        <p14:creationId xmlns:p14="http://schemas.microsoft.com/office/powerpoint/2010/main" val="346880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68022B7-7F1A-4F07-B12C-119FAB07DE8E}"/>
              </a:ext>
            </a:extLst>
          </p:cNvPr>
          <p:cNvSpPr>
            <a:spLocks noGrp="1" noChangeArrowheads="1"/>
          </p:cNvSpPr>
          <p:nvPr>
            <p:ph type="title"/>
          </p:nvPr>
        </p:nvSpPr>
        <p:spPr>
          <a:xfrm>
            <a:off x="179387" y="847725"/>
            <a:ext cx="8785225" cy="981075"/>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Các</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bước</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thực</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hiện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phân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lớp</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dữ</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liệu</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7171" name="Content Placeholder 1">
            <a:extLst>
              <a:ext uri="{FF2B5EF4-FFF2-40B4-BE49-F238E27FC236}">
                <a16:creationId xmlns:a16="http://schemas.microsoft.com/office/drawing/2014/main" id="{962DF6AB-942F-46FE-88DE-0C1C07C48A56}"/>
              </a:ext>
            </a:extLst>
          </p:cNvPr>
          <p:cNvSpPr>
            <a:spLocks noGrp="1"/>
          </p:cNvSpPr>
          <p:nvPr>
            <p:ph idx="1"/>
          </p:nvPr>
        </p:nvSpPr>
        <p:spPr>
          <a:xfrm>
            <a:off x="457200" y="1828800"/>
            <a:ext cx="8229600" cy="4495800"/>
          </a:xfrm>
        </p:spPr>
        <p:txBody>
          <a:bodyPr/>
          <a:lstStyle/>
          <a:p>
            <a:r>
              <a:rPr lang="en-US" altLang="en-US" dirty="0" err="1"/>
              <a:t>Bước</a:t>
            </a:r>
            <a:r>
              <a:rPr lang="en-US" altLang="en-US" dirty="0"/>
              <a:t> 1: </a:t>
            </a:r>
            <a:r>
              <a:rPr lang="en-US" altLang="en-US" dirty="0" err="1"/>
              <a:t>tại</a:t>
            </a:r>
            <a:r>
              <a:rPr lang="en-US" altLang="en-US" dirty="0"/>
              <a:t> tab Preprocess, </a:t>
            </a:r>
            <a:r>
              <a:rPr lang="en-US" altLang="en-US" dirty="0" err="1"/>
              <a:t>chọn</a:t>
            </a:r>
            <a:r>
              <a:rPr lang="en-US" altLang="en-US" dirty="0"/>
              <a:t> </a:t>
            </a:r>
            <a:r>
              <a:rPr lang="en-US" altLang="en-US" dirty="0" err="1"/>
              <a:t>tập</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và</a:t>
            </a:r>
            <a:r>
              <a:rPr lang="en-US" altLang="en-US" dirty="0"/>
              <a:t> </a:t>
            </a:r>
            <a:r>
              <a:rPr lang="en-US" altLang="en-US" dirty="0" err="1"/>
              <a:t>tiền</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dữ</a:t>
            </a:r>
            <a:r>
              <a:rPr lang="en-US" altLang="en-US" dirty="0"/>
              <a:t> </a:t>
            </a:r>
            <a:r>
              <a:rPr lang="en-US" altLang="en-US" dirty="0" err="1"/>
              <a:t>liệu</a:t>
            </a:r>
            <a:endParaRPr lang="en-US" altLang="en-US" dirty="0"/>
          </a:p>
          <a:p>
            <a:r>
              <a:rPr lang="en-US" altLang="en-US" dirty="0" err="1"/>
              <a:t>Bước</a:t>
            </a:r>
            <a:r>
              <a:rPr lang="en-US" altLang="en-US" dirty="0"/>
              <a:t> 2: </a:t>
            </a:r>
            <a:r>
              <a:rPr lang="en-US" altLang="en-US" dirty="0" err="1"/>
              <a:t>Chọn</a:t>
            </a:r>
            <a:r>
              <a:rPr lang="en-US" altLang="en-US" dirty="0"/>
              <a:t> </a:t>
            </a:r>
            <a:r>
              <a:rPr lang="en-US" altLang="en-US" dirty="0" err="1"/>
              <a:t>thuật</a:t>
            </a:r>
            <a:r>
              <a:rPr lang="en-US" altLang="en-US" dirty="0"/>
              <a:t> </a:t>
            </a:r>
            <a:r>
              <a:rPr lang="en-US" altLang="en-US" dirty="0" err="1"/>
              <a:t>toán</a:t>
            </a:r>
            <a:r>
              <a:rPr lang="en-US" altLang="en-US" dirty="0"/>
              <a:t> </a:t>
            </a:r>
            <a:r>
              <a:rPr lang="en-US" altLang="en-US" dirty="0" err="1"/>
              <a:t>phân</a:t>
            </a:r>
            <a:r>
              <a:rPr lang="en-US" altLang="en-US" dirty="0"/>
              <a:t> </a:t>
            </a:r>
            <a:r>
              <a:rPr lang="en-US" altLang="en-US" dirty="0" err="1"/>
              <a:t>cụm</a:t>
            </a:r>
            <a:r>
              <a:rPr lang="en-US" altLang="en-US" dirty="0"/>
              <a:t> </a:t>
            </a:r>
            <a:r>
              <a:rPr lang="en-US" altLang="en-US" dirty="0" err="1"/>
              <a:t>và</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tham</a:t>
            </a:r>
            <a:r>
              <a:rPr lang="en-US" altLang="en-US" dirty="0"/>
              <a:t> </a:t>
            </a:r>
            <a:r>
              <a:rPr lang="en-US" altLang="en-US" dirty="0" err="1"/>
              <a:t>số</a:t>
            </a:r>
            <a:endParaRPr lang="en-US" altLang="en-US" dirty="0"/>
          </a:p>
          <a:p>
            <a:r>
              <a:rPr lang="en-US" altLang="en-US" dirty="0" err="1"/>
              <a:t>Bước</a:t>
            </a:r>
            <a:r>
              <a:rPr lang="en-US" altLang="en-US" dirty="0"/>
              <a:t> 3: </a:t>
            </a:r>
            <a:r>
              <a:rPr lang="en-US" altLang="en-US" dirty="0" err="1"/>
              <a:t>Chọn</a:t>
            </a:r>
            <a:r>
              <a:rPr lang="en-US" altLang="en-US" dirty="0"/>
              <a:t> </a:t>
            </a:r>
            <a:r>
              <a:rPr lang="en-US" altLang="en-US" dirty="0" err="1"/>
              <a:t>tập</a:t>
            </a:r>
            <a:r>
              <a:rPr lang="en-US" altLang="en-US" dirty="0"/>
              <a:t> </a:t>
            </a:r>
            <a:r>
              <a:rPr lang="en-US" altLang="en-US" dirty="0" err="1"/>
              <a:t>phân</a:t>
            </a:r>
            <a:r>
              <a:rPr lang="en-US" altLang="en-US" dirty="0"/>
              <a:t> </a:t>
            </a:r>
            <a:r>
              <a:rPr lang="en-US" altLang="en-US" dirty="0" err="1"/>
              <a:t>cụm</a:t>
            </a:r>
            <a:endParaRPr lang="en-US" altLang="en-US" dirty="0"/>
          </a:p>
          <a:p>
            <a:r>
              <a:rPr lang="en-US" altLang="en-US" dirty="0" err="1"/>
              <a:t>Bước</a:t>
            </a:r>
            <a:r>
              <a:rPr lang="en-US" altLang="en-US" dirty="0"/>
              <a:t> 4: </a:t>
            </a:r>
            <a:r>
              <a:rPr lang="en-US" altLang="en-US" dirty="0" err="1"/>
              <a:t>Tiến</a:t>
            </a:r>
            <a:r>
              <a:rPr lang="en-US" altLang="en-US" dirty="0"/>
              <a:t> </a:t>
            </a:r>
            <a:r>
              <a:rPr lang="en-US" altLang="en-US" dirty="0" err="1"/>
              <a:t>hành</a:t>
            </a:r>
            <a:r>
              <a:rPr lang="en-US" altLang="en-US" dirty="0"/>
              <a:t> </a:t>
            </a:r>
            <a:r>
              <a:rPr lang="en-US" altLang="en-US" dirty="0" err="1"/>
              <a:t>phân</a:t>
            </a:r>
            <a:r>
              <a:rPr lang="en-US" altLang="en-US" dirty="0"/>
              <a:t> </a:t>
            </a:r>
            <a:r>
              <a:rPr lang="en-US" altLang="en-US" dirty="0" err="1"/>
              <a:t>cụm</a:t>
            </a:r>
            <a:r>
              <a:rPr lang="en-US" altLang="en-US" dirty="0"/>
              <a:t> </a:t>
            </a:r>
            <a:r>
              <a:rPr lang="en-US" altLang="en-US" dirty="0" err="1"/>
              <a:t>dữ</a:t>
            </a:r>
            <a:r>
              <a:rPr lang="en-US" altLang="en-US" dirty="0"/>
              <a:t> </a:t>
            </a:r>
            <a:r>
              <a:rPr lang="en-US" altLang="en-US" dirty="0" err="1"/>
              <a:t>liệu</a:t>
            </a:r>
            <a:endParaRPr lang="en-US" altLang="en-US" dirty="0"/>
          </a:p>
          <a:p>
            <a:r>
              <a:rPr lang="en-US" altLang="en-US" dirty="0" err="1"/>
              <a:t>Bước</a:t>
            </a:r>
            <a:r>
              <a:rPr lang="en-US" altLang="en-US" dirty="0"/>
              <a:t> 5: </a:t>
            </a:r>
            <a:r>
              <a:rPr lang="en-US" altLang="en-US" dirty="0" err="1"/>
              <a:t>Ghi</a:t>
            </a:r>
            <a:r>
              <a:rPr lang="en-US" altLang="en-US" dirty="0"/>
              <a:t> </a:t>
            </a:r>
            <a:r>
              <a:rPr lang="en-US" altLang="en-US" dirty="0" err="1"/>
              <a:t>nhận</a:t>
            </a:r>
            <a:r>
              <a:rPr lang="en-US" altLang="en-US" dirty="0"/>
              <a:t> </a:t>
            </a:r>
            <a:r>
              <a:rPr lang="en-US" altLang="en-US" dirty="0" err="1"/>
              <a:t>và</a:t>
            </a:r>
            <a:r>
              <a:rPr lang="en-US" altLang="en-US" dirty="0"/>
              <a:t> </a:t>
            </a:r>
            <a:r>
              <a:rPr lang="en-US" altLang="en-US" dirty="0" err="1"/>
              <a:t>phân</a:t>
            </a:r>
            <a:r>
              <a:rPr lang="en-US" altLang="en-US" dirty="0"/>
              <a:t> </a:t>
            </a:r>
            <a:r>
              <a:rPr lang="en-US" altLang="en-US" dirty="0" err="1"/>
              <a:t>tích</a:t>
            </a:r>
            <a:r>
              <a:rPr lang="en-US" altLang="en-US" dirty="0"/>
              <a:t> </a:t>
            </a:r>
            <a:r>
              <a:rPr lang="en-US" altLang="en-US" dirty="0" err="1"/>
              <a:t>kết</a:t>
            </a:r>
            <a:r>
              <a:rPr lang="en-US" altLang="en-US" dirty="0"/>
              <a:t> </a:t>
            </a:r>
            <a:r>
              <a:rPr lang="en-US" altLang="en-US" dirty="0" err="1"/>
              <a:t>quả</a:t>
            </a:r>
            <a:r>
              <a:rPr lang="en-US" altLang="en-US" dirty="0"/>
              <a:t> </a:t>
            </a:r>
          </a:p>
        </p:txBody>
      </p:sp>
      <p:sp>
        <p:nvSpPr>
          <p:cNvPr id="4" name="Rectangle 2">
            <a:extLst>
              <a:ext uri="{FF2B5EF4-FFF2-40B4-BE49-F238E27FC236}">
                <a16:creationId xmlns:a16="http://schemas.microsoft.com/office/drawing/2014/main" id="{1A9AD546-3BB9-473D-8F1B-F9FB06C5DE5B}"/>
              </a:ext>
            </a:extLst>
          </p:cNvPr>
          <p:cNvSpPr txBox="1">
            <a:spLocks noChangeArrowheads="1"/>
          </p:cNvSpPr>
          <p:nvPr/>
        </p:nvSpPr>
        <p:spPr bwMode="white">
          <a:xfrm>
            <a:off x="395288" y="188913"/>
            <a:ext cx="82296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altLang="en-US" kern="0"/>
              <a:t>Giới thiệu về phân cụm dữ liệu</a:t>
            </a:r>
            <a:endParaRPr lang="en-US" altLang="en-US" kern="0" dirty="0"/>
          </a:p>
        </p:txBody>
      </p:sp>
    </p:spTree>
    <p:extLst>
      <p:ext uri="{BB962C8B-B14F-4D97-AF65-F5344CB8AC3E}">
        <p14:creationId xmlns:p14="http://schemas.microsoft.com/office/powerpoint/2010/main" val="1618306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4">
            <a:extLst>
              <a:ext uri="{FF2B5EF4-FFF2-40B4-BE49-F238E27FC236}">
                <a16:creationId xmlns:a16="http://schemas.microsoft.com/office/drawing/2014/main" id="{F6F6F782-5286-4519-B5BF-C26E26C32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484313"/>
            <a:ext cx="8688388"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a:extLst>
              <a:ext uri="{FF2B5EF4-FFF2-40B4-BE49-F238E27FC236}">
                <a16:creationId xmlns:a16="http://schemas.microsoft.com/office/drawing/2014/main" id="{A6670B88-B248-4E70-A18B-65E6133B6BE9}"/>
              </a:ext>
            </a:extLst>
          </p:cNvPr>
          <p:cNvSpPr>
            <a:spLocks noGrp="1" noChangeArrowheads="1"/>
          </p:cNvSpPr>
          <p:nvPr>
            <p:ph type="title"/>
          </p:nvPr>
        </p:nvSpPr>
        <p:spPr>
          <a:xfrm>
            <a:off x="395288" y="188913"/>
            <a:ext cx="8229600" cy="344487"/>
          </a:xfrm>
        </p:spPr>
        <p:txBody>
          <a:bodyPr/>
          <a:lstStyle/>
          <a:p>
            <a:pPr eaLnBrk="1" hangingPunct="1"/>
            <a:r>
              <a:rPr lang="en-US" altLang="en-US" dirty="0" err="1"/>
              <a:t>Giới</a:t>
            </a:r>
            <a:r>
              <a:rPr lang="en-US" altLang="en-US" dirty="0"/>
              <a:t> </a:t>
            </a:r>
            <a:r>
              <a:rPr lang="en-US" altLang="en-US" dirty="0" err="1"/>
              <a:t>thiệu</a:t>
            </a:r>
            <a:r>
              <a:rPr lang="en-US" altLang="en-US" dirty="0"/>
              <a:t> </a:t>
            </a:r>
            <a:r>
              <a:rPr lang="en-US" altLang="en-US" dirty="0" err="1"/>
              <a:t>về</a:t>
            </a:r>
            <a:r>
              <a:rPr lang="en-US" altLang="en-US" dirty="0"/>
              <a:t> </a:t>
            </a:r>
            <a:r>
              <a:rPr lang="en-US" altLang="en-US" dirty="0" err="1"/>
              <a:t>phân</a:t>
            </a:r>
            <a:r>
              <a:rPr lang="en-US" altLang="en-US" dirty="0"/>
              <a:t> </a:t>
            </a:r>
            <a:r>
              <a:rPr lang="en-US" altLang="en-US" dirty="0" err="1"/>
              <a:t>cụm</a:t>
            </a:r>
            <a:r>
              <a:rPr lang="en-US" altLang="en-US" dirty="0"/>
              <a:t> </a:t>
            </a:r>
            <a:r>
              <a:rPr lang="en-US" altLang="en-US" dirty="0" err="1"/>
              <a:t>dữ</a:t>
            </a:r>
            <a:r>
              <a:rPr lang="en-US" altLang="en-US" dirty="0"/>
              <a:t> </a:t>
            </a:r>
            <a:r>
              <a:rPr lang="en-US" altLang="en-US" dirty="0" err="1"/>
              <a:t>liệu</a:t>
            </a:r>
            <a:endParaRPr lang="en-US" altLang="en-US" dirty="0"/>
          </a:p>
        </p:txBody>
      </p:sp>
    </p:spTree>
    <p:extLst>
      <p:ext uri="{BB962C8B-B14F-4D97-AF65-F5344CB8AC3E}">
        <p14:creationId xmlns:p14="http://schemas.microsoft.com/office/powerpoint/2010/main" val="56170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err="1"/>
              <a:t>Nội</a:t>
            </a:r>
            <a:r>
              <a:rPr lang="en-US" dirty="0"/>
              <a:t> dung</a:t>
            </a:r>
            <a:endParaRPr lang="en-US" dirty="0">
              <a:solidFill>
                <a:schemeClr val="accent1"/>
              </a:solidFill>
            </a:endParaRPr>
          </a:p>
        </p:txBody>
      </p:sp>
      <p:grpSp>
        <p:nvGrpSpPr>
          <p:cNvPr id="89176" name="Group 88"/>
          <p:cNvGrpSpPr>
            <a:grpSpLocks/>
          </p:cNvGrpSpPr>
          <p:nvPr/>
        </p:nvGrpSpPr>
        <p:grpSpPr bwMode="auto">
          <a:xfrm>
            <a:off x="762001" y="1447800"/>
            <a:ext cx="6369050" cy="965907"/>
            <a:chOff x="1728" y="1680"/>
            <a:chExt cx="4560" cy="653"/>
          </a:xfrm>
        </p:grpSpPr>
        <p:sp>
          <p:nvSpPr>
            <p:cNvPr id="89150" name="AutoShape 62"/>
            <p:cNvSpPr>
              <a:spLocks noChangeArrowheads="1"/>
            </p:cNvSpPr>
            <p:nvPr/>
          </p:nvSpPr>
          <p:spPr bwMode="gray">
            <a:xfrm>
              <a:off x="2096" y="1793"/>
              <a:ext cx="4192" cy="436"/>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51" name="AutoShape 63"/>
            <p:cNvSpPr>
              <a:spLocks noChangeArrowheads="1"/>
            </p:cNvSpPr>
            <p:nvPr/>
          </p:nvSpPr>
          <p:spPr bwMode="gray">
            <a:xfrm>
              <a:off x="1728" y="1680"/>
              <a:ext cx="662" cy="653"/>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52" name="Text Box 64"/>
            <p:cNvSpPr txBox="1">
              <a:spLocks noChangeArrowheads="1"/>
            </p:cNvSpPr>
            <p:nvPr/>
          </p:nvSpPr>
          <p:spPr bwMode="gray">
            <a:xfrm>
              <a:off x="2492" y="1846"/>
              <a:ext cx="3134"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12065">
                <a:spcBef>
                  <a:spcPts val="100"/>
                </a:spcBef>
                <a:buClr>
                  <a:srgbClr val="2CA1BE"/>
                </a:buClr>
                <a:buSzPct val="66666"/>
                <a:tabLst>
                  <a:tab pos="353695" algn="l"/>
                  <a:tab pos="354330" algn="l"/>
                </a:tabLst>
              </a:pPr>
              <a:r>
                <a:rPr lang="en-US" altLang="en-US" sz="2400" dirty="0" err="1">
                  <a:solidFill>
                    <a:schemeClr val="bg1"/>
                  </a:solidFill>
                </a:rPr>
                <a:t>Giới</a:t>
              </a:r>
              <a:r>
                <a:rPr lang="en-US" altLang="en-US" sz="2400" dirty="0">
                  <a:solidFill>
                    <a:schemeClr val="bg1"/>
                  </a:solidFill>
                </a:rPr>
                <a:t> </a:t>
              </a:r>
              <a:r>
                <a:rPr lang="en-US" altLang="en-US" sz="2400" dirty="0" err="1">
                  <a:solidFill>
                    <a:schemeClr val="bg1"/>
                  </a:solidFill>
                </a:rPr>
                <a:t>thiệu</a:t>
              </a:r>
              <a:r>
                <a:rPr lang="en-US" altLang="en-US" sz="2400" dirty="0">
                  <a:solidFill>
                    <a:schemeClr val="bg1"/>
                  </a:solidFill>
                </a:rPr>
                <a:t> </a:t>
              </a:r>
              <a:r>
                <a:rPr lang="en-US" altLang="en-US" sz="2400" dirty="0" err="1">
                  <a:solidFill>
                    <a:schemeClr val="bg1"/>
                  </a:solidFill>
                </a:rPr>
                <a:t>về</a:t>
              </a:r>
              <a:r>
                <a:rPr lang="en-US" altLang="en-US" sz="2400" dirty="0">
                  <a:solidFill>
                    <a:schemeClr val="bg1"/>
                  </a:solidFill>
                </a:rPr>
                <a:t> </a:t>
              </a:r>
              <a:r>
                <a:rPr lang="en-US" altLang="en-US" sz="2400" dirty="0" err="1">
                  <a:solidFill>
                    <a:schemeClr val="bg1"/>
                  </a:solidFill>
                </a:rPr>
                <a:t>phân</a:t>
              </a:r>
              <a:r>
                <a:rPr lang="en-US" altLang="en-US" sz="2400" dirty="0">
                  <a:solidFill>
                    <a:schemeClr val="bg1"/>
                  </a:solidFill>
                </a:rPr>
                <a:t> </a:t>
              </a:r>
              <a:r>
                <a:rPr lang="en-US" altLang="en-US" sz="2400" dirty="0" err="1">
                  <a:solidFill>
                    <a:schemeClr val="bg1"/>
                  </a:solidFill>
                </a:rPr>
                <a:t>lớp</a:t>
              </a:r>
              <a:r>
                <a:rPr lang="en-US" altLang="en-US" sz="2400" dirty="0">
                  <a:solidFill>
                    <a:schemeClr val="bg1"/>
                  </a:solidFill>
                </a:rPr>
                <a:t> </a:t>
              </a:r>
              <a:r>
                <a:rPr lang="en-US" altLang="en-US" sz="2400" dirty="0" err="1">
                  <a:solidFill>
                    <a:schemeClr val="bg1"/>
                  </a:solidFill>
                </a:rPr>
                <a:t>dữ</a:t>
              </a:r>
              <a:r>
                <a:rPr lang="en-US" altLang="en-US" sz="2400" dirty="0">
                  <a:solidFill>
                    <a:schemeClr val="bg1"/>
                  </a:solidFill>
                </a:rPr>
                <a:t> </a:t>
              </a:r>
              <a:r>
                <a:rPr lang="en-US" altLang="en-US" sz="2400" dirty="0" err="1">
                  <a:solidFill>
                    <a:schemeClr val="bg1"/>
                  </a:solidFill>
                </a:rPr>
                <a:t>liệu</a:t>
              </a:r>
              <a:endParaRPr lang="en-US" sz="2400" b="1" dirty="0">
                <a:solidFill>
                  <a:schemeClr val="bg1"/>
                </a:solidFill>
                <a:latin typeface="+mj-lt"/>
                <a:cs typeface="Times New Roman"/>
              </a:endParaRPr>
            </a:p>
          </p:txBody>
        </p:sp>
        <p:sp>
          <p:nvSpPr>
            <p:cNvPr id="89153" name="Text Box 65"/>
            <p:cNvSpPr txBox="1">
              <a:spLocks noChangeArrowheads="1"/>
            </p:cNvSpPr>
            <p:nvPr/>
          </p:nvSpPr>
          <p:spPr bwMode="gray">
            <a:xfrm>
              <a:off x="1919" y="182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1</a:t>
              </a:r>
            </a:p>
          </p:txBody>
        </p:sp>
      </p:grpSp>
      <p:grpSp>
        <p:nvGrpSpPr>
          <p:cNvPr id="89175" name="Group 87"/>
          <p:cNvGrpSpPr>
            <a:grpSpLocks/>
          </p:cNvGrpSpPr>
          <p:nvPr/>
        </p:nvGrpSpPr>
        <p:grpSpPr bwMode="auto">
          <a:xfrm>
            <a:off x="762001" y="2514604"/>
            <a:ext cx="6369049" cy="1054417"/>
            <a:chOff x="1728" y="2478"/>
            <a:chExt cx="4560" cy="653"/>
          </a:xfrm>
        </p:grpSpPr>
        <p:sp>
          <p:nvSpPr>
            <p:cNvPr id="89155" name="AutoShape 67"/>
            <p:cNvSpPr>
              <a:spLocks noChangeArrowheads="1"/>
            </p:cNvSpPr>
            <p:nvPr/>
          </p:nvSpPr>
          <p:spPr bwMode="gray">
            <a:xfrm>
              <a:off x="2096" y="2591"/>
              <a:ext cx="4192" cy="436"/>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56" name="AutoShape 68"/>
            <p:cNvSpPr>
              <a:spLocks noChangeArrowheads="1"/>
            </p:cNvSpPr>
            <p:nvPr/>
          </p:nvSpPr>
          <p:spPr bwMode="gray">
            <a:xfrm>
              <a:off x="1728" y="2478"/>
              <a:ext cx="662" cy="653"/>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57" name="Text Box 69"/>
            <p:cNvSpPr txBox="1">
              <a:spLocks noChangeArrowheads="1"/>
            </p:cNvSpPr>
            <p:nvPr/>
          </p:nvSpPr>
          <p:spPr bwMode="gray">
            <a:xfrm>
              <a:off x="2492" y="2644"/>
              <a:ext cx="349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12065">
                <a:lnSpc>
                  <a:spcPct val="100000"/>
                </a:lnSpc>
                <a:buClr>
                  <a:srgbClr val="2CA1BE"/>
                </a:buClr>
                <a:buSzPct val="66666"/>
                <a:tabLst>
                  <a:tab pos="353695" algn="l"/>
                  <a:tab pos="354330" algn="l"/>
                </a:tabLst>
              </a:pPr>
              <a:r>
                <a:rPr lang="en-US" altLang="en-US" sz="2400" dirty="0" err="1">
                  <a:solidFill>
                    <a:schemeClr val="bg1"/>
                  </a:solidFill>
                </a:rPr>
                <a:t>Giới</a:t>
              </a:r>
              <a:r>
                <a:rPr lang="en-US" altLang="en-US" sz="2400" dirty="0">
                  <a:solidFill>
                    <a:schemeClr val="bg1"/>
                  </a:solidFill>
                </a:rPr>
                <a:t> </a:t>
              </a:r>
              <a:r>
                <a:rPr lang="en-US" altLang="en-US" sz="2400" dirty="0" err="1">
                  <a:solidFill>
                    <a:schemeClr val="bg1"/>
                  </a:solidFill>
                </a:rPr>
                <a:t>thiệu</a:t>
              </a:r>
              <a:r>
                <a:rPr lang="en-US" altLang="en-US" sz="2400" dirty="0">
                  <a:solidFill>
                    <a:schemeClr val="bg1"/>
                  </a:solidFill>
                </a:rPr>
                <a:t> </a:t>
              </a:r>
              <a:r>
                <a:rPr lang="en-US" altLang="en-US" sz="2400" dirty="0" err="1">
                  <a:solidFill>
                    <a:schemeClr val="bg1"/>
                  </a:solidFill>
                </a:rPr>
                <a:t>về</a:t>
              </a:r>
              <a:r>
                <a:rPr lang="en-US" altLang="en-US" sz="2400" dirty="0">
                  <a:solidFill>
                    <a:schemeClr val="bg1"/>
                  </a:solidFill>
                </a:rPr>
                <a:t> </a:t>
              </a:r>
              <a:r>
                <a:rPr lang="en-US" altLang="en-US" sz="2400" dirty="0" err="1">
                  <a:solidFill>
                    <a:schemeClr val="bg1"/>
                  </a:solidFill>
                </a:rPr>
                <a:t>phân</a:t>
              </a:r>
              <a:r>
                <a:rPr lang="en-US" altLang="en-US" sz="2400" dirty="0">
                  <a:solidFill>
                    <a:schemeClr val="bg1"/>
                  </a:solidFill>
                </a:rPr>
                <a:t> </a:t>
              </a:r>
              <a:r>
                <a:rPr lang="en-US" altLang="en-US" sz="2400" dirty="0" err="1">
                  <a:solidFill>
                    <a:schemeClr val="bg1"/>
                  </a:solidFill>
                </a:rPr>
                <a:t>cụm</a:t>
              </a:r>
              <a:r>
                <a:rPr lang="en-US" altLang="en-US" sz="2400" dirty="0">
                  <a:solidFill>
                    <a:schemeClr val="bg1"/>
                  </a:solidFill>
                </a:rPr>
                <a:t> </a:t>
              </a:r>
              <a:r>
                <a:rPr lang="en-US" altLang="en-US" sz="2400" dirty="0" err="1">
                  <a:solidFill>
                    <a:schemeClr val="bg1"/>
                  </a:solidFill>
                </a:rPr>
                <a:t>dữ</a:t>
              </a:r>
              <a:r>
                <a:rPr lang="en-US" altLang="en-US" sz="2400" dirty="0">
                  <a:solidFill>
                    <a:schemeClr val="bg1"/>
                  </a:solidFill>
                </a:rPr>
                <a:t> </a:t>
              </a:r>
              <a:r>
                <a:rPr lang="en-US" altLang="en-US" sz="2400" dirty="0" err="1">
                  <a:solidFill>
                    <a:schemeClr val="bg1"/>
                  </a:solidFill>
                </a:rPr>
                <a:t>liệu</a:t>
              </a:r>
              <a:endParaRPr lang="en-US" sz="2400" b="1" dirty="0">
                <a:solidFill>
                  <a:schemeClr val="bg1"/>
                </a:solidFill>
                <a:latin typeface="+mj-lt"/>
                <a:cs typeface="Times New Roman"/>
              </a:endParaRPr>
            </a:p>
          </p:txBody>
        </p:sp>
        <p:sp>
          <p:nvSpPr>
            <p:cNvPr id="89170" name="Text Box 82"/>
            <p:cNvSpPr txBox="1">
              <a:spLocks noChangeArrowheads="1"/>
            </p:cNvSpPr>
            <p:nvPr/>
          </p:nvSpPr>
          <p:spPr bwMode="gray">
            <a:xfrm>
              <a:off x="1920" y="2620"/>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2</a:t>
              </a:r>
            </a:p>
          </p:txBody>
        </p:sp>
      </p:grpSp>
      <p:grpSp>
        <p:nvGrpSpPr>
          <p:cNvPr id="89174" name="Group 86"/>
          <p:cNvGrpSpPr>
            <a:grpSpLocks/>
          </p:cNvGrpSpPr>
          <p:nvPr/>
        </p:nvGrpSpPr>
        <p:grpSpPr bwMode="auto">
          <a:xfrm>
            <a:off x="762001" y="3714750"/>
            <a:ext cx="6369049" cy="1040785"/>
            <a:chOff x="1728" y="3276"/>
            <a:chExt cx="4560" cy="653"/>
          </a:xfrm>
        </p:grpSpPr>
        <p:sp>
          <p:nvSpPr>
            <p:cNvPr id="89160" name="AutoShape 72"/>
            <p:cNvSpPr>
              <a:spLocks noChangeArrowheads="1"/>
            </p:cNvSpPr>
            <p:nvPr/>
          </p:nvSpPr>
          <p:spPr bwMode="gray">
            <a:xfrm>
              <a:off x="2096" y="3389"/>
              <a:ext cx="4192" cy="436"/>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61" name="AutoShape 73"/>
            <p:cNvSpPr>
              <a:spLocks noChangeArrowheads="1"/>
            </p:cNvSpPr>
            <p:nvPr/>
          </p:nvSpPr>
          <p:spPr bwMode="gray">
            <a:xfrm>
              <a:off x="1728" y="3276"/>
              <a:ext cx="662" cy="653"/>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62" name="Text Box 74"/>
            <p:cNvSpPr txBox="1">
              <a:spLocks noChangeArrowheads="1"/>
            </p:cNvSpPr>
            <p:nvPr/>
          </p:nvSpPr>
          <p:spPr bwMode="gray">
            <a:xfrm>
              <a:off x="2546" y="3442"/>
              <a:ext cx="3080" cy="2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12065">
                <a:lnSpc>
                  <a:spcPct val="100000"/>
                </a:lnSpc>
                <a:buClr>
                  <a:srgbClr val="2CA1BE"/>
                </a:buClr>
                <a:buSzPct val="66666"/>
                <a:tabLst>
                  <a:tab pos="353695" algn="l"/>
                  <a:tab pos="354330" algn="l"/>
                </a:tabLst>
              </a:pPr>
              <a:r>
                <a:rPr lang="en-US" altLang="en-US" sz="2400" dirty="0" err="1">
                  <a:solidFill>
                    <a:schemeClr val="bg1"/>
                  </a:solidFill>
                </a:rPr>
                <a:t>Giới</a:t>
              </a:r>
              <a:r>
                <a:rPr lang="en-US" altLang="en-US" sz="2400" dirty="0">
                  <a:solidFill>
                    <a:schemeClr val="bg1"/>
                  </a:solidFill>
                </a:rPr>
                <a:t> </a:t>
              </a:r>
              <a:r>
                <a:rPr lang="en-US" altLang="en-US" sz="2400" dirty="0" err="1">
                  <a:solidFill>
                    <a:schemeClr val="bg1"/>
                  </a:solidFill>
                </a:rPr>
                <a:t>thiệu</a:t>
              </a:r>
              <a:r>
                <a:rPr lang="en-US" altLang="en-US" sz="2400" dirty="0">
                  <a:solidFill>
                    <a:schemeClr val="bg1"/>
                  </a:solidFill>
                </a:rPr>
                <a:t> </a:t>
              </a:r>
              <a:r>
                <a:rPr lang="en-US" altLang="en-US" sz="2400" dirty="0" err="1">
                  <a:solidFill>
                    <a:schemeClr val="bg1"/>
                  </a:solidFill>
                </a:rPr>
                <a:t>về</a:t>
              </a:r>
              <a:r>
                <a:rPr lang="en-US" altLang="en-US" sz="2400" dirty="0">
                  <a:solidFill>
                    <a:schemeClr val="bg1"/>
                  </a:solidFill>
                </a:rPr>
                <a:t> </a:t>
              </a:r>
              <a:r>
                <a:rPr lang="en-US" altLang="en-US" sz="2400" dirty="0" err="1">
                  <a:solidFill>
                    <a:schemeClr val="bg1"/>
                  </a:solidFill>
                </a:rPr>
                <a:t>luật</a:t>
              </a:r>
              <a:r>
                <a:rPr lang="en-US" altLang="en-US" sz="2400" dirty="0">
                  <a:solidFill>
                    <a:schemeClr val="bg1"/>
                  </a:solidFill>
                </a:rPr>
                <a:t> </a:t>
              </a:r>
              <a:r>
                <a:rPr lang="en-US" altLang="en-US" sz="2400" dirty="0" err="1">
                  <a:solidFill>
                    <a:schemeClr val="bg1"/>
                  </a:solidFill>
                </a:rPr>
                <a:t>kết</a:t>
              </a:r>
              <a:r>
                <a:rPr lang="en-US" altLang="en-US" sz="2400" dirty="0">
                  <a:solidFill>
                    <a:schemeClr val="bg1"/>
                  </a:solidFill>
                </a:rPr>
                <a:t> </a:t>
              </a:r>
              <a:r>
                <a:rPr lang="en-US" altLang="en-US" sz="2400" dirty="0" err="1">
                  <a:solidFill>
                    <a:schemeClr val="bg1"/>
                  </a:solidFill>
                </a:rPr>
                <a:t>hợp</a:t>
              </a:r>
              <a:endParaRPr lang="en-US" sz="2400" b="1" dirty="0">
                <a:solidFill>
                  <a:schemeClr val="bg1"/>
                </a:solidFill>
                <a:latin typeface="+mj-lt"/>
                <a:cs typeface="Times New Roman"/>
              </a:endParaRPr>
            </a:p>
          </p:txBody>
        </p:sp>
        <p:sp>
          <p:nvSpPr>
            <p:cNvPr id="89171" name="Text Box 83"/>
            <p:cNvSpPr txBox="1">
              <a:spLocks noChangeArrowheads="1"/>
            </p:cNvSpPr>
            <p:nvPr/>
          </p:nvSpPr>
          <p:spPr bwMode="gray">
            <a:xfrm>
              <a:off x="1920" y="340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3</a:t>
              </a:r>
            </a:p>
          </p:txBody>
        </p:sp>
      </p:grpSp>
      <p:grpSp>
        <p:nvGrpSpPr>
          <p:cNvPr id="89173" name="Group 85"/>
          <p:cNvGrpSpPr>
            <a:grpSpLocks/>
          </p:cNvGrpSpPr>
          <p:nvPr/>
        </p:nvGrpSpPr>
        <p:grpSpPr bwMode="auto">
          <a:xfrm>
            <a:off x="762001" y="4893247"/>
            <a:ext cx="6369050" cy="1317625"/>
            <a:chOff x="1728" y="4147"/>
            <a:chExt cx="4560" cy="653"/>
          </a:xfrm>
        </p:grpSpPr>
        <p:sp>
          <p:nvSpPr>
            <p:cNvPr id="89165"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66"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67" name="Text Box 79"/>
            <p:cNvSpPr txBox="1">
              <a:spLocks noChangeArrowheads="1"/>
            </p:cNvSpPr>
            <p:nvPr/>
          </p:nvSpPr>
          <p:spPr bwMode="gray">
            <a:xfrm>
              <a:off x="2517" y="4346"/>
              <a:ext cx="3511" cy="21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12065">
                <a:lnSpc>
                  <a:spcPct val="100000"/>
                </a:lnSpc>
                <a:buClr>
                  <a:srgbClr val="2CA1BE"/>
                </a:buClr>
                <a:buSzPct val="66666"/>
                <a:tabLst>
                  <a:tab pos="269240" algn="l"/>
                </a:tabLst>
              </a:pPr>
              <a:r>
                <a:rPr lang="en-US" altLang="en-US" sz="2400" dirty="0" err="1">
                  <a:solidFill>
                    <a:schemeClr val="bg1"/>
                  </a:solidFill>
                </a:rPr>
                <a:t>Giới</a:t>
              </a:r>
              <a:r>
                <a:rPr lang="en-US" altLang="en-US" sz="2400" dirty="0">
                  <a:solidFill>
                    <a:schemeClr val="bg1"/>
                  </a:solidFill>
                </a:rPr>
                <a:t> </a:t>
              </a:r>
              <a:r>
                <a:rPr lang="en-US" altLang="en-US" sz="2400" dirty="0" err="1">
                  <a:solidFill>
                    <a:schemeClr val="bg1"/>
                  </a:solidFill>
                </a:rPr>
                <a:t>thiệu</a:t>
              </a:r>
              <a:r>
                <a:rPr lang="en-US" altLang="en-US" sz="2400" dirty="0">
                  <a:solidFill>
                    <a:schemeClr val="bg1"/>
                  </a:solidFill>
                </a:rPr>
                <a:t> </a:t>
              </a:r>
              <a:r>
                <a:rPr lang="en-US" altLang="en-US" sz="2400" dirty="0" err="1">
                  <a:solidFill>
                    <a:schemeClr val="bg1"/>
                  </a:solidFill>
                </a:rPr>
                <a:t>về</a:t>
              </a:r>
              <a:r>
                <a:rPr lang="en-US" altLang="en-US" sz="2400" dirty="0">
                  <a:solidFill>
                    <a:schemeClr val="bg1"/>
                  </a:solidFill>
                </a:rPr>
                <a:t> </a:t>
              </a:r>
              <a:r>
                <a:rPr lang="en-US" altLang="en-US" sz="2400" dirty="0" err="1">
                  <a:solidFill>
                    <a:schemeClr val="bg1"/>
                  </a:solidFill>
                </a:rPr>
                <a:t>hồi</a:t>
              </a:r>
              <a:r>
                <a:rPr lang="en-US" altLang="en-US" sz="2400" dirty="0">
                  <a:solidFill>
                    <a:schemeClr val="bg1"/>
                  </a:solidFill>
                </a:rPr>
                <a:t> </a:t>
              </a:r>
              <a:r>
                <a:rPr lang="en-US" altLang="en-US" sz="2400" dirty="0" err="1">
                  <a:solidFill>
                    <a:schemeClr val="bg1"/>
                  </a:solidFill>
                </a:rPr>
                <a:t>quy</a:t>
              </a:r>
              <a:r>
                <a:rPr lang="en-US" altLang="en-US" sz="2400" dirty="0">
                  <a:solidFill>
                    <a:schemeClr val="bg1"/>
                  </a:solidFill>
                </a:rPr>
                <a:t> </a:t>
              </a:r>
              <a:r>
                <a:rPr lang="en-US" altLang="en-US" sz="2400" dirty="0" err="1">
                  <a:solidFill>
                    <a:schemeClr val="bg1"/>
                  </a:solidFill>
                </a:rPr>
                <a:t>dữ</a:t>
              </a:r>
              <a:r>
                <a:rPr lang="en-US" altLang="en-US" sz="2400" dirty="0">
                  <a:solidFill>
                    <a:schemeClr val="bg1"/>
                  </a:solidFill>
                </a:rPr>
                <a:t> </a:t>
              </a:r>
              <a:r>
                <a:rPr lang="en-US" altLang="en-US" sz="2400" dirty="0" err="1">
                  <a:solidFill>
                    <a:schemeClr val="bg1"/>
                  </a:solidFill>
                </a:rPr>
                <a:t>liệu</a:t>
              </a:r>
              <a:endParaRPr lang="en-US" sz="2400" b="1" dirty="0">
                <a:solidFill>
                  <a:schemeClr val="bg1"/>
                </a:solidFill>
                <a:latin typeface="+mj-lt"/>
                <a:cs typeface="Times New Roman"/>
              </a:endParaRPr>
            </a:p>
          </p:txBody>
        </p:sp>
        <p:sp>
          <p:nvSpPr>
            <p:cNvPr id="89172" name="Text Box 84"/>
            <p:cNvSpPr txBox="1">
              <a:spLocks noChangeArrowheads="1"/>
            </p:cNvSpPr>
            <p:nvPr/>
          </p:nvSpPr>
          <p:spPr bwMode="gray">
            <a:xfrm>
              <a:off x="1920" y="427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4</a:t>
              </a:r>
            </a:p>
          </p:txBody>
        </p:sp>
      </p:grpSp>
      <p:sp>
        <p:nvSpPr>
          <p:cNvPr id="2" name="Slide Number Placeholder 1"/>
          <p:cNvSpPr>
            <a:spLocks noGrp="1"/>
          </p:cNvSpPr>
          <p:nvPr>
            <p:ph type="sldNum" sz="quarter" idx="11"/>
          </p:nvPr>
        </p:nvSpPr>
        <p:spPr/>
        <p:txBody>
          <a:bodyPr/>
          <a:lstStyle/>
          <a:p>
            <a:fld id="{8F77FC70-716C-40BF-B175-2B48BE74B56A}" type="slidenum">
              <a:rPr lang="en-US" smtClean="0">
                <a:solidFill>
                  <a:srgbClr val="000066"/>
                </a:solidFill>
              </a:rPr>
              <a:pPr/>
              <a:t>2</a:t>
            </a:fld>
            <a:endParaRPr lang="en-US">
              <a:solidFill>
                <a:srgbClr val="000066"/>
              </a:solidFill>
            </a:endParaRPr>
          </a:p>
        </p:txBody>
      </p:sp>
    </p:spTree>
    <p:extLst>
      <p:ext uri="{BB962C8B-B14F-4D97-AF65-F5344CB8AC3E}">
        <p14:creationId xmlns:p14="http://schemas.microsoft.com/office/powerpoint/2010/main" val="3221698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A34C84A-1A32-496D-A53F-3CB5DC212D34}"/>
              </a:ext>
            </a:extLst>
          </p:cNvPr>
          <p:cNvSpPr>
            <a:spLocks noGrp="1" noChangeArrowheads="1"/>
          </p:cNvSpPr>
          <p:nvPr>
            <p:ph type="title"/>
          </p:nvPr>
        </p:nvSpPr>
        <p:spPr>
          <a:xfrm>
            <a:off x="34925" y="1000125"/>
            <a:ext cx="8785225" cy="981075"/>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Tổng</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hợp</a:t>
            </a:r>
            <a:r>
              <a:rPr lang="en-US" altLang="en-US" dirty="0">
                <a:solidFill>
                  <a:srgbClr val="FF0000"/>
                </a:solidFill>
                <a:latin typeface="Times New Roman" panose="02020603050405020304" pitchFamily="18" charset="0"/>
                <a:cs typeface="Times New Roman" panose="02020603050405020304" pitchFamily="18" charset="0"/>
              </a:rPr>
              <a:t> so </a:t>
            </a:r>
            <a:r>
              <a:rPr lang="en-US" altLang="en-US" dirty="0" err="1">
                <a:solidFill>
                  <a:srgbClr val="FF0000"/>
                </a:solidFill>
                <a:latin typeface="Times New Roman" panose="02020603050405020304" pitchFamily="18" charset="0"/>
                <a:cs typeface="Times New Roman" panose="02020603050405020304" pitchFamily="18" charset="0"/>
              </a:rPr>
              <a:t>sánh</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phân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cụm</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dữ</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liệu</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9219" name="Content Placeholder 1">
            <a:extLst>
              <a:ext uri="{FF2B5EF4-FFF2-40B4-BE49-F238E27FC236}">
                <a16:creationId xmlns:a16="http://schemas.microsoft.com/office/drawing/2014/main" id="{38BDF2A9-2BDA-476E-AF1E-4CDFDE506424}"/>
              </a:ext>
            </a:extLst>
          </p:cNvPr>
          <p:cNvSpPr>
            <a:spLocks noGrp="1"/>
          </p:cNvSpPr>
          <p:nvPr>
            <p:ph idx="1"/>
          </p:nvPr>
        </p:nvSpPr>
        <p:spPr>
          <a:xfrm>
            <a:off x="458788" y="1981200"/>
            <a:ext cx="8361362" cy="3679825"/>
          </a:xfrm>
        </p:spPr>
        <p:txBody>
          <a:bodyPr/>
          <a:lstStyle/>
          <a:p>
            <a:r>
              <a:rPr lang="en-US" altLang="en-US" b="1" dirty="0" err="1">
                <a:latin typeface="Times New Roman" panose="02020603050405020304" pitchFamily="18" charset="0"/>
                <a:cs typeface="Times New Roman" panose="02020603050405020304" pitchFamily="18" charset="0"/>
              </a:rPr>
              <a:t>Chạy</a:t>
            </a:r>
            <a:r>
              <a:rPr lang="en-US" altLang="en-US" b="1" dirty="0">
                <a:latin typeface="Times New Roman" panose="02020603050405020304" pitchFamily="18" charset="0"/>
                <a:cs typeface="Times New Roman" panose="02020603050405020304" pitchFamily="18" charset="0"/>
              </a:rPr>
              <a:t> 1 </a:t>
            </a:r>
            <a:r>
              <a:rPr lang="en-US" altLang="en-US" b="1" dirty="0" err="1">
                <a:latin typeface="Times New Roman" panose="02020603050405020304" pitchFamily="18" charset="0"/>
                <a:cs typeface="Times New Roman" panose="02020603050405020304" pitchFamily="18" charset="0"/>
              </a:rPr>
              <a:t>bộ</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dữ</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liệu</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với</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các</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phương</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pháp</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phân</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cụm</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khác</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nhau</a:t>
            </a:r>
            <a:endParaRPr lang="en-US" altLang="en-US" dirty="0">
              <a:latin typeface="Times New Roman" panose="02020603050405020304" pitchFamily="18" charset="0"/>
              <a:cs typeface="Times New Roman" panose="02020603050405020304" pitchFamily="18" charset="0"/>
            </a:endParaRPr>
          </a:p>
          <a:p>
            <a:r>
              <a:rPr lang="en-US" altLang="en-US" b="1" dirty="0" err="1">
                <a:latin typeface="Times New Roman" panose="02020603050405020304" pitchFamily="18" charset="0"/>
                <a:cs typeface="Times New Roman" panose="02020603050405020304" pitchFamily="18" charset="0"/>
              </a:rPr>
              <a:t>Chạy</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thuật</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toán</a:t>
            </a:r>
            <a:r>
              <a:rPr lang="en-US" altLang="en-US" b="1" dirty="0">
                <a:latin typeface="Times New Roman" panose="02020603050405020304" pitchFamily="18" charset="0"/>
                <a:cs typeface="Times New Roman" panose="02020603050405020304" pitchFamily="18" charset="0"/>
              </a:rPr>
              <a:t> K-mean </a:t>
            </a:r>
            <a:r>
              <a:rPr lang="en-US" altLang="en-US" b="1" dirty="0" err="1">
                <a:latin typeface="Times New Roman" panose="02020603050405020304" pitchFamily="18" charset="0"/>
                <a:cs typeface="Times New Roman" panose="02020603050405020304" pitchFamily="18" charset="0"/>
              </a:rPr>
              <a:t>với</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các</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bộ</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dữ</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liệu</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khác</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nhau</a:t>
            </a:r>
            <a:endParaRPr lang="en-US" altLang="en-US"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3DCDAC4E-14F7-4095-A4FB-CF98A21D9BE2}"/>
              </a:ext>
            </a:extLst>
          </p:cNvPr>
          <p:cNvSpPr txBox="1">
            <a:spLocks noChangeArrowheads="1"/>
          </p:cNvSpPr>
          <p:nvPr/>
        </p:nvSpPr>
        <p:spPr bwMode="white">
          <a:xfrm>
            <a:off x="395288" y="188913"/>
            <a:ext cx="82296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altLang="en-US" kern="0"/>
              <a:t>Giới thiệu về phân cụm dữ liệu</a:t>
            </a:r>
            <a:endParaRPr lang="en-US" altLang="en-US" kern="0" dirty="0"/>
          </a:p>
        </p:txBody>
      </p:sp>
    </p:spTree>
    <p:extLst>
      <p:ext uri="{BB962C8B-B14F-4D97-AF65-F5344CB8AC3E}">
        <p14:creationId xmlns:p14="http://schemas.microsoft.com/office/powerpoint/2010/main" val="3690341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AEE685-AABA-462B-98E2-84A12D543C56}"/>
              </a:ext>
            </a:extLst>
          </p:cNvPr>
          <p:cNvSpPr>
            <a:spLocks noGrp="1" noChangeArrowheads="1"/>
          </p:cNvSpPr>
          <p:nvPr/>
        </p:nvSpPr>
        <p:spPr bwMode="auto">
          <a:xfrm>
            <a:off x="717550" y="1484313"/>
            <a:ext cx="7700963"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marL="342900" indent="-342900" algn="l" rtl="0" fontAlgn="base">
              <a:spcBef>
                <a:spcPct val="20000"/>
              </a:spcBef>
              <a:spcAft>
                <a:spcPct val="0"/>
              </a:spcAft>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90000"/>
              </a:lnSpc>
              <a:spcBef>
                <a:spcPct val="35000"/>
              </a:spcBef>
              <a:defRPr/>
            </a:pPr>
            <a:r>
              <a:rPr lang="en-US" sz="2400" b="1" dirty="0" err="1">
                <a:effectLst>
                  <a:outerShdw blurRad="38100" dist="38100" dir="2700000" algn="tl">
                    <a:srgbClr val="C0C0C0"/>
                  </a:outerShdw>
                </a:effectLst>
              </a:rPr>
              <a:t>Khai</a:t>
            </a:r>
            <a:r>
              <a:rPr lang="en-US" sz="2400" b="1" dirty="0">
                <a:effectLst>
                  <a:outerShdw blurRad="38100" dist="38100" dir="2700000" algn="tl">
                    <a:srgbClr val="C0C0C0"/>
                  </a:outerShdw>
                </a:effectLst>
              </a:rPr>
              <a:t> </a:t>
            </a:r>
            <a:r>
              <a:rPr lang="en-US" sz="2400" b="1" dirty="0" err="1">
                <a:effectLst>
                  <a:outerShdw blurRad="38100" dist="38100" dir="2700000" algn="tl">
                    <a:srgbClr val="C0C0C0"/>
                  </a:outerShdw>
                </a:effectLst>
              </a:rPr>
              <a:t>phá</a:t>
            </a:r>
            <a:r>
              <a:rPr lang="en-US" sz="2400" b="1" dirty="0">
                <a:effectLst>
                  <a:outerShdw blurRad="38100" dist="38100" dir="2700000" algn="tl">
                    <a:srgbClr val="C0C0C0"/>
                  </a:outerShdw>
                </a:effectLst>
              </a:rPr>
              <a:t> </a:t>
            </a:r>
            <a:r>
              <a:rPr lang="en-US" sz="2400" b="1" dirty="0" err="1">
                <a:effectLst>
                  <a:outerShdw blurRad="38100" dist="38100" dir="2700000" algn="tl">
                    <a:srgbClr val="C0C0C0"/>
                  </a:outerShdw>
                </a:effectLst>
              </a:rPr>
              <a:t>luật</a:t>
            </a:r>
            <a:r>
              <a:rPr lang="en-US" sz="2400" b="1" dirty="0">
                <a:effectLst>
                  <a:outerShdw blurRad="38100" dist="38100" dir="2700000" algn="tl">
                    <a:srgbClr val="C0C0C0"/>
                  </a:outerShdw>
                </a:effectLst>
              </a:rPr>
              <a:t> </a:t>
            </a:r>
            <a:r>
              <a:rPr lang="en-US" sz="2400" b="1" dirty="0" err="1">
                <a:effectLst>
                  <a:outerShdw blurRad="38100" dist="38100" dir="2700000" algn="tl">
                    <a:srgbClr val="C0C0C0"/>
                  </a:outerShdw>
                </a:effectLst>
              </a:rPr>
              <a:t>kết</a:t>
            </a:r>
            <a:r>
              <a:rPr lang="en-US" sz="2400" b="1" dirty="0">
                <a:effectLst>
                  <a:outerShdw blurRad="38100" dist="38100" dir="2700000" algn="tl">
                    <a:srgbClr val="C0C0C0"/>
                  </a:outerShdw>
                </a:effectLst>
              </a:rPr>
              <a:t> </a:t>
            </a:r>
            <a:r>
              <a:rPr lang="en-US" sz="2400" b="1" dirty="0" err="1">
                <a:effectLst>
                  <a:outerShdw blurRad="38100" dist="38100" dir="2700000" algn="tl">
                    <a:srgbClr val="C0C0C0"/>
                  </a:outerShdw>
                </a:effectLst>
              </a:rPr>
              <a:t>hợp</a:t>
            </a:r>
            <a:r>
              <a:rPr lang="en-US" sz="2400" b="1" dirty="0">
                <a:effectLst>
                  <a:outerShdw blurRad="38100" dist="38100" dir="2700000" algn="tl">
                    <a:srgbClr val="C0C0C0"/>
                  </a:outerShdw>
                </a:effectLst>
              </a:rPr>
              <a:t>:</a:t>
            </a:r>
            <a:endParaRPr lang="en-US" sz="2400" dirty="0"/>
          </a:p>
          <a:p>
            <a:pPr lvl="1">
              <a:lnSpc>
                <a:spcPct val="90000"/>
              </a:lnSpc>
              <a:spcBef>
                <a:spcPct val="35000"/>
              </a:spcBef>
              <a:defRPr/>
            </a:pPr>
            <a:r>
              <a:rPr lang="en-US" sz="2000" dirty="0" err="1">
                <a:cs typeface="Arial" charset="0"/>
              </a:rPr>
              <a:t>Tìm</a:t>
            </a:r>
            <a:r>
              <a:rPr lang="en-US" sz="2000" dirty="0">
                <a:cs typeface="Arial" charset="0"/>
              </a:rPr>
              <a:t> </a:t>
            </a:r>
            <a:r>
              <a:rPr lang="en-US" sz="2000" dirty="0" err="1">
                <a:cs typeface="Arial" charset="0"/>
              </a:rPr>
              <a:t>tần</a:t>
            </a:r>
            <a:r>
              <a:rPr lang="en-US" sz="2000" dirty="0">
                <a:cs typeface="Arial" charset="0"/>
              </a:rPr>
              <a:t> </a:t>
            </a:r>
            <a:r>
              <a:rPr lang="en-US" sz="2000" dirty="0" err="1">
                <a:cs typeface="Arial" charset="0"/>
              </a:rPr>
              <a:t>số</a:t>
            </a:r>
            <a:r>
              <a:rPr lang="en-US" sz="2000" dirty="0">
                <a:cs typeface="Arial" charset="0"/>
              </a:rPr>
              <a:t> </a:t>
            </a:r>
            <a:r>
              <a:rPr lang="en-US" sz="2000" dirty="0" err="1">
                <a:cs typeface="Arial" charset="0"/>
              </a:rPr>
              <a:t>mẫu</a:t>
            </a:r>
            <a:r>
              <a:rPr lang="en-US" sz="2000" dirty="0">
                <a:cs typeface="Arial" charset="0"/>
              </a:rPr>
              <a:t>, </a:t>
            </a:r>
            <a:r>
              <a:rPr lang="en-US" sz="2000" dirty="0" err="1">
                <a:cs typeface="Arial" charset="0"/>
              </a:rPr>
              <a:t>mối</a:t>
            </a:r>
            <a:r>
              <a:rPr lang="en-US" sz="2000" dirty="0">
                <a:cs typeface="Arial" charset="0"/>
              </a:rPr>
              <a:t> </a:t>
            </a:r>
            <a:r>
              <a:rPr lang="en-US" sz="2000" dirty="0" err="1">
                <a:cs typeface="Arial" charset="0"/>
              </a:rPr>
              <a:t>kết</a:t>
            </a:r>
            <a:r>
              <a:rPr lang="en-US" sz="2000" dirty="0">
                <a:cs typeface="Arial" charset="0"/>
              </a:rPr>
              <a:t> </a:t>
            </a:r>
            <a:r>
              <a:rPr lang="en-US" sz="2000" dirty="0" err="1">
                <a:cs typeface="Arial" charset="0"/>
              </a:rPr>
              <a:t>hợp</a:t>
            </a:r>
            <a:r>
              <a:rPr lang="en-US" sz="2000" dirty="0">
                <a:cs typeface="Arial" charset="0"/>
              </a:rPr>
              <a:t>, </a:t>
            </a:r>
            <a:r>
              <a:rPr lang="en-US" sz="2000" dirty="0" err="1">
                <a:cs typeface="Arial" charset="0"/>
              </a:rPr>
              <a:t>sự</a:t>
            </a:r>
            <a:r>
              <a:rPr lang="en-US" sz="2000" dirty="0">
                <a:cs typeface="Arial" charset="0"/>
              </a:rPr>
              <a:t>  </a:t>
            </a:r>
            <a:r>
              <a:rPr lang="en-US" sz="2000" dirty="0" err="1">
                <a:cs typeface="Arial" charset="0"/>
              </a:rPr>
              <a:t>tương</a:t>
            </a:r>
            <a:r>
              <a:rPr lang="en-US" sz="2000" dirty="0">
                <a:cs typeface="Arial" charset="0"/>
              </a:rPr>
              <a:t> </a:t>
            </a:r>
            <a:r>
              <a:rPr lang="en-US" sz="2000" dirty="0" err="1">
                <a:cs typeface="Arial" charset="0"/>
              </a:rPr>
              <a:t>quan</a:t>
            </a:r>
            <a:r>
              <a:rPr lang="en-US" sz="2000" dirty="0">
                <a:cs typeface="Arial" charset="0"/>
              </a:rPr>
              <a:t>, hay </a:t>
            </a:r>
            <a:r>
              <a:rPr lang="en-US" sz="2000" dirty="0" err="1">
                <a:cs typeface="Arial" charset="0"/>
              </a:rPr>
              <a:t>các</a:t>
            </a:r>
            <a:r>
              <a:rPr lang="en-US" sz="2000" dirty="0">
                <a:cs typeface="Arial" charset="0"/>
              </a:rPr>
              <a:t> </a:t>
            </a:r>
            <a:r>
              <a:rPr lang="en-US" sz="2000" dirty="0" err="1">
                <a:cs typeface="Arial" charset="0"/>
              </a:rPr>
              <a:t>cấu</a:t>
            </a:r>
            <a:r>
              <a:rPr lang="en-US" sz="2000" dirty="0">
                <a:cs typeface="Arial" charset="0"/>
              </a:rPr>
              <a:t> </a:t>
            </a:r>
            <a:r>
              <a:rPr lang="en-US" sz="2000" dirty="0" err="1">
                <a:cs typeface="Arial" charset="0"/>
              </a:rPr>
              <a:t>trúc</a:t>
            </a:r>
            <a:r>
              <a:rPr lang="en-US" sz="2000" dirty="0">
                <a:cs typeface="Arial" charset="0"/>
              </a:rPr>
              <a:t> </a:t>
            </a:r>
            <a:r>
              <a:rPr lang="en-US" sz="2000" dirty="0" err="1">
                <a:cs typeface="Arial" charset="0"/>
              </a:rPr>
              <a:t>nhân</a:t>
            </a:r>
            <a:r>
              <a:rPr lang="en-US" sz="2000" dirty="0">
                <a:cs typeface="Arial" charset="0"/>
              </a:rPr>
              <a:t> </a:t>
            </a:r>
            <a:r>
              <a:rPr lang="en-US" sz="2000" dirty="0" err="1">
                <a:cs typeface="Arial" charset="0"/>
              </a:rPr>
              <a:t>quả</a:t>
            </a:r>
            <a:r>
              <a:rPr lang="en-US" sz="2000" dirty="0">
                <a:cs typeface="Arial" charset="0"/>
              </a:rPr>
              <a:t> </a:t>
            </a:r>
            <a:r>
              <a:rPr lang="en-US" sz="2000" dirty="0" err="1">
                <a:cs typeface="Arial" charset="0"/>
              </a:rPr>
              <a:t>giữa</a:t>
            </a:r>
            <a:r>
              <a:rPr lang="en-US" sz="2000" dirty="0">
                <a:cs typeface="Arial" charset="0"/>
              </a:rPr>
              <a:t> </a:t>
            </a:r>
            <a:r>
              <a:rPr lang="en-US" sz="2000" dirty="0" err="1">
                <a:cs typeface="Arial" charset="0"/>
              </a:rPr>
              <a:t>các</a:t>
            </a:r>
            <a:r>
              <a:rPr lang="en-US" sz="2000" dirty="0">
                <a:cs typeface="Arial" charset="0"/>
              </a:rPr>
              <a:t> </a:t>
            </a:r>
            <a:r>
              <a:rPr lang="en-US" sz="2000" dirty="0" err="1">
                <a:cs typeface="Arial" charset="0"/>
              </a:rPr>
              <a:t>tập</a:t>
            </a:r>
            <a:r>
              <a:rPr lang="en-US" sz="2000" dirty="0">
                <a:cs typeface="Arial" charset="0"/>
              </a:rPr>
              <a:t> </a:t>
            </a:r>
            <a:r>
              <a:rPr lang="en-US" sz="2000" dirty="0" err="1">
                <a:cs typeface="Arial" charset="0"/>
              </a:rPr>
              <a:t>đối</a:t>
            </a:r>
            <a:r>
              <a:rPr lang="en-US" sz="2000" dirty="0">
                <a:cs typeface="Arial" charset="0"/>
              </a:rPr>
              <a:t> </a:t>
            </a:r>
            <a:r>
              <a:rPr lang="en-US" sz="2000" dirty="0" err="1">
                <a:cs typeface="Arial" charset="0"/>
              </a:rPr>
              <a:t>tượng</a:t>
            </a:r>
            <a:r>
              <a:rPr lang="en-US" sz="2000" dirty="0">
                <a:cs typeface="Arial" charset="0"/>
              </a:rPr>
              <a:t> </a:t>
            </a:r>
            <a:r>
              <a:rPr lang="en-US" sz="2000" dirty="0" err="1">
                <a:cs typeface="Arial" charset="0"/>
              </a:rPr>
              <a:t>trong</a:t>
            </a:r>
            <a:r>
              <a:rPr lang="en-US" sz="2000" dirty="0">
                <a:cs typeface="Arial" charset="0"/>
              </a:rPr>
              <a:t> </a:t>
            </a:r>
            <a:r>
              <a:rPr lang="en-US" sz="2000" dirty="0" err="1">
                <a:cs typeface="Arial" charset="0"/>
              </a:rPr>
              <a:t>các</a:t>
            </a:r>
            <a:r>
              <a:rPr lang="en-US" sz="2000" dirty="0">
                <a:cs typeface="Arial" charset="0"/>
              </a:rPr>
              <a:t> </a:t>
            </a:r>
            <a:r>
              <a:rPr lang="en-US" sz="2000" dirty="0" err="1">
                <a:cs typeface="Arial" charset="0"/>
              </a:rPr>
              <a:t>cơ</a:t>
            </a:r>
            <a:r>
              <a:rPr lang="en-US" sz="2000" dirty="0">
                <a:cs typeface="Arial" charset="0"/>
              </a:rPr>
              <a:t> </a:t>
            </a:r>
            <a:r>
              <a:rPr lang="en-US" sz="2000" dirty="0" err="1">
                <a:cs typeface="Arial" charset="0"/>
              </a:rPr>
              <a:t>sở</a:t>
            </a:r>
            <a:r>
              <a:rPr lang="en-US" sz="2000" dirty="0">
                <a:cs typeface="Arial" charset="0"/>
              </a:rPr>
              <a:t> </a:t>
            </a:r>
            <a:r>
              <a:rPr lang="en-US" sz="2000" dirty="0" err="1">
                <a:cs typeface="Arial" charset="0"/>
              </a:rPr>
              <a:t>dữ</a:t>
            </a:r>
            <a:r>
              <a:rPr lang="en-US" sz="2000" dirty="0">
                <a:cs typeface="Arial" charset="0"/>
              </a:rPr>
              <a:t> </a:t>
            </a:r>
            <a:r>
              <a:rPr lang="en-US" sz="2000" dirty="0" err="1">
                <a:cs typeface="Arial" charset="0"/>
              </a:rPr>
              <a:t>liệu</a:t>
            </a:r>
            <a:r>
              <a:rPr lang="en-US" sz="2000" dirty="0">
                <a:cs typeface="Arial" charset="0"/>
              </a:rPr>
              <a:t> </a:t>
            </a:r>
            <a:r>
              <a:rPr lang="en-US" sz="2000" dirty="0" err="1">
                <a:cs typeface="Arial" charset="0"/>
              </a:rPr>
              <a:t>giao</a:t>
            </a:r>
            <a:r>
              <a:rPr lang="en-US" sz="2000" dirty="0">
                <a:cs typeface="Arial" charset="0"/>
              </a:rPr>
              <a:t> </a:t>
            </a:r>
            <a:r>
              <a:rPr lang="en-US" sz="2000" dirty="0" err="1">
                <a:cs typeface="Arial" charset="0"/>
              </a:rPr>
              <a:t>tác</a:t>
            </a:r>
            <a:r>
              <a:rPr lang="en-US" sz="2000" dirty="0">
                <a:cs typeface="Arial" charset="0"/>
              </a:rPr>
              <a:t>, </a:t>
            </a:r>
            <a:r>
              <a:rPr lang="en-US" sz="2000" dirty="0" err="1">
                <a:cs typeface="Arial" charset="0"/>
              </a:rPr>
              <a:t>cơ</a:t>
            </a:r>
            <a:r>
              <a:rPr lang="en-US" sz="2000" dirty="0">
                <a:cs typeface="Arial" charset="0"/>
              </a:rPr>
              <a:t> </a:t>
            </a:r>
            <a:r>
              <a:rPr lang="en-US" sz="2000" dirty="0" err="1">
                <a:cs typeface="Arial" charset="0"/>
              </a:rPr>
              <a:t>sở</a:t>
            </a:r>
            <a:r>
              <a:rPr lang="en-US" sz="2000" dirty="0">
                <a:cs typeface="Arial" charset="0"/>
              </a:rPr>
              <a:t> </a:t>
            </a:r>
            <a:r>
              <a:rPr lang="en-US" sz="2000" dirty="0" err="1">
                <a:cs typeface="Arial" charset="0"/>
              </a:rPr>
              <a:t>dữ</a:t>
            </a:r>
            <a:r>
              <a:rPr lang="en-US" sz="2000" dirty="0">
                <a:cs typeface="Arial" charset="0"/>
              </a:rPr>
              <a:t> </a:t>
            </a:r>
            <a:r>
              <a:rPr lang="en-US" sz="2000" dirty="0" err="1">
                <a:cs typeface="Arial" charset="0"/>
              </a:rPr>
              <a:t>liệu</a:t>
            </a:r>
            <a:r>
              <a:rPr lang="en-US" sz="2000" dirty="0">
                <a:cs typeface="Arial" charset="0"/>
              </a:rPr>
              <a:t> </a:t>
            </a:r>
            <a:r>
              <a:rPr lang="en-US" sz="2000" dirty="0" err="1">
                <a:cs typeface="Arial" charset="0"/>
              </a:rPr>
              <a:t>quan</a:t>
            </a:r>
            <a:r>
              <a:rPr lang="en-US" sz="2000" dirty="0">
                <a:cs typeface="Arial" charset="0"/>
              </a:rPr>
              <a:t> </a:t>
            </a:r>
            <a:r>
              <a:rPr lang="en-US" sz="2000" dirty="0" err="1">
                <a:cs typeface="Arial" charset="0"/>
              </a:rPr>
              <a:t>hệ</a:t>
            </a:r>
            <a:r>
              <a:rPr lang="en-US" sz="2000" dirty="0">
                <a:cs typeface="Arial" charset="0"/>
              </a:rPr>
              <a:t>, </a:t>
            </a:r>
            <a:r>
              <a:rPr lang="en-US" sz="2000" dirty="0" err="1">
                <a:cs typeface="Arial" charset="0"/>
              </a:rPr>
              <a:t>và</a:t>
            </a:r>
            <a:r>
              <a:rPr lang="en-US" sz="2000" dirty="0">
                <a:cs typeface="Arial" charset="0"/>
              </a:rPr>
              <a:t> </a:t>
            </a:r>
            <a:r>
              <a:rPr lang="en-US" sz="2000" dirty="0" err="1">
                <a:cs typeface="Arial" charset="0"/>
              </a:rPr>
              <a:t>những</a:t>
            </a:r>
            <a:r>
              <a:rPr lang="en-US" sz="2000" dirty="0">
                <a:cs typeface="Arial" charset="0"/>
              </a:rPr>
              <a:t> </a:t>
            </a:r>
            <a:r>
              <a:rPr lang="en-US" sz="2000" dirty="0" err="1">
                <a:cs typeface="Arial" charset="0"/>
              </a:rPr>
              <a:t>kho</a:t>
            </a:r>
            <a:r>
              <a:rPr lang="en-US" sz="2000" dirty="0">
                <a:cs typeface="Arial" charset="0"/>
              </a:rPr>
              <a:t> </a:t>
            </a:r>
            <a:r>
              <a:rPr lang="en-US" sz="2000" dirty="0" err="1">
                <a:cs typeface="Arial" charset="0"/>
              </a:rPr>
              <a:t>thông</a:t>
            </a:r>
            <a:r>
              <a:rPr lang="en-US" sz="2000" dirty="0">
                <a:cs typeface="Arial" charset="0"/>
              </a:rPr>
              <a:t> tin </a:t>
            </a:r>
            <a:r>
              <a:rPr lang="en-US" sz="2000" dirty="0" err="1">
                <a:cs typeface="Arial" charset="0"/>
              </a:rPr>
              <a:t>khác</a:t>
            </a:r>
            <a:r>
              <a:rPr lang="en-US" sz="2000" dirty="0">
                <a:cs typeface="Arial" charset="0"/>
              </a:rPr>
              <a:t>.</a:t>
            </a:r>
          </a:p>
          <a:p>
            <a:pPr>
              <a:lnSpc>
                <a:spcPct val="90000"/>
              </a:lnSpc>
              <a:spcBef>
                <a:spcPct val="35000"/>
              </a:spcBef>
              <a:defRPr/>
            </a:pPr>
            <a:r>
              <a:rPr lang="it-IT" sz="2400" b="1" dirty="0">
                <a:effectLst>
                  <a:outerShdw blurRad="38100" dist="38100" dir="2700000" algn="tl">
                    <a:srgbClr val="C0C0C0"/>
                  </a:outerShdw>
                </a:effectLst>
              </a:rPr>
              <a:t>Tính hiểu được:</a:t>
            </a:r>
            <a:r>
              <a:rPr lang="it-IT" sz="2400" dirty="0"/>
              <a:t> dễ hiểu</a:t>
            </a:r>
          </a:p>
          <a:p>
            <a:pPr>
              <a:lnSpc>
                <a:spcPct val="90000"/>
              </a:lnSpc>
              <a:spcBef>
                <a:spcPct val="35000"/>
              </a:spcBef>
              <a:defRPr/>
            </a:pPr>
            <a:r>
              <a:rPr lang="it-IT" sz="2400" b="1" dirty="0">
                <a:effectLst>
                  <a:outerShdw blurRad="38100" dist="38100" dir="2700000" algn="tl">
                    <a:srgbClr val="C0C0C0"/>
                  </a:outerShdw>
                </a:effectLst>
              </a:rPr>
              <a:t>Tính sử dụng được: </a:t>
            </a:r>
            <a:r>
              <a:rPr lang="it-IT" sz="2400" dirty="0"/>
              <a:t>Cung cấp thông tin thiết thực</a:t>
            </a:r>
          </a:p>
          <a:p>
            <a:pPr>
              <a:lnSpc>
                <a:spcPct val="90000"/>
              </a:lnSpc>
              <a:spcBef>
                <a:spcPct val="35000"/>
              </a:spcBef>
              <a:defRPr/>
            </a:pPr>
            <a:r>
              <a:rPr lang="it-IT" sz="2400" b="1" dirty="0">
                <a:effectLst>
                  <a:outerShdw blurRad="38100" dist="38100" dir="2700000" algn="tl">
                    <a:srgbClr val="C0C0C0"/>
                  </a:outerShdw>
                </a:effectLst>
              </a:rPr>
              <a:t>Tính hiệu quả: </a:t>
            </a:r>
            <a:r>
              <a:rPr lang="it-IT" sz="2400" dirty="0"/>
              <a:t>Đã có những thuật toán khai thác hiệu quả</a:t>
            </a:r>
          </a:p>
          <a:p>
            <a:pPr>
              <a:lnSpc>
                <a:spcPct val="90000"/>
              </a:lnSpc>
              <a:spcBef>
                <a:spcPct val="35000"/>
              </a:spcBef>
              <a:defRPr/>
            </a:pPr>
            <a:r>
              <a:rPr lang="en-US" sz="2400" b="1" dirty="0" err="1">
                <a:effectLst>
                  <a:outerShdw blurRad="38100" dist="38100" dir="2700000" algn="tl">
                    <a:srgbClr val="C0C0C0"/>
                  </a:outerShdw>
                </a:effectLst>
              </a:rPr>
              <a:t>Các</a:t>
            </a:r>
            <a:r>
              <a:rPr lang="en-US" sz="2400" b="1" dirty="0">
                <a:effectLst>
                  <a:outerShdw blurRad="38100" dist="38100" dir="2700000" algn="tl">
                    <a:srgbClr val="C0C0C0"/>
                  </a:outerShdw>
                </a:effectLst>
              </a:rPr>
              <a:t> </a:t>
            </a:r>
            <a:r>
              <a:rPr lang="en-US" sz="2400" b="1" dirty="0" err="1">
                <a:effectLst>
                  <a:outerShdw blurRad="38100" dist="38100" dir="2700000" algn="tl">
                    <a:srgbClr val="C0C0C0"/>
                  </a:outerShdw>
                </a:effectLst>
              </a:rPr>
              <a:t>ứng</a:t>
            </a:r>
            <a:r>
              <a:rPr lang="en-US" sz="2400" b="1" dirty="0">
                <a:effectLst>
                  <a:outerShdw blurRad="38100" dist="38100" dir="2700000" algn="tl">
                    <a:srgbClr val="C0C0C0"/>
                  </a:outerShdw>
                </a:effectLst>
              </a:rPr>
              <a:t> </a:t>
            </a:r>
            <a:r>
              <a:rPr lang="en-US" sz="2400" b="1" dirty="0" err="1">
                <a:effectLst>
                  <a:outerShdw blurRad="38100" dist="38100" dir="2700000" algn="tl">
                    <a:srgbClr val="C0C0C0"/>
                  </a:outerShdw>
                </a:effectLst>
              </a:rPr>
              <a:t>dụng</a:t>
            </a:r>
            <a:r>
              <a:rPr lang="en-US" sz="2400" b="1" dirty="0">
                <a:effectLst>
                  <a:outerShdw blurRad="38100" dist="38100" dir="2700000" algn="tl">
                    <a:srgbClr val="C0C0C0"/>
                  </a:outerShdw>
                </a:effectLst>
              </a:rPr>
              <a:t>:</a:t>
            </a:r>
          </a:p>
          <a:p>
            <a:pPr lvl="1">
              <a:lnSpc>
                <a:spcPct val="90000"/>
              </a:lnSpc>
              <a:spcBef>
                <a:spcPct val="35000"/>
              </a:spcBef>
              <a:defRPr/>
            </a:pPr>
            <a:r>
              <a:rPr lang="en-US" sz="2000" dirty="0" err="1">
                <a:cs typeface="Arial" charset="0"/>
              </a:rPr>
              <a:t>Phân</a:t>
            </a:r>
            <a:r>
              <a:rPr lang="en-US" sz="2000" dirty="0">
                <a:cs typeface="Arial" charset="0"/>
              </a:rPr>
              <a:t> </a:t>
            </a:r>
            <a:r>
              <a:rPr lang="en-US" sz="2000" dirty="0" err="1">
                <a:cs typeface="Arial" charset="0"/>
              </a:rPr>
              <a:t>tích</a:t>
            </a:r>
            <a:r>
              <a:rPr lang="en-US" sz="2000" dirty="0">
                <a:cs typeface="Arial" charset="0"/>
              </a:rPr>
              <a:t> </a:t>
            </a:r>
            <a:r>
              <a:rPr lang="en-US" sz="2000" dirty="0" err="1">
                <a:cs typeface="Arial" charset="0"/>
              </a:rPr>
              <a:t>bán</a:t>
            </a:r>
            <a:r>
              <a:rPr lang="en-US" sz="2000" dirty="0">
                <a:cs typeface="Arial" charset="0"/>
              </a:rPr>
              <a:t> </a:t>
            </a:r>
            <a:r>
              <a:rPr lang="en-US" sz="2000" dirty="0" err="1">
                <a:cs typeface="Arial" charset="0"/>
              </a:rPr>
              <a:t>hàng</a:t>
            </a:r>
            <a:r>
              <a:rPr lang="en-US" sz="2000" dirty="0">
                <a:cs typeface="Arial" charset="0"/>
              </a:rPr>
              <a:t> </a:t>
            </a:r>
            <a:r>
              <a:rPr lang="en-US" sz="2000" dirty="0" err="1">
                <a:cs typeface="Arial" charset="0"/>
              </a:rPr>
              <a:t>trong</a:t>
            </a:r>
            <a:r>
              <a:rPr lang="en-US" sz="2000" dirty="0">
                <a:cs typeface="Arial" charset="0"/>
              </a:rPr>
              <a:t> </a:t>
            </a:r>
            <a:r>
              <a:rPr lang="en-US" sz="2000" dirty="0" err="1">
                <a:cs typeface="Arial" charset="0"/>
              </a:rPr>
              <a:t>siêu</a:t>
            </a:r>
            <a:r>
              <a:rPr lang="en-US" sz="2000" dirty="0">
                <a:cs typeface="Arial" charset="0"/>
              </a:rPr>
              <a:t> </a:t>
            </a:r>
            <a:r>
              <a:rPr lang="en-US" sz="2000" dirty="0" err="1">
                <a:cs typeface="Arial" charset="0"/>
              </a:rPr>
              <a:t>thị</a:t>
            </a:r>
            <a:r>
              <a:rPr lang="en-US" sz="2000" dirty="0">
                <a:cs typeface="Arial" charset="0"/>
              </a:rPr>
              <a:t>, cross-marketing, </a:t>
            </a:r>
            <a:r>
              <a:rPr lang="en-US" sz="2000" dirty="0" err="1">
                <a:cs typeface="Arial" charset="0"/>
              </a:rPr>
              <a:t>thiết</a:t>
            </a:r>
            <a:r>
              <a:rPr lang="en-US" sz="2000" dirty="0">
                <a:cs typeface="Arial" charset="0"/>
              </a:rPr>
              <a:t> </a:t>
            </a:r>
            <a:r>
              <a:rPr lang="en-US" sz="2000" dirty="0" err="1">
                <a:cs typeface="Arial" charset="0"/>
              </a:rPr>
              <a:t>kế</a:t>
            </a:r>
            <a:r>
              <a:rPr lang="en-US" sz="2000" dirty="0">
                <a:cs typeface="Arial" charset="0"/>
              </a:rPr>
              <a:t> catalog, loss-leader analysis, </a:t>
            </a:r>
            <a:r>
              <a:rPr lang="en-US" sz="2000" dirty="0" err="1">
                <a:cs typeface="Arial" charset="0"/>
              </a:rPr>
              <a:t>gom</a:t>
            </a:r>
            <a:r>
              <a:rPr lang="en-US" sz="2000" dirty="0">
                <a:cs typeface="Arial" charset="0"/>
              </a:rPr>
              <a:t> </a:t>
            </a:r>
            <a:r>
              <a:rPr lang="en-US" sz="2000" dirty="0" err="1">
                <a:cs typeface="Arial" charset="0"/>
              </a:rPr>
              <a:t>cụm</a:t>
            </a:r>
            <a:r>
              <a:rPr lang="en-US" sz="2000" dirty="0">
                <a:cs typeface="Arial" charset="0"/>
              </a:rPr>
              <a:t>, </a:t>
            </a:r>
            <a:r>
              <a:rPr lang="en-US" sz="2000" dirty="0" err="1">
                <a:cs typeface="Arial" charset="0"/>
              </a:rPr>
              <a:t>phân</a:t>
            </a:r>
            <a:r>
              <a:rPr lang="en-US" sz="2000" dirty="0">
                <a:cs typeface="Arial" charset="0"/>
              </a:rPr>
              <a:t> </a:t>
            </a:r>
            <a:r>
              <a:rPr lang="en-US" sz="2000" dirty="0" err="1">
                <a:cs typeface="Arial" charset="0"/>
              </a:rPr>
              <a:t>lớp</a:t>
            </a:r>
            <a:r>
              <a:rPr lang="en-US" sz="2000" dirty="0">
                <a:cs typeface="Arial" charset="0"/>
              </a:rPr>
              <a:t>, ...</a:t>
            </a:r>
          </a:p>
        </p:txBody>
      </p:sp>
      <p:sp>
        <p:nvSpPr>
          <p:cNvPr id="5" name="object 2">
            <a:extLst>
              <a:ext uri="{FF2B5EF4-FFF2-40B4-BE49-F238E27FC236}">
                <a16:creationId xmlns:a16="http://schemas.microsoft.com/office/drawing/2014/main" id="{29CC296A-DC54-4208-9BDB-553742AF95AA}"/>
              </a:ext>
            </a:extLst>
          </p:cNvPr>
          <p:cNvSpPr txBox="1">
            <a:spLocks/>
          </p:cNvSpPr>
          <p:nvPr/>
        </p:nvSpPr>
        <p:spPr bwMode="gray">
          <a:xfrm>
            <a:off x="609600" y="0"/>
            <a:ext cx="7294119" cy="58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50" rIns="0" bIns="0" numCol="1" rtlCol="0" anchor="ctr" anchorCtr="0" compatLnSpc="1">
            <a:prstTxWarp prst="textNoShape">
              <a:avLst/>
            </a:prstTxWarp>
            <a:spAutoFit/>
          </a:bodyPr>
          <a:lstStyle>
            <a:lvl1pPr algn="ctr" defTabSz="957263" rtl="0" eaLnBrk="1" fontAlgn="base" hangingPunct="1">
              <a:spcBef>
                <a:spcPct val="0"/>
              </a:spcBef>
              <a:spcAft>
                <a:spcPct val="0"/>
              </a:spcAft>
              <a:defRPr sz="46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pPr marL="353695" indent="-341630">
              <a:lnSpc>
                <a:spcPct val="100000"/>
              </a:lnSpc>
              <a:spcBef>
                <a:spcPts val="100"/>
              </a:spcBef>
              <a:buClr>
                <a:srgbClr val="2CA1BE"/>
              </a:buClr>
              <a:buSzPct val="66666"/>
              <a:buFont typeface="Wingdings"/>
              <a:buChar char=""/>
              <a:tabLst>
                <a:tab pos="353695" algn="l"/>
                <a:tab pos="354330" algn="l"/>
              </a:tabLst>
            </a:pPr>
            <a:r>
              <a:rPr lang="en-US" altLang="en-US" sz="3200" dirty="0" err="1">
                <a:solidFill>
                  <a:srgbClr val="FF0000"/>
                </a:solidFill>
              </a:rPr>
              <a:t>Giới</a:t>
            </a:r>
            <a:r>
              <a:rPr lang="en-US" altLang="en-US" sz="3200" dirty="0">
                <a:solidFill>
                  <a:srgbClr val="FF0000"/>
                </a:solidFill>
              </a:rPr>
              <a:t> </a:t>
            </a:r>
            <a:r>
              <a:rPr lang="en-US" altLang="en-US" sz="3200" dirty="0" err="1">
                <a:solidFill>
                  <a:srgbClr val="FF0000"/>
                </a:solidFill>
              </a:rPr>
              <a:t>thiệu</a:t>
            </a:r>
            <a:r>
              <a:rPr lang="en-US" altLang="en-US" sz="3200" dirty="0">
                <a:solidFill>
                  <a:srgbClr val="FF0000"/>
                </a:solidFill>
              </a:rPr>
              <a:t> </a:t>
            </a:r>
            <a:r>
              <a:rPr lang="en-US" altLang="en-US" sz="3200" dirty="0" err="1">
                <a:solidFill>
                  <a:srgbClr val="FF0000"/>
                </a:solidFill>
              </a:rPr>
              <a:t>về</a:t>
            </a:r>
            <a:r>
              <a:rPr lang="en-US" altLang="en-US" sz="3200" dirty="0">
                <a:solidFill>
                  <a:srgbClr val="FF0000"/>
                </a:solidFill>
              </a:rPr>
              <a:t> </a:t>
            </a:r>
            <a:r>
              <a:rPr lang="en-US" altLang="en-US" sz="3200" dirty="0" err="1">
                <a:solidFill>
                  <a:srgbClr val="FF0000"/>
                </a:solidFill>
              </a:rPr>
              <a:t>luật</a:t>
            </a:r>
            <a:r>
              <a:rPr lang="en-US" altLang="en-US" sz="3200" dirty="0">
                <a:solidFill>
                  <a:srgbClr val="FF0000"/>
                </a:solidFill>
              </a:rPr>
              <a:t> </a:t>
            </a:r>
            <a:r>
              <a:rPr lang="en-US" altLang="en-US" sz="3200" dirty="0" err="1">
                <a:solidFill>
                  <a:srgbClr val="FF0000"/>
                </a:solidFill>
              </a:rPr>
              <a:t>kết</a:t>
            </a:r>
            <a:r>
              <a:rPr lang="en-US" altLang="en-US" sz="3200" dirty="0">
                <a:solidFill>
                  <a:srgbClr val="FF0000"/>
                </a:solidFill>
              </a:rPr>
              <a:t> </a:t>
            </a:r>
            <a:r>
              <a:rPr lang="en-US" altLang="en-US" sz="3200" dirty="0" err="1">
                <a:solidFill>
                  <a:srgbClr val="FF0000"/>
                </a:solidFill>
              </a:rPr>
              <a:t>hợp</a:t>
            </a:r>
            <a:endParaRPr lang="en-US" sz="3200" b="1" dirty="0">
              <a:solidFill>
                <a:srgbClr val="FF0000"/>
              </a:solidFill>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A81BB6EB-B83A-4038-A4B5-524F9FAFB08C}"/>
              </a:ext>
            </a:extLst>
          </p:cNvPr>
          <p:cNvSpPr>
            <a:spLocks noGrp="1" noChangeArrowheads="1"/>
          </p:cNvSpPr>
          <p:nvPr/>
        </p:nvSpPr>
        <p:spPr bwMode="auto">
          <a:xfrm>
            <a:off x="550863" y="1371600"/>
            <a:ext cx="8042275"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50000"/>
              </a:spcBef>
            </a:pPr>
            <a:r>
              <a:rPr lang="en-ZA" altLang="en-US" sz="2000" dirty="0" err="1">
                <a:latin typeface=".VnTime" panose="020B7200000000000000" pitchFamily="34" charset="0"/>
                <a:cs typeface="Courier New" panose="02070309020205020404" pitchFamily="49" charset="0"/>
              </a:rPr>
              <a:t>C¸c</a:t>
            </a:r>
            <a:r>
              <a:rPr lang="en-ZA" altLang="en-US" sz="2000" dirty="0">
                <a:latin typeface=".VnTime" panose="020B7200000000000000" pitchFamily="34" charset="0"/>
                <a:cs typeface="Courier New" panose="02070309020205020404" pitchFamily="49" charset="0"/>
              </a:rPr>
              <a:t> </a:t>
            </a:r>
            <a:r>
              <a:rPr lang="en-ZA" altLang="en-US" sz="2000" dirty="0" err="1">
                <a:latin typeface=".VnTime" panose="020B7200000000000000" pitchFamily="34" charset="0"/>
                <a:cs typeface="Courier New" panose="02070309020205020404" pitchFamily="49" charset="0"/>
              </a:rPr>
              <a:t>kh¸i</a:t>
            </a:r>
            <a:r>
              <a:rPr lang="en-ZA" altLang="en-US" sz="2000" dirty="0">
                <a:latin typeface=".VnTime" panose="020B7200000000000000" pitchFamily="34" charset="0"/>
                <a:cs typeface="Courier New" panose="02070309020205020404" pitchFamily="49" charset="0"/>
              </a:rPr>
              <a:t> </a:t>
            </a:r>
            <a:r>
              <a:rPr lang="en-ZA" altLang="en-US" sz="2000" dirty="0" err="1">
                <a:latin typeface=".VnTime" panose="020B7200000000000000" pitchFamily="34" charset="0"/>
                <a:cs typeface="Courier New" panose="02070309020205020404" pitchFamily="49" charset="0"/>
              </a:rPr>
              <a:t>niÖm</a:t>
            </a:r>
            <a:r>
              <a:rPr lang="en-US" altLang="en-US" sz="2400" dirty="0">
                <a:latin typeface=".VnTime" panose="020B7200000000000000" pitchFamily="34" charset="0"/>
                <a:cs typeface="Courier New" panose="02070309020205020404" pitchFamily="49" charset="0"/>
              </a:rPr>
              <a:t> </a:t>
            </a:r>
          </a:p>
          <a:p>
            <a:pPr algn="just">
              <a:lnSpc>
                <a:spcPct val="95000"/>
              </a:lnSpc>
              <a:spcBef>
                <a:spcPct val="50000"/>
              </a:spcBef>
            </a:pPr>
            <a:r>
              <a:rPr lang="en-US" altLang="en-US" sz="2400" dirty="0">
                <a:latin typeface=".VnTime" panose="020B7200000000000000" pitchFamily="34" charset="0"/>
                <a:cs typeface="Courier New" panose="02070309020205020404" pitchFamily="49" charset="0"/>
              </a:rPr>
              <a:t>Cho  I = {I</a:t>
            </a:r>
            <a:r>
              <a:rPr lang="en-US" altLang="en-US" sz="2400" baseline="-30000" dirty="0">
                <a:latin typeface=".VnTime" panose="020B7200000000000000" pitchFamily="34" charset="0"/>
                <a:cs typeface="Courier New" panose="02070309020205020404" pitchFamily="49" charset="0"/>
              </a:rPr>
              <a:t>1</a:t>
            </a:r>
            <a:r>
              <a:rPr lang="en-US" altLang="en-US" sz="2400" dirty="0">
                <a:latin typeface=".VnTime" panose="020B7200000000000000" pitchFamily="34" charset="0"/>
                <a:cs typeface="Courier New" panose="02070309020205020404" pitchFamily="49" charset="0"/>
              </a:rPr>
              <a:t> , I</a:t>
            </a:r>
            <a:r>
              <a:rPr lang="en-US" altLang="en-US" sz="2400" baseline="-30000" dirty="0">
                <a:latin typeface=".VnTime" panose="020B7200000000000000" pitchFamily="34" charset="0"/>
                <a:cs typeface="Courier New" panose="02070309020205020404" pitchFamily="49" charset="0"/>
              </a:rPr>
              <a:t>2</a:t>
            </a:r>
            <a:r>
              <a:rPr lang="en-US" altLang="en-US" sz="2400" dirty="0">
                <a:latin typeface=".VnTime" panose="020B7200000000000000" pitchFamily="34" charset="0"/>
                <a:cs typeface="Courier New" panose="02070309020205020404" pitchFamily="49" charset="0"/>
              </a:rPr>
              <a:t> , . . . , </a:t>
            </a:r>
            <a:r>
              <a:rPr lang="en-US" altLang="en-US" sz="2400" dirty="0" err="1">
                <a:latin typeface=".VnTime" panose="020B7200000000000000" pitchFamily="34" charset="0"/>
                <a:cs typeface="Courier New" panose="02070309020205020404" pitchFamily="49" charset="0"/>
              </a:rPr>
              <a:t>I</a:t>
            </a:r>
            <a:r>
              <a:rPr lang="en-US" altLang="en-US" sz="2400" baseline="-30000" dirty="0" err="1">
                <a:latin typeface=".VnTime" panose="020B7200000000000000" pitchFamily="34" charset="0"/>
                <a:cs typeface="Courier New" panose="02070309020205020404" pitchFamily="49" charset="0"/>
              </a:rPr>
              <a:t>m</a:t>
            </a:r>
            <a:r>
              <a:rPr lang="en-US" altLang="en-US" sz="2400" dirty="0">
                <a:latin typeface=".VnTime" panose="020B7200000000000000" pitchFamily="34" charset="0"/>
                <a:cs typeface="Courier New" panose="02070309020205020404" pitchFamily="49" charset="0"/>
              </a:rPr>
              <a:t> } lµ </a:t>
            </a:r>
            <a:r>
              <a:rPr lang="en-US" altLang="en-US" sz="2400" dirty="0" err="1">
                <a:latin typeface=".VnTime" panose="020B7200000000000000" pitchFamily="34" charset="0"/>
                <a:cs typeface="Courier New" panose="02070309020205020404" pitchFamily="49" charset="0"/>
              </a:rPr>
              <a:t>tËp</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c¸c</a:t>
            </a:r>
            <a:r>
              <a:rPr lang="en-US" altLang="en-US" sz="2400" dirty="0">
                <a:latin typeface=".VnTime" panose="020B7200000000000000" pitchFamily="34" charset="0"/>
                <a:cs typeface="Courier New" panose="02070309020205020404" pitchFamily="49" charset="0"/>
              </a:rPr>
              <a:t> </a:t>
            </a:r>
            <a:r>
              <a:rPr lang="en-ZA" altLang="en-US" sz="2400" dirty="0">
                <a:latin typeface=".VnTime" panose="020B7200000000000000" pitchFamily="34" charset="0"/>
                <a:cs typeface="Courier New" panose="02070309020205020404" pitchFamily="49" charset="0"/>
              </a:rPr>
              <a:t>®¬n </a:t>
            </a:r>
            <a:r>
              <a:rPr lang="en-ZA" altLang="en-US" sz="2400" dirty="0" err="1">
                <a:latin typeface=".VnTime" panose="020B7200000000000000" pitchFamily="34" charset="0"/>
                <a:cs typeface="Courier New" panose="02070309020205020404" pitchFamily="49" charset="0"/>
              </a:rPr>
              <a:t>vÞ</a:t>
            </a:r>
            <a:r>
              <a:rPr lang="en-ZA" altLang="en-US" sz="2400" dirty="0">
                <a:latin typeface=".VnTime" panose="020B7200000000000000" pitchFamily="34" charset="0"/>
                <a:cs typeface="Courier New" panose="02070309020205020404" pitchFamily="49" charset="0"/>
              </a:rPr>
              <a:t> d</a:t>
            </a:r>
            <a:r>
              <a:rPr lang="en-US" altLang="en-US" sz="2400" dirty="0">
                <a:latin typeface=".VnTime" panose="020B7200000000000000" pitchFamily="34" charset="0"/>
                <a:cs typeface="Courier New" panose="02070309020205020404" pitchFamily="49" charset="0"/>
              </a:rPr>
              <a:t>ự </a:t>
            </a:r>
            <a:r>
              <a:rPr lang="en-ZA" altLang="en-US" sz="2400" dirty="0" err="1">
                <a:latin typeface=".VnTime" panose="020B7200000000000000" pitchFamily="34" charset="0"/>
                <a:cs typeface="Courier New" panose="02070309020205020404" pitchFamily="49" charset="0"/>
              </a:rPr>
              <a:t>liÖu</a:t>
            </a:r>
            <a:r>
              <a:rPr lang="en-US" altLang="en-US" sz="2400" dirty="0">
                <a:latin typeface=".VnTime" panose="020B7200000000000000" pitchFamily="34" charset="0"/>
                <a:cs typeface="Courier New" panose="02070309020205020404" pitchFamily="49" charset="0"/>
              </a:rPr>
              <a:t>. Cho D lµ </a:t>
            </a:r>
            <a:r>
              <a:rPr lang="en-US" altLang="en-US" sz="2400" dirty="0" err="1">
                <a:latin typeface=".VnTime" panose="020B7200000000000000" pitchFamily="34" charset="0"/>
                <a:cs typeface="Courier New" panose="02070309020205020404" pitchFamily="49" charset="0"/>
              </a:rPr>
              <a:t>tËp</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c¸c</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giao</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t¸c</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mçi</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giao</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t¸c</a:t>
            </a:r>
            <a:r>
              <a:rPr lang="en-US" altLang="en-US" sz="2400" dirty="0">
                <a:latin typeface=".VnTime" panose="020B7200000000000000" pitchFamily="34" charset="0"/>
                <a:cs typeface="Courier New" panose="02070309020205020404" pitchFamily="49" charset="0"/>
              </a:rPr>
              <a:t> T lµ </a:t>
            </a:r>
            <a:r>
              <a:rPr lang="en-US" altLang="en-US" sz="2400" dirty="0" err="1">
                <a:latin typeface=".VnTime" panose="020B7200000000000000" pitchFamily="34" charset="0"/>
                <a:cs typeface="Courier New" panose="02070309020205020404" pitchFamily="49" charset="0"/>
              </a:rPr>
              <a:t>tËp</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c¸c</a:t>
            </a:r>
            <a:r>
              <a:rPr lang="en-US" altLang="en-US" sz="2400" dirty="0">
                <a:latin typeface=".VnTime" panose="020B7200000000000000" pitchFamily="34" charset="0"/>
                <a:cs typeface="Courier New" panose="02070309020205020404" pitchFamily="49" charset="0"/>
              </a:rPr>
              <a:t> </a:t>
            </a:r>
            <a:r>
              <a:rPr lang="en-ZA" altLang="en-US" sz="2400" dirty="0">
                <a:latin typeface=".VnTime" panose="020B7200000000000000" pitchFamily="34" charset="0"/>
                <a:cs typeface="Courier New" panose="02070309020205020404" pitchFamily="49" charset="0"/>
              </a:rPr>
              <a:t>®¬n </a:t>
            </a:r>
            <a:r>
              <a:rPr lang="en-ZA" altLang="en-US" sz="2400" dirty="0" err="1">
                <a:latin typeface=".VnTime" panose="020B7200000000000000" pitchFamily="34" charset="0"/>
                <a:cs typeface="Courier New" panose="02070309020205020404" pitchFamily="49" charset="0"/>
              </a:rPr>
              <a:t>vÞ</a:t>
            </a:r>
            <a:r>
              <a:rPr lang="en-ZA" altLang="en-US" sz="2400" dirty="0">
                <a:latin typeface=".VnTime" panose="020B7200000000000000" pitchFamily="34" charset="0"/>
                <a:cs typeface="Courier New" panose="02070309020205020404" pitchFamily="49" charset="0"/>
              </a:rPr>
              <a:t> d </a:t>
            </a:r>
            <a:r>
              <a:rPr lang="en-US" altLang="en-US" sz="2400" dirty="0" err="1">
                <a:solidFill>
                  <a:srgbClr val="000000"/>
                </a:solidFill>
                <a:latin typeface=".VnTime" panose="020B7200000000000000" pitchFamily="34" charset="0"/>
                <a:cs typeface="Times New Roman" panose="02020603050405020304" pitchFamily="18" charset="0"/>
              </a:rPr>
              <a:t>dữ</a:t>
            </a:r>
            <a:r>
              <a:rPr lang="en-ZA" altLang="en-US" sz="2400" dirty="0">
                <a:latin typeface=".VnTime" panose="020B7200000000000000" pitchFamily="34" charset="0"/>
                <a:cs typeface="Courier New" panose="02070309020205020404" pitchFamily="49" charset="0"/>
              </a:rPr>
              <a:t> </a:t>
            </a:r>
            <a:r>
              <a:rPr lang="en-ZA" altLang="en-US" sz="2400" dirty="0" err="1">
                <a:latin typeface=".VnTime" panose="020B7200000000000000" pitchFamily="34" charset="0"/>
                <a:cs typeface="Courier New" panose="02070309020205020404" pitchFamily="49" charset="0"/>
              </a:rPr>
              <a:t>liÖu</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sao</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cho</a:t>
            </a:r>
            <a:r>
              <a:rPr lang="en-US" altLang="en-US" sz="2400" dirty="0">
                <a:latin typeface=".VnTime" panose="020B7200000000000000" pitchFamily="34" charset="0"/>
                <a:cs typeface="Courier New" panose="02070309020205020404" pitchFamily="49" charset="0"/>
              </a:rPr>
              <a:t> T </a:t>
            </a:r>
            <a:r>
              <a:rPr lang="en-US" altLang="en-US" sz="2400" dirty="0">
                <a:latin typeface=".VnTime" panose="020B7200000000000000" pitchFamily="34" charset="0"/>
                <a:cs typeface="Courier New" panose="02070309020205020404" pitchFamily="49" charset="0"/>
                <a:sym typeface="Symbol" panose="05050102010706020507" pitchFamily="18" charset="2"/>
              </a:rPr>
              <a:t></a:t>
            </a:r>
            <a:r>
              <a:rPr lang="en-US" altLang="en-US" sz="2400" dirty="0">
                <a:latin typeface=".VnTime" panose="020B7200000000000000" pitchFamily="34" charset="0"/>
                <a:cs typeface="Courier New" panose="02070309020205020404" pitchFamily="49" charset="0"/>
              </a:rPr>
              <a:t> I </a:t>
            </a:r>
          </a:p>
          <a:p>
            <a:pPr algn="just">
              <a:lnSpc>
                <a:spcPct val="95000"/>
              </a:lnSpc>
              <a:spcBef>
                <a:spcPct val="50000"/>
              </a:spcBef>
            </a:pPr>
            <a:r>
              <a:rPr lang="en-US" altLang="en-US" sz="2400" dirty="0" err="1">
                <a:latin typeface=".VnTime" panose="020B7200000000000000" pitchFamily="34" charset="0"/>
                <a:cs typeface="Courier New" panose="02070309020205020404" pitchFamily="49" charset="0"/>
              </a:rPr>
              <a:t>ÑÞnh</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nghÜa</a:t>
            </a:r>
            <a:r>
              <a:rPr lang="en-US" altLang="en-US" sz="2400" dirty="0">
                <a:latin typeface=".VnTime" panose="020B7200000000000000" pitchFamily="34" charset="0"/>
                <a:cs typeface="Courier New" panose="02070309020205020404" pitchFamily="49" charset="0"/>
              </a:rPr>
              <a:t> 1: Ta </a:t>
            </a:r>
            <a:r>
              <a:rPr lang="en-US" altLang="en-US" sz="2400" dirty="0" err="1">
                <a:latin typeface=".VnTime" panose="020B7200000000000000" pitchFamily="34" charset="0"/>
                <a:cs typeface="Courier New" panose="02070309020205020404" pitchFamily="49" charset="0"/>
              </a:rPr>
              <a:t>gäi</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giao</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t¸c</a:t>
            </a:r>
            <a:r>
              <a:rPr lang="en-US" altLang="en-US" sz="2400" dirty="0">
                <a:latin typeface=".VnTime" panose="020B7200000000000000" pitchFamily="34" charset="0"/>
                <a:cs typeface="Courier New" panose="02070309020205020404" pitchFamily="49" charset="0"/>
              </a:rPr>
              <a:t> T </a:t>
            </a:r>
            <a:r>
              <a:rPr lang="en-US" altLang="en-US" sz="2400" dirty="0" err="1">
                <a:latin typeface=".VnTime" panose="020B7200000000000000" pitchFamily="34" charset="0"/>
                <a:cs typeface="Courier New" panose="02070309020205020404" pitchFamily="49" charset="0"/>
              </a:rPr>
              <a:t>chøa</a:t>
            </a:r>
            <a:r>
              <a:rPr lang="en-US" altLang="en-US" sz="2400" dirty="0">
                <a:latin typeface=".VnTime" panose="020B7200000000000000" pitchFamily="34" charset="0"/>
                <a:cs typeface="Courier New" panose="02070309020205020404" pitchFamily="49" charset="0"/>
              </a:rPr>
              <a:t> X, </a:t>
            </a:r>
            <a:r>
              <a:rPr lang="en-US" altLang="en-US" sz="2400" dirty="0" err="1">
                <a:latin typeface=".VnTime" panose="020B7200000000000000" pitchFamily="34" charset="0"/>
                <a:cs typeface="Courier New" panose="02070309020205020404" pitchFamily="49" charset="0"/>
              </a:rPr>
              <a:t>víi</a:t>
            </a:r>
            <a:r>
              <a:rPr lang="en-US" altLang="en-US" sz="2400" dirty="0">
                <a:latin typeface=".VnTime" panose="020B7200000000000000" pitchFamily="34" charset="0"/>
                <a:cs typeface="Courier New" panose="02070309020205020404" pitchFamily="49" charset="0"/>
              </a:rPr>
              <a:t> X lµ </a:t>
            </a:r>
            <a:r>
              <a:rPr lang="en-US" altLang="en-US" sz="2400" dirty="0" err="1">
                <a:latin typeface=".VnTime" panose="020B7200000000000000" pitchFamily="34" charset="0"/>
                <a:cs typeface="Courier New" panose="02070309020205020404" pitchFamily="49" charset="0"/>
              </a:rPr>
              <a:t>tËp</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c¸c</a:t>
            </a:r>
            <a:r>
              <a:rPr lang="en-US" altLang="en-US" sz="2400" dirty="0">
                <a:latin typeface=".VnTime" panose="020B7200000000000000" pitchFamily="34" charset="0"/>
                <a:cs typeface="Courier New" panose="02070309020205020404" pitchFamily="49" charset="0"/>
              </a:rPr>
              <a:t> ®¬n </a:t>
            </a:r>
            <a:r>
              <a:rPr lang="en-US" altLang="en-US" sz="2400" dirty="0" err="1">
                <a:latin typeface=".VnTime" panose="020B7200000000000000" pitchFamily="34" charset="0"/>
                <a:cs typeface="Courier New" panose="02070309020205020404" pitchFamily="49" charset="0"/>
              </a:rPr>
              <a:t>vÞ</a:t>
            </a:r>
            <a:r>
              <a:rPr lang="en-US" altLang="en-US" sz="2400" dirty="0">
                <a:latin typeface=".VnTime" panose="020B7200000000000000" pitchFamily="34" charset="0"/>
                <a:cs typeface="Courier New" panose="02070309020205020404" pitchFamily="49" charset="0"/>
              </a:rPr>
              <a:t> </a:t>
            </a:r>
            <a:r>
              <a:rPr lang="en-US" altLang="en-US" sz="2400" dirty="0" err="1">
                <a:solidFill>
                  <a:srgbClr val="000000"/>
                </a:solidFill>
                <a:latin typeface=".VnTime" panose="020B7200000000000000" pitchFamily="34" charset="0"/>
                <a:cs typeface="Times New Roman" panose="02020603050405020304" pitchFamily="18" charset="0"/>
              </a:rPr>
              <a:t>dữ</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liÖu</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cña</a:t>
            </a:r>
            <a:r>
              <a:rPr lang="en-US" altLang="en-US" sz="2400" dirty="0">
                <a:latin typeface=".VnTime" panose="020B7200000000000000" pitchFamily="34" charset="0"/>
                <a:cs typeface="Courier New" panose="02070309020205020404" pitchFamily="49" charset="0"/>
              </a:rPr>
              <a:t> I, </a:t>
            </a:r>
            <a:r>
              <a:rPr lang="en-US" altLang="en-US" sz="2400" dirty="0" err="1">
                <a:latin typeface=".VnTime" panose="020B7200000000000000" pitchFamily="34" charset="0"/>
                <a:cs typeface="Courier New" panose="02070309020205020404" pitchFamily="49" charset="0"/>
              </a:rPr>
              <a:t>nÕu</a:t>
            </a:r>
            <a:r>
              <a:rPr lang="en-US" altLang="en-US" sz="2400" dirty="0">
                <a:latin typeface=".VnTime" panose="020B7200000000000000" pitchFamily="34" charset="0"/>
                <a:cs typeface="Courier New" panose="02070309020205020404" pitchFamily="49" charset="0"/>
              </a:rPr>
              <a:t> X </a:t>
            </a:r>
            <a:r>
              <a:rPr lang="en-US" altLang="en-US" sz="2400" dirty="0">
                <a:latin typeface=".VnTime" panose="020B7200000000000000" pitchFamily="34" charset="0"/>
                <a:cs typeface="Courier New" panose="02070309020205020404" pitchFamily="49" charset="0"/>
                <a:sym typeface="Symbol" panose="05050102010706020507" pitchFamily="18" charset="2"/>
              </a:rPr>
              <a:t></a:t>
            </a:r>
            <a:r>
              <a:rPr lang="en-US" altLang="en-US" sz="2400" dirty="0">
                <a:latin typeface=".VnTime" panose="020B7200000000000000" pitchFamily="34" charset="0"/>
                <a:cs typeface="Courier New" panose="02070309020205020404" pitchFamily="49" charset="0"/>
              </a:rPr>
              <a:t> T</a:t>
            </a:r>
          </a:p>
          <a:p>
            <a:pPr algn="just">
              <a:lnSpc>
                <a:spcPct val="95000"/>
              </a:lnSpc>
              <a:spcBef>
                <a:spcPct val="50000"/>
              </a:spcBef>
            </a:pPr>
            <a:r>
              <a:rPr lang="en-US" altLang="en-US" sz="2400" dirty="0" err="1">
                <a:latin typeface=".VnTime" panose="020B7200000000000000" pitchFamily="34" charset="0"/>
                <a:cs typeface="Courier New" panose="02070309020205020404" pitchFamily="49" charset="0"/>
              </a:rPr>
              <a:t>ÑÞnh</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nghÜa</a:t>
            </a:r>
            <a:r>
              <a:rPr lang="en-US" altLang="en-US" sz="2400" dirty="0">
                <a:latin typeface=".VnTime" panose="020B7200000000000000" pitchFamily="34" charset="0"/>
                <a:cs typeface="Courier New" panose="02070309020205020404" pitchFamily="49" charset="0"/>
              </a:rPr>
              <a:t> 2: </a:t>
            </a:r>
            <a:r>
              <a:rPr lang="en-US" altLang="en-US" sz="2400" dirty="0" err="1">
                <a:latin typeface=".VnTime" panose="020B7200000000000000" pitchFamily="34" charset="0"/>
                <a:cs typeface="Courier New" panose="02070309020205020404" pitchFamily="49" charset="0"/>
              </a:rPr>
              <a:t>Mét</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luËt</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kÕt</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hîp</a:t>
            </a:r>
            <a:r>
              <a:rPr lang="en-US" altLang="en-US" sz="2400" dirty="0">
                <a:latin typeface=".VnTime" panose="020B7200000000000000" pitchFamily="34" charset="0"/>
                <a:cs typeface="Courier New" panose="02070309020205020404" pitchFamily="49" charset="0"/>
              </a:rPr>
              <a:t> lµ </a:t>
            </a:r>
            <a:r>
              <a:rPr lang="en-US" altLang="en-US" sz="2400" dirty="0" err="1">
                <a:latin typeface=".VnTime" panose="020B7200000000000000" pitchFamily="34" charset="0"/>
                <a:cs typeface="Courier New" panose="02070309020205020404" pitchFamily="49" charset="0"/>
              </a:rPr>
              <a:t>mét</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phÐp</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suy</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diÔn</a:t>
            </a:r>
            <a:r>
              <a:rPr lang="en-US" altLang="en-US" sz="2400" dirty="0">
                <a:latin typeface=".VnTime" panose="020B7200000000000000" pitchFamily="34" charset="0"/>
                <a:cs typeface="Courier New" panose="02070309020205020404" pitchFamily="49" charset="0"/>
              </a:rPr>
              <a:t> </a:t>
            </a:r>
            <a:r>
              <a:rPr lang="en-US" altLang="en-US" sz="2400" dirty="0" err="1">
                <a:latin typeface=".VnTime" panose="020B7200000000000000" pitchFamily="34" charset="0"/>
                <a:cs typeface="Courier New" panose="02070309020205020404" pitchFamily="49" charset="0"/>
              </a:rPr>
              <a:t>cã</a:t>
            </a:r>
            <a:r>
              <a:rPr lang="en-US" altLang="en-US" sz="2400" dirty="0">
                <a:latin typeface=".VnTime" panose="020B7200000000000000" pitchFamily="34" charset="0"/>
                <a:cs typeface="Courier New" panose="02070309020205020404" pitchFamily="49" charset="0"/>
              </a:rPr>
              <a:t> d¹ng X </a:t>
            </a:r>
            <a:r>
              <a:rPr lang="en-US" altLang="en-US" sz="2400" dirty="0">
                <a:latin typeface=".VnTime" panose="020B7200000000000000" pitchFamily="34" charset="0"/>
                <a:cs typeface="Courier New" panose="02070309020205020404" pitchFamily="49" charset="0"/>
                <a:sym typeface="Symbol" panose="05050102010706020507" pitchFamily="18" charset="2"/>
              </a:rPr>
              <a:t></a:t>
            </a:r>
            <a:r>
              <a:rPr lang="en-US" altLang="en-US" sz="2400" dirty="0">
                <a:latin typeface=".VnTime" panose="020B7200000000000000" pitchFamily="34" charset="0"/>
                <a:cs typeface="Courier New" panose="02070309020205020404" pitchFamily="49" charset="0"/>
              </a:rPr>
              <a:t> Y, </a:t>
            </a:r>
            <a:r>
              <a:rPr lang="en-US" altLang="en-US" sz="2400" dirty="0" err="1">
                <a:latin typeface=".VnTime" panose="020B7200000000000000" pitchFamily="34" charset="0"/>
                <a:cs typeface="Courier New" panose="02070309020205020404" pitchFamily="49" charset="0"/>
              </a:rPr>
              <a:t>trong</a:t>
            </a:r>
            <a:r>
              <a:rPr lang="en-US" altLang="en-US" sz="2400" dirty="0">
                <a:latin typeface=".VnTime" panose="020B7200000000000000" pitchFamily="34" charset="0"/>
                <a:cs typeface="Courier New" panose="02070309020205020404" pitchFamily="49" charset="0"/>
              </a:rPr>
              <a:t> ®ã X </a:t>
            </a:r>
            <a:r>
              <a:rPr lang="en-US" altLang="en-US" sz="2400" dirty="0">
                <a:latin typeface=".VnTime" panose="020B7200000000000000" pitchFamily="34" charset="0"/>
                <a:cs typeface="Courier New" panose="02070309020205020404" pitchFamily="49" charset="0"/>
                <a:sym typeface="Symbol" panose="05050102010706020507" pitchFamily="18" charset="2"/>
              </a:rPr>
              <a:t></a:t>
            </a:r>
            <a:r>
              <a:rPr lang="en-US" altLang="en-US" sz="2400" dirty="0">
                <a:latin typeface=".VnTime" panose="020B7200000000000000" pitchFamily="34" charset="0"/>
                <a:cs typeface="Courier New" panose="02070309020205020404" pitchFamily="49" charset="0"/>
              </a:rPr>
              <a:t> I, Y </a:t>
            </a:r>
            <a:r>
              <a:rPr lang="en-US" altLang="en-US" sz="2400" dirty="0">
                <a:latin typeface=".VnTime" panose="020B7200000000000000" pitchFamily="34" charset="0"/>
                <a:cs typeface="Courier New" panose="02070309020205020404" pitchFamily="49" charset="0"/>
                <a:sym typeface="Symbol" panose="05050102010706020507" pitchFamily="18" charset="2"/>
              </a:rPr>
              <a:t></a:t>
            </a:r>
            <a:r>
              <a:rPr lang="en-US" altLang="en-US" sz="2400" dirty="0">
                <a:latin typeface=".VnTime" panose="020B7200000000000000" pitchFamily="34" charset="0"/>
                <a:cs typeface="Courier New" panose="02070309020205020404" pitchFamily="49" charset="0"/>
              </a:rPr>
              <a:t> I vµ X</a:t>
            </a:r>
            <a:r>
              <a:rPr lang="en-US" altLang="en-US" sz="2400" dirty="0">
                <a:latin typeface=".VnTime" panose="020B7200000000000000" pitchFamily="34" charset="0"/>
                <a:cs typeface="Courier New" panose="02070309020205020404" pitchFamily="49" charset="0"/>
                <a:sym typeface="Symbol" panose="05050102010706020507" pitchFamily="18" charset="2"/>
              </a:rPr>
              <a:t></a:t>
            </a:r>
            <a:r>
              <a:rPr lang="en-US" altLang="en-US" sz="2400" dirty="0">
                <a:latin typeface=".VnTime" panose="020B7200000000000000" pitchFamily="34" charset="0"/>
                <a:cs typeface="Courier New" panose="02070309020205020404" pitchFamily="49" charset="0"/>
              </a:rPr>
              <a:t>Y = </a:t>
            </a:r>
            <a:r>
              <a:rPr lang="en-US" altLang="en-US" sz="2400" dirty="0">
                <a:latin typeface=".VnTime" panose="020B7200000000000000" pitchFamily="34" charset="0"/>
                <a:cs typeface="Courier New" panose="02070309020205020404" pitchFamily="49" charset="0"/>
                <a:sym typeface="Symbol" panose="05050102010706020507" pitchFamily="18" charset="2"/>
              </a:rPr>
              <a:t></a:t>
            </a:r>
            <a:endParaRPr lang="en-US" altLang="en-US" sz="2400" dirty="0">
              <a:latin typeface=".VnTime" panose="020B7200000000000000" pitchFamily="34" charset="0"/>
              <a:cs typeface="Courier New" panose="02070309020205020404" pitchFamily="49" charset="0"/>
            </a:endParaRPr>
          </a:p>
          <a:p>
            <a:pPr algn="just">
              <a:lnSpc>
                <a:spcPct val="95000"/>
              </a:lnSpc>
              <a:spcBef>
                <a:spcPct val="50000"/>
              </a:spcBef>
            </a:pPr>
            <a:r>
              <a:rPr lang="en-US" altLang="en-US" sz="2400" dirty="0" err="1">
                <a:latin typeface=".VnTime" panose="020B7200000000000000" pitchFamily="34" charset="0"/>
                <a:cs typeface="Courier New" panose="02070309020205020404" pitchFamily="49" charset="0"/>
              </a:rPr>
              <a:t>Ñ</a:t>
            </a:r>
            <a:r>
              <a:rPr lang="en-US" altLang="en-US" sz="2400" dirty="0" err="1">
                <a:latin typeface=".VnTime" panose="020B7200000000000000" pitchFamily="34" charset="0"/>
                <a:cs typeface="Times New Roman" panose="02020603050405020304" pitchFamily="18" charset="0"/>
              </a:rPr>
              <a:t>Þnh</a:t>
            </a:r>
            <a:r>
              <a:rPr lang="en-US" altLang="en-US" sz="2400" dirty="0">
                <a:latin typeface=".VnTime" panose="020B7200000000000000" pitchFamily="34" charset="0"/>
                <a:cs typeface="Times New Roman" panose="02020603050405020304" pitchFamily="18" charset="0"/>
              </a:rPr>
              <a:t> </a:t>
            </a:r>
            <a:r>
              <a:rPr lang="en-US" altLang="en-US" sz="2400" dirty="0" err="1">
                <a:latin typeface=".VnTime" panose="020B7200000000000000" pitchFamily="34" charset="0"/>
                <a:cs typeface="Times New Roman" panose="02020603050405020304" pitchFamily="18" charset="0"/>
              </a:rPr>
              <a:t>nghÜa</a:t>
            </a:r>
            <a:r>
              <a:rPr lang="en-US" altLang="en-US" sz="2400" dirty="0">
                <a:latin typeface=".VnTime" panose="020B7200000000000000" pitchFamily="34" charset="0"/>
                <a:cs typeface="Times New Roman" panose="02020603050405020304" pitchFamily="18" charset="0"/>
              </a:rPr>
              <a:t> 3: Ta </a:t>
            </a:r>
            <a:r>
              <a:rPr lang="en-US" altLang="en-US" sz="2400" dirty="0" err="1">
                <a:latin typeface=".VnTime" panose="020B7200000000000000" pitchFamily="34" charset="0"/>
                <a:cs typeface="Times New Roman" panose="02020603050405020304" pitchFamily="18" charset="0"/>
              </a:rPr>
              <a:t>gäi</a:t>
            </a:r>
            <a:r>
              <a:rPr lang="en-US" altLang="en-US" sz="2400" dirty="0">
                <a:latin typeface=".VnTime" panose="020B7200000000000000" pitchFamily="34" charset="0"/>
                <a:cs typeface="Times New Roman" panose="02020603050405020304" pitchFamily="18" charset="0"/>
              </a:rPr>
              <a:t> </a:t>
            </a:r>
            <a:r>
              <a:rPr lang="en-US" altLang="en-US" sz="2400" dirty="0" err="1">
                <a:latin typeface=".VnTime" panose="020B7200000000000000" pitchFamily="34" charset="0"/>
                <a:cs typeface="Times New Roman" panose="02020603050405020304" pitchFamily="18" charset="0"/>
              </a:rPr>
              <a:t>luËt</a:t>
            </a:r>
            <a:r>
              <a:rPr lang="en-US" altLang="en-US" sz="2400" dirty="0">
                <a:latin typeface=".VnTime" panose="020B7200000000000000" pitchFamily="34" charset="0"/>
                <a:cs typeface="Times New Roman" panose="02020603050405020304" pitchFamily="18" charset="0"/>
              </a:rPr>
              <a:t> X </a:t>
            </a:r>
            <a:r>
              <a:rPr lang="en-US" altLang="en-US" sz="2400" dirty="0">
                <a:latin typeface=".VnTime" panose="020B7200000000000000" pitchFamily="34" charset="0"/>
                <a:cs typeface="Times New Roman" panose="02020603050405020304" pitchFamily="18" charset="0"/>
                <a:sym typeface="Symbol" panose="05050102010706020507" pitchFamily="18" charset="2"/>
              </a:rPr>
              <a:t></a:t>
            </a:r>
            <a:r>
              <a:rPr lang="en-US" altLang="en-US" sz="2400" dirty="0">
                <a:latin typeface=".VnTime" panose="020B7200000000000000" pitchFamily="34" charset="0"/>
                <a:cs typeface="Times New Roman" panose="02020603050405020304" pitchFamily="18" charset="0"/>
              </a:rPr>
              <a:t> Y </a:t>
            </a:r>
            <a:r>
              <a:rPr lang="en-US" altLang="en-US" sz="2400" dirty="0" err="1">
                <a:latin typeface=".VnTime" panose="020B7200000000000000" pitchFamily="34" charset="0"/>
                <a:cs typeface="Times New Roman" panose="02020603050405020304" pitchFamily="18" charset="0"/>
              </a:rPr>
              <a:t>cã</a:t>
            </a:r>
            <a:r>
              <a:rPr lang="en-US" altLang="en-US" sz="2400" dirty="0">
                <a:latin typeface=".VnTime" panose="020B7200000000000000" pitchFamily="34" charset="0"/>
                <a:cs typeface="Times New Roman" panose="02020603050405020304" pitchFamily="18" charset="0"/>
              </a:rPr>
              <a:t> </a:t>
            </a:r>
            <a:r>
              <a:rPr lang="en-US" altLang="en-US" sz="2400" dirty="0" err="1">
                <a:latin typeface=".VnTime" panose="020B7200000000000000" pitchFamily="34" charset="0"/>
                <a:cs typeface="Times New Roman" panose="02020603050405020304" pitchFamily="18" charset="0"/>
              </a:rPr>
              <a:t>møc</a:t>
            </a:r>
            <a:r>
              <a:rPr lang="en-US" altLang="en-US" sz="2400" dirty="0">
                <a:latin typeface=".VnTime" panose="020B7200000000000000" pitchFamily="34" charset="0"/>
                <a:cs typeface="Times New Roman" panose="02020603050405020304" pitchFamily="18" charset="0"/>
              </a:rPr>
              <a:t> </a:t>
            </a:r>
            <a:r>
              <a:rPr lang="en-US" altLang="en-US" sz="2400" dirty="0" err="1">
                <a:latin typeface=".VnTime" panose="020B7200000000000000" pitchFamily="34" charset="0"/>
                <a:cs typeface="Times New Roman" panose="02020603050405020304" pitchFamily="18" charset="0"/>
              </a:rPr>
              <a:t>x¸c</a:t>
            </a:r>
            <a:r>
              <a:rPr lang="en-US" altLang="en-US" sz="2400" dirty="0">
                <a:latin typeface=".VnTime" panose="020B7200000000000000" pitchFamily="34" charset="0"/>
                <a:cs typeface="Times New Roman" panose="02020603050405020304" pitchFamily="18" charset="0"/>
              </a:rPr>
              <a:t> </a:t>
            </a:r>
            <a:r>
              <a:rPr lang="en-US" altLang="en-US" sz="2400" dirty="0" err="1">
                <a:latin typeface=".VnTime" panose="020B7200000000000000" pitchFamily="34" charset="0"/>
                <a:cs typeface="Times New Roman" panose="02020603050405020304" pitchFamily="18" charset="0"/>
              </a:rPr>
              <a:t>nhËn</a:t>
            </a:r>
            <a:r>
              <a:rPr lang="en-US" altLang="en-US" sz="2400" dirty="0">
                <a:latin typeface=".VnTime" panose="020B7200000000000000" pitchFamily="34" charset="0"/>
                <a:cs typeface="Times New Roman" panose="02020603050405020304" pitchFamily="18" charset="0"/>
              </a:rPr>
              <a:t>(support) lµ s </a:t>
            </a:r>
            <a:r>
              <a:rPr lang="en-US" altLang="en-US" sz="2400" dirty="0" err="1">
                <a:latin typeface=".VnTime" panose="020B7200000000000000" pitchFamily="34" charset="0"/>
                <a:cs typeface="Times New Roman" panose="02020603050405020304" pitchFamily="18" charset="0"/>
              </a:rPr>
              <a:t>trong</a:t>
            </a:r>
            <a:r>
              <a:rPr lang="en-US" altLang="en-US" sz="2400" dirty="0">
                <a:latin typeface=".VnTime" panose="020B7200000000000000" pitchFamily="34" charset="0"/>
                <a:cs typeface="Times New Roman" panose="02020603050405020304" pitchFamily="18" charset="0"/>
              </a:rPr>
              <a:t> </a:t>
            </a:r>
            <a:r>
              <a:rPr lang="en-US" altLang="en-US" sz="2400" dirty="0" err="1">
                <a:latin typeface=".VnTime" panose="020B7200000000000000" pitchFamily="34" charset="0"/>
                <a:cs typeface="Times New Roman" panose="02020603050405020304" pitchFamily="18" charset="0"/>
              </a:rPr>
              <a:t>tËp</a:t>
            </a:r>
            <a:r>
              <a:rPr lang="en-US" altLang="en-US" sz="2400" dirty="0">
                <a:latin typeface=".VnTime" panose="020B7200000000000000" pitchFamily="34" charset="0"/>
                <a:cs typeface="Times New Roman" panose="02020603050405020304" pitchFamily="18" charset="0"/>
              </a:rPr>
              <a:t> </a:t>
            </a:r>
            <a:r>
              <a:rPr lang="en-US" altLang="en-US" sz="2400" dirty="0" err="1">
                <a:latin typeface=".VnTime" panose="020B7200000000000000" pitchFamily="34" charset="0"/>
                <a:cs typeface="Times New Roman" panose="02020603050405020304" pitchFamily="18" charset="0"/>
              </a:rPr>
              <a:t>giao</a:t>
            </a:r>
            <a:r>
              <a:rPr lang="en-US" altLang="en-US" sz="2400" dirty="0">
                <a:latin typeface=".VnTime" panose="020B7200000000000000" pitchFamily="34" charset="0"/>
                <a:cs typeface="Times New Roman" panose="02020603050405020304" pitchFamily="18" charset="0"/>
              </a:rPr>
              <a:t> </a:t>
            </a:r>
            <a:r>
              <a:rPr lang="en-US" altLang="en-US" sz="2400" dirty="0" err="1">
                <a:latin typeface=".VnTime" panose="020B7200000000000000" pitchFamily="34" charset="0"/>
                <a:cs typeface="Times New Roman" panose="02020603050405020304" pitchFamily="18" charset="0"/>
              </a:rPr>
              <a:t>t¸c</a:t>
            </a:r>
            <a:r>
              <a:rPr lang="en-US" altLang="en-US" sz="2400" dirty="0">
                <a:latin typeface=".VnTime" panose="020B7200000000000000" pitchFamily="34" charset="0"/>
                <a:cs typeface="Times New Roman" panose="02020603050405020304" pitchFamily="18" charset="0"/>
              </a:rPr>
              <a:t> D, </a:t>
            </a:r>
            <a:r>
              <a:rPr lang="en-US" altLang="en-US" sz="2400" dirty="0" err="1">
                <a:latin typeface=".VnTime" panose="020B7200000000000000" pitchFamily="34" charset="0"/>
                <a:cs typeface="Times New Roman" panose="02020603050405020304" pitchFamily="18" charset="0"/>
              </a:rPr>
              <a:t>nÕu</a:t>
            </a:r>
            <a:r>
              <a:rPr lang="en-US" altLang="en-US" sz="2400" dirty="0">
                <a:latin typeface=".VnTime" panose="020B7200000000000000" pitchFamily="34" charset="0"/>
                <a:cs typeface="Times New Roman" panose="02020603050405020304" pitchFamily="18" charset="0"/>
              </a:rPr>
              <a:t> </a:t>
            </a:r>
            <a:r>
              <a:rPr lang="en-US" altLang="en-US" sz="2400" dirty="0" err="1">
                <a:latin typeface=".VnTime" panose="020B7200000000000000" pitchFamily="34" charset="0"/>
                <a:cs typeface="Times New Roman" panose="02020603050405020304" pitchFamily="18" charset="0"/>
              </a:rPr>
              <a:t>cã</a:t>
            </a:r>
            <a:r>
              <a:rPr lang="en-US" altLang="en-US" sz="2400" dirty="0">
                <a:latin typeface=".VnTime" panose="020B7200000000000000" pitchFamily="34" charset="0"/>
                <a:cs typeface="Times New Roman" panose="02020603050405020304" pitchFamily="18" charset="0"/>
              </a:rPr>
              <a:t> s% </a:t>
            </a:r>
            <a:r>
              <a:rPr lang="en-US" altLang="en-US" sz="2400" dirty="0" err="1">
                <a:latin typeface=".VnTime" panose="020B7200000000000000" pitchFamily="34" charset="0"/>
                <a:cs typeface="Times New Roman" panose="02020603050405020304" pitchFamily="18" charset="0"/>
              </a:rPr>
              <a:t>giao</a:t>
            </a:r>
            <a:r>
              <a:rPr lang="en-US" altLang="en-US" sz="2400" dirty="0">
                <a:latin typeface=".VnTime" panose="020B7200000000000000" pitchFamily="34" charset="0"/>
                <a:cs typeface="Times New Roman" panose="02020603050405020304" pitchFamily="18" charset="0"/>
              </a:rPr>
              <a:t> </a:t>
            </a:r>
            <a:r>
              <a:rPr lang="en-US" altLang="en-US" sz="2400" dirty="0" err="1">
                <a:latin typeface=".VnTime" panose="020B7200000000000000" pitchFamily="34" charset="0"/>
                <a:cs typeface="Times New Roman" panose="02020603050405020304" pitchFamily="18" charset="0"/>
              </a:rPr>
              <a:t>t¸c</a:t>
            </a:r>
            <a:r>
              <a:rPr lang="en-US" altLang="en-US" sz="2400" dirty="0">
                <a:latin typeface=".VnTime" panose="020B7200000000000000" pitchFamily="34" charset="0"/>
                <a:cs typeface="Times New Roman" panose="02020603050405020304" pitchFamily="18" charset="0"/>
              </a:rPr>
              <a:t> </a:t>
            </a:r>
            <a:r>
              <a:rPr lang="en-US" altLang="en-US" sz="2400" dirty="0" err="1">
                <a:latin typeface=".VnTime" panose="020B7200000000000000" pitchFamily="34" charset="0"/>
                <a:cs typeface="Times New Roman" panose="02020603050405020304" pitchFamily="18" charset="0"/>
              </a:rPr>
              <a:t>trong</a:t>
            </a:r>
            <a:r>
              <a:rPr lang="en-US" altLang="en-US" sz="2400" dirty="0">
                <a:latin typeface=".VnTime" panose="020B7200000000000000" pitchFamily="34" charset="0"/>
                <a:cs typeface="Times New Roman" panose="02020603050405020304" pitchFamily="18" charset="0"/>
              </a:rPr>
              <a:t> D </a:t>
            </a:r>
            <a:r>
              <a:rPr lang="en-US" altLang="en-US" sz="2400" dirty="0" err="1">
                <a:latin typeface=".VnTime" panose="020B7200000000000000" pitchFamily="34" charset="0"/>
                <a:cs typeface="Times New Roman" panose="02020603050405020304" pitchFamily="18" charset="0"/>
              </a:rPr>
              <a:t>chøa</a:t>
            </a:r>
            <a:r>
              <a:rPr lang="en-US" altLang="en-US" sz="2400" dirty="0">
                <a:latin typeface=".VnTime" panose="020B7200000000000000" pitchFamily="34" charset="0"/>
                <a:cs typeface="Times New Roman" panose="02020603050405020304" pitchFamily="18" charset="0"/>
              </a:rPr>
              <a:t> X</a:t>
            </a:r>
            <a:r>
              <a:rPr lang="en-US" altLang="en-US" sz="2400" dirty="0">
                <a:latin typeface=".VnTime" panose="020B7200000000000000" pitchFamily="34" charset="0"/>
                <a:cs typeface="Times New Roman" panose="02020603050405020304" pitchFamily="18" charset="0"/>
                <a:sym typeface="Symbol" panose="05050102010706020507" pitchFamily="18" charset="2"/>
              </a:rPr>
              <a:t></a:t>
            </a:r>
            <a:r>
              <a:rPr lang="en-US" altLang="en-US" sz="2400" dirty="0">
                <a:latin typeface=".VnTime" panose="020B7200000000000000" pitchFamily="34" charset="0"/>
                <a:cs typeface="Times New Roman" panose="02020603050405020304" pitchFamily="18" charset="0"/>
              </a:rPr>
              <a:t>Y.	</a:t>
            </a:r>
            <a:r>
              <a:rPr lang="en-US" altLang="en-US" sz="2400" dirty="0" err="1">
                <a:latin typeface=".VnTime" panose="020B7200000000000000" pitchFamily="34" charset="0"/>
                <a:cs typeface="Times New Roman" panose="02020603050405020304" pitchFamily="18" charset="0"/>
              </a:rPr>
              <a:t>Ký</a:t>
            </a:r>
            <a:r>
              <a:rPr lang="en-US" altLang="en-US" sz="2400" dirty="0">
                <a:latin typeface=".VnTime" panose="020B7200000000000000" pitchFamily="34" charset="0"/>
                <a:cs typeface="Times New Roman" panose="02020603050405020304" pitchFamily="18" charset="0"/>
              </a:rPr>
              <a:t> </a:t>
            </a:r>
            <a:r>
              <a:rPr lang="en-US" altLang="en-US" sz="2400" dirty="0" err="1">
                <a:latin typeface=".VnTime" panose="020B7200000000000000" pitchFamily="34" charset="0"/>
                <a:cs typeface="Times New Roman" panose="02020603050405020304" pitchFamily="18" charset="0"/>
              </a:rPr>
              <a:t>hiÖu</a:t>
            </a:r>
            <a:r>
              <a:rPr lang="en-US" altLang="en-US" sz="2400" dirty="0">
                <a:latin typeface=".VnTime" panose="020B7200000000000000" pitchFamily="34" charset="0"/>
                <a:cs typeface="Times New Roman" panose="02020603050405020304" pitchFamily="18" charset="0"/>
              </a:rPr>
              <a:t>: Supp(X </a:t>
            </a:r>
            <a:r>
              <a:rPr lang="en-US" altLang="en-US" sz="2400" dirty="0">
                <a:latin typeface=".VnTime" panose="020B7200000000000000" pitchFamily="34" charset="0"/>
                <a:cs typeface="Times New Roman" panose="02020603050405020304" pitchFamily="18" charset="0"/>
                <a:sym typeface="Symbol" panose="05050102010706020507" pitchFamily="18" charset="2"/>
              </a:rPr>
              <a:t></a:t>
            </a:r>
            <a:r>
              <a:rPr lang="en-US" altLang="en-US" sz="2400" dirty="0">
                <a:latin typeface=".VnTime" panose="020B7200000000000000" pitchFamily="34" charset="0"/>
                <a:cs typeface="Times New Roman" panose="02020603050405020304" pitchFamily="18" charset="0"/>
              </a:rPr>
              <a:t> Y) = s</a:t>
            </a:r>
          </a:p>
        </p:txBody>
      </p:sp>
      <p:sp>
        <p:nvSpPr>
          <p:cNvPr id="5" name="object 2">
            <a:extLst>
              <a:ext uri="{FF2B5EF4-FFF2-40B4-BE49-F238E27FC236}">
                <a16:creationId xmlns:a16="http://schemas.microsoft.com/office/drawing/2014/main" id="{8C61067E-7AC6-4080-8A88-4CDDAA05FD68}"/>
              </a:ext>
            </a:extLst>
          </p:cNvPr>
          <p:cNvSpPr txBox="1">
            <a:spLocks/>
          </p:cNvSpPr>
          <p:nvPr/>
        </p:nvSpPr>
        <p:spPr bwMode="gray">
          <a:xfrm>
            <a:off x="609600" y="0"/>
            <a:ext cx="7294119" cy="58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50" rIns="0" bIns="0" numCol="1" rtlCol="0" anchor="ctr" anchorCtr="0" compatLnSpc="1">
            <a:prstTxWarp prst="textNoShape">
              <a:avLst/>
            </a:prstTxWarp>
            <a:spAutoFit/>
          </a:bodyPr>
          <a:lstStyle>
            <a:lvl1pPr algn="ctr" defTabSz="957263" rtl="0" eaLnBrk="1" fontAlgn="base" hangingPunct="1">
              <a:spcBef>
                <a:spcPct val="0"/>
              </a:spcBef>
              <a:spcAft>
                <a:spcPct val="0"/>
              </a:spcAft>
              <a:defRPr sz="46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pPr marL="353695" indent="-341630">
              <a:lnSpc>
                <a:spcPct val="100000"/>
              </a:lnSpc>
              <a:spcBef>
                <a:spcPts val="100"/>
              </a:spcBef>
              <a:buClr>
                <a:srgbClr val="2CA1BE"/>
              </a:buClr>
              <a:buSzPct val="66666"/>
              <a:buFont typeface="Wingdings"/>
              <a:buChar char=""/>
              <a:tabLst>
                <a:tab pos="353695" algn="l"/>
                <a:tab pos="354330" algn="l"/>
              </a:tabLst>
            </a:pPr>
            <a:r>
              <a:rPr lang="en-US" altLang="en-US" sz="3200" dirty="0" err="1">
                <a:solidFill>
                  <a:srgbClr val="FF0000"/>
                </a:solidFill>
              </a:rPr>
              <a:t>Giới</a:t>
            </a:r>
            <a:r>
              <a:rPr lang="en-US" altLang="en-US" sz="3200" dirty="0">
                <a:solidFill>
                  <a:srgbClr val="FF0000"/>
                </a:solidFill>
              </a:rPr>
              <a:t> </a:t>
            </a:r>
            <a:r>
              <a:rPr lang="en-US" altLang="en-US" sz="3200" dirty="0" err="1">
                <a:solidFill>
                  <a:srgbClr val="FF0000"/>
                </a:solidFill>
              </a:rPr>
              <a:t>thiệu</a:t>
            </a:r>
            <a:r>
              <a:rPr lang="en-US" altLang="en-US" sz="3200" dirty="0">
                <a:solidFill>
                  <a:srgbClr val="FF0000"/>
                </a:solidFill>
              </a:rPr>
              <a:t> </a:t>
            </a:r>
            <a:r>
              <a:rPr lang="en-US" altLang="en-US" sz="3200" dirty="0" err="1">
                <a:solidFill>
                  <a:srgbClr val="FF0000"/>
                </a:solidFill>
              </a:rPr>
              <a:t>về</a:t>
            </a:r>
            <a:r>
              <a:rPr lang="en-US" altLang="en-US" sz="3200" dirty="0">
                <a:solidFill>
                  <a:srgbClr val="FF0000"/>
                </a:solidFill>
              </a:rPr>
              <a:t> </a:t>
            </a:r>
            <a:r>
              <a:rPr lang="en-US" altLang="en-US" sz="3200" dirty="0" err="1">
                <a:solidFill>
                  <a:srgbClr val="FF0000"/>
                </a:solidFill>
              </a:rPr>
              <a:t>luật</a:t>
            </a:r>
            <a:r>
              <a:rPr lang="en-US" altLang="en-US" sz="3200" dirty="0">
                <a:solidFill>
                  <a:srgbClr val="FF0000"/>
                </a:solidFill>
              </a:rPr>
              <a:t> </a:t>
            </a:r>
            <a:r>
              <a:rPr lang="en-US" altLang="en-US" sz="3200" dirty="0" err="1">
                <a:solidFill>
                  <a:srgbClr val="FF0000"/>
                </a:solidFill>
              </a:rPr>
              <a:t>kết</a:t>
            </a:r>
            <a:r>
              <a:rPr lang="en-US" altLang="en-US" sz="3200" dirty="0">
                <a:solidFill>
                  <a:srgbClr val="FF0000"/>
                </a:solidFill>
              </a:rPr>
              <a:t> </a:t>
            </a:r>
            <a:r>
              <a:rPr lang="en-US" altLang="en-US" sz="3200" dirty="0" err="1">
                <a:solidFill>
                  <a:srgbClr val="FF0000"/>
                </a:solidFill>
              </a:rPr>
              <a:t>hợp</a:t>
            </a:r>
            <a:endParaRPr lang="en-US" sz="3200" b="1" dirty="0">
              <a:solidFill>
                <a:srgbClr val="FF0000"/>
              </a:solidFill>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a:extLst>
              <a:ext uri="{FF2B5EF4-FFF2-40B4-BE49-F238E27FC236}">
                <a16:creationId xmlns:a16="http://schemas.microsoft.com/office/drawing/2014/main" id="{6C339006-169F-4964-9527-C907A4B85569}"/>
              </a:ext>
            </a:extLst>
          </p:cNvPr>
          <p:cNvSpPr>
            <a:spLocks noGrp="1" noChangeArrowheads="1"/>
          </p:cNvSpPr>
          <p:nvPr/>
        </p:nvSpPr>
        <p:spPr bwMode="auto">
          <a:xfrm>
            <a:off x="285750" y="1371600"/>
            <a:ext cx="857408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95000"/>
              </a:lnSpc>
              <a:spcBef>
                <a:spcPct val="50000"/>
              </a:spcBef>
            </a:pPr>
            <a:r>
              <a:rPr lang="en-US" altLang="en-US" sz="2200" dirty="0" err="1">
                <a:latin typeface="VNI-Times" pitchFamily="2" charset="0"/>
                <a:cs typeface="Courier New" panose="02070309020205020404" pitchFamily="49" charset="0"/>
              </a:rPr>
              <a:t>Ñ</a:t>
            </a:r>
            <a:r>
              <a:rPr lang="en-US" altLang="en-US" sz="2200" dirty="0" err="1">
                <a:latin typeface=".VnTime" panose="020B7200000000000000" pitchFamily="34" charset="0"/>
                <a:cs typeface="Courier New" panose="02070309020205020404" pitchFamily="49" charset="0"/>
              </a:rPr>
              <a:t>Þnh</a:t>
            </a:r>
            <a:r>
              <a:rPr lang="en-US" altLang="en-US" sz="2200" dirty="0">
                <a:latin typeface=".VnTime" panose="020B7200000000000000" pitchFamily="34" charset="0"/>
                <a:cs typeface="Courier New" panose="02070309020205020404" pitchFamily="49" charset="0"/>
              </a:rPr>
              <a:t> </a:t>
            </a:r>
            <a:r>
              <a:rPr lang="en-US" altLang="en-US" sz="2200" dirty="0" err="1">
                <a:latin typeface=".VnTime" panose="020B7200000000000000" pitchFamily="34" charset="0"/>
                <a:cs typeface="Courier New" panose="02070309020205020404" pitchFamily="49" charset="0"/>
              </a:rPr>
              <a:t>nghÜa</a:t>
            </a:r>
            <a:r>
              <a:rPr lang="en-US" altLang="en-US" sz="2200" dirty="0">
                <a:latin typeface=".VnTime" panose="020B7200000000000000" pitchFamily="34" charset="0"/>
                <a:cs typeface="Courier New" panose="02070309020205020404" pitchFamily="49" charset="0"/>
              </a:rPr>
              <a:t> 4:Ta </a:t>
            </a:r>
            <a:r>
              <a:rPr lang="en-US" altLang="en-US" sz="2200" dirty="0" err="1">
                <a:latin typeface=".VnTime" panose="020B7200000000000000" pitchFamily="34" charset="0"/>
                <a:cs typeface="Courier New" panose="02070309020205020404" pitchFamily="49" charset="0"/>
              </a:rPr>
              <a:t>gäi</a:t>
            </a:r>
            <a:r>
              <a:rPr lang="en-US" altLang="en-US" sz="2200" dirty="0">
                <a:latin typeface=".VnTime" panose="020B7200000000000000" pitchFamily="34" charset="0"/>
                <a:cs typeface="Courier New" panose="02070309020205020404" pitchFamily="49" charset="0"/>
              </a:rPr>
              <a:t> </a:t>
            </a:r>
            <a:r>
              <a:rPr lang="en-US" altLang="en-US" sz="2200" dirty="0" err="1">
                <a:latin typeface=".VnTime" panose="020B7200000000000000" pitchFamily="34" charset="0"/>
                <a:cs typeface="Courier New" panose="02070309020205020404" pitchFamily="49" charset="0"/>
              </a:rPr>
              <a:t>luËt</a:t>
            </a:r>
            <a:r>
              <a:rPr lang="en-US" altLang="en-US" sz="2200" dirty="0">
                <a:latin typeface=".VnTime" panose="020B7200000000000000" pitchFamily="34" charset="0"/>
                <a:cs typeface="Courier New" panose="02070309020205020404" pitchFamily="49" charset="0"/>
              </a:rPr>
              <a:t> X </a:t>
            </a:r>
            <a:r>
              <a:rPr lang="en-US" altLang="en-US" sz="2200" dirty="0">
                <a:latin typeface=".VnTime" panose="020B7200000000000000" pitchFamily="34" charset="0"/>
                <a:cs typeface="Courier New" panose="02070309020205020404" pitchFamily="49" charset="0"/>
                <a:sym typeface="Symbol" panose="05050102010706020507" pitchFamily="18" charset="2"/>
              </a:rPr>
              <a:t></a:t>
            </a:r>
            <a:r>
              <a:rPr lang="en-US" altLang="en-US" sz="2200" dirty="0">
                <a:latin typeface=".VnTime" panose="020B7200000000000000" pitchFamily="34" charset="0"/>
                <a:cs typeface="Courier New" panose="02070309020205020404" pitchFamily="49" charset="0"/>
              </a:rPr>
              <a:t> Y lµ </a:t>
            </a:r>
            <a:r>
              <a:rPr lang="en-US" altLang="en-US" sz="2200" dirty="0" err="1">
                <a:latin typeface=".VnTime" panose="020B7200000000000000" pitchFamily="34" charset="0"/>
                <a:cs typeface="Courier New" panose="02070309020205020404" pitchFamily="49" charset="0"/>
              </a:rPr>
              <a:t>cã</a:t>
            </a:r>
            <a:r>
              <a:rPr lang="en-US" altLang="en-US" sz="2200" dirty="0">
                <a:latin typeface=".VnTime" panose="020B7200000000000000" pitchFamily="34" charset="0"/>
                <a:cs typeface="Courier New" panose="02070309020205020404" pitchFamily="49" charset="0"/>
              </a:rPr>
              <a:t> ®é tin </a:t>
            </a:r>
            <a:r>
              <a:rPr lang="en-US" altLang="en-US" sz="2200" dirty="0" err="1">
                <a:latin typeface=".VnTime" panose="020B7200000000000000" pitchFamily="34" charset="0"/>
                <a:cs typeface="Courier New" panose="02070309020205020404" pitchFamily="49" charset="0"/>
              </a:rPr>
              <a:t>cËy</a:t>
            </a:r>
            <a:r>
              <a:rPr lang="en-US" altLang="en-US" sz="2200" dirty="0">
                <a:latin typeface=".VnTime" panose="020B7200000000000000" pitchFamily="34" charset="0"/>
                <a:cs typeface="Courier New" panose="02070309020205020404" pitchFamily="49" charset="0"/>
              </a:rPr>
              <a:t> c (Confidence) </a:t>
            </a:r>
            <a:r>
              <a:rPr lang="en-US" altLang="en-US" sz="2200" dirty="0" err="1">
                <a:latin typeface=".VnTime" panose="020B7200000000000000" pitchFamily="34" charset="0"/>
                <a:cs typeface="Courier New" panose="02070309020205020404" pitchFamily="49" charset="0"/>
              </a:rPr>
              <a:t>trªn</a:t>
            </a:r>
            <a:r>
              <a:rPr lang="en-US" altLang="en-US" sz="2200" dirty="0">
                <a:latin typeface=".VnTime" panose="020B7200000000000000" pitchFamily="34" charset="0"/>
                <a:cs typeface="Courier New" panose="02070309020205020404" pitchFamily="49" charset="0"/>
              </a:rPr>
              <a:t> </a:t>
            </a:r>
            <a:r>
              <a:rPr lang="en-US" altLang="en-US" sz="2200" dirty="0" err="1">
                <a:latin typeface=".VnTime" panose="020B7200000000000000" pitchFamily="34" charset="0"/>
                <a:cs typeface="Courier New" panose="02070309020205020404" pitchFamily="49" charset="0"/>
              </a:rPr>
              <a:t>tËp</a:t>
            </a:r>
            <a:r>
              <a:rPr lang="en-US" altLang="en-US" sz="2200" dirty="0">
                <a:latin typeface=".VnTime" panose="020B7200000000000000" pitchFamily="34" charset="0"/>
                <a:cs typeface="Courier New" panose="02070309020205020404" pitchFamily="49" charset="0"/>
              </a:rPr>
              <a:t> </a:t>
            </a:r>
            <a:r>
              <a:rPr lang="en-US" altLang="en-US" sz="2200" dirty="0" err="1">
                <a:latin typeface=".VnTime" panose="020B7200000000000000" pitchFamily="34" charset="0"/>
                <a:cs typeface="Courier New" panose="02070309020205020404" pitchFamily="49" charset="0"/>
              </a:rPr>
              <a:t>giao</a:t>
            </a:r>
            <a:r>
              <a:rPr lang="en-US" altLang="en-US" sz="2200" dirty="0">
                <a:latin typeface=".VnTime" panose="020B7200000000000000" pitchFamily="34" charset="0"/>
                <a:cs typeface="Courier New" panose="02070309020205020404" pitchFamily="49" charset="0"/>
              </a:rPr>
              <a:t> </a:t>
            </a:r>
            <a:r>
              <a:rPr lang="en-US" altLang="en-US" sz="2200" dirty="0" err="1">
                <a:latin typeface=".VnTime" panose="020B7200000000000000" pitchFamily="34" charset="0"/>
                <a:cs typeface="Courier New" panose="02070309020205020404" pitchFamily="49" charset="0"/>
              </a:rPr>
              <a:t>t¸c</a:t>
            </a:r>
            <a:r>
              <a:rPr lang="en-US" altLang="en-US" sz="2200" dirty="0">
                <a:latin typeface=".VnTime" panose="020B7200000000000000" pitchFamily="34" charset="0"/>
                <a:cs typeface="Courier New" panose="02070309020205020404" pitchFamily="49" charset="0"/>
              </a:rPr>
              <a:t> D, </a:t>
            </a:r>
          </a:p>
          <a:p>
            <a:pPr algn="just">
              <a:lnSpc>
                <a:spcPct val="95000"/>
              </a:lnSpc>
              <a:spcBef>
                <a:spcPct val="50000"/>
              </a:spcBef>
            </a:pPr>
            <a:r>
              <a:rPr lang="en-US" altLang="en-US" sz="2200" dirty="0">
                <a:latin typeface=".VnTime" panose="020B7200000000000000" pitchFamily="34" charset="0"/>
                <a:cs typeface="Courier New" panose="02070309020205020404" pitchFamily="49" charset="0"/>
              </a:rPr>
              <a:t>	</a:t>
            </a:r>
            <a:r>
              <a:rPr lang="en-US" altLang="en-US" sz="2200" dirty="0" err="1">
                <a:latin typeface=".VnTime" panose="020B7200000000000000" pitchFamily="34" charset="0"/>
                <a:cs typeface="Courier New" panose="02070309020205020404" pitchFamily="49" charset="0"/>
              </a:rPr>
              <a:t>Ký</a:t>
            </a:r>
            <a:r>
              <a:rPr lang="en-US" altLang="en-US" sz="2200" dirty="0">
                <a:latin typeface=".VnTime" panose="020B7200000000000000" pitchFamily="34" charset="0"/>
                <a:cs typeface="Courier New" panose="02070309020205020404" pitchFamily="49" charset="0"/>
              </a:rPr>
              <a:t> </a:t>
            </a:r>
            <a:r>
              <a:rPr lang="en-US" altLang="en-US" sz="2200" dirty="0" err="1">
                <a:latin typeface=".VnTime" panose="020B7200000000000000" pitchFamily="34" charset="0"/>
                <a:cs typeface="Courier New" panose="02070309020205020404" pitchFamily="49" charset="0"/>
              </a:rPr>
              <a:t>hiÖu</a:t>
            </a:r>
            <a:r>
              <a:rPr lang="en-US" altLang="en-US" sz="2200" dirty="0">
                <a:latin typeface=".VnTime" panose="020B7200000000000000" pitchFamily="34" charset="0"/>
                <a:cs typeface="Courier New" panose="02070309020205020404" pitchFamily="49" charset="0"/>
              </a:rPr>
              <a:t>:  c= Conf(X </a:t>
            </a:r>
            <a:r>
              <a:rPr lang="en-US" altLang="en-US" sz="2200" dirty="0">
                <a:latin typeface=".VnTime" panose="020B7200000000000000" pitchFamily="34" charset="0"/>
                <a:cs typeface="Courier New" panose="02070309020205020404" pitchFamily="49" charset="0"/>
                <a:sym typeface="Symbol" panose="05050102010706020507" pitchFamily="18" charset="2"/>
              </a:rPr>
              <a:t></a:t>
            </a:r>
            <a:r>
              <a:rPr lang="en-US" altLang="en-US" sz="2200" dirty="0">
                <a:latin typeface=".VnTime" panose="020B7200000000000000" pitchFamily="34" charset="0"/>
                <a:cs typeface="Courier New" panose="02070309020205020404" pitchFamily="49" charset="0"/>
              </a:rPr>
              <a:t> Y) = Supp(X </a:t>
            </a:r>
            <a:r>
              <a:rPr lang="en-US" altLang="en-US" sz="2200" dirty="0">
                <a:latin typeface=".VnTime" panose="020B7200000000000000" pitchFamily="34" charset="0"/>
                <a:cs typeface="Times New Roman" panose="02020603050405020304" pitchFamily="18" charset="0"/>
                <a:sym typeface="Symbol" panose="05050102010706020507" pitchFamily="18" charset="2"/>
              </a:rPr>
              <a:t></a:t>
            </a:r>
            <a:r>
              <a:rPr lang="en-US" altLang="en-US" sz="2200" dirty="0">
                <a:latin typeface=".VnTime" panose="020B7200000000000000" pitchFamily="34" charset="0"/>
                <a:cs typeface="Courier New" panose="02070309020205020404" pitchFamily="49" charset="0"/>
              </a:rPr>
              <a:t>Y)/Supp(X)</a:t>
            </a:r>
          </a:p>
          <a:p>
            <a:pPr algn="just">
              <a:lnSpc>
                <a:spcPct val="95000"/>
              </a:lnSpc>
              <a:spcBef>
                <a:spcPct val="50000"/>
              </a:spcBef>
            </a:pPr>
            <a:r>
              <a:rPr lang="en-US" altLang="en-US" sz="2200" dirty="0" err="1">
                <a:latin typeface=".VnTime" panose="020B7200000000000000" pitchFamily="34" charset="0"/>
                <a:cs typeface="Times New Roman" panose="02020603050405020304" pitchFamily="18" charset="0"/>
              </a:rPr>
              <a:t>NhËn</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xÐt</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C¸c</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x¸c</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nhËn</a:t>
            </a:r>
            <a:r>
              <a:rPr lang="en-US" altLang="en-US" sz="2200" dirty="0">
                <a:latin typeface=".VnTime" panose="020B7200000000000000" pitchFamily="34" charset="0"/>
                <a:cs typeface="Times New Roman" panose="02020603050405020304" pitchFamily="18" charset="0"/>
              </a:rPr>
              <a:t> vµ ®é tin </a:t>
            </a:r>
            <a:r>
              <a:rPr lang="en-US" altLang="en-US" sz="2200" dirty="0" err="1">
                <a:latin typeface=".VnTime" panose="020B7200000000000000" pitchFamily="34" charset="0"/>
                <a:cs typeface="Times New Roman" panose="02020603050405020304" pitchFamily="18" charset="0"/>
              </a:rPr>
              <a:t>cËy</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chÝnh</a:t>
            </a:r>
            <a:r>
              <a:rPr lang="en-US" altLang="en-US" sz="2200" dirty="0">
                <a:latin typeface=".VnTime" panose="020B7200000000000000" pitchFamily="34" charset="0"/>
                <a:cs typeface="Times New Roman" panose="02020603050405020304" pitchFamily="18" charset="0"/>
              </a:rPr>
              <a:t> lµ </a:t>
            </a:r>
            <a:r>
              <a:rPr lang="en-US" altLang="en-US" sz="2200" dirty="0" err="1">
                <a:latin typeface=".VnTime" panose="020B7200000000000000" pitchFamily="34" charset="0"/>
                <a:cs typeface="Times New Roman" panose="02020603050405020304" pitchFamily="18" charset="0"/>
              </a:rPr>
              <a:t>c¸c</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x¸c</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suÊt</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sau</a:t>
            </a:r>
            <a:r>
              <a:rPr lang="en-US" altLang="en-US" sz="2200" dirty="0">
                <a:latin typeface=".VnTime" panose="020B7200000000000000" pitchFamily="34" charset="0"/>
                <a:cs typeface="Times New Roman" panose="02020603050405020304" pitchFamily="18" charset="0"/>
              </a:rPr>
              <a:t>: </a:t>
            </a:r>
            <a:endParaRPr lang="en-US" altLang="en-US" sz="2200" dirty="0">
              <a:latin typeface="Courier New" panose="02070309020205020404" pitchFamily="49" charset="0"/>
              <a:cs typeface="Times New Roman" panose="02020603050405020304" pitchFamily="18" charset="0"/>
            </a:endParaRPr>
          </a:p>
          <a:p>
            <a:pPr algn="just">
              <a:lnSpc>
                <a:spcPct val="95000"/>
              </a:lnSpc>
              <a:spcBef>
                <a:spcPct val="50000"/>
              </a:spcBef>
            </a:pPr>
            <a:r>
              <a:rPr lang="en-US" altLang="en-US" sz="2200" dirty="0">
                <a:latin typeface=".VnTime" panose="020B7200000000000000" pitchFamily="34" charset="0"/>
                <a:cs typeface="Times New Roman" panose="02020603050405020304" pitchFamily="18" charset="0"/>
              </a:rPr>
              <a:t>Supp(X </a:t>
            </a:r>
            <a:r>
              <a:rPr lang="en-US" altLang="en-US" sz="2200" dirty="0">
                <a:latin typeface=".VnTime" panose="020B7200000000000000" pitchFamily="34" charset="0"/>
                <a:cs typeface="Times New Roman" panose="02020603050405020304" pitchFamily="18" charset="0"/>
                <a:sym typeface="Symbol" panose="05050102010706020507" pitchFamily="18" charset="2"/>
              </a:rPr>
              <a:t></a:t>
            </a:r>
            <a:r>
              <a:rPr lang="en-US" altLang="en-US" sz="2200" dirty="0">
                <a:latin typeface=".VnTime" panose="020B7200000000000000" pitchFamily="34" charset="0"/>
                <a:cs typeface="Times New Roman" panose="02020603050405020304" pitchFamily="18" charset="0"/>
              </a:rPr>
              <a:t> Y)= P(X</a:t>
            </a:r>
            <a:r>
              <a:rPr lang="en-US" altLang="en-US" sz="2200" dirty="0">
                <a:latin typeface=".VnTime" panose="020B7200000000000000" pitchFamily="34" charset="0"/>
                <a:cs typeface="Times New Roman" panose="02020603050405020304" pitchFamily="18" charset="0"/>
                <a:sym typeface="Symbol" panose="05050102010706020507" pitchFamily="18" charset="2"/>
              </a:rPr>
              <a:t></a:t>
            </a:r>
            <a:r>
              <a:rPr lang="en-US" altLang="en-US" sz="2200" dirty="0">
                <a:latin typeface=".VnTime" panose="020B7200000000000000" pitchFamily="34" charset="0"/>
                <a:cs typeface="Times New Roman" panose="02020603050405020304" pitchFamily="18" charset="0"/>
              </a:rPr>
              <a:t>Y) : </a:t>
            </a:r>
            <a:r>
              <a:rPr lang="en-US" altLang="en-US" sz="2200" dirty="0" err="1">
                <a:latin typeface=".VnTime" panose="020B7200000000000000" pitchFamily="34" charset="0"/>
                <a:cs typeface="Times New Roman" panose="02020603050405020304" pitchFamily="18" charset="0"/>
              </a:rPr>
              <a:t>X¸c</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suÊt</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cña</a:t>
            </a:r>
            <a:r>
              <a:rPr lang="en-US" altLang="en-US" sz="2200" dirty="0">
                <a:latin typeface=".VnTime" panose="020B7200000000000000" pitchFamily="34" charset="0"/>
                <a:cs typeface="Times New Roman" panose="02020603050405020304" pitchFamily="18" charset="0"/>
              </a:rPr>
              <a:t> X</a:t>
            </a:r>
            <a:r>
              <a:rPr lang="en-US" altLang="en-US" sz="2200" dirty="0">
                <a:latin typeface=".VnTime" panose="020B7200000000000000" pitchFamily="34" charset="0"/>
                <a:cs typeface="Times New Roman" panose="02020603050405020304" pitchFamily="18" charset="0"/>
                <a:sym typeface="Symbol" panose="05050102010706020507" pitchFamily="18" charset="2"/>
              </a:rPr>
              <a:t></a:t>
            </a:r>
            <a:r>
              <a:rPr lang="en-US" altLang="en-US" sz="2200" dirty="0">
                <a:latin typeface=".VnTime" panose="020B7200000000000000" pitchFamily="34" charset="0"/>
                <a:cs typeface="Times New Roman" panose="02020603050405020304" pitchFamily="18" charset="0"/>
              </a:rPr>
              <a:t>Y </a:t>
            </a:r>
            <a:r>
              <a:rPr lang="en-US" altLang="en-US" sz="2200" dirty="0" err="1">
                <a:latin typeface=".VnTime" panose="020B7200000000000000" pitchFamily="34" charset="0"/>
                <a:cs typeface="Times New Roman" panose="02020603050405020304" pitchFamily="18" charset="0"/>
              </a:rPr>
              <a:t>trong</a:t>
            </a:r>
            <a:r>
              <a:rPr lang="en-US" altLang="en-US" sz="2200" dirty="0">
                <a:latin typeface=".VnTime" panose="020B7200000000000000" pitchFamily="34" charset="0"/>
                <a:cs typeface="Times New Roman" panose="02020603050405020304" pitchFamily="18" charset="0"/>
              </a:rPr>
              <a:t> D</a:t>
            </a:r>
            <a:endParaRPr lang="en-US" altLang="en-US" sz="2200" dirty="0">
              <a:latin typeface="Courier New" panose="02070309020205020404" pitchFamily="49" charset="0"/>
              <a:cs typeface="Times New Roman" panose="02020603050405020304" pitchFamily="18" charset="0"/>
            </a:endParaRPr>
          </a:p>
          <a:p>
            <a:pPr algn="just">
              <a:lnSpc>
                <a:spcPct val="95000"/>
              </a:lnSpc>
              <a:spcBef>
                <a:spcPct val="50000"/>
              </a:spcBef>
            </a:pPr>
            <a:r>
              <a:rPr lang="en-US" altLang="en-US" sz="2200" dirty="0">
                <a:latin typeface=".VnTime" panose="020B7200000000000000" pitchFamily="34" charset="0"/>
                <a:cs typeface="Times New Roman" panose="02020603050405020304" pitchFamily="18" charset="0"/>
              </a:rPr>
              <a:t>	Conf(X </a:t>
            </a:r>
            <a:r>
              <a:rPr lang="en-US" altLang="en-US" sz="2200" dirty="0">
                <a:latin typeface=".VnTime" panose="020B7200000000000000" pitchFamily="34" charset="0"/>
                <a:cs typeface="Times New Roman" panose="02020603050405020304" pitchFamily="18" charset="0"/>
                <a:sym typeface="Symbol" panose="05050102010706020507" pitchFamily="18" charset="2"/>
              </a:rPr>
              <a:t></a:t>
            </a:r>
            <a:r>
              <a:rPr lang="en-US" altLang="en-US" sz="2200" dirty="0">
                <a:latin typeface=".VnTime" panose="020B7200000000000000" pitchFamily="34" charset="0"/>
                <a:cs typeface="Times New Roman" panose="02020603050405020304" pitchFamily="18" charset="0"/>
              </a:rPr>
              <a:t> Y) = P(Y/X): </a:t>
            </a:r>
            <a:r>
              <a:rPr lang="en-US" altLang="en-US" sz="2200" dirty="0" err="1">
                <a:latin typeface=".VnTime" panose="020B7200000000000000" pitchFamily="34" charset="0"/>
                <a:cs typeface="Times New Roman" panose="02020603050405020304" pitchFamily="18" charset="0"/>
              </a:rPr>
              <a:t>X¸c</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suÊt</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cã</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iÒu</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kiÖn</a:t>
            </a:r>
            <a:endParaRPr lang="en-US" altLang="en-US" sz="2200" dirty="0">
              <a:latin typeface="Courier New" panose="02070309020205020404" pitchFamily="49" charset="0"/>
              <a:cs typeface="Times New Roman" panose="02020603050405020304" pitchFamily="18" charset="0"/>
            </a:endParaRPr>
          </a:p>
          <a:p>
            <a:pPr algn="just">
              <a:lnSpc>
                <a:spcPct val="95000"/>
              </a:lnSpc>
              <a:spcBef>
                <a:spcPct val="50000"/>
              </a:spcBef>
            </a:pPr>
            <a:r>
              <a:rPr lang="en-US" altLang="en-US" sz="2200" dirty="0" err="1">
                <a:latin typeface="VNI-Times" pitchFamily="2" charset="0"/>
                <a:cs typeface="Courier New" panose="02070309020205020404" pitchFamily="49" charset="0"/>
              </a:rPr>
              <a:t>Ñ</a:t>
            </a:r>
            <a:r>
              <a:rPr lang="en-US" altLang="en-US" sz="2200" dirty="0" err="1">
                <a:latin typeface=".VnTime" panose="020B7200000000000000" pitchFamily="34" charset="0"/>
                <a:cs typeface="Times New Roman" panose="02020603050405020304" pitchFamily="18" charset="0"/>
              </a:rPr>
              <a:t>Þnh</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nghÜa</a:t>
            </a:r>
            <a:r>
              <a:rPr lang="en-US" altLang="en-US" sz="2200" dirty="0">
                <a:latin typeface=".VnTime" panose="020B7200000000000000" pitchFamily="34" charset="0"/>
                <a:cs typeface="Times New Roman" panose="02020603050405020304" pitchFamily="18" charset="0"/>
              </a:rPr>
              <a:t> 5: Cho </a:t>
            </a:r>
            <a:r>
              <a:rPr lang="en-US" altLang="en-US" sz="2200" dirty="0" err="1">
                <a:latin typeface=".VnTime" panose="020B7200000000000000" pitchFamily="34" charset="0"/>
                <a:cs typeface="Times New Roman" panose="02020603050405020304" pitchFamily="18" charset="0"/>
              </a:rPr>
              <a:t>tr­íc</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Min_Supp</a:t>
            </a:r>
            <a:r>
              <a:rPr lang="en-US" altLang="en-US" sz="2200" dirty="0">
                <a:latin typeface=".VnTime" panose="020B7200000000000000" pitchFamily="34" charset="0"/>
                <a:cs typeface="Times New Roman" panose="02020603050405020304" pitchFamily="18" charset="0"/>
              </a:rPr>
              <a:t>=s</a:t>
            </a:r>
            <a:r>
              <a:rPr lang="en-US" altLang="en-US" sz="2200" baseline="-30000" dirty="0">
                <a:latin typeface=".VnTime" panose="020B7200000000000000" pitchFamily="34" charset="0"/>
                <a:cs typeface="Times New Roman" panose="02020603050405020304" pitchFamily="18" charset="0"/>
              </a:rPr>
              <a:t>0</a:t>
            </a:r>
            <a:r>
              <a:rPr lang="en-US" altLang="en-US" sz="2200" dirty="0">
                <a:latin typeface=".VnTime" panose="020B7200000000000000" pitchFamily="34" charset="0"/>
                <a:cs typeface="Times New Roman" panose="02020603050405020304" pitchFamily="18" charset="0"/>
              </a:rPr>
              <a:t> vµ </a:t>
            </a:r>
            <a:r>
              <a:rPr lang="en-US" altLang="en-US" sz="2200" dirty="0" err="1">
                <a:latin typeface=".VnTime" panose="020B7200000000000000" pitchFamily="34" charset="0"/>
                <a:cs typeface="Times New Roman" panose="02020603050405020304" pitchFamily="18" charset="0"/>
              </a:rPr>
              <a:t>Min_Conf</a:t>
            </a:r>
            <a:r>
              <a:rPr lang="en-US" altLang="en-US" sz="2200" dirty="0">
                <a:latin typeface=".VnTime" panose="020B7200000000000000" pitchFamily="34" charset="0"/>
                <a:cs typeface="Times New Roman" panose="02020603050405020304" pitchFamily="18" charset="0"/>
              </a:rPr>
              <a:t>=c</a:t>
            </a:r>
            <a:r>
              <a:rPr lang="en-US" altLang="en-US" sz="2200" baseline="-30000" dirty="0">
                <a:latin typeface=".VnTime" panose="020B7200000000000000" pitchFamily="34" charset="0"/>
                <a:cs typeface="Times New Roman" panose="02020603050405020304" pitchFamily="18" charset="0"/>
              </a:rPr>
              <a:t>0</a:t>
            </a:r>
            <a:r>
              <a:rPr lang="en-US" altLang="en-US" sz="2200" dirty="0">
                <a:latin typeface=".VnTime" panose="020B7200000000000000" pitchFamily="34" charset="0"/>
                <a:cs typeface="Times New Roman" panose="02020603050405020304" pitchFamily="18" charset="0"/>
              </a:rPr>
              <a:t> </a:t>
            </a:r>
            <a:endParaRPr lang="en-US" altLang="en-US" sz="2200" dirty="0">
              <a:latin typeface="Courier New" panose="02070309020205020404" pitchFamily="49" charset="0"/>
              <a:cs typeface="Times New Roman" panose="02020603050405020304" pitchFamily="18" charset="0"/>
            </a:endParaRPr>
          </a:p>
          <a:p>
            <a:pPr algn="just">
              <a:lnSpc>
                <a:spcPct val="95000"/>
              </a:lnSpc>
              <a:spcBef>
                <a:spcPct val="50000"/>
              </a:spcBef>
            </a:pPr>
            <a:r>
              <a:rPr lang="en-US" altLang="en-US" sz="2200" dirty="0">
                <a:latin typeface=".VnTime" panose="020B7200000000000000" pitchFamily="34" charset="0"/>
                <a:cs typeface="Times New Roman" panose="02020603050405020304" pitchFamily="18" charset="0"/>
              </a:rPr>
              <a:t>	Ta </a:t>
            </a:r>
            <a:r>
              <a:rPr lang="en-US" altLang="en-US" sz="2200" dirty="0" err="1">
                <a:latin typeface=".VnTime" panose="020B7200000000000000" pitchFamily="34" charset="0"/>
                <a:cs typeface="Times New Roman" panose="02020603050405020304" pitchFamily="18" charset="0"/>
              </a:rPr>
              <a:t>gäi</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luËt</a:t>
            </a:r>
            <a:r>
              <a:rPr lang="en-US" altLang="en-US" sz="2200" dirty="0">
                <a:latin typeface=".VnTime" panose="020B7200000000000000" pitchFamily="34" charset="0"/>
                <a:cs typeface="Times New Roman" panose="02020603050405020304" pitchFamily="18" charset="0"/>
              </a:rPr>
              <a:t> X </a:t>
            </a:r>
            <a:r>
              <a:rPr lang="en-US" altLang="en-US" sz="2200" dirty="0">
                <a:latin typeface=".VnTime" panose="020B7200000000000000" pitchFamily="34" charset="0"/>
                <a:cs typeface="Times New Roman" panose="02020603050405020304" pitchFamily="18" charset="0"/>
                <a:sym typeface="Symbol" panose="05050102010706020507" pitchFamily="18" charset="2"/>
              </a:rPr>
              <a:t></a:t>
            </a:r>
            <a:r>
              <a:rPr lang="en-US" altLang="en-US" sz="2200" dirty="0">
                <a:latin typeface=".VnTime" panose="020B7200000000000000" pitchFamily="34" charset="0"/>
                <a:cs typeface="Times New Roman" panose="02020603050405020304" pitchFamily="18" charset="0"/>
              </a:rPr>
              <a:t> Y lµ </a:t>
            </a:r>
            <a:r>
              <a:rPr lang="en-US" altLang="en-US" sz="2200" dirty="0" err="1">
                <a:latin typeface=".VnTime" panose="020B7200000000000000" pitchFamily="34" charset="0"/>
                <a:cs typeface="Times New Roman" panose="02020603050405020304" pitchFamily="18" charset="0"/>
              </a:rPr>
              <a:t>xaû</a:t>
            </a:r>
            <a:r>
              <a:rPr lang="en-US" altLang="en-US" sz="2200" dirty="0">
                <a:latin typeface=".VnTime" panose="020B7200000000000000" pitchFamily="34" charset="0"/>
                <a:cs typeface="Times New Roman" panose="02020603050405020304" pitchFamily="18" charset="0"/>
              </a:rPr>
              <a:t> ra </a:t>
            </a:r>
            <a:r>
              <a:rPr lang="en-US" altLang="en-US" sz="2200" dirty="0" err="1">
                <a:latin typeface=".VnTime" panose="020B7200000000000000" pitchFamily="34" charset="0"/>
                <a:cs typeface="Times New Roman" panose="02020603050405020304" pitchFamily="18" charset="0"/>
              </a:rPr>
              <a:t>nÕu</a:t>
            </a:r>
            <a:r>
              <a:rPr lang="en-US" altLang="en-US" sz="2200" dirty="0">
                <a:latin typeface=".VnTime" panose="020B7200000000000000" pitchFamily="34" charset="0"/>
                <a:cs typeface="Times New Roman" panose="02020603050405020304" pitchFamily="18" charset="0"/>
              </a:rPr>
              <a:t> </a:t>
            </a:r>
            <a:r>
              <a:rPr lang="en-US" altLang="en-US" sz="2200" dirty="0" err="1">
                <a:latin typeface=".VnTime" panose="020B7200000000000000" pitchFamily="34" charset="0"/>
                <a:cs typeface="Times New Roman" panose="02020603050405020304" pitchFamily="18" charset="0"/>
              </a:rPr>
              <a:t>tháa</a:t>
            </a:r>
            <a:r>
              <a:rPr lang="en-US" altLang="en-US" sz="2200" dirty="0">
                <a:latin typeface=".VnTime" panose="020B7200000000000000" pitchFamily="34" charset="0"/>
                <a:cs typeface="Times New Roman" panose="02020603050405020304" pitchFamily="18" charset="0"/>
              </a:rPr>
              <a:t>:</a:t>
            </a:r>
            <a:endParaRPr lang="en-US" altLang="en-US" sz="2200" dirty="0">
              <a:latin typeface="Courier New" panose="02070309020205020404" pitchFamily="49" charset="0"/>
              <a:cs typeface="Times New Roman" panose="02020603050405020304" pitchFamily="18" charset="0"/>
            </a:endParaRPr>
          </a:p>
          <a:p>
            <a:pPr algn="just">
              <a:lnSpc>
                <a:spcPct val="95000"/>
              </a:lnSpc>
              <a:spcBef>
                <a:spcPct val="50000"/>
              </a:spcBef>
            </a:pPr>
            <a:r>
              <a:rPr lang="en-US" altLang="en-US" sz="2200" dirty="0">
                <a:latin typeface=".VnTime" panose="020B7200000000000000" pitchFamily="34" charset="0"/>
                <a:cs typeface="Times New Roman" panose="02020603050405020304" pitchFamily="18" charset="0"/>
              </a:rPr>
              <a:t>	Supp(X </a:t>
            </a:r>
            <a:r>
              <a:rPr lang="en-US" altLang="en-US" sz="2200" dirty="0">
                <a:latin typeface=".VnTime" panose="020B7200000000000000" pitchFamily="34" charset="0"/>
                <a:cs typeface="Times New Roman" panose="02020603050405020304" pitchFamily="18" charset="0"/>
                <a:sym typeface="Symbol" panose="05050102010706020507" pitchFamily="18" charset="2"/>
              </a:rPr>
              <a:t></a:t>
            </a:r>
            <a:r>
              <a:rPr lang="en-US" altLang="en-US" sz="2200" dirty="0">
                <a:latin typeface=".VnTime" panose="020B7200000000000000" pitchFamily="34" charset="0"/>
                <a:cs typeface="Times New Roman" panose="02020603050405020304" pitchFamily="18" charset="0"/>
              </a:rPr>
              <a:t> Y) &gt; s</a:t>
            </a:r>
            <a:r>
              <a:rPr lang="en-US" altLang="en-US" sz="2200" baseline="-30000" dirty="0">
                <a:latin typeface=".VnTime" panose="020B7200000000000000" pitchFamily="34" charset="0"/>
                <a:cs typeface="Times New Roman" panose="02020603050405020304" pitchFamily="18" charset="0"/>
              </a:rPr>
              <a:t>0 </a:t>
            </a:r>
            <a:r>
              <a:rPr lang="en-US" altLang="en-US" sz="2200" dirty="0">
                <a:latin typeface=".VnTime" panose="020B7200000000000000" pitchFamily="34" charset="0"/>
                <a:cs typeface="Times New Roman" panose="02020603050405020304" pitchFamily="18" charset="0"/>
              </a:rPr>
              <a:t>vµ Conf(X </a:t>
            </a:r>
            <a:r>
              <a:rPr lang="en-US" altLang="en-US" sz="2200" dirty="0">
                <a:latin typeface=".VnTime" panose="020B7200000000000000" pitchFamily="34" charset="0"/>
                <a:cs typeface="Times New Roman" panose="02020603050405020304" pitchFamily="18" charset="0"/>
                <a:sym typeface="Symbol" panose="05050102010706020507" pitchFamily="18" charset="2"/>
              </a:rPr>
              <a:t></a:t>
            </a:r>
            <a:r>
              <a:rPr lang="en-US" altLang="en-US" sz="2200" dirty="0">
                <a:latin typeface=".VnTime" panose="020B7200000000000000" pitchFamily="34" charset="0"/>
                <a:cs typeface="Times New Roman" panose="02020603050405020304" pitchFamily="18" charset="0"/>
              </a:rPr>
              <a:t> Y)&gt;c</a:t>
            </a:r>
            <a:r>
              <a:rPr lang="en-US" altLang="en-US" sz="2200" baseline="-30000" dirty="0">
                <a:latin typeface=".VnTime" panose="020B7200000000000000" pitchFamily="34" charset="0"/>
                <a:cs typeface="Times New Roman" panose="02020603050405020304" pitchFamily="18" charset="0"/>
              </a:rPr>
              <a:t>0</a:t>
            </a:r>
          </a:p>
        </p:txBody>
      </p:sp>
      <p:sp>
        <p:nvSpPr>
          <p:cNvPr id="5" name="object 2">
            <a:extLst>
              <a:ext uri="{FF2B5EF4-FFF2-40B4-BE49-F238E27FC236}">
                <a16:creationId xmlns:a16="http://schemas.microsoft.com/office/drawing/2014/main" id="{69B3BC31-2F8C-4903-B998-391551AEEAF6}"/>
              </a:ext>
            </a:extLst>
          </p:cNvPr>
          <p:cNvSpPr txBox="1">
            <a:spLocks/>
          </p:cNvSpPr>
          <p:nvPr/>
        </p:nvSpPr>
        <p:spPr bwMode="gray">
          <a:xfrm>
            <a:off x="609600" y="0"/>
            <a:ext cx="7294119" cy="58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50" rIns="0" bIns="0" numCol="1" rtlCol="0" anchor="ctr" anchorCtr="0" compatLnSpc="1">
            <a:prstTxWarp prst="textNoShape">
              <a:avLst/>
            </a:prstTxWarp>
            <a:spAutoFit/>
          </a:bodyPr>
          <a:lstStyle>
            <a:lvl1pPr algn="ctr" defTabSz="957263" rtl="0" eaLnBrk="1" fontAlgn="base" hangingPunct="1">
              <a:spcBef>
                <a:spcPct val="0"/>
              </a:spcBef>
              <a:spcAft>
                <a:spcPct val="0"/>
              </a:spcAft>
              <a:defRPr sz="46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pPr marL="353695" indent="-341630">
              <a:lnSpc>
                <a:spcPct val="100000"/>
              </a:lnSpc>
              <a:spcBef>
                <a:spcPts val="100"/>
              </a:spcBef>
              <a:buClr>
                <a:srgbClr val="2CA1BE"/>
              </a:buClr>
              <a:buSzPct val="66666"/>
              <a:buFont typeface="Wingdings"/>
              <a:buChar char=""/>
              <a:tabLst>
                <a:tab pos="353695" algn="l"/>
                <a:tab pos="354330" algn="l"/>
              </a:tabLst>
            </a:pPr>
            <a:r>
              <a:rPr lang="en-US" altLang="en-US" sz="3200" dirty="0" err="1">
                <a:solidFill>
                  <a:srgbClr val="FF0000"/>
                </a:solidFill>
              </a:rPr>
              <a:t>Giới</a:t>
            </a:r>
            <a:r>
              <a:rPr lang="en-US" altLang="en-US" sz="3200" dirty="0">
                <a:solidFill>
                  <a:srgbClr val="FF0000"/>
                </a:solidFill>
              </a:rPr>
              <a:t> </a:t>
            </a:r>
            <a:r>
              <a:rPr lang="en-US" altLang="en-US" sz="3200" dirty="0" err="1">
                <a:solidFill>
                  <a:srgbClr val="FF0000"/>
                </a:solidFill>
              </a:rPr>
              <a:t>thiệu</a:t>
            </a:r>
            <a:r>
              <a:rPr lang="en-US" altLang="en-US" sz="3200" dirty="0">
                <a:solidFill>
                  <a:srgbClr val="FF0000"/>
                </a:solidFill>
              </a:rPr>
              <a:t> </a:t>
            </a:r>
            <a:r>
              <a:rPr lang="en-US" altLang="en-US" sz="3200" dirty="0" err="1">
                <a:solidFill>
                  <a:srgbClr val="FF0000"/>
                </a:solidFill>
              </a:rPr>
              <a:t>về</a:t>
            </a:r>
            <a:r>
              <a:rPr lang="en-US" altLang="en-US" sz="3200" dirty="0">
                <a:solidFill>
                  <a:srgbClr val="FF0000"/>
                </a:solidFill>
              </a:rPr>
              <a:t> </a:t>
            </a:r>
            <a:r>
              <a:rPr lang="en-US" altLang="en-US" sz="3200" dirty="0" err="1">
                <a:solidFill>
                  <a:srgbClr val="FF0000"/>
                </a:solidFill>
              </a:rPr>
              <a:t>luật</a:t>
            </a:r>
            <a:r>
              <a:rPr lang="en-US" altLang="en-US" sz="3200" dirty="0">
                <a:solidFill>
                  <a:srgbClr val="FF0000"/>
                </a:solidFill>
              </a:rPr>
              <a:t> </a:t>
            </a:r>
            <a:r>
              <a:rPr lang="en-US" altLang="en-US" sz="3200" dirty="0" err="1">
                <a:solidFill>
                  <a:srgbClr val="FF0000"/>
                </a:solidFill>
              </a:rPr>
              <a:t>kết</a:t>
            </a:r>
            <a:r>
              <a:rPr lang="en-US" altLang="en-US" sz="3200" dirty="0">
                <a:solidFill>
                  <a:srgbClr val="FF0000"/>
                </a:solidFill>
              </a:rPr>
              <a:t> </a:t>
            </a:r>
            <a:r>
              <a:rPr lang="en-US" altLang="en-US" sz="3200" dirty="0" err="1">
                <a:solidFill>
                  <a:srgbClr val="FF0000"/>
                </a:solidFill>
              </a:rPr>
              <a:t>hợp</a:t>
            </a:r>
            <a:endParaRPr lang="en-US" sz="3200" b="1" dirty="0">
              <a:solidFill>
                <a:srgbClr val="FF0000"/>
              </a:solidFill>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a:extLst>
              <a:ext uri="{FF2B5EF4-FFF2-40B4-BE49-F238E27FC236}">
                <a16:creationId xmlns:a16="http://schemas.microsoft.com/office/drawing/2014/main" id="{1E8D8551-C8B9-4637-A384-7154966097EE}"/>
              </a:ext>
            </a:extLst>
          </p:cNvPr>
          <p:cNvSpPr>
            <a:spLocks noGrp="1" noChangeArrowheads="1"/>
          </p:cNvSpPr>
          <p:nvPr/>
        </p:nvSpPr>
        <p:spPr bwMode="auto">
          <a:xfrm>
            <a:off x="285750" y="1371600"/>
            <a:ext cx="857408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95000"/>
              </a:lnSpc>
              <a:spcBef>
                <a:spcPct val="50000"/>
              </a:spcBef>
              <a:buFont typeface="Wingdings" panose="05000000000000000000" pitchFamily="2" charset="2"/>
              <a:buChar char="§"/>
            </a:pPr>
            <a:r>
              <a:rPr lang="en-US" altLang="en-US" sz="2400"/>
              <a:t>Thuật toán Apriori </a:t>
            </a:r>
          </a:p>
          <a:p>
            <a:pPr algn="just">
              <a:lnSpc>
                <a:spcPct val="95000"/>
              </a:lnSpc>
              <a:spcBef>
                <a:spcPct val="50000"/>
              </a:spcBef>
              <a:buFont typeface="Wingdings" panose="05000000000000000000" pitchFamily="2" charset="2"/>
              <a:buChar char="§"/>
            </a:pPr>
            <a:r>
              <a:rPr lang="en-US" altLang="en-US" sz="2400"/>
              <a:t>Thuật toán FP-growth</a:t>
            </a:r>
          </a:p>
        </p:txBody>
      </p:sp>
      <p:sp>
        <p:nvSpPr>
          <p:cNvPr id="5" name="object 2">
            <a:extLst>
              <a:ext uri="{FF2B5EF4-FFF2-40B4-BE49-F238E27FC236}">
                <a16:creationId xmlns:a16="http://schemas.microsoft.com/office/drawing/2014/main" id="{DB64F6E2-C6C9-44F6-AA26-BE6E28C7B1D4}"/>
              </a:ext>
            </a:extLst>
          </p:cNvPr>
          <p:cNvSpPr txBox="1">
            <a:spLocks/>
          </p:cNvSpPr>
          <p:nvPr/>
        </p:nvSpPr>
        <p:spPr bwMode="gray">
          <a:xfrm>
            <a:off x="609600" y="0"/>
            <a:ext cx="7294119" cy="58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50" rIns="0" bIns="0" numCol="1" rtlCol="0" anchor="ctr" anchorCtr="0" compatLnSpc="1">
            <a:prstTxWarp prst="textNoShape">
              <a:avLst/>
            </a:prstTxWarp>
            <a:spAutoFit/>
          </a:bodyPr>
          <a:lstStyle>
            <a:lvl1pPr algn="ctr" defTabSz="957263" rtl="0" eaLnBrk="1" fontAlgn="base" hangingPunct="1">
              <a:spcBef>
                <a:spcPct val="0"/>
              </a:spcBef>
              <a:spcAft>
                <a:spcPct val="0"/>
              </a:spcAft>
              <a:defRPr sz="46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pPr marL="353695" indent="-341630">
              <a:lnSpc>
                <a:spcPct val="100000"/>
              </a:lnSpc>
              <a:spcBef>
                <a:spcPts val="100"/>
              </a:spcBef>
              <a:buClr>
                <a:srgbClr val="2CA1BE"/>
              </a:buClr>
              <a:buSzPct val="66666"/>
              <a:buFont typeface="Wingdings"/>
              <a:buChar char=""/>
              <a:tabLst>
                <a:tab pos="353695" algn="l"/>
                <a:tab pos="354330" algn="l"/>
              </a:tabLst>
            </a:pPr>
            <a:r>
              <a:rPr lang="en-US" altLang="en-US" sz="3200" dirty="0" err="1">
                <a:solidFill>
                  <a:srgbClr val="FF0000"/>
                </a:solidFill>
              </a:rPr>
              <a:t>Giới</a:t>
            </a:r>
            <a:r>
              <a:rPr lang="en-US" altLang="en-US" sz="3200" dirty="0">
                <a:solidFill>
                  <a:srgbClr val="FF0000"/>
                </a:solidFill>
              </a:rPr>
              <a:t> </a:t>
            </a:r>
            <a:r>
              <a:rPr lang="en-US" altLang="en-US" sz="3200" dirty="0" err="1">
                <a:solidFill>
                  <a:srgbClr val="FF0000"/>
                </a:solidFill>
              </a:rPr>
              <a:t>thiệu</a:t>
            </a:r>
            <a:r>
              <a:rPr lang="en-US" altLang="en-US" sz="3200" dirty="0">
                <a:solidFill>
                  <a:srgbClr val="FF0000"/>
                </a:solidFill>
              </a:rPr>
              <a:t> </a:t>
            </a:r>
            <a:r>
              <a:rPr lang="en-US" altLang="en-US" sz="3200" dirty="0" err="1">
                <a:solidFill>
                  <a:srgbClr val="FF0000"/>
                </a:solidFill>
              </a:rPr>
              <a:t>về</a:t>
            </a:r>
            <a:r>
              <a:rPr lang="en-US" altLang="en-US" sz="3200" dirty="0">
                <a:solidFill>
                  <a:srgbClr val="FF0000"/>
                </a:solidFill>
              </a:rPr>
              <a:t> </a:t>
            </a:r>
            <a:r>
              <a:rPr lang="en-US" altLang="en-US" sz="3200" dirty="0" err="1">
                <a:solidFill>
                  <a:srgbClr val="FF0000"/>
                </a:solidFill>
              </a:rPr>
              <a:t>luật</a:t>
            </a:r>
            <a:r>
              <a:rPr lang="en-US" altLang="en-US" sz="3200" dirty="0">
                <a:solidFill>
                  <a:srgbClr val="FF0000"/>
                </a:solidFill>
              </a:rPr>
              <a:t> </a:t>
            </a:r>
            <a:r>
              <a:rPr lang="en-US" altLang="en-US" sz="3200" dirty="0" err="1">
                <a:solidFill>
                  <a:srgbClr val="FF0000"/>
                </a:solidFill>
              </a:rPr>
              <a:t>kết</a:t>
            </a:r>
            <a:r>
              <a:rPr lang="en-US" altLang="en-US" sz="3200" dirty="0">
                <a:solidFill>
                  <a:srgbClr val="FF0000"/>
                </a:solidFill>
              </a:rPr>
              <a:t> </a:t>
            </a:r>
            <a:r>
              <a:rPr lang="en-US" altLang="en-US" sz="3200" dirty="0" err="1">
                <a:solidFill>
                  <a:srgbClr val="FF0000"/>
                </a:solidFill>
              </a:rPr>
              <a:t>hợp</a:t>
            </a:r>
            <a:endParaRPr lang="en-US" sz="3200" b="1" dirty="0">
              <a:solidFill>
                <a:srgbClr val="FF0000"/>
              </a:solidFill>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1">
            <a:extLst>
              <a:ext uri="{FF2B5EF4-FFF2-40B4-BE49-F238E27FC236}">
                <a16:creationId xmlns:a16="http://schemas.microsoft.com/office/drawing/2014/main" id="{AB0E33C1-96F9-44C7-9FC2-74B840335A2B}"/>
              </a:ext>
            </a:extLst>
          </p:cNvPr>
          <p:cNvSpPr>
            <a:spLocks noGrp="1"/>
          </p:cNvSpPr>
          <p:nvPr>
            <p:ph idx="1"/>
          </p:nvPr>
        </p:nvSpPr>
        <p:spPr>
          <a:xfrm>
            <a:off x="457200" y="2514600"/>
            <a:ext cx="8229600" cy="3810000"/>
          </a:xfrm>
        </p:spPr>
        <p:txBody>
          <a:bodyPr/>
          <a:lstStyle/>
          <a:p>
            <a:r>
              <a:rPr lang="en-US" altLang="en-US" dirty="0" err="1"/>
              <a:t>Là</a:t>
            </a:r>
            <a:r>
              <a:rPr lang="en-US" altLang="en-US" dirty="0"/>
              <a:t> </a:t>
            </a:r>
            <a:r>
              <a:rPr lang="en-US" altLang="en-US" dirty="0" err="1"/>
              <a:t>một</a:t>
            </a:r>
            <a:r>
              <a:rPr lang="en-US" altLang="en-US" dirty="0"/>
              <a:t> </a:t>
            </a:r>
            <a:r>
              <a:rPr lang="en-US" altLang="en-US" dirty="0" err="1"/>
              <a:t>chức</a:t>
            </a:r>
            <a:r>
              <a:rPr lang="en-US" altLang="en-US" dirty="0"/>
              <a:t> </a:t>
            </a:r>
            <a:r>
              <a:rPr lang="en-US" altLang="en-US" dirty="0" err="1"/>
              <a:t>năng</a:t>
            </a:r>
            <a:r>
              <a:rPr lang="en-US" altLang="en-US" dirty="0"/>
              <a:t> </a:t>
            </a:r>
            <a:r>
              <a:rPr lang="en-US" altLang="en-US" dirty="0" err="1"/>
              <a:t>của</a:t>
            </a:r>
            <a:r>
              <a:rPr lang="en-US" altLang="en-US" dirty="0"/>
              <a:t> Explorer</a:t>
            </a:r>
          </a:p>
          <a:p>
            <a:r>
              <a:rPr lang="en-US" altLang="en-US" dirty="0" err="1"/>
              <a:t>Hỗ</a:t>
            </a:r>
            <a:r>
              <a:rPr lang="en-US" altLang="en-US" dirty="0"/>
              <a:t> </a:t>
            </a:r>
            <a:r>
              <a:rPr lang="en-US" altLang="en-US" dirty="0" err="1"/>
              <a:t>trợ</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huấn</a:t>
            </a:r>
            <a:r>
              <a:rPr lang="en-US" altLang="en-US" dirty="0"/>
              <a:t> </a:t>
            </a:r>
            <a:r>
              <a:rPr lang="en-US" altLang="en-US" dirty="0" err="1"/>
              <a:t>luyện</a:t>
            </a:r>
            <a:r>
              <a:rPr lang="en-US" altLang="en-US" dirty="0"/>
              <a:t> </a:t>
            </a:r>
            <a:r>
              <a:rPr lang="en-US" altLang="en-US" dirty="0" err="1"/>
              <a:t>và</a:t>
            </a:r>
            <a:r>
              <a:rPr lang="en-US" altLang="en-US" dirty="0"/>
              <a:t> </a:t>
            </a:r>
            <a:r>
              <a:rPr lang="en-US" altLang="en-US" dirty="0" err="1"/>
              <a:t>kiểm</a:t>
            </a:r>
            <a:r>
              <a:rPr lang="en-US" altLang="en-US" dirty="0"/>
              <a:t> </a:t>
            </a:r>
            <a:r>
              <a:rPr lang="en-US" altLang="en-US" dirty="0" err="1"/>
              <a:t>chứng</a:t>
            </a:r>
            <a:r>
              <a:rPr lang="en-US" altLang="en-US" dirty="0"/>
              <a:t> </a:t>
            </a:r>
            <a:r>
              <a:rPr lang="en-US" altLang="en-US" dirty="0" err="1"/>
              <a:t>các</a:t>
            </a:r>
            <a:r>
              <a:rPr lang="en-US" altLang="en-US" dirty="0"/>
              <a:t> </a:t>
            </a:r>
            <a:r>
              <a:rPr lang="en-US" altLang="en-US" dirty="0" err="1"/>
              <a:t>thuật</a:t>
            </a:r>
            <a:r>
              <a:rPr lang="en-US" altLang="en-US" dirty="0"/>
              <a:t> </a:t>
            </a:r>
            <a:r>
              <a:rPr lang="en-US" altLang="en-US" dirty="0" err="1"/>
              <a:t>toán</a:t>
            </a:r>
            <a:r>
              <a:rPr lang="en-US" altLang="en-US" dirty="0"/>
              <a:t> </a:t>
            </a:r>
            <a:r>
              <a:rPr lang="en-US" altLang="en-US" dirty="0" err="1"/>
              <a:t>luật</a:t>
            </a:r>
            <a:r>
              <a:rPr lang="en-US" altLang="en-US" dirty="0"/>
              <a:t> </a:t>
            </a:r>
            <a:r>
              <a:rPr lang="en-US" altLang="en-US" dirty="0" err="1"/>
              <a:t>kết</a:t>
            </a:r>
            <a:r>
              <a:rPr lang="en-US" altLang="en-US" dirty="0"/>
              <a:t> </a:t>
            </a:r>
            <a:r>
              <a:rPr lang="en-US" altLang="en-US" dirty="0" err="1"/>
              <a:t>hợp</a:t>
            </a:r>
            <a:r>
              <a:rPr lang="en-US" altLang="en-US" dirty="0"/>
              <a:t> </a:t>
            </a:r>
            <a:r>
              <a:rPr lang="en-US" altLang="en-US" dirty="0" err="1"/>
              <a:t>cơ</a:t>
            </a:r>
            <a:r>
              <a:rPr lang="en-US" altLang="en-US" dirty="0"/>
              <a:t> </a:t>
            </a:r>
            <a:r>
              <a:rPr lang="en-US" altLang="en-US" dirty="0" err="1"/>
              <a:t>bản</a:t>
            </a:r>
            <a:endParaRPr lang="en-US" altLang="en-US" dirty="0"/>
          </a:p>
        </p:txBody>
      </p:sp>
      <p:sp>
        <p:nvSpPr>
          <p:cNvPr id="5" name="object 2">
            <a:extLst>
              <a:ext uri="{FF2B5EF4-FFF2-40B4-BE49-F238E27FC236}">
                <a16:creationId xmlns:a16="http://schemas.microsoft.com/office/drawing/2014/main" id="{58FDBD88-D07D-4E48-AFCC-DBD77F3D8F65}"/>
              </a:ext>
            </a:extLst>
          </p:cNvPr>
          <p:cNvSpPr txBox="1">
            <a:spLocks/>
          </p:cNvSpPr>
          <p:nvPr/>
        </p:nvSpPr>
        <p:spPr bwMode="gray">
          <a:xfrm>
            <a:off x="609600" y="0"/>
            <a:ext cx="7294119" cy="58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50" rIns="0" bIns="0" numCol="1" rtlCol="0" anchor="ctr" anchorCtr="0" compatLnSpc="1">
            <a:prstTxWarp prst="textNoShape">
              <a:avLst/>
            </a:prstTxWarp>
            <a:spAutoFit/>
          </a:bodyPr>
          <a:lstStyle>
            <a:lvl1pPr algn="ctr" defTabSz="957263" rtl="0" eaLnBrk="1" fontAlgn="base" hangingPunct="1">
              <a:spcBef>
                <a:spcPct val="0"/>
              </a:spcBef>
              <a:spcAft>
                <a:spcPct val="0"/>
              </a:spcAft>
              <a:defRPr sz="46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pPr marL="353695" indent="-341630">
              <a:lnSpc>
                <a:spcPct val="100000"/>
              </a:lnSpc>
              <a:spcBef>
                <a:spcPts val="100"/>
              </a:spcBef>
              <a:buClr>
                <a:srgbClr val="2CA1BE"/>
              </a:buClr>
              <a:buSzPct val="66666"/>
              <a:buFont typeface="Wingdings"/>
              <a:buChar char=""/>
              <a:tabLst>
                <a:tab pos="353695" algn="l"/>
                <a:tab pos="354330" algn="l"/>
              </a:tabLst>
            </a:pPr>
            <a:r>
              <a:rPr lang="en-US" altLang="en-US" sz="3200" dirty="0" err="1">
                <a:solidFill>
                  <a:srgbClr val="FF0000"/>
                </a:solidFill>
              </a:rPr>
              <a:t>Giới</a:t>
            </a:r>
            <a:r>
              <a:rPr lang="en-US" altLang="en-US" sz="3200" dirty="0">
                <a:solidFill>
                  <a:srgbClr val="FF0000"/>
                </a:solidFill>
              </a:rPr>
              <a:t> </a:t>
            </a:r>
            <a:r>
              <a:rPr lang="en-US" altLang="en-US" sz="3200" dirty="0" err="1">
                <a:solidFill>
                  <a:srgbClr val="FF0000"/>
                </a:solidFill>
              </a:rPr>
              <a:t>thiệu</a:t>
            </a:r>
            <a:r>
              <a:rPr lang="en-US" altLang="en-US" sz="3200" dirty="0">
                <a:solidFill>
                  <a:srgbClr val="FF0000"/>
                </a:solidFill>
              </a:rPr>
              <a:t> </a:t>
            </a:r>
            <a:r>
              <a:rPr lang="en-US" altLang="en-US" sz="3200" dirty="0" err="1">
                <a:solidFill>
                  <a:srgbClr val="FF0000"/>
                </a:solidFill>
              </a:rPr>
              <a:t>về</a:t>
            </a:r>
            <a:r>
              <a:rPr lang="en-US" altLang="en-US" sz="3200" dirty="0">
                <a:solidFill>
                  <a:srgbClr val="FF0000"/>
                </a:solidFill>
              </a:rPr>
              <a:t> </a:t>
            </a:r>
            <a:r>
              <a:rPr lang="en-US" altLang="en-US" sz="3200" dirty="0" err="1">
                <a:solidFill>
                  <a:srgbClr val="FF0000"/>
                </a:solidFill>
              </a:rPr>
              <a:t>luật</a:t>
            </a:r>
            <a:r>
              <a:rPr lang="en-US" altLang="en-US" sz="3200" dirty="0">
                <a:solidFill>
                  <a:srgbClr val="FF0000"/>
                </a:solidFill>
              </a:rPr>
              <a:t> </a:t>
            </a:r>
            <a:r>
              <a:rPr lang="en-US" altLang="en-US" sz="3200" dirty="0" err="1">
                <a:solidFill>
                  <a:srgbClr val="FF0000"/>
                </a:solidFill>
              </a:rPr>
              <a:t>kết</a:t>
            </a:r>
            <a:r>
              <a:rPr lang="en-US" altLang="en-US" sz="3200" dirty="0">
                <a:solidFill>
                  <a:srgbClr val="FF0000"/>
                </a:solidFill>
              </a:rPr>
              <a:t> </a:t>
            </a:r>
            <a:r>
              <a:rPr lang="en-US" altLang="en-US" sz="3200" dirty="0" err="1">
                <a:solidFill>
                  <a:srgbClr val="FF0000"/>
                </a:solidFill>
              </a:rPr>
              <a:t>hợp</a:t>
            </a:r>
            <a:endParaRPr lang="en-US" sz="3200" b="1" dirty="0">
              <a:solidFill>
                <a:srgbClr val="FF0000"/>
              </a:solidFill>
              <a:cs typeface="Times New Roman"/>
            </a:endParaRPr>
          </a:p>
        </p:txBody>
      </p:sp>
      <p:sp>
        <p:nvSpPr>
          <p:cNvPr id="6" name="Rectangle 2">
            <a:extLst>
              <a:ext uri="{FF2B5EF4-FFF2-40B4-BE49-F238E27FC236}">
                <a16:creationId xmlns:a16="http://schemas.microsoft.com/office/drawing/2014/main" id="{F08BF933-3068-4C9D-AF68-FA0125BE7A5B}"/>
              </a:ext>
            </a:extLst>
          </p:cNvPr>
          <p:cNvSpPr>
            <a:spLocks noGrp="1" noChangeArrowheads="1"/>
          </p:cNvSpPr>
          <p:nvPr>
            <p:ph type="title"/>
          </p:nvPr>
        </p:nvSpPr>
        <p:spPr>
          <a:xfrm>
            <a:off x="179387" y="1219200"/>
            <a:ext cx="8785225" cy="981075"/>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Luật</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kết</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hợp</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trên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weka</a:t>
            </a:r>
            <a:endParaRPr lang="en-US" altLang="en-US"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F360A26-F837-4092-8889-EA9B1D7EA4AF}"/>
              </a:ext>
            </a:extLst>
          </p:cNvPr>
          <p:cNvSpPr>
            <a:spLocks noGrp="1" noChangeArrowheads="1"/>
          </p:cNvSpPr>
          <p:nvPr>
            <p:ph type="title"/>
          </p:nvPr>
        </p:nvSpPr>
        <p:spPr>
          <a:xfrm>
            <a:off x="0" y="1152525"/>
            <a:ext cx="8785225" cy="636588"/>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Các</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bước</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thực</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hiện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luật</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kết</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hợp</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10243" name="Content Placeholder 1">
            <a:extLst>
              <a:ext uri="{FF2B5EF4-FFF2-40B4-BE49-F238E27FC236}">
                <a16:creationId xmlns:a16="http://schemas.microsoft.com/office/drawing/2014/main" id="{C2CDD710-8A6C-40D6-AE16-2AF69E7D07C1}"/>
              </a:ext>
            </a:extLst>
          </p:cNvPr>
          <p:cNvSpPr>
            <a:spLocks noGrp="1"/>
          </p:cNvSpPr>
          <p:nvPr>
            <p:ph idx="1"/>
          </p:nvPr>
        </p:nvSpPr>
        <p:spPr>
          <a:xfrm>
            <a:off x="457200" y="2209800"/>
            <a:ext cx="8229600" cy="3495675"/>
          </a:xfrm>
        </p:spPr>
        <p:txBody>
          <a:bodyPr/>
          <a:lstStyle/>
          <a:p>
            <a:r>
              <a:rPr lang="en-US" altLang="en-US" dirty="0" err="1"/>
              <a:t>Bước</a:t>
            </a:r>
            <a:r>
              <a:rPr lang="en-US" altLang="en-US" dirty="0"/>
              <a:t> 1: </a:t>
            </a:r>
            <a:r>
              <a:rPr lang="en-US" altLang="en-US" dirty="0" err="1"/>
              <a:t>tại</a:t>
            </a:r>
            <a:r>
              <a:rPr lang="en-US" altLang="en-US" dirty="0"/>
              <a:t> tab Preprocess, </a:t>
            </a:r>
            <a:r>
              <a:rPr lang="en-US" altLang="en-US" dirty="0" err="1"/>
              <a:t>chọn</a:t>
            </a:r>
            <a:r>
              <a:rPr lang="en-US" altLang="en-US" dirty="0"/>
              <a:t> </a:t>
            </a:r>
            <a:r>
              <a:rPr lang="en-US" altLang="en-US" dirty="0" err="1"/>
              <a:t>tập</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và</a:t>
            </a:r>
            <a:r>
              <a:rPr lang="en-US" altLang="en-US" dirty="0"/>
              <a:t> </a:t>
            </a:r>
            <a:r>
              <a:rPr lang="en-US" altLang="en-US" dirty="0" err="1"/>
              <a:t>tiền</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các</a:t>
            </a:r>
            <a:r>
              <a:rPr lang="en-US" altLang="en-US" dirty="0"/>
              <a:t> </a:t>
            </a:r>
            <a:r>
              <a:rPr lang="en-US" altLang="en-US" dirty="0" err="1"/>
              <a:t>trường</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dạng</a:t>
            </a:r>
            <a:r>
              <a:rPr lang="en-US" altLang="en-US" dirty="0"/>
              <a:t> Nominal. </a:t>
            </a:r>
            <a:r>
              <a:rPr lang="en-US" altLang="en-US" dirty="0" err="1"/>
              <a:t>Nếu</a:t>
            </a:r>
            <a:r>
              <a:rPr lang="en-US" altLang="en-US" dirty="0"/>
              <a:t> ở </a:t>
            </a:r>
            <a:r>
              <a:rPr lang="en-US" altLang="en-US" dirty="0" err="1"/>
              <a:t>dạng</a:t>
            </a:r>
            <a:r>
              <a:rPr lang="en-US" altLang="en-US" dirty="0"/>
              <a:t> </a:t>
            </a:r>
            <a:r>
              <a:rPr lang="en-US" altLang="en-US" dirty="0" err="1"/>
              <a:t>khác</a:t>
            </a:r>
            <a:r>
              <a:rPr lang="en-US" altLang="en-US" dirty="0"/>
              <a:t> </a:t>
            </a:r>
            <a:r>
              <a:rPr lang="en-US" altLang="en-US" dirty="0" err="1"/>
              <a:t>thì</a:t>
            </a:r>
            <a:r>
              <a:rPr lang="en-US" altLang="en-US" dirty="0"/>
              <a:t> </a:t>
            </a:r>
            <a:r>
              <a:rPr lang="en-US" altLang="en-US" dirty="0" err="1"/>
              <a:t>dùng</a:t>
            </a:r>
            <a:r>
              <a:rPr lang="en-US" altLang="en-US" dirty="0"/>
              <a:t> </a:t>
            </a:r>
            <a:r>
              <a:rPr lang="en-US" altLang="en-US" dirty="0" err="1"/>
              <a:t>bộ</a:t>
            </a:r>
            <a:r>
              <a:rPr lang="en-US" altLang="en-US" dirty="0"/>
              <a:t> </a:t>
            </a:r>
            <a:r>
              <a:rPr lang="en-US" altLang="en-US" dirty="0" err="1"/>
              <a:t>lọc</a:t>
            </a:r>
            <a:r>
              <a:rPr lang="en-US" altLang="en-US" dirty="0"/>
              <a:t> </a:t>
            </a:r>
            <a:r>
              <a:rPr lang="en-US" altLang="en-US" dirty="0" err="1"/>
              <a:t>để</a:t>
            </a:r>
            <a:r>
              <a:rPr lang="en-US" altLang="en-US" dirty="0"/>
              <a:t> </a:t>
            </a:r>
            <a:r>
              <a:rPr lang="en-US" altLang="en-US" dirty="0" err="1"/>
              <a:t>chuyển</a:t>
            </a:r>
            <a:r>
              <a:rPr lang="en-US" altLang="en-US" dirty="0"/>
              <a:t> </a:t>
            </a:r>
            <a:r>
              <a:rPr lang="en-US" altLang="en-US" dirty="0" err="1"/>
              <a:t>về</a:t>
            </a:r>
            <a:r>
              <a:rPr lang="en-US" altLang="en-US" dirty="0"/>
              <a:t>: </a:t>
            </a:r>
            <a:r>
              <a:rPr lang="en-US" altLang="en-US" dirty="0" err="1"/>
              <a:t>NumericToNominal</a:t>
            </a:r>
            <a:endParaRPr lang="en-US" altLang="en-US" dirty="0"/>
          </a:p>
          <a:p>
            <a:r>
              <a:rPr lang="en-US" altLang="en-US" dirty="0" err="1"/>
              <a:t>Bước</a:t>
            </a:r>
            <a:r>
              <a:rPr lang="en-US" altLang="en-US" dirty="0"/>
              <a:t> 2: </a:t>
            </a:r>
            <a:r>
              <a:rPr lang="en-US" altLang="en-US" dirty="0" err="1"/>
              <a:t>Chọn</a:t>
            </a:r>
            <a:r>
              <a:rPr lang="en-US" altLang="en-US" dirty="0"/>
              <a:t> </a:t>
            </a:r>
            <a:r>
              <a:rPr lang="en-US" altLang="en-US" dirty="0" err="1"/>
              <a:t>thuật</a:t>
            </a:r>
            <a:r>
              <a:rPr lang="en-US" altLang="en-US" dirty="0"/>
              <a:t> </a:t>
            </a:r>
            <a:r>
              <a:rPr lang="en-US" altLang="en-US" dirty="0" err="1"/>
              <a:t>toán</a:t>
            </a:r>
            <a:r>
              <a:rPr lang="en-US" altLang="en-US" dirty="0"/>
              <a:t> </a:t>
            </a:r>
            <a:r>
              <a:rPr lang="en-US" altLang="en-US" dirty="0" err="1"/>
              <a:t>luật</a:t>
            </a:r>
            <a:r>
              <a:rPr lang="en-US" altLang="en-US" dirty="0"/>
              <a:t> </a:t>
            </a:r>
            <a:r>
              <a:rPr lang="en-US" altLang="en-US" dirty="0" err="1"/>
              <a:t>kết</a:t>
            </a:r>
            <a:r>
              <a:rPr lang="en-US" altLang="en-US" dirty="0"/>
              <a:t> </a:t>
            </a:r>
            <a:r>
              <a:rPr lang="en-US" altLang="en-US" dirty="0" err="1"/>
              <a:t>hợp</a:t>
            </a:r>
            <a:r>
              <a:rPr lang="en-US" altLang="en-US" dirty="0"/>
              <a:t> </a:t>
            </a:r>
            <a:r>
              <a:rPr lang="en-US" altLang="en-US" dirty="0" err="1"/>
              <a:t>và</a:t>
            </a:r>
            <a:r>
              <a:rPr lang="en-US" altLang="en-US" dirty="0"/>
              <a:t> </a:t>
            </a:r>
            <a:r>
              <a:rPr lang="en-US" altLang="en-US" dirty="0" err="1"/>
              <a:t>tham</a:t>
            </a:r>
            <a:r>
              <a:rPr lang="en-US" altLang="en-US" dirty="0"/>
              <a:t> </a:t>
            </a:r>
            <a:r>
              <a:rPr lang="en-US" altLang="en-US" dirty="0" err="1"/>
              <a:t>số</a:t>
            </a:r>
            <a:endParaRPr lang="en-US" altLang="en-US" dirty="0"/>
          </a:p>
          <a:p>
            <a:r>
              <a:rPr lang="en-US" altLang="en-US" dirty="0" err="1"/>
              <a:t>Bước</a:t>
            </a:r>
            <a:r>
              <a:rPr lang="en-US" altLang="en-US" dirty="0"/>
              <a:t> 3: </a:t>
            </a:r>
            <a:r>
              <a:rPr lang="en-US" altLang="en-US" dirty="0" err="1"/>
              <a:t>Tiến</a:t>
            </a:r>
            <a:r>
              <a:rPr lang="en-US" altLang="en-US" dirty="0"/>
              <a:t> </a:t>
            </a:r>
            <a:r>
              <a:rPr lang="en-US" altLang="en-US" dirty="0" err="1"/>
              <a:t>hành</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thuật</a:t>
            </a:r>
            <a:r>
              <a:rPr lang="en-US" altLang="en-US" dirty="0"/>
              <a:t> </a:t>
            </a:r>
            <a:r>
              <a:rPr lang="en-US" altLang="en-US" dirty="0" err="1"/>
              <a:t>toán</a:t>
            </a:r>
            <a:endParaRPr lang="en-US" altLang="en-US" dirty="0"/>
          </a:p>
          <a:p>
            <a:r>
              <a:rPr lang="en-US" altLang="en-US" dirty="0" err="1"/>
              <a:t>Bước</a:t>
            </a:r>
            <a:r>
              <a:rPr lang="en-US" altLang="en-US" dirty="0"/>
              <a:t> 4: </a:t>
            </a:r>
            <a:r>
              <a:rPr lang="en-US" altLang="en-US" dirty="0" err="1"/>
              <a:t>Ghi</a:t>
            </a:r>
            <a:r>
              <a:rPr lang="en-US" altLang="en-US" dirty="0"/>
              <a:t> </a:t>
            </a:r>
            <a:r>
              <a:rPr lang="en-US" altLang="en-US" dirty="0" err="1"/>
              <a:t>nhận</a:t>
            </a:r>
            <a:r>
              <a:rPr lang="en-US" altLang="en-US" dirty="0"/>
              <a:t> </a:t>
            </a:r>
            <a:r>
              <a:rPr lang="en-US" altLang="en-US" dirty="0" err="1"/>
              <a:t>và</a:t>
            </a:r>
            <a:r>
              <a:rPr lang="en-US" altLang="en-US" dirty="0"/>
              <a:t> </a:t>
            </a:r>
            <a:r>
              <a:rPr lang="en-US" altLang="en-US" dirty="0" err="1"/>
              <a:t>phân</a:t>
            </a:r>
            <a:r>
              <a:rPr lang="en-US" altLang="en-US" dirty="0"/>
              <a:t> </a:t>
            </a:r>
            <a:r>
              <a:rPr lang="en-US" altLang="en-US" dirty="0" err="1"/>
              <a:t>tích</a:t>
            </a:r>
            <a:r>
              <a:rPr lang="en-US" altLang="en-US" dirty="0"/>
              <a:t> </a:t>
            </a:r>
            <a:r>
              <a:rPr lang="en-US" altLang="en-US" dirty="0" err="1"/>
              <a:t>kết</a:t>
            </a:r>
            <a:r>
              <a:rPr lang="en-US" altLang="en-US" dirty="0"/>
              <a:t> </a:t>
            </a:r>
            <a:r>
              <a:rPr lang="en-US" altLang="en-US" dirty="0" err="1"/>
              <a:t>quả</a:t>
            </a:r>
            <a:r>
              <a:rPr lang="en-US" altLang="en-US" dirty="0"/>
              <a:t> </a:t>
            </a:r>
          </a:p>
        </p:txBody>
      </p:sp>
      <p:sp>
        <p:nvSpPr>
          <p:cNvPr id="5" name="object 2">
            <a:extLst>
              <a:ext uri="{FF2B5EF4-FFF2-40B4-BE49-F238E27FC236}">
                <a16:creationId xmlns:a16="http://schemas.microsoft.com/office/drawing/2014/main" id="{7CC8BB84-5E03-4030-A816-7002D39E45F4}"/>
              </a:ext>
            </a:extLst>
          </p:cNvPr>
          <p:cNvSpPr txBox="1">
            <a:spLocks/>
          </p:cNvSpPr>
          <p:nvPr/>
        </p:nvSpPr>
        <p:spPr bwMode="gray">
          <a:xfrm>
            <a:off x="609600" y="0"/>
            <a:ext cx="7294119" cy="58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50" rIns="0" bIns="0" numCol="1" rtlCol="0" anchor="ctr" anchorCtr="0" compatLnSpc="1">
            <a:prstTxWarp prst="textNoShape">
              <a:avLst/>
            </a:prstTxWarp>
            <a:spAutoFit/>
          </a:bodyPr>
          <a:lstStyle>
            <a:lvl1pPr algn="ctr" defTabSz="957263" rtl="0" eaLnBrk="1" fontAlgn="base" hangingPunct="1">
              <a:spcBef>
                <a:spcPct val="0"/>
              </a:spcBef>
              <a:spcAft>
                <a:spcPct val="0"/>
              </a:spcAft>
              <a:defRPr sz="46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pPr marL="353695" indent="-341630">
              <a:lnSpc>
                <a:spcPct val="100000"/>
              </a:lnSpc>
              <a:spcBef>
                <a:spcPts val="100"/>
              </a:spcBef>
              <a:buClr>
                <a:srgbClr val="2CA1BE"/>
              </a:buClr>
              <a:buSzPct val="66666"/>
              <a:buFont typeface="Wingdings"/>
              <a:buChar char=""/>
              <a:tabLst>
                <a:tab pos="353695" algn="l"/>
                <a:tab pos="354330" algn="l"/>
              </a:tabLst>
            </a:pPr>
            <a:r>
              <a:rPr lang="en-US" altLang="en-US" sz="3200" dirty="0" err="1">
                <a:solidFill>
                  <a:srgbClr val="FF0000"/>
                </a:solidFill>
              </a:rPr>
              <a:t>Giới</a:t>
            </a:r>
            <a:r>
              <a:rPr lang="en-US" altLang="en-US" sz="3200" dirty="0">
                <a:solidFill>
                  <a:srgbClr val="FF0000"/>
                </a:solidFill>
              </a:rPr>
              <a:t> </a:t>
            </a:r>
            <a:r>
              <a:rPr lang="en-US" altLang="en-US" sz="3200" dirty="0" err="1">
                <a:solidFill>
                  <a:srgbClr val="FF0000"/>
                </a:solidFill>
              </a:rPr>
              <a:t>thiệu</a:t>
            </a:r>
            <a:r>
              <a:rPr lang="en-US" altLang="en-US" sz="3200" dirty="0">
                <a:solidFill>
                  <a:srgbClr val="FF0000"/>
                </a:solidFill>
              </a:rPr>
              <a:t> </a:t>
            </a:r>
            <a:r>
              <a:rPr lang="en-US" altLang="en-US" sz="3200" dirty="0" err="1">
                <a:solidFill>
                  <a:srgbClr val="FF0000"/>
                </a:solidFill>
              </a:rPr>
              <a:t>về</a:t>
            </a:r>
            <a:r>
              <a:rPr lang="en-US" altLang="en-US" sz="3200" dirty="0">
                <a:solidFill>
                  <a:srgbClr val="FF0000"/>
                </a:solidFill>
              </a:rPr>
              <a:t> </a:t>
            </a:r>
            <a:r>
              <a:rPr lang="en-US" altLang="en-US" sz="3200" dirty="0" err="1">
                <a:solidFill>
                  <a:srgbClr val="FF0000"/>
                </a:solidFill>
              </a:rPr>
              <a:t>luật</a:t>
            </a:r>
            <a:r>
              <a:rPr lang="en-US" altLang="en-US" sz="3200" dirty="0">
                <a:solidFill>
                  <a:srgbClr val="FF0000"/>
                </a:solidFill>
              </a:rPr>
              <a:t> </a:t>
            </a:r>
            <a:r>
              <a:rPr lang="en-US" altLang="en-US" sz="3200" dirty="0" err="1">
                <a:solidFill>
                  <a:srgbClr val="FF0000"/>
                </a:solidFill>
              </a:rPr>
              <a:t>kết</a:t>
            </a:r>
            <a:r>
              <a:rPr lang="en-US" altLang="en-US" sz="3200" dirty="0">
                <a:solidFill>
                  <a:srgbClr val="FF0000"/>
                </a:solidFill>
              </a:rPr>
              <a:t> </a:t>
            </a:r>
            <a:r>
              <a:rPr lang="en-US" altLang="en-US" sz="3200" dirty="0" err="1">
                <a:solidFill>
                  <a:srgbClr val="FF0000"/>
                </a:solidFill>
              </a:rPr>
              <a:t>hợp</a:t>
            </a:r>
            <a:endParaRPr lang="en-US" sz="3200" b="1" dirty="0">
              <a:solidFill>
                <a:srgbClr val="FF0000"/>
              </a:solidFill>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4">
            <a:extLst>
              <a:ext uri="{FF2B5EF4-FFF2-40B4-BE49-F238E27FC236}">
                <a16:creationId xmlns:a16="http://schemas.microsoft.com/office/drawing/2014/main" id="{6F3284B6-54D0-4797-9C02-D2EB79B91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341438"/>
            <a:ext cx="8604250" cy="517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bject 2">
            <a:extLst>
              <a:ext uri="{FF2B5EF4-FFF2-40B4-BE49-F238E27FC236}">
                <a16:creationId xmlns:a16="http://schemas.microsoft.com/office/drawing/2014/main" id="{B6CF8704-B566-4797-8722-97AEDD6A925C}"/>
              </a:ext>
            </a:extLst>
          </p:cNvPr>
          <p:cNvSpPr txBox="1">
            <a:spLocks/>
          </p:cNvSpPr>
          <p:nvPr/>
        </p:nvSpPr>
        <p:spPr bwMode="gray">
          <a:xfrm>
            <a:off x="609600" y="0"/>
            <a:ext cx="7294119" cy="58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50" rIns="0" bIns="0" numCol="1" rtlCol="0" anchor="ctr" anchorCtr="0" compatLnSpc="1">
            <a:prstTxWarp prst="textNoShape">
              <a:avLst/>
            </a:prstTxWarp>
            <a:spAutoFit/>
          </a:bodyPr>
          <a:lstStyle>
            <a:lvl1pPr algn="ctr" defTabSz="957263" rtl="0" eaLnBrk="1" fontAlgn="base" hangingPunct="1">
              <a:spcBef>
                <a:spcPct val="0"/>
              </a:spcBef>
              <a:spcAft>
                <a:spcPct val="0"/>
              </a:spcAft>
              <a:defRPr sz="46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pPr marL="353695" indent="-341630">
              <a:lnSpc>
                <a:spcPct val="100000"/>
              </a:lnSpc>
              <a:spcBef>
                <a:spcPts val="100"/>
              </a:spcBef>
              <a:buClr>
                <a:srgbClr val="2CA1BE"/>
              </a:buClr>
              <a:buSzPct val="66666"/>
              <a:buFont typeface="Wingdings"/>
              <a:buChar char=""/>
              <a:tabLst>
                <a:tab pos="353695" algn="l"/>
                <a:tab pos="354330" algn="l"/>
              </a:tabLst>
            </a:pPr>
            <a:r>
              <a:rPr lang="en-US" altLang="en-US" sz="3200" dirty="0" err="1">
                <a:solidFill>
                  <a:srgbClr val="FF0000"/>
                </a:solidFill>
              </a:rPr>
              <a:t>Giới</a:t>
            </a:r>
            <a:r>
              <a:rPr lang="en-US" altLang="en-US" sz="3200" dirty="0">
                <a:solidFill>
                  <a:srgbClr val="FF0000"/>
                </a:solidFill>
              </a:rPr>
              <a:t> </a:t>
            </a:r>
            <a:r>
              <a:rPr lang="en-US" altLang="en-US" sz="3200" dirty="0" err="1">
                <a:solidFill>
                  <a:srgbClr val="FF0000"/>
                </a:solidFill>
              </a:rPr>
              <a:t>thiệu</a:t>
            </a:r>
            <a:r>
              <a:rPr lang="en-US" altLang="en-US" sz="3200" dirty="0">
                <a:solidFill>
                  <a:srgbClr val="FF0000"/>
                </a:solidFill>
              </a:rPr>
              <a:t> </a:t>
            </a:r>
            <a:r>
              <a:rPr lang="en-US" altLang="en-US" sz="3200" dirty="0" err="1">
                <a:solidFill>
                  <a:srgbClr val="FF0000"/>
                </a:solidFill>
              </a:rPr>
              <a:t>về</a:t>
            </a:r>
            <a:r>
              <a:rPr lang="en-US" altLang="en-US" sz="3200" dirty="0">
                <a:solidFill>
                  <a:srgbClr val="FF0000"/>
                </a:solidFill>
              </a:rPr>
              <a:t> </a:t>
            </a:r>
            <a:r>
              <a:rPr lang="en-US" altLang="en-US" sz="3200" dirty="0" err="1">
                <a:solidFill>
                  <a:srgbClr val="FF0000"/>
                </a:solidFill>
              </a:rPr>
              <a:t>luật</a:t>
            </a:r>
            <a:r>
              <a:rPr lang="en-US" altLang="en-US" sz="3200" dirty="0">
                <a:solidFill>
                  <a:srgbClr val="FF0000"/>
                </a:solidFill>
              </a:rPr>
              <a:t> </a:t>
            </a:r>
            <a:r>
              <a:rPr lang="en-US" altLang="en-US" sz="3200" dirty="0" err="1">
                <a:solidFill>
                  <a:srgbClr val="FF0000"/>
                </a:solidFill>
              </a:rPr>
              <a:t>kết</a:t>
            </a:r>
            <a:r>
              <a:rPr lang="en-US" altLang="en-US" sz="3200" dirty="0">
                <a:solidFill>
                  <a:srgbClr val="FF0000"/>
                </a:solidFill>
              </a:rPr>
              <a:t> </a:t>
            </a:r>
            <a:r>
              <a:rPr lang="en-US" altLang="en-US" sz="3200" dirty="0" err="1">
                <a:solidFill>
                  <a:srgbClr val="FF0000"/>
                </a:solidFill>
              </a:rPr>
              <a:t>hợp</a:t>
            </a:r>
            <a:endParaRPr lang="en-US" sz="3200" b="1" dirty="0">
              <a:solidFill>
                <a:srgbClr val="FF0000"/>
              </a:solidFill>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D498872-7979-43EE-B593-5CFB59AEB5CE}"/>
              </a:ext>
            </a:extLst>
          </p:cNvPr>
          <p:cNvSpPr>
            <a:spLocks noGrp="1" noChangeArrowheads="1"/>
          </p:cNvSpPr>
          <p:nvPr>
            <p:ph type="title"/>
          </p:nvPr>
        </p:nvSpPr>
        <p:spPr>
          <a:xfrm>
            <a:off x="179387" y="1003300"/>
            <a:ext cx="8785225" cy="981075"/>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Tổng</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hợp</a:t>
            </a:r>
            <a:r>
              <a:rPr lang="en-US" altLang="en-US" dirty="0">
                <a:solidFill>
                  <a:srgbClr val="FF0000"/>
                </a:solidFill>
                <a:latin typeface="Times New Roman" panose="02020603050405020304" pitchFamily="18" charset="0"/>
                <a:cs typeface="Times New Roman" panose="02020603050405020304" pitchFamily="18" charset="0"/>
              </a:rPr>
              <a:t> so </a:t>
            </a:r>
            <a:r>
              <a:rPr lang="en-US" altLang="en-US" dirty="0" err="1">
                <a:solidFill>
                  <a:srgbClr val="FF0000"/>
                </a:solidFill>
                <a:latin typeface="Times New Roman" panose="02020603050405020304" pitchFamily="18" charset="0"/>
                <a:cs typeface="Times New Roman" panose="02020603050405020304" pitchFamily="18" charset="0"/>
              </a:rPr>
              <a:t>sánh</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luật</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kết</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hợp</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12291" name="Content Placeholder 1">
            <a:extLst>
              <a:ext uri="{FF2B5EF4-FFF2-40B4-BE49-F238E27FC236}">
                <a16:creationId xmlns:a16="http://schemas.microsoft.com/office/drawing/2014/main" id="{3F460880-E288-4874-BDA1-4CEA7CF7F42E}"/>
              </a:ext>
            </a:extLst>
          </p:cNvPr>
          <p:cNvSpPr>
            <a:spLocks noGrp="1"/>
          </p:cNvSpPr>
          <p:nvPr>
            <p:ph idx="1"/>
          </p:nvPr>
        </p:nvSpPr>
        <p:spPr>
          <a:xfrm>
            <a:off x="391318" y="2431007"/>
            <a:ext cx="8361362" cy="1630362"/>
          </a:xfrm>
        </p:spPr>
        <p:txBody>
          <a:bodyPr/>
          <a:lstStyle/>
          <a:p>
            <a:r>
              <a:rPr lang="en-US" altLang="en-US" b="1" dirty="0" err="1">
                <a:latin typeface="Times New Roman" panose="02020603050405020304" pitchFamily="18" charset="0"/>
                <a:cs typeface="Times New Roman" panose="02020603050405020304" pitchFamily="18" charset="0"/>
              </a:rPr>
              <a:t>Chạy</a:t>
            </a:r>
            <a:r>
              <a:rPr lang="en-US" altLang="en-US" b="1" dirty="0">
                <a:latin typeface="Times New Roman" panose="02020603050405020304" pitchFamily="18" charset="0"/>
                <a:cs typeface="Times New Roman" panose="02020603050405020304" pitchFamily="18" charset="0"/>
              </a:rPr>
              <a:t> 1 </a:t>
            </a:r>
            <a:r>
              <a:rPr lang="en-US" altLang="en-US" b="1" dirty="0" err="1">
                <a:latin typeface="Times New Roman" panose="02020603050405020304" pitchFamily="18" charset="0"/>
                <a:cs typeface="Times New Roman" panose="02020603050405020304" pitchFamily="18" charset="0"/>
              </a:rPr>
              <a:t>bộ</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dữ</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liệu</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với</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các</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phương</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pháp</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thuật</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toán</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khác</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nhau</a:t>
            </a:r>
            <a:endParaRPr lang="en-US" altLang="en-US" dirty="0">
              <a:latin typeface="Times New Roman" panose="02020603050405020304" pitchFamily="18" charset="0"/>
              <a:cs typeface="Times New Roman" panose="02020603050405020304" pitchFamily="18" charset="0"/>
            </a:endParaRPr>
          </a:p>
          <a:p>
            <a:r>
              <a:rPr lang="en-US" altLang="en-US" b="1" dirty="0" err="1">
                <a:latin typeface="Times New Roman" panose="02020603050405020304" pitchFamily="18" charset="0"/>
                <a:cs typeface="Times New Roman" panose="02020603050405020304" pitchFamily="18" charset="0"/>
              </a:rPr>
              <a:t>Chạy</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thuật</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toán</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Apriori</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với</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các</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bộ</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dữ</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liệu</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khác</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nhau</a:t>
            </a:r>
            <a:endParaRPr lang="en-US" altLang="en-US" b="1" dirty="0">
              <a:latin typeface="Times New Roman" panose="02020603050405020304" pitchFamily="18" charset="0"/>
              <a:cs typeface="Times New Roman" panose="02020603050405020304" pitchFamily="18" charset="0"/>
            </a:endParaRPr>
          </a:p>
        </p:txBody>
      </p:sp>
      <p:sp>
        <p:nvSpPr>
          <p:cNvPr id="4" name="object 2">
            <a:extLst>
              <a:ext uri="{FF2B5EF4-FFF2-40B4-BE49-F238E27FC236}">
                <a16:creationId xmlns:a16="http://schemas.microsoft.com/office/drawing/2014/main" id="{34B51FC6-18C6-4C4E-BAB8-0A868FC329CE}"/>
              </a:ext>
            </a:extLst>
          </p:cNvPr>
          <p:cNvSpPr txBox="1">
            <a:spLocks/>
          </p:cNvSpPr>
          <p:nvPr/>
        </p:nvSpPr>
        <p:spPr bwMode="gray">
          <a:xfrm>
            <a:off x="609600" y="0"/>
            <a:ext cx="7294119" cy="58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50" rIns="0" bIns="0" numCol="1" rtlCol="0" anchor="ctr" anchorCtr="0" compatLnSpc="1">
            <a:prstTxWarp prst="textNoShape">
              <a:avLst/>
            </a:prstTxWarp>
            <a:spAutoFit/>
          </a:bodyPr>
          <a:lstStyle>
            <a:lvl1pPr algn="ctr" defTabSz="957263" rtl="0" eaLnBrk="1" fontAlgn="base" hangingPunct="1">
              <a:spcBef>
                <a:spcPct val="0"/>
              </a:spcBef>
              <a:spcAft>
                <a:spcPct val="0"/>
              </a:spcAft>
              <a:defRPr sz="46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pPr marL="353695" indent="-341630">
              <a:lnSpc>
                <a:spcPct val="100000"/>
              </a:lnSpc>
              <a:spcBef>
                <a:spcPts val="100"/>
              </a:spcBef>
              <a:buClr>
                <a:srgbClr val="2CA1BE"/>
              </a:buClr>
              <a:buSzPct val="66666"/>
              <a:buFont typeface="Wingdings"/>
              <a:buChar char=""/>
              <a:tabLst>
                <a:tab pos="353695" algn="l"/>
                <a:tab pos="354330" algn="l"/>
              </a:tabLst>
            </a:pPr>
            <a:r>
              <a:rPr lang="en-US" altLang="en-US" sz="3200" dirty="0" err="1">
                <a:solidFill>
                  <a:srgbClr val="FF0000"/>
                </a:solidFill>
              </a:rPr>
              <a:t>Giới</a:t>
            </a:r>
            <a:r>
              <a:rPr lang="en-US" altLang="en-US" sz="3200" dirty="0">
                <a:solidFill>
                  <a:srgbClr val="FF0000"/>
                </a:solidFill>
              </a:rPr>
              <a:t> </a:t>
            </a:r>
            <a:r>
              <a:rPr lang="en-US" altLang="en-US" sz="3200" dirty="0" err="1">
                <a:solidFill>
                  <a:srgbClr val="FF0000"/>
                </a:solidFill>
              </a:rPr>
              <a:t>thiệu</a:t>
            </a:r>
            <a:r>
              <a:rPr lang="en-US" altLang="en-US" sz="3200" dirty="0">
                <a:solidFill>
                  <a:srgbClr val="FF0000"/>
                </a:solidFill>
              </a:rPr>
              <a:t> </a:t>
            </a:r>
            <a:r>
              <a:rPr lang="en-US" altLang="en-US" sz="3200" dirty="0" err="1">
                <a:solidFill>
                  <a:srgbClr val="FF0000"/>
                </a:solidFill>
              </a:rPr>
              <a:t>về</a:t>
            </a:r>
            <a:r>
              <a:rPr lang="en-US" altLang="en-US" sz="3200" dirty="0">
                <a:solidFill>
                  <a:srgbClr val="FF0000"/>
                </a:solidFill>
              </a:rPr>
              <a:t> </a:t>
            </a:r>
            <a:r>
              <a:rPr lang="en-US" altLang="en-US" sz="3200" dirty="0" err="1">
                <a:solidFill>
                  <a:srgbClr val="FF0000"/>
                </a:solidFill>
              </a:rPr>
              <a:t>luật</a:t>
            </a:r>
            <a:r>
              <a:rPr lang="en-US" altLang="en-US" sz="3200" dirty="0">
                <a:solidFill>
                  <a:srgbClr val="FF0000"/>
                </a:solidFill>
              </a:rPr>
              <a:t> </a:t>
            </a:r>
            <a:r>
              <a:rPr lang="en-US" altLang="en-US" sz="3200" dirty="0" err="1">
                <a:solidFill>
                  <a:srgbClr val="FF0000"/>
                </a:solidFill>
              </a:rPr>
              <a:t>kết</a:t>
            </a:r>
            <a:r>
              <a:rPr lang="en-US" altLang="en-US" sz="3200" dirty="0">
                <a:solidFill>
                  <a:srgbClr val="FF0000"/>
                </a:solidFill>
              </a:rPr>
              <a:t> </a:t>
            </a:r>
            <a:r>
              <a:rPr lang="en-US" altLang="en-US" sz="3200" dirty="0" err="1">
                <a:solidFill>
                  <a:srgbClr val="FF0000"/>
                </a:solidFill>
              </a:rPr>
              <a:t>hợp</a:t>
            </a:r>
            <a:endParaRPr lang="en-US" sz="3200" b="1" dirty="0">
              <a:solidFill>
                <a:srgbClr val="FF0000"/>
              </a:solidFill>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9C2AB79-9182-4091-9C0E-83838ECC6883}"/>
              </a:ext>
            </a:extLst>
          </p:cNvPr>
          <p:cNvSpPr>
            <a:spLocks noGrp="1" noChangeArrowheads="1"/>
          </p:cNvSpPr>
          <p:nvPr>
            <p:ph type="title"/>
          </p:nvPr>
        </p:nvSpPr>
        <p:spPr>
          <a:xfrm>
            <a:off x="316706" y="160901"/>
            <a:ext cx="8229600" cy="372499"/>
          </a:xfrm>
        </p:spPr>
        <p:txBody>
          <a:bodyPr/>
          <a:lstStyle/>
          <a:p>
            <a:pPr eaLnBrk="1" hangingPunct="1"/>
            <a:r>
              <a:rPr lang="en-US" altLang="en-US" dirty="0" err="1"/>
              <a:t>Giới</a:t>
            </a:r>
            <a:r>
              <a:rPr lang="en-US" altLang="en-US" dirty="0"/>
              <a:t> </a:t>
            </a:r>
            <a:r>
              <a:rPr lang="en-US" altLang="en-US" dirty="0" err="1"/>
              <a:t>thiệu</a:t>
            </a:r>
            <a:r>
              <a:rPr lang="en-US" altLang="en-US" dirty="0"/>
              <a:t> </a:t>
            </a:r>
            <a:r>
              <a:rPr lang="en-US" altLang="en-US" dirty="0" err="1"/>
              <a:t>về</a:t>
            </a:r>
            <a:r>
              <a:rPr lang="en-US" altLang="en-US" dirty="0"/>
              <a:t> </a:t>
            </a:r>
            <a:r>
              <a:rPr lang="en-US" altLang="en-US" dirty="0" err="1"/>
              <a:t>Hồi</a:t>
            </a:r>
            <a:r>
              <a:rPr lang="en-US" altLang="en-US" dirty="0"/>
              <a:t> </a:t>
            </a:r>
            <a:r>
              <a:rPr lang="en-US" altLang="en-US" dirty="0" err="1"/>
              <a:t>quy</a:t>
            </a:r>
            <a:r>
              <a:rPr lang="en-US" altLang="en-US" dirty="0"/>
              <a:t> </a:t>
            </a:r>
            <a:r>
              <a:rPr lang="en-US" altLang="en-US" dirty="0" err="1"/>
              <a:t>dữ</a:t>
            </a:r>
            <a:r>
              <a:rPr lang="en-US" altLang="en-US" dirty="0"/>
              <a:t> </a:t>
            </a:r>
            <a:r>
              <a:rPr lang="en-US" altLang="en-US" dirty="0" err="1"/>
              <a:t>liệu</a:t>
            </a:r>
            <a:endParaRPr lang="en-US" altLang="en-US" dirty="0"/>
          </a:p>
        </p:txBody>
      </p:sp>
      <p:sp>
        <p:nvSpPr>
          <p:cNvPr id="4099" name="Rectangle 1">
            <a:extLst>
              <a:ext uri="{FF2B5EF4-FFF2-40B4-BE49-F238E27FC236}">
                <a16:creationId xmlns:a16="http://schemas.microsoft.com/office/drawing/2014/main" id="{3A484475-5B47-4DA4-90CC-C75701C21CC7}"/>
              </a:ext>
            </a:extLst>
          </p:cNvPr>
          <p:cNvSpPr>
            <a:spLocks noChangeArrowheads="1"/>
          </p:cNvSpPr>
          <p:nvPr/>
        </p:nvSpPr>
        <p:spPr bwMode="auto">
          <a:xfrm>
            <a:off x="457200" y="2079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100" name="Rectangle 1">
            <a:extLst>
              <a:ext uri="{FF2B5EF4-FFF2-40B4-BE49-F238E27FC236}">
                <a16:creationId xmlns:a16="http://schemas.microsoft.com/office/drawing/2014/main" id="{55EE497D-82B2-46BE-AC79-1C6DFE20E260}"/>
              </a:ext>
            </a:extLst>
          </p:cNvPr>
          <p:cNvSpPr>
            <a:spLocks noChangeArrowheads="1"/>
          </p:cNvSpPr>
          <p:nvPr/>
        </p:nvSpPr>
        <p:spPr bwMode="auto">
          <a:xfrm>
            <a:off x="45720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s-ES" altLang="en-US"/>
          </a:p>
          <a:p>
            <a:endParaRPr lang="es-ES" altLang="en-US"/>
          </a:p>
        </p:txBody>
      </p:sp>
      <p:sp>
        <p:nvSpPr>
          <p:cNvPr id="7173" name="Rectangle 3">
            <a:extLst>
              <a:ext uri="{FF2B5EF4-FFF2-40B4-BE49-F238E27FC236}">
                <a16:creationId xmlns:a16="http://schemas.microsoft.com/office/drawing/2014/main" id="{924B0114-1956-45F5-B782-31ECDE4DA8E4}"/>
              </a:ext>
            </a:extLst>
          </p:cNvPr>
          <p:cNvSpPr txBox="1">
            <a:spLocks noChangeArrowheads="1"/>
          </p:cNvSpPr>
          <p:nvPr/>
        </p:nvSpPr>
        <p:spPr bwMode="auto">
          <a:xfrm>
            <a:off x="179387" y="1784350"/>
            <a:ext cx="8785225" cy="488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s-ES"/>
            </a:defPPr>
            <a:lvl1pPr marL="342900" indent="-342900" eaLnBrk="1" hangingPunct="1">
              <a:lnSpc>
                <a:spcPct val="150000"/>
              </a:lnSpc>
              <a:spcBef>
                <a:spcPts val="0"/>
              </a:spcBef>
              <a:buFont typeface="Wingdings" panose="05000000000000000000" pitchFamily="2" charset="2"/>
              <a:buChar char="ü"/>
              <a:defRPr sz="2800">
                <a:solidFill>
                  <a:srgbClr val="000099"/>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nSpc>
                <a:spcPct val="100000"/>
              </a:lnSpc>
              <a:buFont typeface="Wingdings" panose="05000000000000000000" pitchFamily="2" charset="2"/>
              <a:buChar char="Ø"/>
              <a:defRPr/>
            </a:pPr>
            <a:r>
              <a:rPr lang="en-US" altLang="en-US" sz="3000" dirty="0"/>
              <a:t> </a:t>
            </a:r>
            <a:r>
              <a:rPr lang="en-US" altLang="en-US" sz="3000" dirty="0" err="1"/>
              <a:t>Chủ</a:t>
            </a:r>
            <a:r>
              <a:rPr lang="en-US" altLang="en-US" sz="3000" dirty="0"/>
              <a:t> </a:t>
            </a:r>
            <a:r>
              <a:rPr lang="en-US" altLang="en-US" sz="3000" dirty="0" err="1"/>
              <a:t>yếu</a:t>
            </a:r>
            <a:r>
              <a:rPr lang="en-US" altLang="en-US" sz="3000" dirty="0"/>
              <a:t> </a:t>
            </a:r>
            <a:r>
              <a:rPr lang="en-US" altLang="en-US" sz="3000" dirty="0" err="1"/>
              <a:t>dùng</a:t>
            </a:r>
            <a:r>
              <a:rPr lang="en-US" altLang="en-US" sz="3000" dirty="0"/>
              <a:t> </a:t>
            </a:r>
            <a:r>
              <a:rPr lang="en-US" altLang="en-US" sz="3000" dirty="0" err="1"/>
              <a:t>để</a:t>
            </a:r>
            <a:r>
              <a:rPr lang="en-US" altLang="en-US" sz="3000" dirty="0"/>
              <a:t> </a:t>
            </a:r>
            <a:r>
              <a:rPr lang="en-US" altLang="en-US" sz="3000" dirty="0" err="1"/>
              <a:t>dự</a:t>
            </a:r>
            <a:r>
              <a:rPr lang="en-US" altLang="en-US" sz="3000" dirty="0"/>
              <a:t> </a:t>
            </a:r>
            <a:r>
              <a:rPr lang="en-US" altLang="en-US" sz="3000" dirty="0" err="1"/>
              <a:t>đoán</a:t>
            </a:r>
            <a:r>
              <a:rPr lang="en-US" altLang="en-US" sz="3000" dirty="0"/>
              <a:t> </a:t>
            </a:r>
            <a:r>
              <a:rPr lang="en-US" altLang="en-US" sz="3000" dirty="0" err="1"/>
              <a:t>đầu</a:t>
            </a:r>
            <a:r>
              <a:rPr lang="en-US" altLang="en-US" sz="3000" dirty="0"/>
              <a:t> </a:t>
            </a:r>
            <a:r>
              <a:rPr lang="en-US" altLang="en-US" sz="3000" dirty="0" err="1"/>
              <a:t>ra</a:t>
            </a:r>
            <a:r>
              <a:rPr lang="en-US" altLang="en-US" sz="3000" dirty="0"/>
              <a:t> (</a:t>
            </a:r>
            <a:r>
              <a:rPr lang="en-US" altLang="en-US" sz="3000" dirty="0" err="1"/>
              <a:t>định</a:t>
            </a:r>
            <a:r>
              <a:rPr lang="en-US" altLang="en-US" sz="3000" dirty="0"/>
              <a:t> </a:t>
            </a:r>
            <a:r>
              <a:rPr lang="en-US" altLang="en-US" sz="3000" dirty="0" err="1"/>
              <a:t>lượng</a:t>
            </a:r>
            <a:r>
              <a:rPr lang="en-US" altLang="en-US" sz="3000" dirty="0"/>
              <a:t>)</a:t>
            </a:r>
          </a:p>
          <a:p>
            <a:pPr>
              <a:lnSpc>
                <a:spcPct val="100000"/>
              </a:lnSpc>
              <a:buFont typeface="Wingdings" panose="05000000000000000000" pitchFamily="2" charset="2"/>
              <a:buChar char="Ø"/>
              <a:defRPr/>
            </a:pPr>
            <a:r>
              <a:rPr lang="en-US" altLang="en-US" sz="3000" dirty="0"/>
              <a:t> </a:t>
            </a:r>
            <a:r>
              <a:rPr lang="en-US" altLang="en-US" sz="3000" dirty="0" err="1"/>
              <a:t>Đầu</a:t>
            </a:r>
            <a:r>
              <a:rPr lang="en-US" altLang="en-US" sz="3000" dirty="0"/>
              <a:t> </a:t>
            </a:r>
            <a:r>
              <a:rPr lang="en-US" altLang="en-US" sz="3000" dirty="0" err="1"/>
              <a:t>vào</a:t>
            </a:r>
            <a:r>
              <a:rPr lang="en-US" altLang="en-US" sz="3000" dirty="0"/>
              <a:t> </a:t>
            </a:r>
            <a:r>
              <a:rPr lang="en-US" altLang="en-US" sz="3000" dirty="0" err="1"/>
              <a:t>và</a:t>
            </a:r>
            <a:r>
              <a:rPr lang="en-US" altLang="en-US" sz="3000" dirty="0"/>
              <a:t> </a:t>
            </a:r>
            <a:r>
              <a:rPr lang="en-US" altLang="en-US" sz="3000" dirty="0" err="1"/>
              <a:t>đầu</a:t>
            </a:r>
            <a:r>
              <a:rPr lang="en-US" altLang="en-US" sz="3000" dirty="0"/>
              <a:t> </a:t>
            </a:r>
            <a:r>
              <a:rPr lang="en-US" altLang="en-US" sz="3000" dirty="0" err="1"/>
              <a:t>ra</a:t>
            </a:r>
            <a:r>
              <a:rPr lang="en-US" altLang="en-US" sz="3000" dirty="0"/>
              <a:t> </a:t>
            </a:r>
            <a:r>
              <a:rPr lang="en-US" altLang="en-US" sz="3000" dirty="0" err="1"/>
              <a:t>có</a:t>
            </a:r>
            <a:r>
              <a:rPr lang="en-US" altLang="en-US" sz="3000" dirty="0"/>
              <a:t> </a:t>
            </a:r>
            <a:r>
              <a:rPr lang="en-US" altLang="en-US" sz="3000" dirty="0" err="1"/>
              <a:t>mối</a:t>
            </a:r>
            <a:r>
              <a:rPr lang="en-US" altLang="en-US" sz="3000" dirty="0"/>
              <a:t> </a:t>
            </a:r>
            <a:r>
              <a:rPr lang="en-US" altLang="en-US" sz="3000" dirty="0" err="1"/>
              <a:t>quan</a:t>
            </a:r>
            <a:r>
              <a:rPr lang="en-US" altLang="en-US" sz="3000" dirty="0"/>
              <a:t> </a:t>
            </a:r>
            <a:r>
              <a:rPr lang="en-US" altLang="en-US" sz="3000" dirty="0" err="1"/>
              <a:t>hệ</a:t>
            </a:r>
            <a:r>
              <a:rPr lang="en-US" altLang="en-US" sz="3000" dirty="0"/>
              <a:t> </a:t>
            </a:r>
            <a:r>
              <a:rPr lang="en-US" altLang="en-US" sz="3000" dirty="0" err="1"/>
              <a:t>dưới</a:t>
            </a:r>
            <a:r>
              <a:rPr lang="en-US" altLang="en-US" sz="3000" dirty="0"/>
              <a:t> </a:t>
            </a:r>
            <a:r>
              <a:rPr lang="en-US" altLang="en-US" sz="3000" dirty="0" err="1"/>
              <a:t>dạng</a:t>
            </a:r>
            <a:r>
              <a:rPr lang="en-US" altLang="en-US" sz="3000" dirty="0"/>
              <a:t> 1 </a:t>
            </a:r>
            <a:r>
              <a:rPr lang="en-US" altLang="en-US" sz="3000" dirty="0" err="1"/>
              <a:t>hàm</a:t>
            </a:r>
            <a:r>
              <a:rPr lang="en-US" altLang="en-US" sz="3000" dirty="0"/>
              <a:t> </a:t>
            </a:r>
            <a:r>
              <a:rPr lang="en-US" altLang="en-US" sz="3000" dirty="0" err="1"/>
              <a:t>bậc</a:t>
            </a:r>
            <a:r>
              <a:rPr lang="en-US" altLang="en-US" sz="3000" dirty="0"/>
              <a:t> </a:t>
            </a:r>
            <a:r>
              <a:rPr lang="en-US" altLang="en-US" sz="3000" dirty="0" err="1"/>
              <a:t>nhất</a:t>
            </a:r>
            <a:r>
              <a:rPr lang="en-US" altLang="en-US" sz="3000" dirty="0"/>
              <a:t> (</a:t>
            </a:r>
            <a:r>
              <a:rPr lang="en-US" altLang="en-US" sz="3000" dirty="0" err="1"/>
              <a:t>tuyến</a:t>
            </a:r>
            <a:r>
              <a:rPr lang="en-US" altLang="en-US" sz="3000" dirty="0"/>
              <a:t> </a:t>
            </a:r>
            <a:r>
              <a:rPr lang="en-US" altLang="en-US" sz="3000" dirty="0" err="1"/>
              <a:t>tính</a:t>
            </a:r>
            <a:r>
              <a:rPr lang="en-US" altLang="en-US" sz="3000" dirty="0"/>
              <a:t>):</a:t>
            </a:r>
          </a:p>
          <a:p>
            <a:pPr>
              <a:lnSpc>
                <a:spcPct val="100000"/>
              </a:lnSpc>
              <a:buFont typeface="Wingdings" panose="05000000000000000000" pitchFamily="2" charset="2"/>
              <a:buChar char="Ø"/>
              <a:defRPr/>
            </a:pPr>
            <a:endParaRPr lang="en-US" altLang="en-US" sz="3000" dirty="0"/>
          </a:p>
          <a:p>
            <a:pPr marL="0" indent="0">
              <a:lnSpc>
                <a:spcPct val="100000"/>
              </a:lnSpc>
              <a:buFont typeface="Wingdings" panose="05000000000000000000" pitchFamily="2" charset="2"/>
              <a:buNone/>
              <a:defRPr/>
            </a:pPr>
            <a:r>
              <a:rPr lang="en-US" altLang="en-US" sz="3000" dirty="0" err="1"/>
              <a:t>Trong</a:t>
            </a:r>
            <a:r>
              <a:rPr lang="en-US" altLang="en-US" sz="3000" dirty="0"/>
              <a:t> </a:t>
            </a:r>
            <a:r>
              <a:rPr lang="en-US" altLang="en-US" sz="3000" dirty="0" err="1"/>
              <a:t>đó</a:t>
            </a:r>
            <a:r>
              <a:rPr lang="en-US" altLang="en-US" sz="3000" dirty="0"/>
              <a:t>: </a:t>
            </a:r>
          </a:p>
          <a:p>
            <a:pPr marL="0" indent="0">
              <a:lnSpc>
                <a:spcPct val="100000"/>
              </a:lnSpc>
              <a:buFont typeface="Wingdings" panose="05000000000000000000" pitchFamily="2" charset="2"/>
              <a:buNone/>
              <a:defRPr/>
            </a:pPr>
            <a:r>
              <a:rPr lang="en-US" altLang="en-US" sz="3000" dirty="0">
                <a:sym typeface="Symbol" panose="05050102010706020507" pitchFamily="18" charset="2"/>
              </a:rPr>
              <a:t> </a:t>
            </a:r>
            <a:r>
              <a:rPr lang="en-US" altLang="en-US" sz="3000" dirty="0" err="1">
                <a:sym typeface="Symbol" panose="05050102010706020507" pitchFamily="18" charset="2"/>
              </a:rPr>
              <a:t>là</a:t>
            </a:r>
            <a:r>
              <a:rPr lang="en-US" altLang="en-US" sz="3000" dirty="0">
                <a:sym typeface="Symbol" panose="05050102010706020507" pitchFamily="18" charset="2"/>
              </a:rPr>
              <a:t> </a:t>
            </a:r>
            <a:r>
              <a:rPr lang="en-US" altLang="en-US" sz="3000" dirty="0" err="1">
                <a:sym typeface="Symbol" panose="05050102010706020507" pitchFamily="18" charset="2"/>
              </a:rPr>
              <a:t>hệ</a:t>
            </a:r>
            <a:r>
              <a:rPr lang="en-US" altLang="en-US" sz="3000" dirty="0">
                <a:sym typeface="Symbol" panose="05050102010706020507" pitchFamily="18" charset="2"/>
              </a:rPr>
              <a:t> </a:t>
            </a:r>
            <a:r>
              <a:rPr lang="en-US" altLang="en-US" sz="3000" dirty="0" err="1">
                <a:sym typeface="Symbol" panose="05050102010706020507" pitchFamily="18" charset="2"/>
              </a:rPr>
              <a:t>số</a:t>
            </a:r>
            <a:r>
              <a:rPr lang="en-US" altLang="en-US" sz="3000" dirty="0">
                <a:sym typeface="Symbol" panose="05050102010706020507" pitchFamily="18" charset="2"/>
              </a:rPr>
              <a:t> </a:t>
            </a:r>
            <a:r>
              <a:rPr lang="en-US" altLang="en-US" sz="3000" dirty="0" err="1">
                <a:sym typeface="Symbol" panose="05050102010706020507" pitchFamily="18" charset="2"/>
              </a:rPr>
              <a:t>chặn</a:t>
            </a:r>
            <a:r>
              <a:rPr lang="en-US" altLang="en-US" sz="3000" dirty="0">
                <a:sym typeface="Symbol" panose="05050102010706020507" pitchFamily="18" charset="2"/>
              </a:rPr>
              <a:t>;   </a:t>
            </a:r>
            <a:r>
              <a:rPr lang="en-US" altLang="en-US" sz="3000" dirty="0" err="1">
                <a:sym typeface="Symbol" panose="05050102010706020507" pitchFamily="18" charset="2"/>
              </a:rPr>
              <a:t>là</a:t>
            </a:r>
            <a:r>
              <a:rPr lang="en-US" altLang="en-US" sz="3000" dirty="0">
                <a:sym typeface="Symbol" panose="05050102010706020507" pitchFamily="18" charset="2"/>
              </a:rPr>
              <a:t> </a:t>
            </a:r>
            <a:r>
              <a:rPr lang="en-US" altLang="en-US" sz="3000" dirty="0" err="1">
                <a:sym typeface="Symbol" panose="05050102010706020507" pitchFamily="18" charset="2"/>
              </a:rPr>
              <a:t>độ</a:t>
            </a:r>
            <a:r>
              <a:rPr lang="en-US" altLang="en-US" sz="3000" dirty="0">
                <a:sym typeface="Symbol" panose="05050102010706020507" pitchFamily="18" charset="2"/>
              </a:rPr>
              <a:t> </a:t>
            </a:r>
            <a:r>
              <a:rPr lang="en-US" altLang="en-US" sz="3000" dirty="0" err="1">
                <a:sym typeface="Symbol" panose="05050102010706020507" pitchFamily="18" charset="2"/>
              </a:rPr>
              <a:t>dốc</a:t>
            </a:r>
            <a:r>
              <a:rPr lang="en-US" altLang="en-US" sz="3000" dirty="0">
                <a:sym typeface="Symbol" panose="05050102010706020507" pitchFamily="18" charset="2"/>
              </a:rPr>
              <a:t> (</a:t>
            </a:r>
            <a:r>
              <a:rPr lang="en-US" altLang="en-US" sz="3000" dirty="0" err="1">
                <a:sym typeface="Symbol" panose="05050102010706020507" pitchFamily="18" charset="2"/>
              </a:rPr>
              <a:t>hệ</a:t>
            </a:r>
            <a:r>
              <a:rPr lang="en-US" altLang="en-US" sz="3000" dirty="0">
                <a:sym typeface="Symbol" panose="05050102010706020507" pitchFamily="18" charset="2"/>
              </a:rPr>
              <a:t> </a:t>
            </a:r>
            <a:r>
              <a:rPr lang="en-US" altLang="en-US" sz="3000" dirty="0" err="1">
                <a:sym typeface="Symbol" panose="05050102010706020507" pitchFamily="18" charset="2"/>
              </a:rPr>
              <a:t>số</a:t>
            </a:r>
            <a:r>
              <a:rPr lang="en-US" altLang="en-US" sz="3000" dirty="0">
                <a:sym typeface="Symbol" panose="05050102010706020507" pitchFamily="18" charset="2"/>
              </a:rPr>
              <a:t> </a:t>
            </a:r>
            <a:r>
              <a:rPr lang="en-US" altLang="en-US" sz="3000" dirty="0" err="1">
                <a:sym typeface="Symbol" panose="05050102010706020507" pitchFamily="18" charset="2"/>
              </a:rPr>
              <a:t>hồi</a:t>
            </a:r>
            <a:r>
              <a:rPr lang="en-US" altLang="en-US" sz="3000" dirty="0">
                <a:sym typeface="Symbol" panose="05050102010706020507" pitchFamily="18" charset="2"/>
              </a:rPr>
              <a:t> </a:t>
            </a:r>
            <a:r>
              <a:rPr lang="en-US" altLang="en-US" sz="3000" dirty="0" err="1">
                <a:sym typeface="Symbol" panose="05050102010706020507" pitchFamily="18" charset="2"/>
              </a:rPr>
              <a:t>quy</a:t>
            </a:r>
            <a:r>
              <a:rPr lang="en-US" altLang="en-US" sz="3000" dirty="0">
                <a:sym typeface="Symbol" panose="05050102010706020507" pitchFamily="18" charset="2"/>
              </a:rPr>
              <a:t>)</a:t>
            </a:r>
          </a:p>
          <a:p>
            <a:pPr marL="0" indent="0">
              <a:lnSpc>
                <a:spcPct val="100000"/>
              </a:lnSpc>
              <a:buFont typeface="Wingdings" panose="05000000000000000000" pitchFamily="2" charset="2"/>
              <a:buNone/>
              <a:defRPr/>
            </a:pPr>
            <a:r>
              <a:rPr lang="en-US" sz="3200" dirty="0">
                <a:sym typeface="Symbol" panose="05050102010706020507" pitchFamily="18" charset="2"/>
              </a:rPr>
              <a:t></a:t>
            </a:r>
            <a:r>
              <a:rPr lang="en-US" sz="3200" i="1" baseline="-25000" dirty="0" err="1"/>
              <a:t>i</a:t>
            </a:r>
            <a:r>
              <a:rPr lang="en-US" sz="3200" dirty="0"/>
              <a:t> </a:t>
            </a:r>
            <a:r>
              <a:rPr lang="en-US" sz="3200" dirty="0" err="1"/>
              <a:t>là</a:t>
            </a:r>
            <a:r>
              <a:rPr lang="en-US" sz="3200" dirty="0"/>
              <a:t> </a:t>
            </a:r>
            <a:r>
              <a:rPr lang="en-US" sz="3200" dirty="0" err="1"/>
              <a:t>một</a:t>
            </a:r>
            <a:r>
              <a:rPr lang="en-US" sz="3200" dirty="0"/>
              <a:t> </a:t>
            </a:r>
            <a:r>
              <a:rPr lang="en-US" sz="3200" dirty="0" err="1"/>
              <a:t>biến</a:t>
            </a:r>
            <a:r>
              <a:rPr lang="en-US" sz="3200" dirty="0"/>
              <a:t> </a:t>
            </a:r>
            <a:r>
              <a:rPr lang="en-US" sz="3200" dirty="0" err="1"/>
              <a:t>số</a:t>
            </a:r>
            <a:r>
              <a:rPr lang="en-US" sz="3200" dirty="0"/>
              <a:t> </a:t>
            </a:r>
            <a:r>
              <a:rPr lang="en-US" sz="3200" dirty="0" err="1"/>
              <a:t>theo</a:t>
            </a:r>
            <a:r>
              <a:rPr lang="en-US" sz="3200" dirty="0"/>
              <a:t> </a:t>
            </a:r>
            <a:r>
              <a:rPr lang="en-US" sz="3200" dirty="0" err="1"/>
              <a:t>luật</a:t>
            </a:r>
            <a:r>
              <a:rPr lang="en-US" sz="3200" dirty="0"/>
              <a:t> </a:t>
            </a:r>
            <a:r>
              <a:rPr lang="en-US" sz="3200" dirty="0" err="1"/>
              <a:t>phân</a:t>
            </a:r>
            <a:r>
              <a:rPr lang="en-US" sz="3200" dirty="0"/>
              <a:t> </a:t>
            </a:r>
            <a:r>
              <a:rPr lang="en-US" sz="3200" dirty="0" err="1"/>
              <a:t>phối</a:t>
            </a:r>
            <a:r>
              <a:rPr lang="en-US" sz="3200" dirty="0"/>
              <a:t> </a:t>
            </a:r>
            <a:r>
              <a:rPr lang="en-US" sz="3200" dirty="0" err="1"/>
              <a:t>chuẩn</a:t>
            </a:r>
            <a:endParaRPr lang="en-US" altLang="en-US" sz="3000" dirty="0"/>
          </a:p>
        </p:txBody>
      </p:sp>
      <p:pic>
        <p:nvPicPr>
          <p:cNvPr id="46082" name="Picture 2" descr="http://vietsciences.free.fr/khaocuu/nguyenvantuan/bieudoR/ch10-phantichoiqui_files/image008.gif">
            <a:extLst>
              <a:ext uri="{FF2B5EF4-FFF2-40B4-BE49-F238E27FC236}">
                <a16:creationId xmlns:a16="http://schemas.microsoft.com/office/drawing/2014/main" id="{565EEDEB-0DC4-4DF9-9FA5-E89DC01F9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3573463"/>
            <a:ext cx="3608387"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791010B-8F11-4F76-9531-FD15A9EEBAAB}"/>
              </a:ext>
            </a:extLst>
          </p:cNvPr>
          <p:cNvSpPr>
            <a:spLocks noGrp="1" noChangeArrowheads="1"/>
          </p:cNvSpPr>
          <p:nvPr>
            <p:ph type="title"/>
          </p:nvPr>
        </p:nvSpPr>
        <p:spPr>
          <a:xfrm>
            <a:off x="385763" y="-7373"/>
            <a:ext cx="8229600" cy="769374"/>
          </a:xfrm>
        </p:spPr>
        <p:txBody>
          <a:bodyPr/>
          <a:lstStyle/>
          <a:p>
            <a:pPr eaLnBrk="1" hangingPunct="1"/>
            <a:r>
              <a:rPr lang="en-US" altLang="en-US" sz="2400" dirty="0" err="1"/>
              <a:t>Giới</a:t>
            </a:r>
            <a:r>
              <a:rPr lang="en-US" altLang="en-US" sz="2400" dirty="0"/>
              <a:t> </a:t>
            </a:r>
            <a:r>
              <a:rPr lang="en-US" altLang="en-US" sz="2400" dirty="0" err="1"/>
              <a:t>thiệu</a:t>
            </a:r>
            <a:r>
              <a:rPr lang="en-US" altLang="en-US" sz="2400" dirty="0"/>
              <a:t> </a:t>
            </a:r>
            <a:r>
              <a:rPr lang="en-US" altLang="en-US" sz="2400" dirty="0" err="1"/>
              <a:t>về</a:t>
            </a:r>
            <a:r>
              <a:rPr lang="en-US" altLang="en-US" sz="2400" dirty="0"/>
              <a:t> </a:t>
            </a:r>
            <a:r>
              <a:rPr lang="en-US" altLang="en-US" sz="2400" dirty="0" err="1"/>
              <a:t>phân</a:t>
            </a:r>
            <a:r>
              <a:rPr lang="en-US" altLang="en-US" sz="2400" dirty="0"/>
              <a:t> </a:t>
            </a:r>
            <a:r>
              <a:rPr lang="en-US" altLang="en-US" sz="2400" dirty="0" err="1"/>
              <a:t>lớp</a:t>
            </a:r>
            <a:r>
              <a:rPr lang="en-US" altLang="en-US" sz="2400" dirty="0"/>
              <a:t> </a:t>
            </a:r>
            <a:r>
              <a:rPr lang="en-US" altLang="en-US" sz="2400" dirty="0" err="1"/>
              <a:t>dữ</a:t>
            </a:r>
            <a:r>
              <a:rPr lang="en-US" altLang="en-US" sz="2400" dirty="0"/>
              <a:t> </a:t>
            </a:r>
            <a:r>
              <a:rPr lang="en-US" altLang="en-US" sz="2400" dirty="0" err="1"/>
              <a:t>liệu</a:t>
            </a:r>
            <a:endParaRPr lang="en-US" altLang="en-US" sz="2400" dirty="0"/>
          </a:p>
        </p:txBody>
      </p:sp>
      <p:sp>
        <p:nvSpPr>
          <p:cNvPr id="3075" name="Rectangle 3">
            <a:extLst>
              <a:ext uri="{FF2B5EF4-FFF2-40B4-BE49-F238E27FC236}">
                <a16:creationId xmlns:a16="http://schemas.microsoft.com/office/drawing/2014/main" id="{735D3DCA-15B5-4567-BE62-3DBE1DBC954C}"/>
              </a:ext>
            </a:extLst>
          </p:cNvPr>
          <p:cNvSpPr>
            <a:spLocks noGrp="1" noChangeArrowheads="1"/>
          </p:cNvSpPr>
          <p:nvPr>
            <p:ph type="body" idx="1"/>
          </p:nvPr>
        </p:nvSpPr>
        <p:spPr>
          <a:xfrm>
            <a:off x="827088" y="1628775"/>
            <a:ext cx="7788275" cy="4248150"/>
          </a:xfrm>
        </p:spPr>
        <p:txBody>
          <a:bodyPr/>
          <a:lstStyle/>
          <a:p>
            <a:pPr algn="just"/>
            <a:r>
              <a:rPr lang="vi-VN" altLang="en-US" b="1" dirty="0">
                <a:latin typeface="Times New Roman" panose="02020603050405020304" pitchFamily="18" charset="0"/>
                <a:cs typeface="Times New Roman" panose="02020603050405020304" pitchFamily="18" charset="0"/>
              </a:rPr>
              <a:t>Mục đích:</a:t>
            </a:r>
            <a:r>
              <a:rPr lang="en-US" altLang="en-US" b="1" dirty="0">
                <a:latin typeface="Times New Roman" panose="02020603050405020304" pitchFamily="18" charset="0"/>
                <a:cs typeface="Times New Roman" panose="02020603050405020304" pitchFamily="18" charset="0"/>
              </a:rPr>
              <a:t> </a:t>
            </a:r>
            <a:r>
              <a:rPr lang="vi-VN" altLang="en-US" dirty="0">
                <a:latin typeface="Times New Roman" panose="02020603050405020304" pitchFamily="18" charset="0"/>
                <a:cs typeface="Times New Roman" panose="02020603050405020304" pitchFamily="18" charset="0"/>
              </a:rPr>
              <a:t>để dự đoán những nhãn phân</a:t>
            </a:r>
            <a:r>
              <a:rPr lang="en-US" altLang="en-US" dirty="0">
                <a:latin typeface="Times New Roman" panose="02020603050405020304" pitchFamily="18" charset="0"/>
                <a:cs typeface="Times New Roman" panose="02020603050405020304" pitchFamily="18" charset="0"/>
              </a:rPr>
              <a:t> </a:t>
            </a:r>
            <a:r>
              <a:rPr lang="vi-VN" altLang="en-US" dirty="0">
                <a:latin typeface="Times New Roman" panose="02020603050405020304" pitchFamily="18" charset="0"/>
                <a:cs typeface="Times New Roman" panose="02020603050405020304" pitchFamily="18" charset="0"/>
              </a:rPr>
              <a:t>lớp cho các bộ dữ liệu/mẫu mới</a:t>
            </a:r>
          </a:p>
          <a:p>
            <a:pPr algn="just"/>
            <a:r>
              <a:rPr lang="vi-VN" altLang="en-US" b="1" dirty="0">
                <a:latin typeface="Times New Roman" panose="02020603050405020304" pitchFamily="18" charset="0"/>
                <a:cs typeface="Times New Roman" panose="02020603050405020304" pitchFamily="18" charset="0"/>
              </a:rPr>
              <a:t>Đầu vào:</a:t>
            </a:r>
            <a:r>
              <a:rPr lang="en-US" altLang="en-US" b="1" dirty="0">
                <a:latin typeface="Times New Roman" panose="02020603050405020304" pitchFamily="18" charset="0"/>
                <a:cs typeface="Times New Roman" panose="02020603050405020304" pitchFamily="18" charset="0"/>
              </a:rPr>
              <a:t> </a:t>
            </a:r>
            <a:r>
              <a:rPr lang="vi-VN" altLang="en-US" dirty="0">
                <a:latin typeface="Times New Roman" panose="02020603050405020304" pitchFamily="18" charset="0"/>
                <a:cs typeface="Times New Roman" panose="02020603050405020304" pitchFamily="18" charset="0"/>
              </a:rPr>
              <a:t>một tập các mẫu dữ liệu huấn</a:t>
            </a:r>
            <a:r>
              <a:rPr lang="en-US" altLang="en-US" dirty="0">
                <a:latin typeface="Times New Roman" panose="02020603050405020304" pitchFamily="18" charset="0"/>
                <a:cs typeface="Times New Roman" panose="02020603050405020304" pitchFamily="18" charset="0"/>
              </a:rPr>
              <a:t> </a:t>
            </a:r>
            <a:r>
              <a:rPr lang="vi-VN" altLang="en-US" dirty="0">
                <a:latin typeface="Times New Roman" panose="02020603050405020304" pitchFamily="18" charset="0"/>
                <a:cs typeface="Times New Roman" panose="02020603050405020304" pitchFamily="18" charset="0"/>
              </a:rPr>
              <a:t>luyện, với một nhãn phân lớp cho mỗi</a:t>
            </a:r>
            <a:r>
              <a:rPr lang="en-US" altLang="en-US" dirty="0">
                <a:latin typeface="Times New Roman" panose="02020603050405020304" pitchFamily="18" charset="0"/>
                <a:cs typeface="Times New Roman" panose="02020603050405020304" pitchFamily="18" charset="0"/>
              </a:rPr>
              <a:t> </a:t>
            </a:r>
            <a:r>
              <a:rPr lang="vi-VN" altLang="en-US" dirty="0">
                <a:latin typeface="Times New Roman" panose="02020603050405020304" pitchFamily="18" charset="0"/>
                <a:cs typeface="Times New Roman" panose="02020603050405020304" pitchFamily="18" charset="0"/>
              </a:rPr>
              <a:t>mẫu dữ liệu</a:t>
            </a:r>
          </a:p>
          <a:p>
            <a:pPr algn="just"/>
            <a:r>
              <a:rPr lang="vi-VN" altLang="en-US" b="1" dirty="0">
                <a:latin typeface="Times New Roman" panose="02020603050405020304" pitchFamily="18" charset="0"/>
                <a:cs typeface="Times New Roman" panose="02020603050405020304" pitchFamily="18" charset="0"/>
              </a:rPr>
              <a:t>Đầu ra:</a:t>
            </a:r>
            <a:r>
              <a:rPr lang="en-US" altLang="en-US" b="1" dirty="0">
                <a:latin typeface="Times New Roman" panose="02020603050405020304" pitchFamily="18" charset="0"/>
                <a:cs typeface="Times New Roman" panose="02020603050405020304" pitchFamily="18" charset="0"/>
              </a:rPr>
              <a:t> </a:t>
            </a:r>
            <a:r>
              <a:rPr lang="vi-VN" altLang="en-US" dirty="0">
                <a:latin typeface="Times New Roman" panose="02020603050405020304" pitchFamily="18" charset="0"/>
                <a:cs typeface="Times New Roman" panose="02020603050405020304" pitchFamily="18" charset="0"/>
              </a:rPr>
              <a:t>mô hình (bộ phân lớp) dựa trên</a:t>
            </a:r>
            <a:r>
              <a:rPr lang="en-US" altLang="en-US" dirty="0">
                <a:latin typeface="Times New Roman" panose="02020603050405020304" pitchFamily="18" charset="0"/>
                <a:cs typeface="Times New Roman" panose="02020603050405020304" pitchFamily="18" charset="0"/>
              </a:rPr>
              <a:t> </a:t>
            </a:r>
            <a:r>
              <a:rPr lang="vi-VN" altLang="en-US" dirty="0">
                <a:latin typeface="Times New Roman" panose="02020603050405020304" pitchFamily="18" charset="0"/>
                <a:cs typeface="Times New Roman" panose="02020603050405020304" pitchFamily="18" charset="0"/>
              </a:rPr>
              <a:t>tập huấn luyện và những nhãn phân lớp</a:t>
            </a:r>
          </a:p>
        </p:txBody>
      </p:sp>
    </p:spTree>
    <p:extLst>
      <p:ext uri="{BB962C8B-B14F-4D97-AF65-F5344CB8AC3E}">
        <p14:creationId xmlns:p14="http://schemas.microsoft.com/office/powerpoint/2010/main" val="101440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
            <a:extLst>
              <a:ext uri="{FF2B5EF4-FFF2-40B4-BE49-F238E27FC236}">
                <a16:creationId xmlns:a16="http://schemas.microsoft.com/office/drawing/2014/main" id="{181E5F52-A8AE-4E35-BEF0-1EA0D59C49A8}"/>
              </a:ext>
            </a:extLst>
          </p:cNvPr>
          <p:cNvSpPr>
            <a:spLocks noChangeArrowheads="1"/>
          </p:cNvSpPr>
          <p:nvPr/>
        </p:nvSpPr>
        <p:spPr bwMode="auto">
          <a:xfrm>
            <a:off x="457200" y="2079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24" name="Rectangle 1">
            <a:extLst>
              <a:ext uri="{FF2B5EF4-FFF2-40B4-BE49-F238E27FC236}">
                <a16:creationId xmlns:a16="http://schemas.microsoft.com/office/drawing/2014/main" id="{8E4B6A72-192A-411A-BA04-CAA88B87E592}"/>
              </a:ext>
            </a:extLst>
          </p:cNvPr>
          <p:cNvSpPr>
            <a:spLocks noChangeArrowheads="1"/>
          </p:cNvSpPr>
          <p:nvPr/>
        </p:nvSpPr>
        <p:spPr bwMode="auto">
          <a:xfrm>
            <a:off x="45720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s-ES" altLang="en-US"/>
          </a:p>
          <a:p>
            <a:endParaRPr lang="es-ES" altLang="en-US"/>
          </a:p>
        </p:txBody>
      </p:sp>
      <p:sp>
        <p:nvSpPr>
          <p:cNvPr id="7173" name="Rectangle 3">
            <a:extLst>
              <a:ext uri="{FF2B5EF4-FFF2-40B4-BE49-F238E27FC236}">
                <a16:creationId xmlns:a16="http://schemas.microsoft.com/office/drawing/2014/main" id="{E52BB98F-D9F6-4E7F-BD2F-E71839695A78}"/>
              </a:ext>
            </a:extLst>
          </p:cNvPr>
          <p:cNvSpPr txBox="1">
            <a:spLocks noChangeArrowheads="1"/>
          </p:cNvSpPr>
          <p:nvPr/>
        </p:nvSpPr>
        <p:spPr bwMode="auto">
          <a:xfrm>
            <a:off x="179388" y="1844675"/>
            <a:ext cx="8785225" cy="367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Font typeface="Wingdings" panose="05000000000000000000" pitchFamily="2" charset="2"/>
              <a:buChar char="Ø"/>
            </a:pPr>
            <a:r>
              <a:rPr lang="en-US" altLang="en-US" sz="3000">
                <a:solidFill>
                  <a:srgbClr val="000099"/>
                </a:solidFill>
              </a:rPr>
              <a:t> Mô hình chỉ có 1 biến dùng để dự đoán biến đích</a:t>
            </a:r>
          </a:p>
          <a:p>
            <a:pPr eaLnBrk="1" hangingPunct="1">
              <a:lnSpc>
                <a:spcPct val="150000"/>
              </a:lnSpc>
              <a:buFont typeface="Wingdings" panose="05000000000000000000" pitchFamily="2" charset="2"/>
              <a:buChar char="Ø"/>
            </a:pPr>
            <a:r>
              <a:rPr lang="en-US" altLang="en-US" sz="3000">
                <a:solidFill>
                  <a:srgbClr val="000099"/>
                </a:solidFill>
                <a:sym typeface="Symbol" panose="05050102010706020507" pitchFamily="18" charset="2"/>
              </a:rPr>
              <a:t> Dễ dàng xác định được đường thẳng “phù hợp nhất”</a:t>
            </a:r>
          </a:p>
        </p:txBody>
      </p:sp>
      <p:sp>
        <p:nvSpPr>
          <p:cNvPr id="7" name="Rectangle 2">
            <a:extLst>
              <a:ext uri="{FF2B5EF4-FFF2-40B4-BE49-F238E27FC236}">
                <a16:creationId xmlns:a16="http://schemas.microsoft.com/office/drawing/2014/main" id="{DFA102C1-59F9-422D-B367-EF16330A6F6A}"/>
              </a:ext>
            </a:extLst>
          </p:cNvPr>
          <p:cNvSpPr>
            <a:spLocks noGrp="1" noChangeArrowheads="1"/>
          </p:cNvSpPr>
          <p:nvPr>
            <p:ph type="title"/>
          </p:nvPr>
        </p:nvSpPr>
        <p:spPr>
          <a:xfrm>
            <a:off x="316706" y="160901"/>
            <a:ext cx="8229600" cy="372499"/>
          </a:xfrm>
        </p:spPr>
        <p:txBody>
          <a:bodyPr/>
          <a:lstStyle/>
          <a:p>
            <a:pPr eaLnBrk="1" hangingPunct="1"/>
            <a:r>
              <a:rPr lang="en-US" altLang="en-US" dirty="0" err="1"/>
              <a:t>Giới</a:t>
            </a:r>
            <a:r>
              <a:rPr lang="en-US" altLang="en-US" dirty="0"/>
              <a:t> </a:t>
            </a:r>
            <a:r>
              <a:rPr lang="en-US" altLang="en-US" dirty="0" err="1"/>
              <a:t>thiệu</a:t>
            </a:r>
            <a:r>
              <a:rPr lang="en-US" altLang="en-US" dirty="0"/>
              <a:t> </a:t>
            </a:r>
            <a:r>
              <a:rPr lang="en-US" altLang="en-US" dirty="0" err="1"/>
              <a:t>về</a:t>
            </a:r>
            <a:r>
              <a:rPr lang="en-US" altLang="en-US" dirty="0"/>
              <a:t> </a:t>
            </a:r>
            <a:r>
              <a:rPr lang="en-US" altLang="en-US" dirty="0" err="1"/>
              <a:t>Hồi</a:t>
            </a:r>
            <a:r>
              <a:rPr lang="en-US" altLang="en-US" dirty="0"/>
              <a:t> </a:t>
            </a:r>
            <a:r>
              <a:rPr lang="en-US" altLang="en-US" dirty="0" err="1"/>
              <a:t>quy</a:t>
            </a:r>
            <a:r>
              <a:rPr lang="en-US" altLang="en-US" dirty="0"/>
              <a:t> </a:t>
            </a:r>
            <a:r>
              <a:rPr lang="en-US" altLang="en-US" dirty="0" err="1"/>
              <a:t>dữ</a:t>
            </a:r>
            <a:r>
              <a:rPr lang="en-US" altLang="en-US" dirty="0"/>
              <a:t> </a:t>
            </a:r>
            <a:r>
              <a:rPr lang="en-US" altLang="en-US" dirty="0" err="1"/>
              <a:t>liệu</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
            <a:extLst>
              <a:ext uri="{FF2B5EF4-FFF2-40B4-BE49-F238E27FC236}">
                <a16:creationId xmlns:a16="http://schemas.microsoft.com/office/drawing/2014/main" id="{D13D8680-A9C6-466C-B73B-8E0D22A73D4C}"/>
              </a:ext>
            </a:extLst>
          </p:cNvPr>
          <p:cNvSpPr>
            <a:spLocks noChangeArrowheads="1"/>
          </p:cNvSpPr>
          <p:nvPr/>
        </p:nvSpPr>
        <p:spPr bwMode="auto">
          <a:xfrm>
            <a:off x="457200" y="2079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48" name="Rectangle 1">
            <a:extLst>
              <a:ext uri="{FF2B5EF4-FFF2-40B4-BE49-F238E27FC236}">
                <a16:creationId xmlns:a16="http://schemas.microsoft.com/office/drawing/2014/main" id="{E96442CA-047D-4EE7-8A74-ACDDB51425B9}"/>
              </a:ext>
            </a:extLst>
          </p:cNvPr>
          <p:cNvSpPr>
            <a:spLocks noChangeArrowheads="1"/>
          </p:cNvSpPr>
          <p:nvPr/>
        </p:nvSpPr>
        <p:spPr bwMode="auto">
          <a:xfrm>
            <a:off x="45720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s-ES" altLang="en-US"/>
          </a:p>
          <a:p>
            <a:endParaRPr lang="es-ES" altLang="en-US"/>
          </a:p>
        </p:txBody>
      </p:sp>
      <p:sp>
        <p:nvSpPr>
          <p:cNvPr id="7173" name="Rectangle 3">
            <a:extLst>
              <a:ext uri="{FF2B5EF4-FFF2-40B4-BE49-F238E27FC236}">
                <a16:creationId xmlns:a16="http://schemas.microsoft.com/office/drawing/2014/main" id="{D8BB7700-F46B-488C-A77E-DA8263E02170}"/>
              </a:ext>
            </a:extLst>
          </p:cNvPr>
          <p:cNvSpPr txBox="1">
            <a:spLocks noChangeArrowheads="1"/>
          </p:cNvSpPr>
          <p:nvPr/>
        </p:nvSpPr>
        <p:spPr bwMode="auto">
          <a:xfrm>
            <a:off x="179388" y="1844675"/>
            <a:ext cx="8785225" cy="367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s-ES"/>
            </a:defPPr>
            <a:lvl1pPr marL="342900" indent="-342900" eaLnBrk="1" hangingPunct="1">
              <a:lnSpc>
                <a:spcPct val="150000"/>
              </a:lnSpc>
              <a:spcBef>
                <a:spcPts val="0"/>
              </a:spcBef>
              <a:buFont typeface="Wingdings" panose="05000000000000000000" pitchFamily="2" charset="2"/>
              <a:buChar char="ü"/>
              <a:defRPr sz="2800">
                <a:solidFill>
                  <a:srgbClr val="000099"/>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buFont typeface="Wingdings" panose="05000000000000000000" pitchFamily="2" charset="2"/>
              <a:buChar char="Ø"/>
              <a:defRPr/>
            </a:pPr>
            <a:r>
              <a:rPr lang="en-US" altLang="en-US" sz="3000" dirty="0"/>
              <a:t> </a:t>
            </a:r>
            <a:r>
              <a:rPr lang="en-US" altLang="en-US" sz="3000" dirty="0" err="1"/>
              <a:t>Trong</a:t>
            </a:r>
            <a:r>
              <a:rPr lang="en-US" altLang="en-US" sz="3000" dirty="0"/>
              <a:t> </a:t>
            </a:r>
            <a:r>
              <a:rPr lang="en-US" altLang="en-US" sz="3000" dirty="0" err="1"/>
              <a:t>mô</a:t>
            </a:r>
            <a:r>
              <a:rPr lang="en-US" altLang="en-US" sz="3000" dirty="0"/>
              <a:t> </a:t>
            </a:r>
            <a:r>
              <a:rPr lang="en-US" altLang="en-US" sz="3000" dirty="0" err="1"/>
              <a:t>hình</a:t>
            </a:r>
            <a:r>
              <a:rPr lang="en-US" altLang="en-US" sz="3000" dirty="0"/>
              <a:t>:</a:t>
            </a:r>
          </a:p>
          <a:p>
            <a:pPr marL="0" indent="0">
              <a:buFont typeface="Wingdings" panose="05000000000000000000" pitchFamily="2" charset="2"/>
              <a:buNone/>
              <a:defRPr/>
            </a:pPr>
            <a:endParaRPr lang="en-US" altLang="en-US" sz="3000" dirty="0"/>
          </a:p>
          <a:p>
            <a:pPr marL="0" indent="0">
              <a:buFont typeface="Wingdings" panose="05000000000000000000" pitchFamily="2" charset="2"/>
              <a:buNone/>
              <a:defRPr/>
            </a:pPr>
            <a:endParaRPr lang="en-US" altLang="en-US" sz="3000" dirty="0"/>
          </a:p>
          <a:p>
            <a:pPr marL="0" indent="0">
              <a:buFont typeface="Wingdings" panose="05000000000000000000" pitchFamily="2" charset="2"/>
              <a:buNone/>
              <a:defRPr/>
            </a:pPr>
            <a:r>
              <a:rPr lang="en-US" altLang="en-US" sz="3000" dirty="0" err="1">
                <a:sym typeface="Symbol" panose="05050102010706020507" pitchFamily="18" charset="2"/>
              </a:rPr>
              <a:t>Các</a:t>
            </a:r>
            <a:r>
              <a:rPr lang="en-US" altLang="en-US" sz="3000" dirty="0">
                <a:sym typeface="Symbol" panose="05050102010706020507" pitchFamily="18" charset="2"/>
              </a:rPr>
              <a:t> </a:t>
            </a:r>
            <a:r>
              <a:rPr lang="en-US" altLang="en-US" sz="3000" dirty="0" err="1">
                <a:sym typeface="Symbol" panose="05050102010706020507" pitchFamily="18" charset="2"/>
              </a:rPr>
              <a:t>hệ</a:t>
            </a:r>
            <a:r>
              <a:rPr lang="en-US" altLang="en-US" sz="3000" dirty="0">
                <a:sym typeface="Symbol" panose="05050102010706020507" pitchFamily="18" charset="2"/>
              </a:rPr>
              <a:t> </a:t>
            </a:r>
            <a:r>
              <a:rPr lang="en-US" altLang="en-US" sz="3000" dirty="0" err="1">
                <a:sym typeface="Symbol" panose="05050102010706020507" pitchFamily="18" charset="2"/>
              </a:rPr>
              <a:t>số</a:t>
            </a:r>
            <a:r>
              <a:rPr lang="en-US" altLang="en-US" sz="3000" dirty="0">
                <a:sym typeface="Symbol" panose="05050102010706020507" pitchFamily="18" charset="2"/>
              </a:rPr>
              <a:t>  </a:t>
            </a:r>
            <a:r>
              <a:rPr lang="en-US" altLang="en-US" sz="3000" dirty="0" err="1">
                <a:sym typeface="Symbol" panose="05050102010706020507" pitchFamily="18" charset="2"/>
              </a:rPr>
              <a:t>và</a:t>
            </a:r>
            <a:r>
              <a:rPr lang="en-US" altLang="en-US" sz="3000" dirty="0">
                <a:sym typeface="Symbol" panose="05050102010706020507" pitchFamily="18" charset="2"/>
              </a:rPr>
              <a:t>   </a:t>
            </a:r>
            <a:r>
              <a:rPr lang="en-US" altLang="en-US" sz="3000" dirty="0" err="1">
                <a:sym typeface="Symbol" panose="05050102010706020507" pitchFamily="18" charset="2"/>
              </a:rPr>
              <a:t>được</a:t>
            </a:r>
            <a:r>
              <a:rPr lang="en-US" altLang="en-US" sz="3000" dirty="0">
                <a:sym typeface="Symbol" panose="05050102010706020507" pitchFamily="18" charset="2"/>
              </a:rPr>
              <a:t> </a:t>
            </a:r>
            <a:r>
              <a:rPr lang="en-US" altLang="en-US" sz="3000" dirty="0" err="1">
                <a:sym typeface="Symbol" panose="05050102010706020507" pitchFamily="18" charset="2"/>
              </a:rPr>
              <a:t>xác</a:t>
            </a:r>
            <a:r>
              <a:rPr lang="en-US" altLang="en-US" sz="3000" dirty="0">
                <a:sym typeface="Symbol" panose="05050102010706020507" pitchFamily="18" charset="2"/>
              </a:rPr>
              <a:t> </a:t>
            </a:r>
            <a:r>
              <a:rPr lang="en-US" altLang="en-US" sz="3000" dirty="0" err="1">
                <a:sym typeface="Symbol" panose="05050102010706020507" pitchFamily="18" charset="2"/>
              </a:rPr>
              <a:t>định</a:t>
            </a:r>
            <a:r>
              <a:rPr lang="en-US" altLang="en-US" sz="3000" dirty="0">
                <a:sym typeface="Symbol" panose="05050102010706020507" pitchFamily="18" charset="2"/>
              </a:rPr>
              <a:t> </a:t>
            </a:r>
            <a:r>
              <a:rPr lang="en-US" altLang="en-US" sz="3000" dirty="0" err="1">
                <a:sym typeface="Symbol" panose="05050102010706020507" pitchFamily="18" charset="2"/>
              </a:rPr>
              <a:t>theo</a:t>
            </a:r>
            <a:r>
              <a:rPr lang="en-US" altLang="en-US" sz="3000" dirty="0">
                <a:sym typeface="Symbol" panose="05050102010706020507" pitchFamily="18" charset="2"/>
              </a:rPr>
              <a:t> </a:t>
            </a:r>
            <a:r>
              <a:rPr lang="en-US" altLang="en-US" sz="3000" dirty="0" err="1">
                <a:sym typeface="Symbol" panose="05050102010706020507" pitchFamily="18" charset="2"/>
              </a:rPr>
              <a:t>phương</a:t>
            </a:r>
            <a:r>
              <a:rPr lang="en-US" altLang="en-US" sz="3000" dirty="0">
                <a:sym typeface="Symbol" panose="05050102010706020507" pitchFamily="18" charset="2"/>
              </a:rPr>
              <a:t> </a:t>
            </a:r>
            <a:r>
              <a:rPr lang="en-US" altLang="en-US" sz="3000" dirty="0" err="1">
                <a:sym typeface="Symbol" panose="05050102010706020507" pitchFamily="18" charset="2"/>
              </a:rPr>
              <a:t>pháp</a:t>
            </a:r>
            <a:r>
              <a:rPr lang="en-US" altLang="en-US" sz="3000" dirty="0">
                <a:sym typeface="Symbol" panose="05050102010706020507" pitchFamily="18" charset="2"/>
              </a:rPr>
              <a:t> </a:t>
            </a:r>
            <a:r>
              <a:rPr lang="en-US" altLang="en-US" sz="3000" dirty="0" err="1">
                <a:sym typeface="Symbol" panose="05050102010706020507" pitchFamily="18" charset="2"/>
              </a:rPr>
              <a:t>bình</a:t>
            </a:r>
            <a:r>
              <a:rPr lang="en-US" altLang="en-US" sz="3000" dirty="0">
                <a:sym typeface="Symbol" panose="05050102010706020507" pitchFamily="18" charset="2"/>
              </a:rPr>
              <a:t> </a:t>
            </a:r>
            <a:r>
              <a:rPr lang="en-US" altLang="en-US" sz="3000" dirty="0" err="1">
                <a:sym typeface="Symbol" panose="05050102010706020507" pitchFamily="18" charset="2"/>
              </a:rPr>
              <a:t>phương</a:t>
            </a:r>
            <a:r>
              <a:rPr lang="en-US" altLang="en-US" sz="3000" dirty="0">
                <a:sym typeface="Symbol" panose="05050102010706020507" pitchFamily="18" charset="2"/>
              </a:rPr>
              <a:t> </a:t>
            </a:r>
            <a:r>
              <a:rPr lang="en-US" altLang="en-US" sz="3000" dirty="0" err="1">
                <a:sym typeface="Symbol" panose="05050102010706020507" pitchFamily="18" charset="2"/>
              </a:rPr>
              <a:t>cực</a:t>
            </a:r>
            <a:r>
              <a:rPr lang="en-US" altLang="en-US" sz="3000" dirty="0">
                <a:sym typeface="Symbol" panose="05050102010706020507" pitchFamily="18" charset="2"/>
              </a:rPr>
              <a:t> </a:t>
            </a:r>
            <a:r>
              <a:rPr lang="en-US" altLang="en-US" sz="3000" dirty="0" err="1">
                <a:sym typeface="Symbol" panose="05050102010706020507" pitchFamily="18" charset="2"/>
              </a:rPr>
              <a:t>tiểu</a:t>
            </a:r>
            <a:endParaRPr lang="en-US" altLang="en-US" sz="3000" dirty="0">
              <a:sym typeface="Symbol" panose="05050102010706020507" pitchFamily="18" charset="2"/>
            </a:endParaRPr>
          </a:p>
        </p:txBody>
      </p:sp>
      <p:pic>
        <p:nvPicPr>
          <p:cNvPr id="46082" name="Picture 2" descr="http://vietsciences.free.fr/khaocuu/nguyenvantuan/bieudoR/ch10-phantichoiqui_files/image008.gif">
            <a:extLst>
              <a:ext uri="{FF2B5EF4-FFF2-40B4-BE49-F238E27FC236}">
                <a16:creationId xmlns:a16="http://schemas.microsoft.com/office/drawing/2014/main" id="{221C44DD-0F93-4EED-B83B-9414FA432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017838"/>
            <a:ext cx="3609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CC43842D-0CA7-4DB2-8381-E90CBC4E6CCB}"/>
              </a:ext>
            </a:extLst>
          </p:cNvPr>
          <p:cNvSpPr>
            <a:spLocks noGrp="1" noChangeArrowheads="1"/>
          </p:cNvSpPr>
          <p:nvPr>
            <p:ph type="title"/>
          </p:nvPr>
        </p:nvSpPr>
        <p:spPr>
          <a:xfrm>
            <a:off x="542925" y="53975"/>
            <a:ext cx="7392988" cy="563563"/>
          </a:xfrm>
        </p:spPr>
        <p:txBody>
          <a:bodyPr/>
          <a:lstStyle/>
          <a:p>
            <a:pPr eaLnBrk="1" hangingPunct="1"/>
            <a:r>
              <a:rPr lang="en-US" altLang="en-US" dirty="0" err="1"/>
              <a:t>Giới</a:t>
            </a:r>
            <a:r>
              <a:rPr lang="en-US" altLang="en-US" dirty="0"/>
              <a:t> </a:t>
            </a:r>
            <a:r>
              <a:rPr lang="en-US" altLang="en-US" dirty="0" err="1"/>
              <a:t>thiệu</a:t>
            </a:r>
            <a:r>
              <a:rPr lang="en-US" altLang="en-US" dirty="0"/>
              <a:t> </a:t>
            </a:r>
            <a:r>
              <a:rPr lang="en-US" altLang="en-US" dirty="0" err="1"/>
              <a:t>về</a:t>
            </a:r>
            <a:r>
              <a:rPr lang="en-US" altLang="en-US" dirty="0"/>
              <a:t> </a:t>
            </a:r>
            <a:r>
              <a:rPr lang="en-US" altLang="en-US" dirty="0" err="1"/>
              <a:t>Hồi</a:t>
            </a:r>
            <a:r>
              <a:rPr lang="en-US" altLang="en-US" dirty="0"/>
              <a:t> </a:t>
            </a:r>
            <a:r>
              <a:rPr lang="en-US" altLang="en-US" dirty="0" err="1"/>
              <a:t>quy</a:t>
            </a:r>
            <a:r>
              <a:rPr lang="en-US" altLang="en-US" dirty="0"/>
              <a:t> </a:t>
            </a:r>
            <a:r>
              <a:rPr lang="en-US" altLang="en-US" dirty="0" err="1"/>
              <a:t>dữ</a:t>
            </a:r>
            <a:r>
              <a:rPr lang="en-US" altLang="en-US" dirty="0"/>
              <a:t> </a:t>
            </a:r>
            <a:r>
              <a:rPr lang="en-US" altLang="en-US" dirty="0" err="1"/>
              <a:t>liệu</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32</a:t>
            </a:fld>
            <a:endParaRPr lang="en-US">
              <a:solidFill>
                <a:srgbClr val="000066"/>
              </a:solidFill>
            </a:endParaRPr>
          </a:p>
        </p:txBody>
      </p:sp>
      <p:sp>
        <p:nvSpPr>
          <p:cNvPr id="9" name="Title 1"/>
          <p:cNvSpPr txBox="1">
            <a:spLocks/>
          </p:cNvSpPr>
          <p:nvPr/>
        </p:nvSpPr>
        <p:spPr bwMode="white">
          <a:xfrm>
            <a:off x="304800" y="2590800"/>
            <a:ext cx="7392988"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sz="5400" dirty="0" err="1">
                <a:solidFill>
                  <a:srgbClr val="FF0000"/>
                </a:solidFill>
              </a:rPr>
              <a:t>Trao</a:t>
            </a:r>
            <a:r>
              <a:rPr lang="en-US" sz="5400" dirty="0">
                <a:solidFill>
                  <a:srgbClr val="FF0000"/>
                </a:solidFill>
              </a:rPr>
              <a:t> </a:t>
            </a:r>
            <a:r>
              <a:rPr lang="en-US" sz="5400" dirty="0" err="1">
                <a:solidFill>
                  <a:srgbClr val="FF0000"/>
                </a:solidFill>
              </a:rPr>
              <a:t>đổi</a:t>
            </a:r>
            <a:r>
              <a:rPr lang="en-US" sz="5400" dirty="0">
                <a:solidFill>
                  <a:srgbClr val="FF0000"/>
                </a:solidFill>
              </a:rPr>
              <a:t>, </a:t>
            </a:r>
            <a:r>
              <a:rPr lang="en-US" sz="5400" dirty="0" err="1">
                <a:solidFill>
                  <a:srgbClr val="FF0000"/>
                </a:solidFill>
              </a:rPr>
              <a:t>câu</a:t>
            </a:r>
            <a:r>
              <a:rPr lang="en-US" sz="5400" dirty="0">
                <a:solidFill>
                  <a:srgbClr val="FF0000"/>
                </a:solidFill>
              </a:rPr>
              <a:t> </a:t>
            </a:r>
            <a:r>
              <a:rPr lang="en-US" sz="5400" dirty="0" err="1">
                <a:solidFill>
                  <a:srgbClr val="FF0000"/>
                </a:solidFill>
              </a:rPr>
              <a:t>hỏi</a:t>
            </a:r>
            <a:r>
              <a:rPr lang="en-US" sz="5400" dirty="0">
                <a:solidFill>
                  <a:srgbClr val="FF0000"/>
                </a:solidFill>
              </a:rPr>
              <a:t>?</a:t>
            </a:r>
            <a:endParaRPr lang="en-GB" sz="5400" kern="0" dirty="0">
              <a:solidFill>
                <a:srgbClr val="FF0000"/>
              </a:solidFill>
            </a:endParaRPr>
          </a:p>
        </p:txBody>
      </p:sp>
    </p:spTree>
    <p:extLst>
      <p:ext uri="{BB962C8B-B14F-4D97-AF65-F5344CB8AC3E}">
        <p14:creationId xmlns:p14="http://schemas.microsoft.com/office/powerpoint/2010/main" val="84543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213EF06-CBA3-4451-9E69-D05631B84C23}"/>
              </a:ext>
            </a:extLst>
          </p:cNvPr>
          <p:cNvSpPr>
            <a:spLocks noGrp="1" noChangeArrowheads="1"/>
          </p:cNvSpPr>
          <p:nvPr>
            <p:ph type="title"/>
          </p:nvPr>
        </p:nvSpPr>
        <p:spPr>
          <a:xfrm>
            <a:off x="0" y="838200"/>
            <a:ext cx="8785225" cy="981075"/>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Các</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bước</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phân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lớp</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dữ</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liệu</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3075" name="Rectangle 3">
            <a:extLst>
              <a:ext uri="{FF2B5EF4-FFF2-40B4-BE49-F238E27FC236}">
                <a16:creationId xmlns:a16="http://schemas.microsoft.com/office/drawing/2014/main" id="{7945B6A5-3255-4F23-81C7-6A8087F50C7B}"/>
              </a:ext>
            </a:extLst>
          </p:cNvPr>
          <p:cNvSpPr>
            <a:spLocks noGrp="1" noChangeArrowheads="1"/>
          </p:cNvSpPr>
          <p:nvPr>
            <p:ph type="body" idx="1"/>
          </p:nvPr>
        </p:nvSpPr>
        <p:spPr>
          <a:xfrm>
            <a:off x="827088" y="1628775"/>
            <a:ext cx="7788275" cy="4248150"/>
          </a:xfrm>
        </p:spPr>
        <p:txBody>
          <a:bodyPr/>
          <a:lstStyle/>
          <a:p>
            <a:pPr>
              <a:buFont typeface="Wingdings" pitchFamily="2" charset="2"/>
              <a:buChar char="Ø"/>
              <a:defRPr/>
            </a:pPr>
            <a:r>
              <a:rPr lang="vi-VN" sz="2000" b="1" dirty="0">
                <a:latin typeface="Times New Roman" pitchFamily="18" charset="0"/>
                <a:cs typeface="Times New Roman" pitchFamily="18" charset="0"/>
              </a:rPr>
              <a:t>Bước 1:</a:t>
            </a:r>
            <a:r>
              <a:rPr lang="en-US" sz="2000" dirty="0">
                <a:latin typeface="Times New Roman" pitchFamily="18" charset="0"/>
                <a:cs typeface="Times New Roman" pitchFamily="18" charset="0"/>
              </a:rPr>
              <a:t> </a:t>
            </a:r>
            <a:r>
              <a:rPr lang="vi-VN" sz="2000" b="1" dirty="0">
                <a:latin typeface="Times New Roman" pitchFamily="18" charset="0"/>
                <a:cs typeface="Times New Roman" pitchFamily="18" charset="0"/>
              </a:rPr>
              <a:t>Xây dựng mô hình</a:t>
            </a:r>
            <a:r>
              <a:rPr lang="en-US" sz="2000" b="1" dirty="0">
                <a:latin typeface="Times New Roman" pitchFamily="18" charset="0"/>
                <a:cs typeface="Times New Roman" pitchFamily="18" charset="0"/>
              </a:rPr>
              <a:t> </a:t>
            </a:r>
            <a:r>
              <a:rPr lang="vi-VN" sz="2000" dirty="0">
                <a:latin typeface="Times New Roman" pitchFamily="18" charset="0"/>
                <a:cs typeface="Times New Roman" pitchFamily="18" charset="0"/>
              </a:rPr>
              <a:t>từ tập huấn luyện</a:t>
            </a:r>
            <a:r>
              <a:rPr lang="en-US" sz="2000" dirty="0">
                <a:latin typeface="Times New Roman" pitchFamily="18" charset="0"/>
                <a:cs typeface="Times New Roman" pitchFamily="18" charset="0"/>
              </a:rPr>
              <a:t>:</a:t>
            </a:r>
          </a:p>
          <a:p>
            <a:pPr>
              <a:buFont typeface="Wingdings" pitchFamily="2" charset="2"/>
              <a:buChar char="ü"/>
              <a:defRPr/>
            </a:pPr>
            <a:r>
              <a:rPr lang="vi-VN" sz="1800" dirty="0">
                <a:latin typeface="Times New Roman" pitchFamily="18" charset="0"/>
                <a:cs typeface="Times New Roman" pitchFamily="18" charset="0"/>
              </a:rPr>
              <a:t>Mỗi bộ/mẫu dữ liệu</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được phân vào</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một lớp được xác định trước</a:t>
            </a:r>
            <a:endParaRPr lang="en-US" sz="1800" dirty="0">
              <a:latin typeface="Times New Roman" pitchFamily="18" charset="0"/>
              <a:cs typeface="Times New Roman" pitchFamily="18" charset="0"/>
            </a:endParaRPr>
          </a:p>
          <a:p>
            <a:pPr>
              <a:buFont typeface="Wingdings" pitchFamily="2" charset="2"/>
              <a:buChar char="ü"/>
              <a:defRPr/>
            </a:pPr>
            <a:r>
              <a:rPr lang="vi-VN" sz="1800" dirty="0">
                <a:latin typeface="Times New Roman" pitchFamily="18" charset="0"/>
                <a:cs typeface="Times New Roman" pitchFamily="18" charset="0"/>
              </a:rPr>
              <a:t>Lớp của một bộ/mẫu dữ liệu được xác</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định bởi</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thuộc tính gán nhãn lớp</a:t>
            </a:r>
          </a:p>
          <a:p>
            <a:pPr>
              <a:buFont typeface="Wingdings" pitchFamily="2" charset="2"/>
              <a:buChar char="ü"/>
              <a:defRPr/>
            </a:pPr>
            <a:r>
              <a:rPr lang="vi-VN" sz="1800" dirty="0">
                <a:latin typeface="Times New Roman" pitchFamily="18" charset="0"/>
                <a:cs typeface="Times New Roman" pitchFamily="18" charset="0"/>
              </a:rPr>
              <a:t>Tập các bộ/mẫu dữ liệu huấn luyện -</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tập huấn luyện</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tập huấn luyện</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được dùng để</a:t>
            </a:r>
            <a:r>
              <a:rPr lang="en-US" sz="1800" dirty="0">
                <a:latin typeface="Times New Roman" pitchFamily="18" charset="0"/>
                <a:cs typeface="Times New Roman" pitchFamily="18" charset="0"/>
              </a:rPr>
              <a:t>  x</a:t>
            </a:r>
            <a:r>
              <a:rPr lang="vi-VN" sz="1800" dirty="0">
                <a:latin typeface="Times New Roman" pitchFamily="18" charset="0"/>
                <a:cs typeface="Times New Roman" pitchFamily="18" charset="0"/>
              </a:rPr>
              <a:t>ây</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dựng mô hình</a:t>
            </a:r>
          </a:p>
          <a:p>
            <a:pPr>
              <a:buFont typeface="Wingdings" pitchFamily="2" charset="2"/>
              <a:buChar char="ü"/>
              <a:defRPr/>
            </a:pPr>
            <a:r>
              <a:rPr lang="vi-VN" sz="1800" dirty="0">
                <a:latin typeface="Times New Roman" pitchFamily="18" charset="0"/>
                <a:cs typeface="Times New Roman" pitchFamily="18" charset="0"/>
              </a:rPr>
              <a:t> Mô hình được biểu diễn bởi</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các </a:t>
            </a:r>
            <a:r>
              <a:rPr lang="en-US" sz="1800" dirty="0" err="1">
                <a:latin typeface="Times New Roman" pitchFamily="18" charset="0"/>
                <a:cs typeface="Times New Roman" pitchFamily="18" charset="0"/>
              </a:rPr>
              <a:t>phương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pháp</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phân lớp</a:t>
            </a:r>
            <a:r>
              <a:rPr lang="en-US" sz="1800" dirty="0">
                <a:latin typeface="Times New Roman" pitchFamily="18" charset="0"/>
                <a:cs typeface="Times New Roman" pitchFamily="18" charset="0"/>
              </a:rPr>
              <a:t> </a:t>
            </a:r>
          </a:p>
          <a:p>
            <a:pPr>
              <a:buFont typeface="Wingdings" pitchFamily="2" charset="2"/>
              <a:buChar char="Ø"/>
              <a:defRPr/>
            </a:pPr>
            <a:r>
              <a:rPr lang="vi-VN" sz="2000" b="1" dirty="0">
                <a:latin typeface="Times New Roman" pitchFamily="18" charset="0"/>
                <a:cs typeface="Times New Roman" pitchFamily="18" charset="0"/>
              </a:rPr>
              <a:t>Bước </a:t>
            </a:r>
            <a:r>
              <a:rPr lang="en-US" sz="2000" b="1" dirty="0">
                <a:latin typeface="Times New Roman" pitchFamily="18" charset="0"/>
                <a:cs typeface="Times New Roman" pitchFamily="18" charset="0"/>
              </a:rPr>
              <a:t>2: </a:t>
            </a:r>
            <a:r>
              <a:rPr lang="vi-VN" sz="2000" b="1" dirty="0">
                <a:latin typeface="Times New Roman" pitchFamily="18" charset="0"/>
                <a:cs typeface="Times New Roman" pitchFamily="18" charset="0"/>
              </a:rPr>
              <a:t>Sử dụng mô hình</a:t>
            </a:r>
            <a:r>
              <a:rPr lang="en-US" sz="2000" b="1" dirty="0">
                <a:latin typeface="Times New Roman" pitchFamily="18" charset="0"/>
                <a:cs typeface="Times New Roman" pitchFamily="18" charset="0"/>
              </a:rPr>
              <a:t> </a:t>
            </a:r>
            <a:r>
              <a:rPr lang="vi-VN" sz="2000" dirty="0">
                <a:latin typeface="Times New Roman" pitchFamily="18" charset="0"/>
                <a:cs typeface="Times New Roman" pitchFamily="18" charset="0"/>
              </a:rPr>
              <a:t>- kiểm tra tính đúng</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đắn của mô hình và dùng nó để phân</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lớp dữ liệu mới</a:t>
            </a:r>
            <a:r>
              <a:rPr lang="en-US" sz="2000" dirty="0">
                <a:latin typeface="Times New Roman" pitchFamily="18" charset="0"/>
                <a:cs typeface="Times New Roman" pitchFamily="18" charset="0"/>
              </a:rPr>
              <a:t>:</a:t>
            </a:r>
            <a:endParaRPr lang="vi-VN" sz="2000" dirty="0">
              <a:latin typeface="Times New Roman" pitchFamily="18" charset="0"/>
              <a:cs typeface="Times New Roman" pitchFamily="18" charset="0"/>
            </a:endParaRPr>
          </a:p>
          <a:p>
            <a:pPr>
              <a:buFont typeface="Wingdings" pitchFamily="2" charset="2"/>
              <a:buChar char="ü"/>
              <a:defRPr/>
            </a:pPr>
            <a:r>
              <a:rPr lang="vi-VN" sz="1800" dirty="0">
                <a:latin typeface="Times New Roman" pitchFamily="18" charset="0"/>
                <a:cs typeface="Times New Roman" pitchFamily="18" charset="0"/>
              </a:rPr>
              <a:t>Phân lớp cho những đối tượng mới hoặc</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chưa được phân lớp</a:t>
            </a:r>
          </a:p>
          <a:p>
            <a:pPr>
              <a:buFont typeface="Wingdings" pitchFamily="2" charset="2"/>
              <a:buChar char="ü"/>
              <a:defRPr/>
            </a:pPr>
            <a:r>
              <a:rPr lang="vi-VN" sz="1800" dirty="0">
                <a:latin typeface="Times New Roman" pitchFamily="18" charset="0"/>
                <a:cs typeface="Times New Roman" pitchFamily="18" charset="0"/>
              </a:rPr>
              <a:t>Đánh giá độ chính xác của mô hình</a:t>
            </a:r>
          </a:p>
          <a:p>
            <a:pPr lvl="1">
              <a:buFont typeface="Wingdings" pitchFamily="2" charset="2"/>
              <a:buChar char="§"/>
              <a:defRPr/>
            </a:pPr>
            <a:r>
              <a:rPr lang="vi-VN" sz="1800" dirty="0">
                <a:latin typeface="Times New Roman" pitchFamily="18" charset="0"/>
                <a:cs typeface="Times New Roman" pitchFamily="18" charset="0"/>
              </a:rPr>
              <a:t>lớp biết trước của một mẫu/bộ dữ liệu</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đem kiểm tra được so sánh với kết quả</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thu được từ mô hình</a:t>
            </a:r>
            <a:endParaRPr lang="en-US" sz="1800" dirty="0">
              <a:latin typeface="Times New Roman" pitchFamily="18" charset="0"/>
              <a:cs typeface="Times New Roman" pitchFamily="18" charset="0"/>
            </a:endParaRPr>
          </a:p>
          <a:p>
            <a:pPr lvl="1">
              <a:buFont typeface="Wingdings" pitchFamily="2" charset="2"/>
              <a:buChar char="§"/>
              <a:defRPr/>
            </a:pPr>
            <a:r>
              <a:rPr lang="vi-VN" sz="1800" dirty="0">
                <a:latin typeface="Times New Roman" pitchFamily="18" charset="0"/>
                <a:cs typeface="Times New Roman" pitchFamily="18" charset="0"/>
              </a:rPr>
              <a:t>tỉ lệ chính xác = phần trăm các mẫu/bộ</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dữ liệu được phân lớp đúng bởi mô hình</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trong số các lần kiểm tra</a:t>
            </a:r>
          </a:p>
          <a:p>
            <a:pPr marL="0" indent="0">
              <a:buFontTx/>
              <a:buNone/>
              <a:defRPr/>
            </a:pPr>
            <a:br>
              <a:rPr lang="vi-VN" sz="2000" dirty="0">
                <a:latin typeface="Times New Roman" pitchFamily="18" charset="0"/>
                <a:cs typeface="Times New Roman" pitchFamily="18" charset="0"/>
              </a:rPr>
            </a:br>
            <a:endParaRPr lang="vi-VN" sz="2000" dirty="0">
              <a:latin typeface="Times New Roman" pitchFamily="18" charset="0"/>
              <a:cs typeface="Times New Roman" pitchFamily="18" charset="0"/>
            </a:endParaRPr>
          </a:p>
        </p:txBody>
      </p:sp>
      <p:sp>
        <p:nvSpPr>
          <p:cNvPr id="4" name="Rectangle 2">
            <a:extLst>
              <a:ext uri="{FF2B5EF4-FFF2-40B4-BE49-F238E27FC236}">
                <a16:creationId xmlns:a16="http://schemas.microsoft.com/office/drawing/2014/main" id="{FD5FB814-A068-4228-9927-3007DCA58A05}"/>
              </a:ext>
            </a:extLst>
          </p:cNvPr>
          <p:cNvSpPr txBox="1">
            <a:spLocks noChangeArrowheads="1"/>
          </p:cNvSpPr>
          <p:nvPr/>
        </p:nvSpPr>
        <p:spPr bwMode="white">
          <a:xfrm>
            <a:off x="385763" y="-7373"/>
            <a:ext cx="8229600" cy="76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altLang="en-US" sz="2400" kern="0"/>
              <a:t>Giới thiệu về phân lớp dữ liệu</a:t>
            </a:r>
            <a:endParaRPr lang="en-US" altLang="en-US" sz="2400" kern="0" dirty="0"/>
          </a:p>
        </p:txBody>
      </p:sp>
    </p:spTree>
    <p:extLst>
      <p:ext uri="{BB962C8B-B14F-4D97-AF65-F5344CB8AC3E}">
        <p14:creationId xmlns:p14="http://schemas.microsoft.com/office/powerpoint/2010/main" val="751216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5">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75">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2E9B533-DF74-4369-A363-4A92774BA6D0}"/>
              </a:ext>
            </a:extLst>
          </p:cNvPr>
          <p:cNvSpPr>
            <a:spLocks noGrp="1" noChangeArrowheads="1"/>
          </p:cNvSpPr>
          <p:nvPr>
            <p:ph type="title"/>
          </p:nvPr>
        </p:nvSpPr>
        <p:spPr>
          <a:xfrm>
            <a:off x="0" y="838200"/>
            <a:ext cx="8785225" cy="981075"/>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Các</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mô</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hình</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phân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lớp</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dữ</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liệu</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3075" name="Rectangle 3">
            <a:extLst>
              <a:ext uri="{FF2B5EF4-FFF2-40B4-BE49-F238E27FC236}">
                <a16:creationId xmlns:a16="http://schemas.microsoft.com/office/drawing/2014/main" id="{0AA7A0F4-A0A8-4D73-9F13-17D5D5C29B7D}"/>
              </a:ext>
            </a:extLst>
          </p:cNvPr>
          <p:cNvSpPr>
            <a:spLocks noGrp="1" noChangeArrowheads="1"/>
          </p:cNvSpPr>
          <p:nvPr>
            <p:ph type="body" idx="1"/>
          </p:nvPr>
        </p:nvSpPr>
        <p:spPr>
          <a:xfrm>
            <a:off x="827088" y="1628775"/>
            <a:ext cx="7788275" cy="4248150"/>
          </a:xfrm>
        </p:spPr>
        <p:txBody>
          <a:bodyPr/>
          <a:lstStyle/>
          <a:p>
            <a:pPr>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Cây quyết định</a:t>
            </a:r>
          </a:p>
          <a:p>
            <a:pPr>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Naïve Bayes</a:t>
            </a:r>
          </a:p>
          <a:p>
            <a:pPr>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Mô hình thống kê</a:t>
            </a:r>
          </a:p>
          <a:p>
            <a:pPr>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Mạng nơ ron</a:t>
            </a:r>
          </a:p>
          <a:p>
            <a:pPr>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Mô hình SVM</a:t>
            </a:r>
          </a:p>
          <a:p>
            <a:pPr>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Mô hình KNN</a:t>
            </a:r>
          </a:p>
          <a:p>
            <a:pPr>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Các mô hình khác</a:t>
            </a:r>
            <a:br>
              <a:rPr lang="vi-VN" altLang="en-US" sz="2800">
                <a:latin typeface="Times New Roman" panose="02020603050405020304" pitchFamily="18" charset="0"/>
                <a:cs typeface="Times New Roman" panose="02020603050405020304" pitchFamily="18" charset="0"/>
              </a:rPr>
            </a:br>
            <a:endParaRPr lang="vi-VN" altLang="en-US" sz="280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1452D73C-3C1A-420D-8465-93F934234917}"/>
              </a:ext>
            </a:extLst>
          </p:cNvPr>
          <p:cNvSpPr txBox="1">
            <a:spLocks noChangeArrowheads="1"/>
          </p:cNvSpPr>
          <p:nvPr/>
        </p:nvSpPr>
        <p:spPr bwMode="white">
          <a:xfrm>
            <a:off x="385763" y="-7373"/>
            <a:ext cx="8229600" cy="76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altLang="en-US" sz="2400" kern="0"/>
              <a:t>Giới thiệu về phân lớp dữ liệu</a:t>
            </a:r>
            <a:endParaRPr lang="en-US" altLang="en-US" sz="2400" kern="0" dirty="0"/>
          </a:p>
        </p:txBody>
      </p:sp>
    </p:spTree>
    <p:extLst>
      <p:ext uri="{BB962C8B-B14F-4D97-AF65-F5344CB8AC3E}">
        <p14:creationId xmlns:p14="http://schemas.microsoft.com/office/powerpoint/2010/main" val="1777502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CE25241-BA53-44C4-B7C2-8D4FCBF87F39}"/>
              </a:ext>
            </a:extLst>
          </p:cNvPr>
          <p:cNvSpPr>
            <a:spLocks noGrp="1" noChangeArrowheads="1"/>
          </p:cNvSpPr>
          <p:nvPr>
            <p:ph type="title"/>
          </p:nvPr>
        </p:nvSpPr>
        <p:spPr>
          <a:xfrm>
            <a:off x="0" y="990600"/>
            <a:ext cx="8785225" cy="981075"/>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Phân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lớp</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dữ</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liệu</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trên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weka</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9219" name="Content Placeholder 1">
            <a:extLst>
              <a:ext uri="{FF2B5EF4-FFF2-40B4-BE49-F238E27FC236}">
                <a16:creationId xmlns:a16="http://schemas.microsoft.com/office/drawing/2014/main" id="{657EA87D-7BEF-40A8-970B-F11EE758D2D8}"/>
              </a:ext>
            </a:extLst>
          </p:cNvPr>
          <p:cNvSpPr>
            <a:spLocks noGrp="1"/>
          </p:cNvSpPr>
          <p:nvPr>
            <p:ph idx="1"/>
          </p:nvPr>
        </p:nvSpPr>
        <p:spPr>
          <a:xfrm>
            <a:off x="735013" y="2514600"/>
            <a:ext cx="8229600" cy="2124075"/>
          </a:xfrm>
        </p:spPr>
        <p:txBody>
          <a:bodyPr/>
          <a:lstStyle/>
          <a:p>
            <a:r>
              <a:rPr lang="en-US" altLang="en-US" dirty="0" err="1"/>
              <a:t>Là</a:t>
            </a:r>
            <a:r>
              <a:rPr lang="en-US" altLang="en-US" dirty="0"/>
              <a:t> </a:t>
            </a:r>
            <a:r>
              <a:rPr lang="en-US" altLang="en-US" dirty="0" err="1"/>
              <a:t>một</a:t>
            </a:r>
            <a:r>
              <a:rPr lang="en-US" altLang="en-US" dirty="0"/>
              <a:t> </a:t>
            </a:r>
            <a:r>
              <a:rPr lang="en-US" altLang="en-US" dirty="0" err="1"/>
              <a:t>chức</a:t>
            </a:r>
            <a:r>
              <a:rPr lang="en-US" altLang="en-US" dirty="0"/>
              <a:t> </a:t>
            </a:r>
            <a:r>
              <a:rPr lang="en-US" altLang="en-US" dirty="0" err="1"/>
              <a:t>năng</a:t>
            </a:r>
            <a:r>
              <a:rPr lang="en-US" altLang="en-US" dirty="0"/>
              <a:t> </a:t>
            </a:r>
            <a:r>
              <a:rPr lang="en-US" altLang="en-US" dirty="0" err="1"/>
              <a:t>của</a:t>
            </a:r>
            <a:r>
              <a:rPr lang="en-US" altLang="en-US" dirty="0"/>
              <a:t> Explorer</a:t>
            </a:r>
          </a:p>
          <a:p>
            <a:r>
              <a:rPr lang="en-US" altLang="en-US" dirty="0" err="1"/>
              <a:t>Hỗ</a:t>
            </a:r>
            <a:r>
              <a:rPr lang="en-US" altLang="en-US" dirty="0"/>
              <a:t> </a:t>
            </a:r>
            <a:r>
              <a:rPr lang="en-US" altLang="en-US" dirty="0" err="1"/>
              <a:t>trợ</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huấn</a:t>
            </a:r>
            <a:r>
              <a:rPr lang="en-US" altLang="en-US" dirty="0"/>
              <a:t> </a:t>
            </a:r>
            <a:r>
              <a:rPr lang="en-US" altLang="en-US" dirty="0" err="1"/>
              <a:t>luyện</a:t>
            </a:r>
            <a:r>
              <a:rPr lang="en-US" altLang="en-US" dirty="0"/>
              <a:t> </a:t>
            </a:r>
            <a:r>
              <a:rPr lang="en-US" altLang="en-US" dirty="0" err="1"/>
              <a:t>và</a:t>
            </a:r>
            <a:r>
              <a:rPr lang="en-US" altLang="en-US" dirty="0"/>
              <a:t> </a:t>
            </a:r>
            <a:r>
              <a:rPr lang="en-US" altLang="en-US" dirty="0" err="1"/>
              <a:t>kiểm</a:t>
            </a:r>
            <a:r>
              <a:rPr lang="en-US" altLang="en-US" dirty="0"/>
              <a:t> </a:t>
            </a:r>
            <a:r>
              <a:rPr lang="en-US" altLang="en-US" dirty="0" err="1"/>
              <a:t>chứng</a:t>
            </a:r>
            <a:r>
              <a:rPr lang="en-US" altLang="en-US" dirty="0"/>
              <a:t> </a:t>
            </a:r>
            <a:r>
              <a:rPr lang="en-US" altLang="en-US" dirty="0" err="1"/>
              <a:t>các</a:t>
            </a:r>
            <a:r>
              <a:rPr lang="en-US" altLang="en-US" dirty="0"/>
              <a:t> </a:t>
            </a:r>
            <a:r>
              <a:rPr lang="en-US" altLang="en-US" dirty="0" err="1"/>
              <a:t>mô</a:t>
            </a:r>
            <a:r>
              <a:rPr lang="en-US" altLang="en-US" dirty="0"/>
              <a:t> </a:t>
            </a:r>
            <a:r>
              <a:rPr lang="en-US" altLang="en-US" dirty="0" err="1"/>
              <a:t>hình</a:t>
            </a:r>
            <a:r>
              <a:rPr lang="en-US" altLang="en-US" dirty="0"/>
              <a:t> </a:t>
            </a:r>
            <a:r>
              <a:rPr lang="en-US" altLang="en-US" dirty="0" err="1"/>
              <a:t>phân</a:t>
            </a:r>
            <a:r>
              <a:rPr lang="en-US" altLang="en-US" dirty="0"/>
              <a:t> </a:t>
            </a:r>
            <a:r>
              <a:rPr lang="en-US" altLang="en-US" dirty="0" err="1"/>
              <a:t>lớp</a:t>
            </a:r>
            <a:r>
              <a:rPr lang="en-US" altLang="en-US" dirty="0"/>
              <a:t> </a:t>
            </a:r>
            <a:r>
              <a:rPr lang="en-US" altLang="en-US" dirty="0" err="1"/>
              <a:t>cơ</a:t>
            </a:r>
            <a:r>
              <a:rPr lang="en-US" altLang="en-US" dirty="0"/>
              <a:t> </a:t>
            </a:r>
            <a:r>
              <a:rPr lang="en-US" altLang="en-US" dirty="0" err="1"/>
              <a:t>bản</a:t>
            </a:r>
            <a:endParaRPr lang="en-US" altLang="en-US" dirty="0"/>
          </a:p>
        </p:txBody>
      </p:sp>
      <p:sp>
        <p:nvSpPr>
          <p:cNvPr id="4" name="Rectangle 2">
            <a:extLst>
              <a:ext uri="{FF2B5EF4-FFF2-40B4-BE49-F238E27FC236}">
                <a16:creationId xmlns:a16="http://schemas.microsoft.com/office/drawing/2014/main" id="{7ADFE5AB-5339-4FBF-AF35-C6DB3B9E9B8B}"/>
              </a:ext>
            </a:extLst>
          </p:cNvPr>
          <p:cNvSpPr txBox="1">
            <a:spLocks noChangeArrowheads="1"/>
          </p:cNvSpPr>
          <p:nvPr/>
        </p:nvSpPr>
        <p:spPr bwMode="white">
          <a:xfrm>
            <a:off x="385763" y="-7373"/>
            <a:ext cx="8229600" cy="76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altLang="en-US" sz="2400" kern="0"/>
              <a:t>Giới thiệu về phân lớp dữ liệu</a:t>
            </a:r>
            <a:endParaRPr lang="en-US" altLang="en-US" sz="2400" kern="0" dirty="0"/>
          </a:p>
        </p:txBody>
      </p:sp>
    </p:spTree>
    <p:extLst>
      <p:ext uri="{BB962C8B-B14F-4D97-AF65-F5344CB8AC3E}">
        <p14:creationId xmlns:p14="http://schemas.microsoft.com/office/powerpoint/2010/main" val="134332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40BEE87-7CA7-44F5-B1A7-F20099AB2413}"/>
              </a:ext>
            </a:extLst>
          </p:cNvPr>
          <p:cNvSpPr>
            <a:spLocks noGrp="1" noChangeArrowheads="1"/>
          </p:cNvSpPr>
          <p:nvPr>
            <p:ph type="title"/>
          </p:nvPr>
        </p:nvSpPr>
        <p:spPr>
          <a:xfrm>
            <a:off x="179387" y="990600"/>
            <a:ext cx="8785225" cy="981075"/>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Các</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bước</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thực</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hiện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phân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lớp</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dữ</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liệu</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10243" name="Content Placeholder 1">
            <a:extLst>
              <a:ext uri="{FF2B5EF4-FFF2-40B4-BE49-F238E27FC236}">
                <a16:creationId xmlns:a16="http://schemas.microsoft.com/office/drawing/2014/main" id="{47C355BE-8812-44EE-B026-4B54D91804B6}"/>
              </a:ext>
            </a:extLst>
          </p:cNvPr>
          <p:cNvSpPr>
            <a:spLocks noGrp="1"/>
          </p:cNvSpPr>
          <p:nvPr>
            <p:ph idx="1"/>
          </p:nvPr>
        </p:nvSpPr>
        <p:spPr>
          <a:xfrm>
            <a:off x="457200" y="2209800"/>
            <a:ext cx="8229600" cy="4114800"/>
          </a:xfrm>
        </p:spPr>
        <p:txBody>
          <a:bodyPr/>
          <a:lstStyle/>
          <a:p>
            <a:r>
              <a:rPr lang="en-US" altLang="en-US" dirty="0" err="1"/>
              <a:t>Bước</a:t>
            </a:r>
            <a:r>
              <a:rPr lang="en-US" altLang="en-US" dirty="0"/>
              <a:t> 1: </a:t>
            </a:r>
            <a:r>
              <a:rPr lang="en-US" altLang="en-US" dirty="0" err="1"/>
              <a:t>tại</a:t>
            </a:r>
            <a:r>
              <a:rPr lang="en-US" altLang="en-US" dirty="0"/>
              <a:t> tab Preprocess, </a:t>
            </a:r>
            <a:r>
              <a:rPr lang="en-US" altLang="en-US" dirty="0" err="1"/>
              <a:t>chọn</a:t>
            </a:r>
            <a:r>
              <a:rPr lang="en-US" altLang="en-US" dirty="0"/>
              <a:t> </a:t>
            </a:r>
            <a:r>
              <a:rPr lang="en-US" altLang="en-US" dirty="0" err="1"/>
              <a:t>tập</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và</a:t>
            </a:r>
            <a:r>
              <a:rPr lang="en-US" altLang="en-US" dirty="0"/>
              <a:t> </a:t>
            </a:r>
            <a:r>
              <a:rPr lang="en-US" altLang="en-US" dirty="0" err="1"/>
              <a:t>tiền</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dữ</a:t>
            </a:r>
            <a:r>
              <a:rPr lang="en-US" altLang="en-US" dirty="0"/>
              <a:t> </a:t>
            </a:r>
            <a:r>
              <a:rPr lang="en-US" altLang="en-US" dirty="0" err="1"/>
              <a:t>liệu</a:t>
            </a:r>
            <a:endParaRPr lang="en-US" altLang="en-US" dirty="0"/>
          </a:p>
          <a:p>
            <a:r>
              <a:rPr lang="en-US" altLang="en-US" dirty="0" err="1"/>
              <a:t>Bước</a:t>
            </a:r>
            <a:r>
              <a:rPr lang="en-US" altLang="en-US" dirty="0"/>
              <a:t> 2: </a:t>
            </a:r>
            <a:r>
              <a:rPr lang="en-US" altLang="en-US" dirty="0" err="1"/>
              <a:t>Chọn</a:t>
            </a:r>
            <a:r>
              <a:rPr lang="en-US" altLang="en-US" dirty="0"/>
              <a:t> </a:t>
            </a:r>
            <a:r>
              <a:rPr lang="en-US" altLang="en-US" dirty="0" err="1"/>
              <a:t>thuật</a:t>
            </a:r>
            <a:r>
              <a:rPr lang="en-US" altLang="en-US" dirty="0"/>
              <a:t> </a:t>
            </a:r>
            <a:r>
              <a:rPr lang="en-US" altLang="en-US" dirty="0" err="1"/>
              <a:t>toán</a:t>
            </a:r>
            <a:r>
              <a:rPr lang="en-US" altLang="en-US" dirty="0"/>
              <a:t> </a:t>
            </a:r>
            <a:r>
              <a:rPr lang="en-US" altLang="en-US" dirty="0" err="1"/>
              <a:t>phân</a:t>
            </a:r>
            <a:r>
              <a:rPr lang="en-US" altLang="en-US" dirty="0"/>
              <a:t> </a:t>
            </a:r>
            <a:r>
              <a:rPr lang="en-US" altLang="en-US" dirty="0" err="1"/>
              <a:t>lớp</a:t>
            </a:r>
            <a:r>
              <a:rPr lang="en-US" altLang="en-US" dirty="0"/>
              <a:t> </a:t>
            </a:r>
            <a:r>
              <a:rPr lang="en-US" altLang="en-US" dirty="0" err="1"/>
              <a:t>và</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tham</a:t>
            </a:r>
            <a:r>
              <a:rPr lang="en-US" altLang="en-US" dirty="0"/>
              <a:t> </a:t>
            </a:r>
            <a:r>
              <a:rPr lang="en-US" altLang="en-US" dirty="0" err="1"/>
              <a:t>số</a:t>
            </a:r>
            <a:endParaRPr lang="en-US" altLang="en-US" dirty="0"/>
          </a:p>
          <a:p>
            <a:r>
              <a:rPr lang="en-US" altLang="en-US" dirty="0" err="1"/>
              <a:t>Bước</a:t>
            </a:r>
            <a:r>
              <a:rPr lang="en-US" altLang="en-US" dirty="0"/>
              <a:t> 3: </a:t>
            </a:r>
            <a:r>
              <a:rPr lang="en-US" altLang="en-US" dirty="0" err="1"/>
              <a:t>Chọn</a:t>
            </a:r>
            <a:r>
              <a:rPr lang="en-US" altLang="en-US" dirty="0"/>
              <a:t> </a:t>
            </a:r>
            <a:r>
              <a:rPr lang="en-US" altLang="en-US" dirty="0" err="1"/>
              <a:t>kiểu</a:t>
            </a:r>
            <a:r>
              <a:rPr lang="en-US" altLang="en-US" dirty="0"/>
              <a:t> test </a:t>
            </a:r>
            <a:r>
              <a:rPr lang="en-US" altLang="en-US" dirty="0" err="1"/>
              <a:t>và</a:t>
            </a:r>
            <a:r>
              <a:rPr lang="en-US" altLang="en-US" dirty="0"/>
              <a:t> </a:t>
            </a:r>
            <a:r>
              <a:rPr lang="en-US" altLang="en-US" dirty="0" err="1"/>
              <a:t>tập</a:t>
            </a:r>
            <a:r>
              <a:rPr lang="en-US" altLang="en-US" dirty="0"/>
              <a:t> </a:t>
            </a:r>
            <a:r>
              <a:rPr lang="en-US" altLang="en-US" dirty="0" err="1"/>
              <a:t>dữ</a:t>
            </a:r>
            <a:r>
              <a:rPr lang="en-US" altLang="en-US" dirty="0"/>
              <a:t> </a:t>
            </a:r>
            <a:r>
              <a:rPr lang="en-US" altLang="en-US" dirty="0" err="1"/>
              <a:t>liệu</a:t>
            </a:r>
            <a:r>
              <a:rPr lang="en-US" altLang="en-US" dirty="0"/>
              <a:t> test (</a:t>
            </a:r>
            <a:r>
              <a:rPr lang="en-US" altLang="en-US" dirty="0" err="1"/>
              <a:t>nếu</a:t>
            </a:r>
            <a:r>
              <a:rPr lang="en-US" altLang="en-US" dirty="0"/>
              <a:t> </a:t>
            </a:r>
            <a:r>
              <a:rPr lang="en-US" altLang="en-US" dirty="0" err="1"/>
              <a:t>cần</a:t>
            </a:r>
            <a:r>
              <a:rPr lang="en-US" altLang="en-US" dirty="0"/>
              <a:t>)</a:t>
            </a:r>
          </a:p>
          <a:p>
            <a:r>
              <a:rPr lang="en-US" altLang="en-US" dirty="0" err="1"/>
              <a:t>Bước</a:t>
            </a:r>
            <a:r>
              <a:rPr lang="en-US" altLang="en-US" dirty="0"/>
              <a:t> 4: </a:t>
            </a:r>
            <a:r>
              <a:rPr lang="en-US" altLang="en-US" dirty="0" err="1"/>
              <a:t>Tiến</a:t>
            </a:r>
            <a:r>
              <a:rPr lang="en-US" altLang="en-US" dirty="0"/>
              <a:t> </a:t>
            </a:r>
            <a:r>
              <a:rPr lang="en-US" altLang="en-US" dirty="0" err="1"/>
              <a:t>hành</a:t>
            </a:r>
            <a:r>
              <a:rPr lang="en-US" altLang="en-US" dirty="0"/>
              <a:t> </a:t>
            </a:r>
            <a:r>
              <a:rPr lang="en-US" altLang="en-US" dirty="0" err="1"/>
              <a:t>phân</a:t>
            </a:r>
            <a:r>
              <a:rPr lang="en-US" altLang="en-US" dirty="0"/>
              <a:t> </a:t>
            </a:r>
            <a:r>
              <a:rPr lang="en-US" altLang="en-US" dirty="0" err="1"/>
              <a:t>lớp</a:t>
            </a:r>
            <a:r>
              <a:rPr lang="en-US" altLang="en-US" dirty="0"/>
              <a:t> </a:t>
            </a:r>
            <a:r>
              <a:rPr lang="en-US" altLang="en-US" dirty="0" err="1"/>
              <a:t>dữ</a:t>
            </a:r>
            <a:r>
              <a:rPr lang="en-US" altLang="en-US" dirty="0"/>
              <a:t> </a:t>
            </a:r>
            <a:r>
              <a:rPr lang="en-US" altLang="en-US" dirty="0" err="1"/>
              <a:t>liệu</a:t>
            </a:r>
            <a:endParaRPr lang="en-US" altLang="en-US" dirty="0"/>
          </a:p>
          <a:p>
            <a:r>
              <a:rPr lang="en-US" altLang="en-US" dirty="0" err="1"/>
              <a:t>Bước</a:t>
            </a:r>
            <a:r>
              <a:rPr lang="en-US" altLang="en-US" dirty="0"/>
              <a:t> 5: </a:t>
            </a:r>
            <a:r>
              <a:rPr lang="en-US" altLang="en-US" dirty="0" err="1"/>
              <a:t>Ghi</a:t>
            </a:r>
            <a:r>
              <a:rPr lang="en-US" altLang="en-US" dirty="0"/>
              <a:t> </a:t>
            </a:r>
            <a:r>
              <a:rPr lang="en-US" altLang="en-US" dirty="0" err="1"/>
              <a:t>nhận</a:t>
            </a:r>
            <a:r>
              <a:rPr lang="en-US" altLang="en-US" dirty="0"/>
              <a:t> </a:t>
            </a:r>
            <a:r>
              <a:rPr lang="en-US" altLang="en-US" dirty="0" err="1"/>
              <a:t>và</a:t>
            </a:r>
            <a:r>
              <a:rPr lang="en-US" altLang="en-US" dirty="0"/>
              <a:t> </a:t>
            </a:r>
            <a:r>
              <a:rPr lang="en-US" altLang="en-US" dirty="0" err="1"/>
              <a:t>phân</a:t>
            </a:r>
            <a:r>
              <a:rPr lang="en-US" altLang="en-US" dirty="0"/>
              <a:t> </a:t>
            </a:r>
            <a:r>
              <a:rPr lang="en-US" altLang="en-US" dirty="0" err="1"/>
              <a:t>tích</a:t>
            </a:r>
            <a:r>
              <a:rPr lang="en-US" altLang="en-US" dirty="0"/>
              <a:t> </a:t>
            </a:r>
            <a:r>
              <a:rPr lang="en-US" altLang="en-US" dirty="0" err="1"/>
              <a:t>kết</a:t>
            </a:r>
            <a:r>
              <a:rPr lang="en-US" altLang="en-US" dirty="0"/>
              <a:t> </a:t>
            </a:r>
            <a:r>
              <a:rPr lang="en-US" altLang="en-US" dirty="0" err="1"/>
              <a:t>quả</a:t>
            </a:r>
            <a:r>
              <a:rPr lang="en-US" altLang="en-US" dirty="0"/>
              <a:t> </a:t>
            </a:r>
          </a:p>
        </p:txBody>
      </p:sp>
      <p:sp>
        <p:nvSpPr>
          <p:cNvPr id="4" name="Rectangle 2">
            <a:extLst>
              <a:ext uri="{FF2B5EF4-FFF2-40B4-BE49-F238E27FC236}">
                <a16:creationId xmlns:a16="http://schemas.microsoft.com/office/drawing/2014/main" id="{770CF74A-0FA8-4935-9675-0A245A0DCA6F}"/>
              </a:ext>
            </a:extLst>
          </p:cNvPr>
          <p:cNvSpPr txBox="1">
            <a:spLocks noChangeArrowheads="1"/>
          </p:cNvSpPr>
          <p:nvPr/>
        </p:nvSpPr>
        <p:spPr bwMode="white">
          <a:xfrm>
            <a:off x="385763" y="-7373"/>
            <a:ext cx="8229600" cy="76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altLang="en-US" sz="2400" kern="0"/>
              <a:t>Giới thiệu về phân lớp dữ liệu</a:t>
            </a:r>
            <a:endParaRPr lang="en-US" altLang="en-US" sz="2400" kern="0" dirty="0"/>
          </a:p>
        </p:txBody>
      </p:sp>
    </p:spTree>
    <p:extLst>
      <p:ext uri="{BB962C8B-B14F-4D97-AF65-F5344CB8AC3E}">
        <p14:creationId xmlns:p14="http://schemas.microsoft.com/office/powerpoint/2010/main" val="1807606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a:extLst>
              <a:ext uri="{FF2B5EF4-FFF2-40B4-BE49-F238E27FC236}">
                <a16:creationId xmlns:a16="http://schemas.microsoft.com/office/drawing/2014/main" id="{3093E5BE-9BE5-4F36-B9D0-C28A1F5D8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316038"/>
            <a:ext cx="8964612" cy="554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a:extLst>
              <a:ext uri="{FF2B5EF4-FFF2-40B4-BE49-F238E27FC236}">
                <a16:creationId xmlns:a16="http://schemas.microsoft.com/office/drawing/2014/main" id="{814863C9-4648-4169-AB54-37B4901C1D0C}"/>
              </a:ext>
            </a:extLst>
          </p:cNvPr>
          <p:cNvSpPr>
            <a:spLocks noGrp="1" noChangeArrowheads="1"/>
          </p:cNvSpPr>
          <p:nvPr>
            <p:ph type="title"/>
          </p:nvPr>
        </p:nvSpPr>
        <p:spPr>
          <a:xfrm>
            <a:off x="385763" y="-7373"/>
            <a:ext cx="8229600" cy="769374"/>
          </a:xfrm>
        </p:spPr>
        <p:txBody>
          <a:bodyPr/>
          <a:lstStyle/>
          <a:p>
            <a:pPr eaLnBrk="1" hangingPunct="1"/>
            <a:r>
              <a:rPr lang="en-US" altLang="en-US" sz="2400" dirty="0" err="1"/>
              <a:t>Giới</a:t>
            </a:r>
            <a:r>
              <a:rPr lang="en-US" altLang="en-US" sz="2400" dirty="0"/>
              <a:t> </a:t>
            </a:r>
            <a:r>
              <a:rPr lang="en-US" altLang="en-US" sz="2400" dirty="0" err="1"/>
              <a:t>thiệu</a:t>
            </a:r>
            <a:r>
              <a:rPr lang="en-US" altLang="en-US" sz="2400" dirty="0"/>
              <a:t> </a:t>
            </a:r>
            <a:r>
              <a:rPr lang="en-US" altLang="en-US" sz="2400" dirty="0" err="1"/>
              <a:t>về</a:t>
            </a:r>
            <a:r>
              <a:rPr lang="en-US" altLang="en-US" sz="2400" dirty="0"/>
              <a:t> </a:t>
            </a:r>
            <a:r>
              <a:rPr lang="en-US" altLang="en-US" sz="2400" dirty="0" err="1"/>
              <a:t>phân</a:t>
            </a:r>
            <a:r>
              <a:rPr lang="en-US" altLang="en-US" sz="2400" dirty="0"/>
              <a:t> </a:t>
            </a:r>
            <a:r>
              <a:rPr lang="en-US" altLang="en-US" sz="2400" dirty="0" err="1"/>
              <a:t>lớp</a:t>
            </a:r>
            <a:r>
              <a:rPr lang="en-US" altLang="en-US" sz="2400" dirty="0"/>
              <a:t> </a:t>
            </a:r>
            <a:r>
              <a:rPr lang="en-US" altLang="en-US" sz="2400" dirty="0" err="1"/>
              <a:t>dữ</a:t>
            </a:r>
            <a:r>
              <a:rPr lang="en-US" altLang="en-US" sz="2400" dirty="0"/>
              <a:t> </a:t>
            </a:r>
            <a:r>
              <a:rPr lang="en-US" altLang="en-US" sz="2400" dirty="0" err="1"/>
              <a:t>liệu</a:t>
            </a:r>
            <a:endParaRPr lang="en-US" altLang="en-US" sz="2400" dirty="0"/>
          </a:p>
        </p:txBody>
      </p:sp>
    </p:spTree>
    <p:extLst>
      <p:ext uri="{BB962C8B-B14F-4D97-AF65-F5344CB8AC3E}">
        <p14:creationId xmlns:p14="http://schemas.microsoft.com/office/powerpoint/2010/main" val="126798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C95E6D8-BBB7-4E45-8E5F-F54AD427AFBD}"/>
              </a:ext>
            </a:extLst>
          </p:cNvPr>
          <p:cNvSpPr>
            <a:spLocks noGrp="1" noChangeArrowheads="1"/>
          </p:cNvSpPr>
          <p:nvPr>
            <p:ph type="title"/>
          </p:nvPr>
        </p:nvSpPr>
        <p:spPr>
          <a:xfrm>
            <a:off x="31955" y="1054202"/>
            <a:ext cx="8785225" cy="981075"/>
          </a:xfrm>
        </p:spPr>
        <p:txBody>
          <a:bodyPr/>
          <a:lstStyle/>
          <a:p>
            <a:pPr eaLnBrk="1" hangingPunct="1"/>
            <a:r>
              <a:rPr lang="en-US" altLang="en-US" dirty="0" err="1">
                <a:solidFill>
                  <a:srgbClr val="FF0000"/>
                </a:solidFill>
                <a:latin typeface="Times New Roman" panose="02020603050405020304" pitchFamily="18" charset="0"/>
                <a:cs typeface="Times New Roman" panose="02020603050405020304" pitchFamily="18" charset="0"/>
              </a:rPr>
              <a:t>Chọn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kiểu</a:t>
            </a:r>
            <a:r>
              <a:rPr lang="en-US" altLang="en-US" dirty="0">
                <a:solidFill>
                  <a:srgbClr val="FF0000"/>
                </a:solidFill>
                <a:latin typeface="Times New Roman" panose="02020603050405020304" pitchFamily="18" charset="0"/>
                <a:cs typeface="Times New Roman" panose="02020603050405020304" pitchFamily="18" charset="0"/>
              </a:rPr>
              <a:t> test </a:t>
            </a:r>
            <a:r>
              <a:rPr lang="en-US" altLang="en-US" dirty="0" err="1">
                <a:solidFill>
                  <a:srgbClr val="FF0000"/>
                </a:solidFill>
                <a:latin typeface="Times New Roman" panose="02020603050405020304" pitchFamily="18" charset="0"/>
                <a:cs typeface="Times New Roman" panose="02020603050405020304" pitchFamily="18" charset="0"/>
              </a:rPr>
              <a:t>phân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lớp</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dữ</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err="1">
                <a:solidFill>
                  <a:srgbClr val="FF0000"/>
                </a:solidFill>
                <a:latin typeface="Times New Roman" panose="02020603050405020304" pitchFamily="18" charset="0"/>
                <a:cs typeface="Times New Roman" panose="02020603050405020304" pitchFamily="18" charset="0"/>
              </a:rPr>
              <a:t>liệu</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12291" name="Content Placeholder 1">
            <a:extLst>
              <a:ext uri="{FF2B5EF4-FFF2-40B4-BE49-F238E27FC236}">
                <a16:creationId xmlns:a16="http://schemas.microsoft.com/office/drawing/2014/main" id="{A2878478-668E-4683-949C-4EA0485B6C54}"/>
              </a:ext>
            </a:extLst>
          </p:cNvPr>
          <p:cNvSpPr>
            <a:spLocks noGrp="1"/>
          </p:cNvSpPr>
          <p:nvPr>
            <p:ph idx="1"/>
          </p:nvPr>
        </p:nvSpPr>
        <p:spPr>
          <a:xfrm>
            <a:off x="457200" y="2057400"/>
            <a:ext cx="8229600" cy="4267200"/>
          </a:xfrm>
        </p:spPr>
        <p:txBody>
          <a:bodyPr/>
          <a:lstStyle/>
          <a:p>
            <a:r>
              <a:rPr lang="en-US" altLang="en-US" dirty="0" err="1"/>
              <a:t>Sử</a:t>
            </a:r>
            <a:r>
              <a:rPr lang="en-US" altLang="en-US" dirty="0"/>
              <a:t> </a:t>
            </a:r>
            <a:r>
              <a:rPr lang="en-US" altLang="en-US" dirty="0" err="1"/>
              <a:t>dụng</a:t>
            </a:r>
            <a:r>
              <a:rPr lang="en-US" altLang="en-US" dirty="0"/>
              <a:t> </a:t>
            </a:r>
            <a:r>
              <a:rPr lang="en-US" altLang="en-US" dirty="0" err="1"/>
              <a:t>chính</a:t>
            </a:r>
            <a:r>
              <a:rPr lang="en-US" altLang="en-US" dirty="0"/>
              <a:t> </a:t>
            </a:r>
            <a:r>
              <a:rPr lang="en-US" altLang="en-US" dirty="0" err="1"/>
              <a:t>tập</a:t>
            </a:r>
            <a:r>
              <a:rPr lang="en-US" altLang="en-US" dirty="0"/>
              <a:t> </a:t>
            </a:r>
            <a:r>
              <a:rPr lang="en-US" altLang="en-US" dirty="0" err="1"/>
              <a:t>huấn</a:t>
            </a:r>
            <a:r>
              <a:rPr lang="en-US" altLang="en-US" dirty="0"/>
              <a:t> </a:t>
            </a:r>
            <a:r>
              <a:rPr lang="en-US" altLang="en-US" dirty="0" err="1"/>
              <a:t>luyện</a:t>
            </a:r>
            <a:r>
              <a:rPr lang="en-US" altLang="en-US" dirty="0"/>
              <a:t> </a:t>
            </a:r>
            <a:r>
              <a:rPr lang="en-US" altLang="en-US" dirty="0" err="1"/>
              <a:t>làm</a:t>
            </a:r>
            <a:r>
              <a:rPr lang="en-US" altLang="en-US" dirty="0"/>
              <a:t> </a:t>
            </a:r>
            <a:r>
              <a:rPr lang="en-US" altLang="en-US" dirty="0" err="1"/>
              <a:t>tập</a:t>
            </a:r>
            <a:r>
              <a:rPr lang="en-US" altLang="en-US" dirty="0"/>
              <a:t> test: </a:t>
            </a:r>
            <a:r>
              <a:rPr lang="en-US" altLang="en-US" b="1" dirty="0"/>
              <a:t>use </a:t>
            </a:r>
            <a:r>
              <a:rPr lang="en-US" altLang="en-US" b="1" dirty="0" err="1"/>
              <a:t>traning</a:t>
            </a:r>
            <a:r>
              <a:rPr lang="en-US" altLang="en-US" b="1" dirty="0"/>
              <a:t> set</a:t>
            </a:r>
          </a:p>
          <a:p>
            <a:r>
              <a:rPr lang="en-US" altLang="en-US" dirty="0" err="1"/>
              <a:t>Chỉ</a:t>
            </a:r>
            <a:r>
              <a:rPr lang="en-US" altLang="en-US" dirty="0"/>
              <a:t> </a:t>
            </a:r>
            <a:r>
              <a:rPr lang="en-US" altLang="en-US" dirty="0" err="1"/>
              <a:t>định</a:t>
            </a:r>
            <a:r>
              <a:rPr lang="en-US" altLang="en-US" dirty="0"/>
              <a:t> </a:t>
            </a:r>
            <a:r>
              <a:rPr lang="en-US" altLang="en-US" dirty="0" err="1"/>
              <a:t>tập</a:t>
            </a:r>
            <a:r>
              <a:rPr lang="en-US" altLang="en-US" dirty="0"/>
              <a:t> test </a:t>
            </a:r>
            <a:r>
              <a:rPr lang="en-US" altLang="en-US" dirty="0" err="1"/>
              <a:t>mới</a:t>
            </a:r>
            <a:r>
              <a:rPr lang="en-US" altLang="en-US" dirty="0"/>
              <a:t>: </a:t>
            </a:r>
            <a:r>
              <a:rPr lang="en-US" altLang="en-US" b="1" dirty="0"/>
              <a:t>supplied test set</a:t>
            </a:r>
          </a:p>
          <a:p>
            <a:r>
              <a:rPr lang="en-US" altLang="en-US" dirty="0"/>
              <a:t>Chia </a:t>
            </a:r>
            <a:r>
              <a:rPr lang="en-US" altLang="en-US" dirty="0" err="1"/>
              <a:t>tỉ</a:t>
            </a:r>
            <a:r>
              <a:rPr lang="en-US" altLang="en-US" dirty="0"/>
              <a:t> </a:t>
            </a:r>
            <a:r>
              <a:rPr lang="en-US" altLang="en-US" dirty="0" err="1"/>
              <a:t>lệ</a:t>
            </a:r>
            <a:r>
              <a:rPr lang="en-US" altLang="en-US" dirty="0"/>
              <a:t> test </a:t>
            </a:r>
            <a:r>
              <a:rPr lang="en-US" altLang="en-US" dirty="0" err="1"/>
              <a:t>theo</a:t>
            </a:r>
            <a:r>
              <a:rPr lang="en-US" altLang="en-US" dirty="0"/>
              <a:t> k-folds: </a:t>
            </a:r>
            <a:r>
              <a:rPr lang="en-US" altLang="en-US" b="1" dirty="0"/>
              <a:t>Cross validation</a:t>
            </a:r>
          </a:p>
          <a:p>
            <a:r>
              <a:rPr lang="en-US" altLang="en-US" dirty="0"/>
              <a:t>Chia </a:t>
            </a:r>
            <a:r>
              <a:rPr lang="en-US" altLang="en-US" dirty="0" err="1"/>
              <a:t>tỷ</a:t>
            </a:r>
            <a:r>
              <a:rPr lang="en-US" altLang="en-US" dirty="0"/>
              <a:t> </a:t>
            </a:r>
            <a:r>
              <a:rPr lang="en-US" altLang="en-US" dirty="0" err="1"/>
              <a:t>lệ</a:t>
            </a:r>
            <a:r>
              <a:rPr lang="en-US" altLang="en-US" dirty="0"/>
              <a:t> </a:t>
            </a:r>
            <a:r>
              <a:rPr lang="en-US" altLang="en-US" dirty="0" err="1"/>
              <a:t>phần</a:t>
            </a:r>
            <a:r>
              <a:rPr lang="en-US" altLang="en-US" dirty="0"/>
              <a:t> </a:t>
            </a:r>
            <a:r>
              <a:rPr lang="en-US" altLang="en-US" dirty="0" err="1"/>
              <a:t>trăm</a:t>
            </a:r>
            <a:r>
              <a:rPr lang="en-US" altLang="en-US" dirty="0"/>
              <a:t> </a:t>
            </a:r>
            <a:r>
              <a:rPr lang="en-US" altLang="en-US" dirty="0" err="1"/>
              <a:t>trên</a:t>
            </a:r>
            <a:r>
              <a:rPr lang="en-US" altLang="en-US" dirty="0"/>
              <a:t> data: </a:t>
            </a:r>
            <a:r>
              <a:rPr lang="en-US" altLang="en-US" b="1" dirty="0" err="1"/>
              <a:t>Precentage</a:t>
            </a:r>
            <a:r>
              <a:rPr lang="en-US" altLang="en-US" b="1" dirty="0"/>
              <a:t> slip</a:t>
            </a:r>
            <a:r>
              <a:rPr lang="en-US" altLang="en-US" dirty="0"/>
              <a:t> </a:t>
            </a:r>
          </a:p>
          <a:p>
            <a:r>
              <a:rPr lang="en-US" altLang="en-US" dirty="0" err="1"/>
              <a:t>Các</a:t>
            </a:r>
            <a:r>
              <a:rPr lang="en-US" altLang="en-US" dirty="0"/>
              <a:t> </a:t>
            </a:r>
            <a:r>
              <a:rPr lang="en-US" altLang="en-US" dirty="0" err="1"/>
              <a:t>lựa</a:t>
            </a:r>
            <a:r>
              <a:rPr lang="en-US" altLang="en-US" dirty="0"/>
              <a:t> </a:t>
            </a:r>
            <a:r>
              <a:rPr lang="en-US" altLang="en-US" dirty="0" err="1"/>
              <a:t>chọn</a:t>
            </a:r>
            <a:r>
              <a:rPr lang="en-US" altLang="en-US" dirty="0"/>
              <a:t> </a:t>
            </a:r>
            <a:r>
              <a:rPr lang="en-US" altLang="en-US" dirty="0" err="1"/>
              <a:t>chỉnh</a:t>
            </a:r>
            <a:r>
              <a:rPr lang="en-US" altLang="en-US" dirty="0"/>
              <a:t> </a:t>
            </a:r>
            <a:r>
              <a:rPr lang="en-US" altLang="en-US" dirty="0" err="1"/>
              <a:t>sửa</a:t>
            </a:r>
            <a:r>
              <a:rPr lang="en-US" altLang="en-US" dirty="0"/>
              <a:t> </a:t>
            </a:r>
            <a:r>
              <a:rPr lang="en-US" altLang="en-US" dirty="0" err="1"/>
              <a:t>khác</a:t>
            </a:r>
            <a:r>
              <a:rPr lang="en-US" altLang="en-US" dirty="0"/>
              <a:t>: </a:t>
            </a:r>
            <a:r>
              <a:rPr lang="en-US" altLang="en-US" b="1" dirty="0"/>
              <a:t>more options</a:t>
            </a:r>
          </a:p>
          <a:p>
            <a:endParaRPr lang="en-US" altLang="en-US" dirty="0"/>
          </a:p>
        </p:txBody>
      </p:sp>
      <p:sp>
        <p:nvSpPr>
          <p:cNvPr id="4" name="Rectangle 2">
            <a:extLst>
              <a:ext uri="{FF2B5EF4-FFF2-40B4-BE49-F238E27FC236}">
                <a16:creationId xmlns:a16="http://schemas.microsoft.com/office/drawing/2014/main" id="{9BB758A8-84F9-4ACD-A7C9-89F69667773C}"/>
              </a:ext>
            </a:extLst>
          </p:cNvPr>
          <p:cNvSpPr txBox="1">
            <a:spLocks noChangeArrowheads="1"/>
          </p:cNvSpPr>
          <p:nvPr/>
        </p:nvSpPr>
        <p:spPr bwMode="white">
          <a:xfrm>
            <a:off x="385763" y="-7373"/>
            <a:ext cx="8229600" cy="76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altLang="en-US" sz="2400" kern="0"/>
              <a:t>Giới thiệu về phân lớp dữ liệu</a:t>
            </a:r>
            <a:endParaRPr lang="en-US" altLang="en-US" sz="2400" kern="0" dirty="0"/>
          </a:p>
        </p:txBody>
      </p:sp>
    </p:spTree>
    <p:extLst>
      <p:ext uri="{BB962C8B-B14F-4D97-AF65-F5344CB8AC3E}">
        <p14:creationId xmlns:p14="http://schemas.microsoft.com/office/powerpoint/2010/main" val="1071405192"/>
      </p:ext>
    </p:extLst>
  </p:cSld>
  <p:clrMapOvr>
    <a:masterClrMapping/>
  </p:clrMapOvr>
</p:sld>
</file>

<file path=ppt/theme/theme1.xml><?xml version="1.0" encoding="utf-8"?>
<a:theme xmlns:a="http://schemas.openxmlformats.org/drawingml/2006/main" name="Chủ đề của Office">
  <a:themeElements>
    <a:clrScheme name="Văn phòng">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db2004c019l">
  <a:themeElements>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fontScheme name="sample">
      <a:majorFont>
        <a:latin typeface="Arial"/>
        <a:ea typeface=""/>
        <a:cs typeface=""/>
      </a:majorFont>
      <a:minorFont>
        <a:latin typeface="Verdana"/>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lnDef>
  </a:objectDefaults>
  <a:extraClrSchemeLst>
    <a:extraClrScheme>
      <a:clrScheme name="sample 1">
        <a:dk1>
          <a:srgbClr val="000066"/>
        </a:dk1>
        <a:lt1>
          <a:srgbClr val="FFFFFF"/>
        </a:lt1>
        <a:dk2>
          <a:srgbClr val="58A252"/>
        </a:dk2>
        <a:lt2>
          <a:srgbClr val="B2B2B2"/>
        </a:lt2>
        <a:accent1>
          <a:srgbClr val="33CCCC"/>
        </a:accent1>
        <a:accent2>
          <a:srgbClr val="0099CC"/>
        </a:accent2>
        <a:accent3>
          <a:srgbClr val="FFFFFF"/>
        </a:accent3>
        <a:accent4>
          <a:srgbClr val="000056"/>
        </a:accent4>
        <a:accent5>
          <a:srgbClr val="ADE2E2"/>
        </a:accent5>
        <a:accent6>
          <a:srgbClr val="008AB9"/>
        </a:accent6>
        <a:hlink>
          <a:srgbClr val="6A9EB0"/>
        </a:hlink>
        <a:folHlink>
          <a:srgbClr val="6666FF"/>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415CB3"/>
        </a:dk2>
        <a:lt2>
          <a:srgbClr val="B2B2B2"/>
        </a:lt2>
        <a:accent1>
          <a:srgbClr val="55AEEB"/>
        </a:accent1>
        <a:accent2>
          <a:srgbClr val="FF9933"/>
        </a:accent2>
        <a:accent3>
          <a:srgbClr val="FFFFFF"/>
        </a:accent3>
        <a:accent4>
          <a:srgbClr val="000056"/>
        </a:accent4>
        <a:accent5>
          <a:srgbClr val="B4D3F3"/>
        </a:accent5>
        <a:accent6>
          <a:srgbClr val="E78A2D"/>
        </a:accent6>
        <a:hlink>
          <a:srgbClr val="4D7AB5"/>
        </a:hlink>
        <a:folHlink>
          <a:srgbClr val="9964A2"/>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1141</TotalTime>
  <Words>1801</Words>
  <Application>Microsoft Office PowerPoint</Application>
  <PresentationFormat>On-screen Show (4:3)</PresentationFormat>
  <Paragraphs>172</Paragraphs>
  <Slides>32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.VnTime</vt:lpstr>
      <vt:lpstr>Arial</vt:lpstr>
      <vt:lpstr>Calibri</vt:lpstr>
      <vt:lpstr>Courier New</vt:lpstr>
      <vt:lpstr>Times New Roman</vt:lpstr>
      <vt:lpstr>Verdana</vt:lpstr>
      <vt:lpstr>VNI-Times</vt:lpstr>
      <vt:lpstr>Wingdings</vt:lpstr>
      <vt:lpstr>Chủ đề của Office</vt:lpstr>
      <vt:lpstr>cdb2004c019l</vt:lpstr>
      <vt:lpstr>PowerPoint Presentation</vt:lpstr>
      <vt:lpstr>Nội dung</vt:lpstr>
      <vt:lpstr>Giới thiệu về phân lớp dữ liệu</vt:lpstr>
      <vt:lpstr>Các bước phân lớp dữ liệu</vt:lpstr>
      <vt:lpstr>Các mô hình phân lớp dữ liệu</vt:lpstr>
      <vt:lpstr>Phân lớp dữ liệu trên weka</vt:lpstr>
      <vt:lpstr>Các bước thực hiện phân lớp dữ liệu</vt:lpstr>
      <vt:lpstr>Giới thiệu về phân lớp dữ liệu</vt:lpstr>
      <vt:lpstr>Chọn kiểu test phân lớp dữ liệu</vt:lpstr>
      <vt:lpstr>Kết quả phân lớp dữ liệu</vt:lpstr>
      <vt:lpstr>Kết quả phân lớp dữ liệu</vt:lpstr>
      <vt:lpstr>Kết quả phân lớp dữ liệu</vt:lpstr>
      <vt:lpstr>Kết quả phân lớp dữ liệu</vt:lpstr>
      <vt:lpstr>Kết quả phân lớp dữ liệu</vt:lpstr>
      <vt:lpstr>Tổng hợp so sánh phân lớp dữ liệu</vt:lpstr>
      <vt:lpstr>Giới thiệu về phân cụm dữ liệu</vt:lpstr>
      <vt:lpstr>Phân cụm dữ liệu trên weka</vt:lpstr>
      <vt:lpstr>Các bước thực hiện phân lớp dữ liệu</vt:lpstr>
      <vt:lpstr>Giới thiệu về phân cụm dữ liệu</vt:lpstr>
      <vt:lpstr>Tổng hợp so sánh phân cụm dữ liệu</vt:lpstr>
      <vt:lpstr>PowerPoint Presentation</vt:lpstr>
      <vt:lpstr>PowerPoint Presentation</vt:lpstr>
      <vt:lpstr>PowerPoint Presentation</vt:lpstr>
      <vt:lpstr>PowerPoint Presentation</vt:lpstr>
      <vt:lpstr>Luật kết hợp trên weka</vt:lpstr>
      <vt:lpstr>Các bước thực hiện luật kết hợp</vt:lpstr>
      <vt:lpstr>PowerPoint Presentation</vt:lpstr>
      <vt:lpstr>Tổng hợp so sánh luật kết hợp</vt:lpstr>
      <vt:lpstr>Giới thiệu về Hồi quy dữ liệu</vt:lpstr>
      <vt:lpstr>Giới thiệu về Hồi quy dữ liệu</vt:lpstr>
      <vt:lpstr>Giới thiệu về Hồi quy dữ liệu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MA^PowerPoint</dc:title>
  <dc:creator>Carcassonno</dc:creator>
  <cp:lastModifiedBy>Trần Mạnh Tuấn</cp:lastModifiedBy>
  <cp:revision>52</cp:revision>
  <dcterms:created xsi:type="dcterms:W3CDTF">2013-03-30T05:32:17Z</dcterms:created>
  <dcterms:modified xsi:type="dcterms:W3CDTF">2021-03-19T05:26:07Z</dcterms:modified>
</cp:coreProperties>
</file>